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87763-101C-49B7-B421-E850EDBAA875}" v="32" dt="2023-03-20T23:55:09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22" autoAdjust="0"/>
  </p:normalViewPr>
  <p:slideViewPr>
    <p:cSldViewPr snapToGrid="0">
      <p:cViewPr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-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Cheah" userId="0ec48334-5be4-41db-8543-d6d45fc14a67" providerId="ADAL" clId="{AEA87763-101C-49B7-B421-E850EDBAA875}"/>
    <pc:docChg chg="undo custSel addSld modSld">
      <pc:chgData name="Chan Cheah" userId="0ec48334-5be4-41db-8543-d6d45fc14a67" providerId="ADAL" clId="{AEA87763-101C-49B7-B421-E850EDBAA875}" dt="2023-03-21T00:07:09.477" v="2026" actId="5793"/>
      <pc:docMkLst>
        <pc:docMk/>
      </pc:docMkLst>
      <pc:sldChg chg="addSp delSp modSp new mod">
        <pc:chgData name="Chan Cheah" userId="0ec48334-5be4-41db-8543-d6d45fc14a67" providerId="ADAL" clId="{AEA87763-101C-49B7-B421-E850EDBAA875}" dt="2023-03-20T23:48:30.156" v="877" actId="693"/>
        <pc:sldMkLst>
          <pc:docMk/>
          <pc:sldMk cId="2191518282" sldId="257"/>
        </pc:sldMkLst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3" creationId="{D1616F52-D0CA-C1A1-244C-2F3E4E6C3B90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4" creationId="{D55D3E9B-5FC2-9862-A88F-A95C0CF30925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5" creationId="{308D4B99-5732-AC91-B172-65D8A59CDF90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9" creationId="{F7D2CAFE-CA2D-90C1-14B1-F6ADAD6B1E2C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10" creationId="{2C1DD5B9-33DD-D816-F23A-7C1DB76E6A61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11" creationId="{9095E6BC-4B02-8856-620B-256216BF86A6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17" creationId="{EC652D75-4001-F3BA-022F-36DB45EA9EF6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18" creationId="{127741EE-E1BA-5E42-D57E-258E4F2F3F44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19" creationId="{134AD30B-7C45-25FD-65A1-BBB081946B30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20" creationId="{A170EBA7-D9E6-F384-D65A-426D08F2DD65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21" creationId="{F5A30A3C-99EC-ECA7-5514-BFE7EBC2FB1B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22" creationId="{A990E28A-61A7-003D-036A-E0B0857263F5}"/>
          </ac:spMkLst>
        </pc:spChg>
        <pc:spChg chg="add mod">
          <ac:chgData name="Chan Cheah" userId="0ec48334-5be4-41db-8543-d6d45fc14a67" providerId="ADAL" clId="{AEA87763-101C-49B7-B421-E850EDBAA875}" dt="2023-03-20T23:44:32.486" v="551" actId="1076"/>
          <ac:spMkLst>
            <pc:docMk/>
            <pc:sldMk cId="2191518282" sldId="257"/>
            <ac:spMk id="23" creationId="{11DAA15C-C890-8AAC-C1C8-CC2DD4E4F616}"/>
          </ac:spMkLst>
        </pc:spChg>
        <pc:spChg chg="add del">
          <ac:chgData name="Chan Cheah" userId="0ec48334-5be4-41db-8543-d6d45fc14a67" providerId="ADAL" clId="{AEA87763-101C-49B7-B421-E850EDBAA875}" dt="2023-03-20T23:43:07.984" v="483" actId="478"/>
          <ac:spMkLst>
            <pc:docMk/>
            <pc:sldMk cId="2191518282" sldId="257"/>
            <ac:spMk id="24" creationId="{0D0E5BC6-BC38-8A24-C8C1-28498956A5A8}"/>
          </ac:spMkLst>
        </pc:spChg>
        <pc:spChg chg="add mod">
          <ac:chgData name="Chan Cheah" userId="0ec48334-5be4-41db-8543-d6d45fc14a67" providerId="ADAL" clId="{AEA87763-101C-49B7-B421-E850EDBAA875}" dt="2023-03-20T23:45:24.103" v="607" actId="404"/>
          <ac:spMkLst>
            <pc:docMk/>
            <pc:sldMk cId="2191518282" sldId="257"/>
            <ac:spMk id="25" creationId="{C1DD8480-5317-85B0-3BA5-60691D0434A2}"/>
          </ac:spMkLst>
        </pc:spChg>
        <pc:spChg chg="add mod">
          <ac:chgData name="Chan Cheah" userId="0ec48334-5be4-41db-8543-d6d45fc14a67" providerId="ADAL" clId="{AEA87763-101C-49B7-B421-E850EDBAA875}" dt="2023-03-20T23:48:11.253" v="871" actId="1076"/>
          <ac:spMkLst>
            <pc:docMk/>
            <pc:sldMk cId="2191518282" sldId="257"/>
            <ac:spMk id="26" creationId="{4DF4B077-4EF6-3F70-0009-C4AC74477361}"/>
          </ac:spMkLst>
        </pc:spChg>
        <pc:spChg chg="add mod">
          <ac:chgData name="Chan Cheah" userId="0ec48334-5be4-41db-8543-d6d45fc14a67" providerId="ADAL" clId="{AEA87763-101C-49B7-B421-E850EDBAA875}" dt="2023-03-20T23:45:45.400" v="615" actId="1076"/>
          <ac:spMkLst>
            <pc:docMk/>
            <pc:sldMk cId="2191518282" sldId="257"/>
            <ac:spMk id="27" creationId="{66D6B9C9-06B5-2198-F0B5-B2D2901DD627}"/>
          </ac:spMkLst>
        </pc:spChg>
        <pc:spChg chg="add mod">
          <ac:chgData name="Chan Cheah" userId="0ec48334-5be4-41db-8543-d6d45fc14a67" providerId="ADAL" clId="{AEA87763-101C-49B7-B421-E850EDBAA875}" dt="2023-03-20T23:48:03.130" v="870" actId="1076"/>
          <ac:spMkLst>
            <pc:docMk/>
            <pc:sldMk cId="2191518282" sldId="257"/>
            <ac:spMk id="29" creationId="{29BB9404-B175-DA33-B272-09553BD74C3B}"/>
          </ac:spMkLst>
        </pc:spChg>
        <pc:picChg chg="add mod">
          <ac:chgData name="Chan Cheah" userId="0ec48334-5be4-41db-8543-d6d45fc14a67" providerId="ADAL" clId="{AEA87763-101C-49B7-B421-E850EDBAA875}" dt="2023-03-20T23:44:32.486" v="551" actId="1076"/>
          <ac:picMkLst>
            <pc:docMk/>
            <pc:sldMk cId="2191518282" sldId="257"/>
            <ac:picMk id="2" creationId="{6990E6D7-AD32-E664-43C9-85769652DF7A}"/>
          </ac:picMkLst>
        </pc:picChg>
        <pc:picChg chg="add mod">
          <ac:chgData name="Chan Cheah" userId="0ec48334-5be4-41db-8543-d6d45fc14a67" providerId="ADAL" clId="{AEA87763-101C-49B7-B421-E850EDBAA875}" dt="2023-03-20T23:45:42.604" v="614" actId="14100"/>
          <ac:picMkLst>
            <pc:docMk/>
            <pc:sldMk cId="2191518282" sldId="257"/>
            <ac:picMk id="28" creationId="{6550A7D6-F129-8DE2-4BD3-B1D3FB955935}"/>
          </ac:picMkLst>
        </pc:picChg>
        <pc:cxnChg chg="add mod">
          <ac:chgData name="Chan Cheah" userId="0ec48334-5be4-41db-8543-d6d45fc14a67" providerId="ADAL" clId="{AEA87763-101C-49B7-B421-E850EDBAA875}" dt="2023-03-20T23:44:32.486" v="551" actId="1076"/>
          <ac:cxnSpMkLst>
            <pc:docMk/>
            <pc:sldMk cId="2191518282" sldId="257"/>
            <ac:cxnSpMk id="7" creationId="{2C72D0A6-298D-B735-E1DD-8EF670947F7F}"/>
          </ac:cxnSpMkLst>
        </pc:cxnChg>
        <pc:cxnChg chg="add mod">
          <ac:chgData name="Chan Cheah" userId="0ec48334-5be4-41db-8543-d6d45fc14a67" providerId="ADAL" clId="{AEA87763-101C-49B7-B421-E850EDBAA875}" dt="2023-03-20T23:44:32.486" v="551" actId="1076"/>
          <ac:cxnSpMkLst>
            <pc:docMk/>
            <pc:sldMk cId="2191518282" sldId="257"/>
            <ac:cxnSpMk id="8" creationId="{80CF6C19-8789-06B2-8446-07AC3A343AA0}"/>
          </ac:cxnSpMkLst>
        </pc:cxnChg>
        <pc:cxnChg chg="add mod">
          <ac:chgData name="Chan Cheah" userId="0ec48334-5be4-41db-8543-d6d45fc14a67" providerId="ADAL" clId="{AEA87763-101C-49B7-B421-E850EDBAA875}" dt="2023-03-20T23:48:30.156" v="877" actId="693"/>
          <ac:cxnSpMkLst>
            <pc:docMk/>
            <pc:sldMk cId="2191518282" sldId="257"/>
            <ac:cxnSpMk id="31" creationId="{59E16612-25AB-227E-B5B2-5B50C6D63188}"/>
          </ac:cxnSpMkLst>
        </pc:cxnChg>
        <pc:cxnChg chg="add mod">
          <ac:chgData name="Chan Cheah" userId="0ec48334-5be4-41db-8543-d6d45fc14a67" providerId="ADAL" clId="{AEA87763-101C-49B7-B421-E850EDBAA875}" dt="2023-03-20T23:48:30.156" v="877" actId="693"/>
          <ac:cxnSpMkLst>
            <pc:docMk/>
            <pc:sldMk cId="2191518282" sldId="257"/>
            <ac:cxnSpMk id="32" creationId="{779A141C-8432-D4B5-9C6D-88E68AB55D65}"/>
          </ac:cxnSpMkLst>
        </pc:cxnChg>
      </pc:sldChg>
      <pc:sldChg chg="addSp delSp modSp new mod modNotesTx">
        <pc:chgData name="Chan Cheah" userId="0ec48334-5be4-41db-8543-d6d45fc14a67" providerId="ADAL" clId="{AEA87763-101C-49B7-B421-E850EDBAA875}" dt="2023-03-21T00:07:09.477" v="2026" actId="5793"/>
        <pc:sldMkLst>
          <pc:docMk/>
          <pc:sldMk cId="4080421880" sldId="258"/>
        </pc:sldMkLst>
        <pc:spChg chg="add mod">
          <ac:chgData name="Chan Cheah" userId="0ec48334-5be4-41db-8543-d6d45fc14a67" providerId="ADAL" clId="{AEA87763-101C-49B7-B421-E850EDBAA875}" dt="2023-03-20T23:54:59.444" v="1271" actId="113"/>
          <ac:spMkLst>
            <pc:docMk/>
            <pc:sldMk cId="4080421880" sldId="258"/>
            <ac:spMk id="3" creationId="{F8AFD6A9-E742-D271-BC65-7048E7AE0D65}"/>
          </ac:spMkLst>
        </pc:spChg>
        <pc:spChg chg="add del mod">
          <ac:chgData name="Chan Cheah" userId="0ec48334-5be4-41db-8543-d6d45fc14a67" providerId="ADAL" clId="{AEA87763-101C-49B7-B421-E850EDBAA875}" dt="2023-03-20T23:52:36.242" v="1190" actId="478"/>
          <ac:spMkLst>
            <pc:docMk/>
            <pc:sldMk cId="4080421880" sldId="258"/>
            <ac:spMk id="4" creationId="{82D4329A-0865-B148-7F31-717F31732287}"/>
          </ac:spMkLst>
        </pc:spChg>
        <pc:spChg chg="add mod">
          <ac:chgData name="Chan Cheah" userId="0ec48334-5be4-41db-8543-d6d45fc14a67" providerId="ADAL" clId="{AEA87763-101C-49B7-B421-E850EDBAA875}" dt="2023-03-20T23:53:44.492" v="1254" actId="1076"/>
          <ac:spMkLst>
            <pc:docMk/>
            <pc:sldMk cId="4080421880" sldId="258"/>
            <ac:spMk id="7" creationId="{78C26B0C-840D-A0E4-F2B3-C0DBCAFB7C96}"/>
          </ac:spMkLst>
        </pc:spChg>
        <pc:spChg chg="add mod">
          <ac:chgData name="Chan Cheah" userId="0ec48334-5be4-41db-8543-d6d45fc14a67" providerId="ADAL" clId="{AEA87763-101C-49B7-B421-E850EDBAA875}" dt="2023-03-20T23:55:29.482" v="1296" actId="20577"/>
          <ac:spMkLst>
            <pc:docMk/>
            <pc:sldMk cId="4080421880" sldId="258"/>
            <ac:spMk id="8" creationId="{CFED2D6B-3AD9-BA14-9B54-99FDC7DDAFED}"/>
          </ac:spMkLst>
        </pc:spChg>
        <pc:graphicFrameChg chg="add del mod modGraphic">
          <ac:chgData name="Chan Cheah" userId="0ec48334-5be4-41db-8543-d6d45fc14a67" providerId="ADAL" clId="{AEA87763-101C-49B7-B421-E850EDBAA875}" dt="2023-03-20T23:53:04.615" v="1245" actId="478"/>
          <ac:graphicFrameMkLst>
            <pc:docMk/>
            <pc:sldMk cId="4080421880" sldId="258"/>
            <ac:graphicFrameMk id="5" creationId="{E1D51F7E-4ECD-3B85-0DE8-02DF0BDAC261}"/>
          </ac:graphicFrameMkLst>
        </pc:graphicFrameChg>
        <pc:graphicFrameChg chg="add mod modGraphic">
          <ac:chgData name="Chan Cheah" userId="0ec48334-5be4-41db-8543-d6d45fc14a67" providerId="ADAL" clId="{AEA87763-101C-49B7-B421-E850EDBAA875}" dt="2023-03-21T00:06:32.449" v="1929" actId="20577"/>
          <ac:graphicFrameMkLst>
            <pc:docMk/>
            <pc:sldMk cId="4080421880" sldId="258"/>
            <ac:graphicFrameMk id="6" creationId="{21EA97A0-8921-C7E2-CB0B-B93AC8E24753}"/>
          </ac:graphicFrameMkLst>
        </pc:graphicFrameChg>
        <pc:picChg chg="add mod">
          <ac:chgData name="Chan Cheah" userId="0ec48334-5be4-41db-8543-d6d45fc14a67" providerId="ADAL" clId="{AEA87763-101C-49B7-B421-E850EDBAA875}" dt="2023-03-20T23:54:54.512" v="1269" actId="1076"/>
          <ac:picMkLst>
            <pc:docMk/>
            <pc:sldMk cId="4080421880" sldId="258"/>
            <ac:picMk id="2" creationId="{28F2F0D1-00A1-63F2-312A-A84C39DD8C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443FF-96E8-4608-A932-9E4E5094F363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FC60-0C6F-49C7-9796-C082EEB67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84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Project rules – </a:t>
            </a:r>
            <a:r>
              <a:rPr lang="en-AU" dirty="0" err="1"/>
              <a:t>eg</a:t>
            </a:r>
            <a:r>
              <a:rPr lang="en-AU" dirty="0"/>
              <a:t> design methods, coding structures</a:t>
            </a:r>
          </a:p>
          <a:p>
            <a:r>
              <a:rPr lang="en-AU" dirty="0"/>
              <a:t>Project standards – any SDLC standards </a:t>
            </a:r>
            <a:r>
              <a:rPr lang="en-AU" dirty="0" err="1"/>
              <a:t>eg</a:t>
            </a:r>
            <a:r>
              <a:rPr lang="en-AU" dirty="0"/>
              <a:t> IAP2, </a:t>
            </a:r>
            <a:r>
              <a:rPr lang="en-AU" dirty="0" err="1"/>
              <a:t>BABoK</a:t>
            </a:r>
            <a:r>
              <a:rPr lang="en-AU" dirty="0"/>
              <a:t>, V-testing model, ISO quality standards, OMG architecture models, etc</a:t>
            </a:r>
          </a:p>
          <a:p>
            <a:r>
              <a:rPr lang="en-AU" dirty="0"/>
              <a:t>Legislated policies – usually corporate polices linked to privacy and security Acts, cybersecurity laws, critical infrastructure security Act, NFT Exchange regulations, etc</a:t>
            </a:r>
          </a:p>
          <a:p>
            <a:r>
              <a:rPr lang="en-AU" dirty="0"/>
              <a:t>Guiding procedures – any internal project procedures </a:t>
            </a:r>
            <a:r>
              <a:rPr lang="en-AU" dirty="0" err="1"/>
              <a:t>eg</a:t>
            </a:r>
            <a:r>
              <a:rPr lang="en-AU" dirty="0"/>
              <a:t> documentation management, knowledge management, contractors management, testing procedures, project procurement procedures, etc; templates are how these procedures’ documented outputs should be structured and formatted.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C60-0C6F-49C7-9796-C082EEB673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50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2219-BCC0-1D60-5D38-E4C0A738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6A178-8F56-DEAD-28EE-A08E1900D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3ED17-1492-D8E5-B914-B7277022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5B0D-B70F-8D2D-5669-E96618C8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6B37-4424-E9FF-FEF8-7054CE26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6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1458-71F2-6566-626F-139022F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6B5E2-6941-1F95-E244-F3558C42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ABCD-68A9-E938-E6AE-D526219E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834-7A5F-07F6-4AC4-C047BB54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626C-A503-402C-F9DC-6AC1FC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8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2BC64-D3DF-D77E-DD2A-88791C73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49505-5843-B1AC-07A0-AD630BD95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6A34-E7A1-EE4F-C71A-6708DD76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5845-C07A-2A00-A14A-77AC965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1FFE-E3D4-D279-CE01-0AAB834C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8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30F7-BB49-0C96-5197-9C644F82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3E24-4136-2E43-E3C4-A4EBF42E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442-2A7D-6DDF-D39C-7C61F140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FB82-1536-137B-1CA5-15D978B8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C8B4-0D00-A14F-1B8A-EAC28C50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1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9148-AD02-30F4-F4B9-5187F98B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F7F4-ECC0-858B-055A-8573A509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5A2F-77A8-3E95-B185-AB579CF2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603D-0CF3-A322-EED4-489D49B5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AEA1-C385-3A1F-C2CD-008E383D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25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5CA7-F1FE-EF4E-CD84-69DA5346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EC75-6129-192C-291B-0F0C23086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89E2F-DB5A-DA4C-EDFA-A032A5B44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07C9-3F8D-6DF7-88F1-6B36E373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96F2-0E6A-624D-C7DB-94557DDC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3772A-064C-C411-7994-CE61BF58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9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E8C0-C64D-A745-5EAB-67291297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B4F5-7CA0-6F23-81BC-3A59FC3B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D4B80-0C92-1AAC-3E42-15A86CA3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295B0-67C9-BDA2-ACF3-843053CDD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56BB3-3217-CA80-7D28-6D92B9E8C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80B75-3E88-FA63-803B-97C48262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7592-64E1-8BDE-7493-3BF627E4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E070-EC30-F520-A07F-5ABBA624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21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D98-F1A6-B7D7-905B-4423AD44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959E-1B04-03A6-9D57-1D04F3DB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116C-4899-404C-EC77-78A7083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9C04-8910-D203-F69D-BF317F07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0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3EC40-598E-373B-A94C-A0059975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BD4C8-D01D-E90E-B607-2990BBE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418C-9BBB-1381-8F30-BDC4BBA5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35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088A-D0AA-C074-A67A-503A9939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0C28-0021-E288-CC1E-E59E5F0E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14EBC-BF27-EABC-31BA-625C5FDD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BE197-B795-1CE7-BFBA-94BF30E2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711A-4F34-5404-D059-082B927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A69AB-3900-D8B8-434C-2943FD17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0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B8A9-7D89-EB95-2E08-54C1171D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4E86-3E9B-737F-2E17-286C147F0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71C4-FD8E-6B01-7D83-59BD687E0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44B9-769C-B62B-B8C0-8EC3B7A1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C829-0D40-4BF1-6371-41F8FFDF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AB12A-54DB-0AD0-45A4-7D5CF107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D07FF-79BC-54C1-D37E-CE729D80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F452A-6741-2DD6-DAD0-F145B73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4DCC-5C13-814D-5AAF-3A8E27163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E6D9-79EF-4D3A-8691-F046E2E831AA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6FD7-FD85-DAA8-2C74-942F14A3C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850F-8B6B-1E27-5764-1C79DE63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3D47-8521-4064-B632-AF1CF4119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0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z.com/shareholder/centre/about/corporate-governanc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8474FCC-E959-0C8B-8C02-2A413BDC0CE9}"/>
              </a:ext>
            </a:extLst>
          </p:cNvPr>
          <p:cNvSpPr/>
          <p:nvPr/>
        </p:nvSpPr>
        <p:spPr>
          <a:xfrm>
            <a:off x="10248526" y="4207415"/>
            <a:ext cx="1741900" cy="2318830"/>
          </a:xfrm>
          <a:prstGeom prst="rect">
            <a:avLst/>
          </a:prstGeom>
          <a:solidFill>
            <a:srgbClr val="FF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FBFDD5-BD27-D934-F4FE-037623172421}"/>
              </a:ext>
            </a:extLst>
          </p:cNvPr>
          <p:cNvSpPr/>
          <p:nvPr/>
        </p:nvSpPr>
        <p:spPr>
          <a:xfrm>
            <a:off x="8301927" y="3921864"/>
            <a:ext cx="1741900" cy="26043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CAECF1-09AA-0F96-B2A3-7E624F9A2E8D}"/>
              </a:ext>
            </a:extLst>
          </p:cNvPr>
          <p:cNvSpPr/>
          <p:nvPr/>
        </p:nvSpPr>
        <p:spPr>
          <a:xfrm>
            <a:off x="6405378" y="3431752"/>
            <a:ext cx="1741900" cy="309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2F6487-AE54-F2B4-BAA7-61A8C06BD5D2}"/>
              </a:ext>
            </a:extLst>
          </p:cNvPr>
          <p:cNvCxnSpPr/>
          <p:nvPr/>
        </p:nvCxnSpPr>
        <p:spPr>
          <a:xfrm>
            <a:off x="618213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A8315C4-B819-0AAA-6C3F-6949658C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3" y="140695"/>
            <a:ext cx="2640560" cy="176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DB937-0AB6-C81B-A627-3B0BC608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4" y="2011031"/>
            <a:ext cx="2644369" cy="176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54133-AE15-AA47-0554-5A329356D0C4}"/>
              </a:ext>
            </a:extLst>
          </p:cNvPr>
          <p:cNvSpPr txBox="1"/>
          <p:nvPr/>
        </p:nvSpPr>
        <p:spPr>
          <a:xfrm>
            <a:off x="3086144" y="462483"/>
            <a:ext cx="31217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structural design of an </a:t>
            </a:r>
            <a:r>
              <a:rPr lang="en-AU" sz="1600" b="1" dirty="0"/>
              <a:t>organisation structure </a:t>
            </a:r>
            <a:r>
              <a:rPr lang="en-AU" sz="1600" dirty="0"/>
              <a:t>(aka org chart) is influenced by the organisation’s strategies.  </a:t>
            </a:r>
          </a:p>
          <a:p>
            <a:endParaRPr lang="en-AU" sz="1600" dirty="0"/>
          </a:p>
          <a:p>
            <a:endParaRPr lang="en-AU" sz="1600" dirty="0"/>
          </a:p>
          <a:p>
            <a:pPr algn="just"/>
            <a:endParaRPr lang="en-AU" sz="1600" dirty="0"/>
          </a:p>
          <a:p>
            <a:r>
              <a:rPr lang="en-AU" sz="1600" dirty="0"/>
              <a:t>The orientation of design patterns can be functional, geographical, cost centred, product/service categorised, etc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6C476-092E-64B4-EB58-408E03B8BDB6}"/>
              </a:ext>
            </a:extLst>
          </p:cNvPr>
          <p:cNvSpPr txBox="1"/>
          <p:nvPr/>
        </p:nvSpPr>
        <p:spPr>
          <a:xfrm>
            <a:off x="6606140" y="216358"/>
            <a:ext cx="498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/>
          </a:p>
          <a:p>
            <a:r>
              <a:rPr lang="en-AU" sz="1600" b="1" dirty="0"/>
              <a:t>Most project structures are functional</a:t>
            </a:r>
            <a:r>
              <a:rPr lang="en-AU" sz="1600" dirty="0"/>
              <a:t>, ie they outline how project activities are organised and allocated to people holding delegated responsibilities that contribute to the delivery of the project’s product or service or enterprise results.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5DCFA-6D32-0C30-EB40-10A00CD73FED}"/>
              </a:ext>
            </a:extLst>
          </p:cNvPr>
          <p:cNvSpPr txBox="1"/>
          <p:nvPr/>
        </p:nvSpPr>
        <p:spPr>
          <a:xfrm>
            <a:off x="241946" y="3971701"/>
            <a:ext cx="57679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/>
              <a:t>Project structures, are NOT the same as organisation structures</a:t>
            </a:r>
            <a:r>
              <a:rPr lang="en-AU" sz="1600" dirty="0"/>
              <a:t>, however, they can be designed using the same org chart design methods:</a:t>
            </a:r>
          </a:p>
          <a:p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Projects under portfolios, deliver discrete products or services or targeted enterprise results that important strategic tools or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Projects under programs, deliver discrete products or services or targeted enterprise results that are components of strategic tools or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Projects, independent on their own, deliver discrete products or services or targeted enterprise results that are discrete strategic tools or achievements.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6094E-D632-7C91-BB9A-9B3B74017B76}"/>
              </a:ext>
            </a:extLst>
          </p:cNvPr>
          <p:cNvSpPr txBox="1"/>
          <p:nvPr/>
        </p:nvSpPr>
        <p:spPr>
          <a:xfrm flipH="1">
            <a:off x="6479821" y="4474696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Project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1085E-4C71-20D7-DEAF-1FA1136ECA64}"/>
              </a:ext>
            </a:extLst>
          </p:cNvPr>
          <p:cNvSpPr txBox="1"/>
          <p:nvPr/>
        </p:nvSpPr>
        <p:spPr>
          <a:xfrm flipH="1">
            <a:off x="6405377" y="5581918"/>
            <a:ext cx="1741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SDLC Function Management Delegated Persons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0CDB7-78CB-5861-44B8-550F12614DB2}"/>
              </a:ext>
            </a:extLst>
          </p:cNvPr>
          <p:cNvSpPr txBox="1"/>
          <p:nvPr/>
        </p:nvSpPr>
        <p:spPr>
          <a:xfrm flipH="1">
            <a:off x="6479821" y="3921864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Program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54536-A0A9-000C-15AD-891CA5065FC9}"/>
              </a:ext>
            </a:extLst>
          </p:cNvPr>
          <p:cNvSpPr txBox="1"/>
          <p:nvPr/>
        </p:nvSpPr>
        <p:spPr>
          <a:xfrm flipH="1">
            <a:off x="6479821" y="3431753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Portfolio 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0C8FB-EFA8-5FB0-72A5-B714B6D8C12A}"/>
              </a:ext>
            </a:extLst>
          </p:cNvPr>
          <p:cNvSpPr txBox="1"/>
          <p:nvPr/>
        </p:nvSpPr>
        <p:spPr>
          <a:xfrm flipH="1">
            <a:off x="8348462" y="4473207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Project Manager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74AE7-2E2A-FF45-E9BA-00EA73903160}"/>
              </a:ext>
            </a:extLst>
          </p:cNvPr>
          <p:cNvSpPr txBox="1"/>
          <p:nvPr/>
        </p:nvSpPr>
        <p:spPr>
          <a:xfrm flipH="1">
            <a:off x="8312997" y="5550617"/>
            <a:ext cx="1741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SDLC Function Management Delegated Persons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D3365B-36DE-F548-6922-D06C39748909}"/>
              </a:ext>
            </a:extLst>
          </p:cNvPr>
          <p:cNvSpPr txBox="1"/>
          <p:nvPr/>
        </p:nvSpPr>
        <p:spPr>
          <a:xfrm flipH="1">
            <a:off x="8351976" y="3939375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Program 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DC09B-4B91-EE59-7605-9F27B4E7F78D}"/>
              </a:ext>
            </a:extLst>
          </p:cNvPr>
          <p:cNvSpPr txBox="1"/>
          <p:nvPr/>
        </p:nvSpPr>
        <p:spPr>
          <a:xfrm flipH="1">
            <a:off x="10295062" y="4473207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Project 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7ED9-64A4-D493-3AB1-AC2B7C0C4AA9}"/>
              </a:ext>
            </a:extLst>
          </p:cNvPr>
          <p:cNvSpPr txBox="1"/>
          <p:nvPr/>
        </p:nvSpPr>
        <p:spPr>
          <a:xfrm flipH="1">
            <a:off x="10220618" y="5580429"/>
            <a:ext cx="1741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SDLC Function Management Delegated Persons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F083F1-0C48-CEB3-1AB0-D21AC4FA1A3C}"/>
              </a:ext>
            </a:extLst>
          </p:cNvPr>
          <p:cNvSpPr txBox="1"/>
          <p:nvPr/>
        </p:nvSpPr>
        <p:spPr>
          <a:xfrm flipH="1">
            <a:off x="8351977" y="2683875"/>
            <a:ext cx="15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Project Sponsor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B9D9776-02DE-331B-DE5E-21AC42DEFB09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rot="5400000">
            <a:off x="7992356" y="2275624"/>
            <a:ext cx="440101" cy="18721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CDA3B56-E84A-4C54-C9C4-FE4CA8BF32D2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 rot="16200000" flipH="1">
            <a:off x="9379249" y="2760886"/>
            <a:ext cx="1481555" cy="1943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931776-F74B-382E-F5B8-0C6CCDA28615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7276328" y="3739530"/>
            <a:ext cx="0" cy="182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334670-0791-3B7F-AE33-CC01EE7D2AE1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7276328" y="4229641"/>
            <a:ext cx="0" cy="24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636061-F062-6E65-2FD4-2CF711D7FF5C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9148483" y="2991652"/>
            <a:ext cx="1" cy="947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995D7C-16E6-8DA5-F4C2-BB38F06F9E9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9144969" y="4247152"/>
            <a:ext cx="3514" cy="22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453985D-A694-DB86-8228-AA8C8C9280D5}"/>
              </a:ext>
            </a:extLst>
          </p:cNvPr>
          <p:cNvSpPr/>
          <p:nvPr/>
        </p:nvSpPr>
        <p:spPr>
          <a:xfrm>
            <a:off x="6595978" y="5420581"/>
            <a:ext cx="1286256" cy="128016"/>
          </a:xfrm>
          <a:custGeom>
            <a:avLst/>
            <a:gdLst>
              <a:gd name="connsiteX0" fmla="*/ 0 w 1286256"/>
              <a:gd name="connsiteY0" fmla="*/ 128016 h 128016"/>
              <a:gd name="connsiteX1" fmla="*/ 0 w 1286256"/>
              <a:gd name="connsiteY1" fmla="*/ 0 h 128016"/>
              <a:gd name="connsiteX2" fmla="*/ 1286256 w 1286256"/>
              <a:gd name="connsiteY2" fmla="*/ 0 h 128016"/>
              <a:gd name="connsiteX3" fmla="*/ 1286256 w 1286256"/>
              <a:gd name="connsiteY3" fmla="*/ 109728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256" h="128016">
                <a:moveTo>
                  <a:pt x="0" y="128016"/>
                </a:moveTo>
                <a:lnTo>
                  <a:pt x="0" y="0"/>
                </a:lnTo>
                <a:lnTo>
                  <a:pt x="1286256" y="0"/>
                </a:lnTo>
                <a:lnTo>
                  <a:pt x="1286256" y="10972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20D89E-7AC7-5623-E394-AD7A8A1DAD0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276327" y="4780984"/>
            <a:ext cx="1" cy="800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CC039B1-5ABA-C53A-ABFC-4FDA2075C396}"/>
              </a:ext>
            </a:extLst>
          </p:cNvPr>
          <p:cNvSpPr/>
          <p:nvPr/>
        </p:nvSpPr>
        <p:spPr>
          <a:xfrm>
            <a:off x="8455258" y="5402293"/>
            <a:ext cx="1286256" cy="128016"/>
          </a:xfrm>
          <a:custGeom>
            <a:avLst/>
            <a:gdLst>
              <a:gd name="connsiteX0" fmla="*/ 0 w 1286256"/>
              <a:gd name="connsiteY0" fmla="*/ 128016 h 128016"/>
              <a:gd name="connsiteX1" fmla="*/ 0 w 1286256"/>
              <a:gd name="connsiteY1" fmla="*/ 0 h 128016"/>
              <a:gd name="connsiteX2" fmla="*/ 1286256 w 1286256"/>
              <a:gd name="connsiteY2" fmla="*/ 0 h 128016"/>
              <a:gd name="connsiteX3" fmla="*/ 1286256 w 1286256"/>
              <a:gd name="connsiteY3" fmla="*/ 109728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256" h="128016">
                <a:moveTo>
                  <a:pt x="0" y="128016"/>
                </a:moveTo>
                <a:lnTo>
                  <a:pt x="0" y="0"/>
                </a:lnTo>
                <a:lnTo>
                  <a:pt x="1286256" y="0"/>
                </a:lnTo>
                <a:lnTo>
                  <a:pt x="1286256" y="10972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FCE842-5B79-DC67-B485-72C2BC2EA54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135607" y="4780984"/>
            <a:ext cx="9362" cy="782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28B86D3-79CF-AEE9-3E5D-C7EBB3CDF33B}"/>
              </a:ext>
            </a:extLst>
          </p:cNvPr>
          <p:cNvSpPr/>
          <p:nvPr/>
        </p:nvSpPr>
        <p:spPr>
          <a:xfrm>
            <a:off x="10421863" y="5402293"/>
            <a:ext cx="1286256" cy="128016"/>
          </a:xfrm>
          <a:custGeom>
            <a:avLst/>
            <a:gdLst>
              <a:gd name="connsiteX0" fmla="*/ 0 w 1286256"/>
              <a:gd name="connsiteY0" fmla="*/ 128016 h 128016"/>
              <a:gd name="connsiteX1" fmla="*/ 0 w 1286256"/>
              <a:gd name="connsiteY1" fmla="*/ 0 h 128016"/>
              <a:gd name="connsiteX2" fmla="*/ 1286256 w 1286256"/>
              <a:gd name="connsiteY2" fmla="*/ 0 h 128016"/>
              <a:gd name="connsiteX3" fmla="*/ 1286256 w 1286256"/>
              <a:gd name="connsiteY3" fmla="*/ 109728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256" h="128016">
                <a:moveTo>
                  <a:pt x="0" y="128016"/>
                </a:moveTo>
                <a:lnTo>
                  <a:pt x="0" y="0"/>
                </a:lnTo>
                <a:lnTo>
                  <a:pt x="1286256" y="0"/>
                </a:lnTo>
                <a:lnTo>
                  <a:pt x="1286256" y="10972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577F9-01FE-856D-C24C-7EFA80CEDDC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1091569" y="4780984"/>
            <a:ext cx="10643" cy="782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D65C24-D778-05F5-6079-B6483200B1BB}"/>
              </a:ext>
            </a:extLst>
          </p:cNvPr>
          <p:cNvSpPr txBox="1"/>
          <p:nvPr/>
        </p:nvSpPr>
        <p:spPr>
          <a:xfrm flipH="1">
            <a:off x="10295062" y="4864071"/>
            <a:ext cx="77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PMO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82D41F-FE3C-11F4-D0BF-515C12C0F6AF}"/>
              </a:ext>
            </a:extLst>
          </p:cNvPr>
          <p:cNvSpPr txBox="1"/>
          <p:nvPr/>
        </p:nvSpPr>
        <p:spPr>
          <a:xfrm flipH="1">
            <a:off x="11169264" y="5002570"/>
            <a:ext cx="89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User Rep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318D8B-0DD0-9662-06B4-E3F22F475414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0840334" y="5002571"/>
            <a:ext cx="23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E0EDDE-55FD-DD49-4786-9C2F52DF8B10}"/>
              </a:ext>
            </a:extLst>
          </p:cNvPr>
          <p:cNvCxnSpPr>
            <a:cxnSpLocks/>
          </p:cNvCxnSpPr>
          <p:nvPr/>
        </p:nvCxnSpPr>
        <p:spPr>
          <a:xfrm>
            <a:off x="11102212" y="5141069"/>
            <a:ext cx="23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F3A7D2E-895A-6A3E-BBA8-D4755C39477C}"/>
              </a:ext>
            </a:extLst>
          </p:cNvPr>
          <p:cNvSpPr txBox="1"/>
          <p:nvPr/>
        </p:nvSpPr>
        <p:spPr>
          <a:xfrm flipH="1">
            <a:off x="8344342" y="4864071"/>
            <a:ext cx="77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PMO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827F62-E756-3CE1-ABC1-3F4B127B18F5}"/>
              </a:ext>
            </a:extLst>
          </p:cNvPr>
          <p:cNvSpPr txBox="1"/>
          <p:nvPr/>
        </p:nvSpPr>
        <p:spPr>
          <a:xfrm flipH="1">
            <a:off x="9218544" y="5002570"/>
            <a:ext cx="89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User Rep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106031-7B4F-20A5-F5F8-6BEFC64BA95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8889614" y="5002571"/>
            <a:ext cx="23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F4958F-7E87-9DE5-07E7-3DE5BB276DB6}"/>
              </a:ext>
            </a:extLst>
          </p:cNvPr>
          <p:cNvCxnSpPr>
            <a:cxnSpLocks/>
          </p:cNvCxnSpPr>
          <p:nvPr/>
        </p:nvCxnSpPr>
        <p:spPr>
          <a:xfrm>
            <a:off x="9151492" y="5141069"/>
            <a:ext cx="23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A4BA66-55D3-A885-5D91-2EC2F6FFA502}"/>
              </a:ext>
            </a:extLst>
          </p:cNvPr>
          <p:cNvSpPr txBox="1"/>
          <p:nvPr/>
        </p:nvSpPr>
        <p:spPr>
          <a:xfrm flipH="1">
            <a:off x="6477950" y="4864071"/>
            <a:ext cx="77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PMO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35FCE7-89C5-0707-0CFD-47586910CE9B}"/>
              </a:ext>
            </a:extLst>
          </p:cNvPr>
          <p:cNvSpPr txBox="1"/>
          <p:nvPr/>
        </p:nvSpPr>
        <p:spPr>
          <a:xfrm flipH="1">
            <a:off x="7352152" y="5002570"/>
            <a:ext cx="89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User Rep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25A845-2F10-DAC3-A051-9F4400C396A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7023222" y="5002571"/>
            <a:ext cx="23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AC98481-18D9-5E0B-096C-A29E2279720C}"/>
              </a:ext>
            </a:extLst>
          </p:cNvPr>
          <p:cNvCxnSpPr>
            <a:cxnSpLocks/>
          </p:cNvCxnSpPr>
          <p:nvPr/>
        </p:nvCxnSpPr>
        <p:spPr>
          <a:xfrm>
            <a:off x="7285100" y="5141069"/>
            <a:ext cx="23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7A6063-D36A-4346-F7BB-4BEF27FE9B9E}"/>
              </a:ext>
            </a:extLst>
          </p:cNvPr>
          <p:cNvSpPr txBox="1"/>
          <p:nvPr/>
        </p:nvSpPr>
        <p:spPr>
          <a:xfrm>
            <a:off x="7050781" y="2052354"/>
            <a:ext cx="391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Example of 3 Possible Functional Project Structures</a:t>
            </a:r>
          </a:p>
        </p:txBody>
      </p:sp>
    </p:spTree>
    <p:extLst>
      <p:ext uri="{BB962C8B-B14F-4D97-AF65-F5344CB8AC3E}">
        <p14:creationId xmlns:p14="http://schemas.microsoft.com/office/powerpoint/2010/main" val="5742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0E6D7-AD32-E664-43C9-85769652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2" y="1969312"/>
            <a:ext cx="2859531" cy="1787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16F52-D0CA-C1A1-244C-2F3E4E6C3B90}"/>
              </a:ext>
            </a:extLst>
          </p:cNvPr>
          <p:cNvSpPr txBox="1"/>
          <p:nvPr/>
        </p:nvSpPr>
        <p:spPr>
          <a:xfrm>
            <a:off x="304562" y="1237792"/>
            <a:ext cx="285953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FF00"/>
                </a:solidFill>
              </a:rPr>
              <a:t>Compliance</a:t>
            </a:r>
            <a:r>
              <a:rPr lang="en-AU" b="1" dirty="0"/>
              <a:t> Frameworks of Rules, Standards, Laws &amp; Regulations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3E9B-5FC2-9862-A88F-A95C0CF30925}"/>
              </a:ext>
            </a:extLst>
          </p:cNvPr>
          <p:cNvSpPr txBox="1"/>
          <p:nvPr/>
        </p:nvSpPr>
        <p:spPr>
          <a:xfrm>
            <a:off x="304562" y="571918"/>
            <a:ext cx="2831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Governance Frameworks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08D4B99-5732-AC91-B172-65D8A59CDF90}"/>
              </a:ext>
            </a:extLst>
          </p:cNvPr>
          <p:cNvSpPr/>
          <p:nvPr/>
        </p:nvSpPr>
        <p:spPr>
          <a:xfrm>
            <a:off x="6700307" y="1138872"/>
            <a:ext cx="5019040" cy="28794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D0A6-298D-B735-E1DD-8EF670947F7F}"/>
              </a:ext>
            </a:extLst>
          </p:cNvPr>
          <p:cNvCxnSpPr>
            <a:cxnSpLocks/>
          </p:cNvCxnSpPr>
          <p:nvPr/>
        </p:nvCxnSpPr>
        <p:spPr>
          <a:xfrm>
            <a:off x="3164093" y="2231073"/>
            <a:ext cx="83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F6C19-8789-06B2-8446-07AC3A343AA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164093" y="2862915"/>
            <a:ext cx="83596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D2CAFE-CA2D-90C1-14B1-F6ADAD6B1E2C}"/>
              </a:ext>
            </a:extLst>
          </p:cNvPr>
          <p:cNvSpPr txBox="1"/>
          <p:nvPr/>
        </p:nvSpPr>
        <p:spPr>
          <a:xfrm>
            <a:off x="8305160" y="1591885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Corporate Strategies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DD5B9-33DD-D816-F23A-7C1DB76E6A61}"/>
              </a:ext>
            </a:extLst>
          </p:cNvPr>
          <p:cNvSpPr txBox="1"/>
          <p:nvPr/>
        </p:nvSpPr>
        <p:spPr>
          <a:xfrm>
            <a:off x="8147392" y="2422882"/>
            <a:ext cx="241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Business Unit Strategies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5E6BC-4B02-8856-620B-256216BF86A6}"/>
              </a:ext>
            </a:extLst>
          </p:cNvPr>
          <p:cNvSpPr txBox="1"/>
          <p:nvPr/>
        </p:nvSpPr>
        <p:spPr>
          <a:xfrm>
            <a:off x="8305160" y="3236575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Functional Strategies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652D75-4001-F3BA-022F-36DB45EA9EF6}"/>
              </a:ext>
            </a:extLst>
          </p:cNvPr>
          <p:cNvSpPr/>
          <p:nvPr/>
        </p:nvSpPr>
        <p:spPr>
          <a:xfrm>
            <a:off x="3514934" y="1299498"/>
            <a:ext cx="4632458" cy="822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Corporate Governance Framework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7741EE-E1BA-5E42-D57E-258E4F2F3F44}"/>
              </a:ext>
            </a:extLst>
          </p:cNvPr>
          <p:cNvSpPr/>
          <p:nvPr/>
        </p:nvSpPr>
        <p:spPr>
          <a:xfrm>
            <a:off x="3514934" y="2220636"/>
            <a:ext cx="4023786" cy="822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Business Unit Governance Frameworks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34AD30B-7C45-25FD-65A1-BBB081946B30}"/>
              </a:ext>
            </a:extLst>
          </p:cNvPr>
          <p:cNvSpPr/>
          <p:nvPr/>
        </p:nvSpPr>
        <p:spPr>
          <a:xfrm>
            <a:off x="3443814" y="3124676"/>
            <a:ext cx="3352800" cy="822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Functional Governance Frameworks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70EBA7-D9E6-F384-D65A-426D08F2DD65}"/>
              </a:ext>
            </a:extLst>
          </p:cNvPr>
          <p:cNvSpPr txBox="1"/>
          <p:nvPr/>
        </p:nvSpPr>
        <p:spPr>
          <a:xfrm>
            <a:off x="3542173" y="3741280"/>
            <a:ext cx="240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Eg</a:t>
            </a:r>
            <a:r>
              <a:rPr lang="en-AU" sz="1200" dirty="0"/>
              <a:t> Project Governance Frameworks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30A3C-99EC-ECA7-5514-BFE7EBC2FB1B}"/>
              </a:ext>
            </a:extLst>
          </p:cNvPr>
          <p:cNvSpPr txBox="1"/>
          <p:nvPr/>
        </p:nvSpPr>
        <p:spPr>
          <a:xfrm>
            <a:off x="3514934" y="2797770"/>
            <a:ext cx="2599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Eg</a:t>
            </a:r>
            <a:r>
              <a:rPr lang="en-AU" sz="1200" dirty="0"/>
              <a:t> IT Division Governance Frameworks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90E28A-61A7-003D-036A-E0B0857263F5}"/>
              </a:ext>
            </a:extLst>
          </p:cNvPr>
          <p:cNvSpPr txBox="1"/>
          <p:nvPr/>
        </p:nvSpPr>
        <p:spPr>
          <a:xfrm>
            <a:off x="3479464" y="1914814"/>
            <a:ext cx="2822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Eg</a:t>
            </a:r>
            <a:r>
              <a:rPr lang="en-AU" sz="1200" dirty="0"/>
              <a:t> </a:t>
            </a:r>
            <a:r>
              <a:rPr lang="en-AU" sz="1200" dirty="0">
                <a:hlinkClick r:id="rId3"/>
              </a:rPr>
              <a:t>ANZ Corporate Governance Framework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AA15C-C890-8AAC-C1C8-CC2DD4E4F616}"/>
              </a:ext>
            </a:extLst>
          </p:cNvPr>
          <p:cNvSpPr txBox="1"/>
          <p:nvPr/>
        </p:nvSpPr>
        <p:spPr>
          <a:xfrm>
            <a:off x="3164093" y="595033"/>
            <a:ext cx="855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Ensures ethical and ESG behaviours &amp; practices prevail in all levels of strategy planning to execution</a:t>
            </a:r>
            <a:br>
              <a:rPr lang="en-AU" sz="1600" dirty="0"/>
            </a:br>
            <a:r>
              <a:rPr lang="en-AU" sz="1600" dirty="0"/>
              <a:t>(and daily routine operational work)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DD8480-5317-85B0-3BA5-60691D0434A2}"/>
              </a:ext>
            </a:extLst>
          </p:cNvPr>
          <p:cNvSpPr txBox="1"/>
          <p:nvPr/>
        </p:nvSpPr>
        <p:spPr>
          <a:xfrm>
            <a:off x="1365486" y="4483094"/>
            <a:ext cx="2669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Portfolio Governance Frameworks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4B077-4EF6-3F70-0009-C4AC74477361}"/>
              </a:ext>
            </a:extLst>
          </p:cNvPr>
          <p:cNvSpPr txBox="1"/>
          <p:nvPr/>
        </p:nvSpPr>
        <p:spPr>
          <a:xfrm>
            <a:off x="1375873" y="5110688"/>
            <a:ext cx="265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Program Governance Frameworks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6B9C9-06B5-2198-F0B5-B2D2901DD627}"/>
              </a:ext>
            </a:extLst>
          </p:cNvPr>
          <p:cNvSpPr txBox="1"/>
          <p:nvPr/>
        </p:nvSpPr>
        <p:spPr>
          <a:xfrm>
            <a:off x="1365486" y="5880559"/>
            <a:ext cx="328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Project Governance Frameworks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50A7D6-F129-8DE2-4BD3-B1D3FB95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89" y="5522268"/>
            <a:ext cx="1714514" cy="10715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BB9404-B175-DA33-B272-09553BD74C3B}"/>
              </a:ext>
            </a:extLst>
          </p:cNvPr>
          <p:cNvSpPr txBox="1"/>
          <p:nvPr/>
        </p:nvSpPr>
        <p:spPr>
          <a:xfrm flipH="1">
            <a:off x="6629187" y="5326561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 for Assignment</a:t>
            </a:r>
            <a:r>
              <a:rPr lang="en-AU" dirty="0"/>
              <a:t>:  What project rules, standards, legislation policies, procedures, etc are needed in project work, to ensure the right ethical &amp; ESG behaviours &amp; practices prevail in all project work, including PM?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16612-25AB-227E-B5B2-5B50C6D6318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700082" y="4790871"/>
            <a:ext cx="5194" cy="319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A141C-8432-D4B5-9C6D-88E68AB55D65}"/>
              </a:ext>
            </a:extLst>
          </p:cNvPr>
          <p:cNvCxnSpPr>
            <a:cxnSpLocks/>
          </p:cNvCxnSpPr>
          <p:nvPr/>
        </p:nvCxnSpPr>
        <p:spPr>
          <a:xfrm flipH="1">
            <a:off x="2692400" y="5326561"/>
            <a:ext cx="7682" cy="5459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2F0D1-00A1-63F2-312A-A84C39DD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1" y="2860516"/>
            <a:ext cx="2859531" cy="1787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FD6A9-E742-D271-BC65-7048E7AE0D65}"/>
              </a:ext>
            </a:extLst>
          </p:cNvPr>
          <p:cNvSpPr txBox="1"/>
          <p:nvPr/>
        </p:nvSpPr>
        <p:spPr>
          <a:xfrm>
            <a:off x="304562" y="2453420"/>
            <a:ext cx="287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Project Governance Framework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EA97A0-8921-C7E2-CB0B-B93AC8E2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72257"/>
              </p:ext>
            </p:extLst>
          </p:nvPr>
        </p:nvGraphicFramePr>
        <p:xfrm>
          <a:off x="3699748" y="2844800"/>
          <a:ext cx="8219439" cy="2026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37403452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72650507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1334017835"/>
                    </a:ext>
                  </a:extLst>
                </a:gridCol>
              </a:tblGrid>
              <a:tr h="211155"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Conduct (Behaviour)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Practice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project rules are recommended?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1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project standards are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legislation associated polices are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1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guiding procedures &amp; templates are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0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C26B0C-840D-A0E4-F2B3-C0DBCAFB7C96}"/>
              </a:ext>
            </a:extLst>
          </p:cNvPr>
          <p:cNvSpPr txBox="1"/>
          <p:nvPr/>
        </p:nvSpPr>
        <p:spPr>
          <a:xfrm flipH="1">
            <a:off x="336311" y="666213"/>
            <a:ext cx="116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 for Assignment</a:t>
            </a:r>
            <a:r>
              <a:rPr lang="en-AU" dirty="0"/>
              <a:t>:  What project rules, standards, legislation policies, procedures, etc are needed in project work, to ensure the right ethical &amp; ESG behaviours &amp; practices prevail in all project work, including PM?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D2D6B-3AD9-BA14-9B54-99FDC7DDAFED}"/>
              </a:ext>
            </a:extLst>
          </p:cNvPr>
          <p:cNvSpPr txBox="1"/>
          <p:nvPr/>
        </p:nvSpPr>
        <p:spPr>
          <a:xfrm>
            <a:off x="3699748" y="2453420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What info is inside?</a:t>
            </a:r>
          </a:p>
        </p:txBody>
      </p:sp>
    </p:spTree>
    <p:extLst>
      <p:ext uri="{BB962C8B-B14F-4D97-AF65-F5344CB8AC3E}">
        <p14:creationId xmlns:p14="http://schemas.microsoft.com/office/powerpoint/2010/main" val="408042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517</Words>
  <Application>Microsoft Office PowerPoint</Application>
  <PresentationFormat>Widescreen</PresentationFormat>
  <Paragraphs>70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Cheah</dc:creator>
  <cp:lastModifiedBy>Chan Cheah</cp:lastModifiedBy>
  <cp:revision>1</cp:revision>
  <dcterms:created xsi:type="dcterms:W3CDTF">2023-03-20T22:59:23Z</dcterms:created>
  <dcterms:modified xsi:type="dcterms:W3CDTF">2023-03-21T00:07:14Z</dcterms:modified>
</cp:coreProperties>
</file>