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7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65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6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474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2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6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34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87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2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71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75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9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08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07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7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C2EE4-D643-4AD6-AB65-C35084D20C9F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6591B-C19E-4495-9FF8-51D89C5BD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5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187705092102395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821D-7253-43BF-82E7-29E26620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1 -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F270-0FA7-4FF5-A2BF-83F889F9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9797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Problem Statement:  The assignment has 2 parts</a:t>
            </a:r>
          </a:p>
          <a:p>
            <a:pPr marL="457200" indent="-457200">
              <a:buAutoNum type="arabicPeriod"/>
            </a:pPr>
            <a:r>
              <a:rPr lang="en-IN" dirty="0"/>
              <a:t>Regression Regularization and Cross Validation</a:t>
            </a:r>
          </a:p>
          <a:p>
            <a:pPr marL="457200" indent="-457200">
              <a:buAutoNum type="arabicPeriod"/>
            </a:pPr>
            <a:r>
              <a:rPr lang="en-IN" dirty="0"/>
              <a:t>Linear Regression along with its versions, and Logistic Regression(Classification)</a:t>
            </a:r>
          </a:p>
          <a:p>
            <a:pPr marL="0" indent="0">
              <a:buNone/>
            </a:pPr>
            <a:r>
              <a:rPr lang="en-GB" dirty="0"/>
              <a:t>The experiment includes evaluating multiple regularization strengths and interpreting their effect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Training and testing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L2 norm of model weights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Overall accuracy and generalization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A928C-89CE-4AB5-9E94-1733BA85065A}"/>
              </a:ext>
            </a:extLst>
          </p:cNvPr>
          <p:cNvSpPr txBox="1"/>
          <p:nvPr/>
        </p:nvSpPr>
        <p:spPr>
          <a:xfrm>
            <a:off x="7407646" y="5357814"/>
            <a:ext cx="528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Roll number: 160123737195</a:t>
            </a:r>
          </a:p>
          <a:p>
            <a:r>
              <a:rPr lang="en-IN" dirty="0"/>
              <a:t>Class: IT3 5</a:t>
            </a:r>
            <a:r>
              <a:rPr lang="en-IN" baseline="30000" dirty="0"/>
              <a:t>th</a:t>
            </a:r>
            <a:r>
              <a:rPr lang="en-IN" dirty="0"/>
              <a:t> Semester</a:t>
            </a:r>
          </a:p>
          <a:p>
            <a:r>
              <a:rPr lang="en-IN" dirty="0"/>
              <a:t>Name: Mohammed Faizan Ul Islam</a:t>
            </a:r>
          </a:p>
        </p:txBody>
      </p:sp>
    </p:spTree>
    <p:extLst>
      <p:ext uri="{BB962C8B-B14F-4D97-AF65-F5344CB8AC3E}">
        <p14:creationId xmlns:p14="http://schemas.microsoft.com/office/powerpoint/2010/main" val="308654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C887-157E-48F3-AC98-4DAD3A4B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4B7E-1CDF-4A6B-8D6E-62634F49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Key Takeaways</a:t>
            </a:r>
          </a:p>
          <a:p>
            <a:pPr lvl="1"/>
            <a:r>
              <a:rPr lang="en-GB" dirty="0"/>
              <a:t>Hyperparameter tuning improved the performance of all classifiers for predicting student placements.</a:t>
            </a:r>
          </a:p>
          <a:p>
            <a:pPr lvl="1"/>
            <a:r>
              <a:rPr lang="en-GB" dirty="0"/>
              <a:t>The tuned Linear Discriminant Analysis (LDA) model performed the best, showing its suitability for this dataset.</a:t>
            </a:r>
          </a:p>
          <a:p>
            <a:pPr lvl="1"/>
            <a:r>
              <a:rPr lang="en-GB" dirty="0"/>
              <a:t>Metrics like ROC-AUC and confusion matrices showed better class separation and fewer errors after tuning.</a:t>
            </a:r>
          </a:p>
          <a:p>
            <a:r>
              <a:rPr lang="en-GB" dirty="0"/>
              <a:t>Research Gap Filled This work extends the referenced paper by: </a:t>
            </a:r>
          </a:p>
          <a:p>
            <a:pPr lvl="1"/>
            <a:r>
              <a:rPr lang="en-GB" dirty="0"/>
              <a:t>Implementing systematic hyperparameter tuning across multiple models, and </a:t>
            </a:r>
          </a:p>
          <a:p>
            <a:pPr lvl="1"/>
            <a:r>
              <a:rPr lang="en-GB" dirty="0"/>
              <a:t>Quantitatively demonstrating performance improvements due to optimization.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83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8DB5-2B66-4B6A-96D3-132543C4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 and Models used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7A56CB6-847D-4251-9B29-1F65EB12F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086539"/>
              </p:ext>
            </p:extLst>
          </p:nvPr>
        </p:nvGraphicFramePr>
        <p:xfrm>
          <a:off x="485743" y="1734797"/>
          <a:ext cx="5150676" cy="337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669">
                  <a:extLst>
                    <a:ext uri="{9D8B030D-6E8A-4147-A177-3AD203B41FA5}">
                      <a16:colId xmlns:a16="http://schemas.microsoft.com/office/drawing/2014/main" val="265471106"/>
                    </a:ext>
                  </a:extLst>
                </a:gridCol>
                <a:gridCol w="1287669">
                  <a:extLst>
                    <a:ext uri="{9D8B030D-6E8A-4147-A177-3AD203B41FA5}">
                      <a16:colId xmlns:a16="http://schemas.microsoft.com/office/drawing/2014/main" val="2379571654"/>
                    </a:ext>
                  </a:extLst>
                </a:gridCol>
                <a:gridCol w="1287669">
                  <a:extLst>
                    <a:ext uri="{9D8B030D-6E8A-4147-A177-3AD203B41FA5}">
                      <a16:colId xmlns:a16="http://schemas.microsoft.com/office/drawing/2014/main" val="3023778197"/>
                    </a:ext>
                  </a:extLst>
                </a:gridCol>
                <a:gridCol w="1287669">
                  <a:extLst>
                    <a:ext uri="{9D8B030D-6E8A-4147-A177-3AD203B41FA5}">
                      <a16:colId xmlns:a16="http://schemas.microsoft.com/office/drawing/2014/main" val="1652690749"/>
                    </a:ext>
                  </a:extLst>
                </a:gridCol>
              </a:tblGrid>
              <a:tr h="5389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Part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Dataset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Regression / Model Type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Target Variable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extLst>
                  <a:ext uri="{0D108BD9-81ED-4DB2-BD59-A6C34878D82A}">
                    <a16:rowId xmlns:a16="http://schemas.microsoft.com/office/drawing/2014/main" val="2847408944"/>
                  </a:ext>
                </a:extLst>
              </a:tr>
              <a:tr h="97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Part A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Heart Disease Dataset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Classification (Logistic Regression or similar)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Whether the patient has heart disease or not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extLst>
                  <a:ext uri="{0D108BD9-81ED-4DB2-BD59-A6C34878D82A}">
                    <a16:rowId xmlns:a16="http://schemas.microsoft.com/office/drawing/2014/main" val="1188055"/>
                  </a:ext>
                </a:extLst>
              </a:tr>
              <a:tr h="9771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Part B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Insurance Dataset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Simple, Multiple, and Polynomial Regression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Charges incurred to the company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extLst>
                  <a:ext uri="{0D108BD9-81ED-4DB2-BD59-A6C34878D82A}">
                    <a16:rowId xmlns:a16="http://schemas.microsoft.com/office/drawing/2014/main" val="1833234437"/>
                  </a:ext>
                </a:extLst>
              </a:tr>
              <a:tr h="880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Part B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Wisconsin Breast Cancer Diagnostic Dataset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Logistic Regression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Whether the patient has cancer or not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554" marR="41554" marT="0" marB="0" anchor="ctr"/>
                </a:tc>
                <a:extLst>
                  <a:ext uri="{0D108BD9-81ED-4DB2-BD59-A6C34878D82A}">
                    <a16:rowId xmlns:a16="http://schemas.microsoft.com/office/drawing/2014/main" val="5313644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94BEAC-4EAE-4343-A2CA-27181656FD45}"/>
              </a:ext>
            </a:extLst>
          </p:cNvPr>
          <p:cNvSpPr txBox="1"/>
          <p:nvPr/>
        </p:nvSpPr>
        <p:spPr>
          <a:xfrm>
            <a:off x="5636419" y="29646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33B87-E70E-4653-B13E-F9123A09F48B}"/>
              </a:ext>
            </a:extLst>
          </p:cNvPr>
          <p:cNvSpPr txBox="1"/>
          <p:nvPr/>
        </p:nvSpPr>
        <p:spPr>
          <a:xfrm>
            <a:off x="485743" y="5243513"/>
            <a:ext cx="515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b="0" i="0" dirty="0">
              <a:solidFill>
                <a:srgbClr val="E6EDF3"/>
              </a:solidFill>
              <a:effectLst/>
              <a:latin typeface="Segoe WPC"/>
            </a:endParaRPr>
          </a:p>
          <a:p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B885C27-1863-4BE5-9F87-236C0E68D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04429"/>
              </p:ext>
            </p:extLst>
          </p:nvPr>
        </p:nvGraphicFramePr>
        <p:xfrm>
          <a:off x="5796787" y="1734797"/>
          <a:ext cx="5904708" cy="3826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236">
                  <a:extLst>
                    <a:ext uri="{9D8B030D-6E8A-4147-A177-3AD203B41FA5}">
                      <a16:colId xmlns:a16="http://schemas.microsoft.com/office/drawing/2014/main" val="4283034226"/>
                    </a:ext>
                  </a:extLst>
                </a:gridCol>
                <a:gridCol w="1708088">
                  <a:extLst>
                    <a:ext uri="{9D8B030D-6E8A-4147-A177-3AD203B41FA5}">
                      <a16:colId xmlns:a16="http://schemas.microsoft.com/office/drawing/2014/main" val="493433653"/>
                    </a:ext>
                  </a:extLst>
                </a:gridCol>
                <a:gridCol w="2228384">
                  <a:extLst>
                    <a:ext uri="{9D8B030D-6E8A-4147-A177-3AD203B41FA5}">
                      <a16:colId xmlns:a16="http://schemas.microsoft.com/office/drawing/2014/main" val="2548092371"/>
                    </a:ext>
                  </a:extLst>
                </a:gridCol>
              </a:tblGrid>
              <a:tr h="5154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Model / Technique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Goal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8779193"/>
                  </a:ext>
                </a:extLst>
              </a:tr>
              <a:tr h="724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Logistic Regression with Regularization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Linear Model (L2 penalty)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Reduces overfitting while keeping linear separation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73138"/>
                  </a:ext>
                </a:extLst>
              </a:tr>
              <a:tr h="7499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Linear Regression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Linear Model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Models linear relationship between features and target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4769177"/>
                  </a:ext>
                </a:extLst>
              </a:tr>
              <a:tr h="7920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Polynomial Feature Transformation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Feature Engineering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Creates higher-degree features to capture nonlinear patterns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5927474"/>
                  </a:ext>
                </a:extLst>
              </a:tr>
              <a:tr h="10447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StandardScaler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Data Normalization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Standardizes features for better model performance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4620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01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9E8A-7051-4757-82DD-B4A8EFC3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647B7-E302-4AFB-9881-2594FF1D1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63" y="1609726"/>
            <a:ext cx="4901362" cy="4348161"/>
          </a:xfrm>
        </p:spPr>
        <p:txBody>
          <a:bodyPr/>
          <a:lstStyle/>
          <a:p>
            <a:r>
              <a:rPr lang="en-IN" dirty="0"/>
              <a:t>Train and Test loss increases with increase in lambda</a:t>
            </a:r>
          </a:p>
          <a:p>
            <a:r>
              <a:rPr lang="en-IN" dirty="0"/>
              <a:t>Weight Norm reduces with increase in lambda</a:t>
            </a:r>
          </a:p>
          <a:p>
            <a:r>
              <a:rPr lang="en-IN" dirty="0"/>
              <a:t>Effect of Sigma Gaussian Basis: Train – Test loss decreases sharpy initially and then doesn’t change a lot later</a:t>
            </a:r>
          </a:p>
          <a:p>
            <a:pPr lvl="1"/>
            <a:r>
              <a:rPr lang="en-IN" dirty="0"/>
              <a:t>Using Gaussian Basis reduces the gap between train and test loss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C1FD07-277A-4C07-9C8B-7C1B8F27F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7" y="567018"/>
            <a:ext cx="4464049" cy="297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355277-E1A1-4798-B670-50F421945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84" y="3657600"/>
            <a:ext cx="4464050" cy="300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AF70-DDA9-435E-980E-74FA8FD3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E1C6-32C5-4558-AEE6-935D6C0C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438556"/>
            <a:ext cx="4883151" cy="4195481"/>
          </a:xfrm>
        </p:spPr>
        <p:txBody>
          <a:bodyPr/>
          <a:lstStyle/>
          <a:p>
            <a:r>
              <a:rPr lang="en-IN" dirty="0"/>
              <a:t>Best Lambda value: 10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9B04A58-AE5F-4E8D-820B-43EAAB533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57" y="1853248"/>
            <a:ext cx="4010025" cy="27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E73A7C-8108-4F50-BFD3-9E4D9B302509}"/>
              </a:ext>
            </a:extLst>
          </p:cNvPr>
          <p:cNvSpPr txBox="1"/>
          <p:nvPr/>
        </p:nvSpPr>
        <p:spPr>
          <a:xfrm>
            <a:off x="5500265" y="1386717"/>
            <a:ext cx="455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Logistic Regression Confusion Matrix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1EF0801-0587-4806-9574-9A29C52A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483" y="1756049"/>
            <a:ext cx="3180066" cy="29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48E46-7622-4EAB-9DD5-F241E90FA9A9}"/>
              </a:ext>
            </a:extLst>
          </p:cNvPr>
          <p:cNvSpPr txBox="1"/>
          <p:nvPr/>
        </p:nvSpPr>
        <p:spPr>
          <a:xfrm flipH="1">
            <a:off x="995057" y="4868830"/>
            <a:ext cx="3868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Simple Linear Regression Evaluation: </a:t>
            </a:r>
          </a:p>
          <a:p>
            <a:r>
              <a:rPr lang="en-IN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MSE : 135983957.4805469 MAE : 9173.258196746589 RMSE: 11661.21595205864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F9E62-FB1B-4BA2-A912-A7DFA7B76B09}"/>
              </a:ext>
            </a:extLst>
          </p:cNvPr>
          <p:cNvSpPr txBox="1"/>
          <p:nvPr/>
        </p:nvSpPr>
        <p:spPr>
          <a:xfrm>
            <a:off x="4720921" y="4919919"/>
            <a:ext cx="3580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Multiple Linear Regression Results </a:t>
            </a:r>
          </a:p>
          <a:p>
            <a:r>
              <a:rPr lang="en-IN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MSE: 33979257.05080821 RMSE: 5829.17293025419 MAE: 4213.484797807137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17A87-3716-4144-ACFE-DF622E439B60}"/>
              </a:ext>
            </a:extLst>
          </p:cNvPr>
          <p:cNvSpPr txBox="1"/>
          <p:nvPr/>
        </p:nvSpPr>
        <p:spPr>
          <a:xfrm>
            <a:off x="8168329" y="4978324"/>
            <a:ext cx="3580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Polynomial Regression Evaluation</a:t>
            </a:r>
          </a:p>
          <a:p>
            <a:r>
              <a:rPr lang="en-GB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MSE: 152452515.64886093 RMSE: 12347.166300364668 MAE: 9863.434994766281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82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4FBA-830B-4634-94F2-C543B956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B44F-E041-4DA9-8BBC-ED9EC20CF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E6EDF3"/>
                </a:solidFill>
                <a:effectLst/>
                <a:latin typeface="Segoe WPC"/>
              </a:rPr>
              <a:t>Regularization </a:t>
            </a:r>
            <a:r>
              <a:rPr lang="en-GB" b="0" i="0" dirty="0">
                <a:solidFill>
                  <a:srgbClr val="F9FAFB"/>
                </a:solidFill>
                <a:effectLst/>
                <a:latin typeface="quote-cjk-patch"/>
              </a:rPr>
              <a:t>prevents overfitting by adding a penalty for model complexity it </a:t>
            </a:r>
            <a:r>
              <a:rPr lang="en-GB" b="0" i="0" dirty="0">
                <a:solidFill>
                  <a:srgbClr val="E6EDF3"/>
                </a:solidFill>
                <a:effectLst/>
                <a:latin typeface="Segoe WPC"/>
              </a:rPr>
              <a:t>helps avoid extremes</a:t>
            </a:r>
          </a:p>
          <a:p>
            <a:pPr lvl="1"/>
            <a:r>
              <a:rPr lang="en-GB" b="0" i="0" dirty="0">
                <a:solidFill>
                  <a:srgbClr val="E6EDF3"/>
                </a:solidFill>
                <a:effectLst/>
                <a:latin typeface="Segoe WPC"/>
              </a:rPr>
              <a:t>very small λ overfits; very large λ underfits. A middle λ worked best. </a:t>
            </a:r>
          </a:p>
          <a:p>
            <a:pPr lvl="1"/>
            <a:r>
              <a:rPr lang="en-GB" b="0" i="0" dirty="0">
                <a:solidFill>
                  <a:srgbClr val="E6EDF3"/>
                </a:solidFill>
                <a:effectLst/>
                <a:latin typeface="Segoe WPC"/>
              </a:rPr>
              <a:t>Weights get smaller as λ grows.</a:t>
            </a:r>
          </a:p>
          <a:p>
            <a:r>
              <a:rPr lang="en-GB" b="0" i="0" dirty="0">
                <a:solidFill>
                  <a:srgbClr val="E6EDF3"/>
                </a:solidFill>
                <a:effectLst/>
                <a:latin typeface="Segoe WPC"/>
              </a:rPr>
              <a:t>Gaussian basis functions transform features to capture non-linear relationships.</a:t>
            </a:r>
          </a:p>
          <a:p>
            <a:pPr lvl="1"/>
            <a:r>
              <a:rPr lang="en-GB" b="0" i="0" dirty="0">
                <a:solidFill>
                  <a:srgbClr val="E6EDF3"/>
                </a:solidFill>
                <a:effectLst/>
                <a:latin typeface="Segoe WPC"/>
              </a:rPr>
              <a:t>The width (σ) controls the trade-off between bias and variance.</a:t>
            </a:r>
            <a:endParaRPr lang="en-GB" dirty="0">
              <a:solidFill>
                <a:srgbClr val="E6EDF3"/>
              </a:solidFill>
              <a:latin typeface="Segoe WPC"/>
            </a:endParaRPr>
          </a:p>
          <a:p>
            <a:pPr lvl="1"/>
            <a:r>
              <a:rPr lang="en-GB" b="0" i="0" dirty="0">
                <a:solidFill>
                  <a:srgbClr val="E6EDF3"/>
                </a:solidFill>
                <a:effectLst/>
                <a:latin typeface="Segoe WPC"/>
              </a:rPr>
              <a:t>Regularization is used to prevent overfitting when many basis functions are combined.</a:t>
            </a:r>
          </a:p>
        </p:txBody>
      </p:sp>
    </p:spTree>
    <p:extLst>
      <p:ext uri="{BB962C8B-B14F-4D97-AF65-F5344CB8AC3E}">
        <p14:creationId xmlns:p14="http://schemas.microsoft.com/office/powerpoint/2010/main" val="131323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F700-E057-43CB-AE39-379BF9C6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2 -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F307-22C6-49D2-AE02-0E103D900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55176" cy="4352364"/>
          </a:xfrm>
        </p:spPr>
        <p:txBody>
          <a:bodyPr/>
          <a:lstStyle/>
          <a:p>
            <a:r>
              <a:rPr lang="en-GB" dirty="0"/>
              <a:t>Paper Referred: </a:t>
            </a:r>
            <a:r>
              <a:rPr lang="en-GB" dirty="0">
                <a:hlinkClick r:id="rId2"/>
              </a:rPr>
              <a:t>Improving classification algorithm on education dataset using hyperparameter tuning </a:t>
            </a:r>
            <a:endParaRPr lang="en-GB" dirty="0"/>
          </a:p>
          <a:p>
            <a:r>
              <a:rPr lang="en-GB" dirty="0"/>
              <a:t>The objective of this assignment was to analyse and enhance supervised classification models for predicting student placement outcomes.</a:t>
            </a:r>
          </a:p>
          <a:p>
            <a:r>
              <a:rPr lang="en-GB" dirty="0"/>
              <a:t>The paper compared several algorithms (LDA, SVM, KNN, Decision Tree, Random Forest, etc.) and found that a tuned Linear Discriminant Analysis (LDA) model achieved the best accuracy on the Factors Affecting Campus Placement dataset.</a:t>
            </a:r>
          </a:p>
          <a:p>
            <a:r>
              <a:rPr lang="en-GB" dirty="0"/>
              <a:t>Research Gap: Only LDA was tuned, while other algorithms like Random Forest, Decision Tree, and SVM were not optimized or compared under the same tuning conditions.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93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D590-B39B-49B6-B3B6-BBC600F8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and Model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D104E7-80C3-450C-811E-D39BA8410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516660"/>
              </p:ext>
            </p:extLst>
          </p:nvPr>
        </p:nvGraphicFramePr>
        <p:xfrm>
          <a:off x="493710" y="2018062"/>
          <a:ext cx="5210404" cy="3448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5202">
                  <a:extLst>
                    <a:ext uri="{9D8B030D-6E8A-4147-A177-3AD203B41FA5}">
                      <a16:colId xmlns:a16="http://schemas.microsoft.com/office/drawing/2014/main" val="3488617532"/>
                    </a:ext>
                  </a:extLst>
                </a:gridCol>
                <a:gridCol w="2605202">
                  <a:extLst>
                    <a:ext uri="{9D8B030D-6E8A-4147-A177-3AD203B41FA5}">
                      <a16:colId xmlns:a16="http://schemas.microsoft.com/office/drawing/2014/main" val="1585161032"/>
                    </a:ext>
                  </a:extLst>
                </a:gridCol>
              </a:tblGrid>
              <a:tr h="3070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Attribute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3406708"/>
                  </a:ext>
                </a:extLst>
              </a:tr>
              <a:tr h="5603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Dataset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Factors Affecting Campus Placement (Kaggle)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2141465"/>
                  </a:ext>
                </a:extLst>
              </a:tr>
              <a:tr h="8565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Task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Binary Classification – Predict whether a student will be placed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3600410"/>
                  </a:ext>
                </a:extLst>
              </a:tr>
              <a:tr h="3072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Samples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~215 records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3231961"/>
                  </a:ext>
                </a:extLst>
              </a:tr>
              <a:tr h="8565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Features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Categorical + Numeric (academic scores, degree type, specialization, etc.)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0188992"/>
                  </a:ext>
                </a:extLst>
              </a:tr>
              <a:tr h="5603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Target Variable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status → Placed (1) / Not Placed (0)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00620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407FD8-BF92-417B-95B4-F18511E22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54758"/>
              </p:ext>
            </p:extLst>
          </p:nvPr>
        </p:nvGraphicFramePr>
        <p:xfrm>
          <a:off x="5972177" y="2007902"/>
          <a:ext cx="5726112" cy="3448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8704">
                  <a:extLst>
                    <a:ext uri="{9D8B030D-6E8A-4147-A177-3AD203B41FA5}">
                      <a16:colId xmlns:a16="http://schemas.microsoft.com/office/drawing/2014/main" val="4059786595"/>
                    </a:ext>
                  </a:extLst>
                </a:gridCol>
                <a:gridCol w="1908704">
                  <a:extLst>
                    <a:ext uri="{9D8B030D-6E8A-4147-A177-3AD203B41FA5}">
                      <a16:colId xmlns:a16="http://schemas.microsoft.com/office/drawing/2014/main" val="2585222107"/>
                    </a:ext>
                  </a:extLst>
                </a:gridCol>
                <a:gridCol w="1908704">
                  <a:extLst>
                    <a:ext uri="{9D8B030D-6E8A-4147-A177-3AD203B41FA5}">
                      <a16:colId xmlns:a16="http://schemas.microsoft.com/office/drawing/2014/main" val="941906553"/>
                    </a:ext>
                  </a:extLst>
                </a:gridCol>
              </a:tblGrid>
              <a:tr h="2842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Model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Goal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4663662"/>
                  </a:ext>
                </a:extLst>
              </a:tr>
              <a:tr h="2844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Logistic Regression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Linear 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Provides baseline for linear separation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5830705"/>
                  </a:ext>
                </a:extLst>
              </a:tr>
              <a:tr h="2844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SVM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Kernel Model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Captures nonlinear boundaries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8495044"/>
                  </a:ext>
                </a:extLst>
              </a:tr>
              <a:tr h="2844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KNN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Instance-Based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Relies on distance metrics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1016884"/>
                  </a:ext>
                </a:extLst>
              </a:tr>
              <a:tr h="2844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Decision Tree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Tree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Simple nonlinear split 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535020"/>
                  </a:ext>
                </a:extLst>
              </a:tr>
              <a:tr h="2844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Random Forest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Ensemble (Bagging)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Reduces variance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5791959"/>
                  </a:ext>
                </a:extLst>
              </a:tr>
              <a:tr h="2844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Gradient Boosting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Ensemble (Boosting)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Reduces bias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3874079"/>
                  </a:ext>
                </a:extLst>
              </a:tr>
              <a:tr h="2844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LDA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Linear Discriminant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Dimension reduction &amp; classification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829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57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93DE-2BD2-4584-BCC9-2A014A0E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BA527-4F9B-4B7C-BB8F-3AE6851ED347}"/>
              </a:ext>
            </a:extLst>
          </p:cNvPr>
          <p:cNvSpPr txBox="1"/>
          <p:nvPr/>
        </p:nvSpPr>
        <p:spPr>
          <a:xfrm>
            <a:off x="646111" y="1483916"/>
            <a:ext cx="37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Baseline Performance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385CF8-20AB-4694-AAD2-3537684EB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74306"/>
              </p:ext>
            </p:extLst>
          </p:nvPr>
        </p:nvGraphicFramePr>
        <p:xfrm>
          <a:off x="646111" y="1971262"/>
          <a:ext cx="4140204" cy="3557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051">
                  <a:extLst>
                    <a:ext uri="{9D8B030D-6E8A-4147-A177-3AD203B41FA5}">
                      <a16:colId xmlns:a16="http://schemas.microsoft.com/office/drawing/2014/main" val="4242550621"/>
                    </a:ext>
                  </a:extLst>
                </a:gridCol>
                <a:gridCol w="1035051">
                  <a:extLst>
                    <a:ext uri="{9D8B030D-6E8A-4147-A177-3AD203B41FA5}">
                      <a16:colId xmlns:a16="http://schemas.microsoft.com/office/drawing/2014/main" val="218391143"/>
                    </a:ext>
                  </a:extLst>
                </a:gridCol>
                <a:gridCol w="1035051">
                  <a:extLst>
                    <a:ext uri="{9D8B030D-6E8A-4147-A177-3AD203B41FA5}">
                      <a16:colId xmlns:a16="http://schemas.microsoft.com/office/drawing/2014/main" val="2766285742"/>
                    </a:ext>
                  </a:extLst>
                </a:gridCol>
                <a:gridCol w="1035051">
                  <a:extLst>
                    <a:ext uri="{9D8B030D-6E8A-4147-A177-3AD203B41FA5}">
                      <a16:colId xmlns:a16="http://schemas.microsoft.com/office/drawing/2014/main" val="1343544292"/>
                    </a:ext>
                  </a:extLst>
                </a:gridCol>
              </a:tblGrid>
              <a:tr h="3705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F1-Score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ROC-AUC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2283927"/>
                  </a:ext>
                </a:extLst>
              </a:tr>
              <a:tr h="4955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Logistic Regression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0.837209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0.877193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0.930769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4246805"/>
                  </a:ext>
                </a:extLst>
              </a:tr>
              <a:tr h="3705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SVM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0.883721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0.915254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0.905128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317331"/>
                  </a:ext>
                </a:extLst>
              </a:tr>
              <a:tr h="3705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KNN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0.790698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0.857143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0.808974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6250906"/>
                  </a:ext>
                </a:extLst>
              </a:tr>
              <a:tr h="3608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Decision Tree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0.744186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0.830769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0.642308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667226"/>
                  </a:ext>
                </a:extLst>
              </a:tr>
              <a:tr h="4955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Random Forest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0.837209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0.888889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0.912821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3731287"/>
                  </a:ext>
                </a:extLst>
              </a:tr>
              <a:tr h="4955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Gradient Boosting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0.813953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0.870968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0.920513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859702"/>
                  </a:ext>
                </a:extLst>
              </a:tr>
              <a:tr h="37051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LDA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0.860465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0.896552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0.923077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4825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8DCEB1-43A5-4185-8FCF-D528945DAEF4}"/>
              </a:ext>
            </a:extLst>
          </p:cNvPr>
          <p:cNvSpPr txBox="1"/>
          <p:nvPr/>
        </p:nvSpPr>
        <p:spPr>
          <a:xfrm>
            <a:off x="646111" y="5646788"/>
            <a:ext cx="414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SVM achieved the highest baseline accuracy, followed closely by LDA.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14E2C-5CAA-4BE2-B188-153FA4FE166E}"/>
              </a:ext>
            </a:extLst>
          </p:cNvPr>
          <p:cNvSpPr txBox="1"/>
          <p:nvPr/>
        </p:nvSpPr>
        <p:spPr>
          <a:xfrm>
            <a:off x="5542596" y="1483916"/>
            <a:ext cx="428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Best parameter values found after hyperparameter tuning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2E614DF-3ECF-4D86-8561-9F2D8BB05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60541"/>
              </p:ext>
            </p:extLst>
          </p:nvPr>
        </p:nvGraphicFramePr>
        <p:xfrm>
          <a:off x="5555929" y="2356070"/>
          <a:ext cx="5141100" cy="3768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953">
                  <a:extLst>
                    <a:ext uri="{9D8B030D-6E8A-4147-A177-3AD203B41FA5}">
                      <a16:colId xmlns:a16="http://schemas.microsoft.com/office/drawing/2014/main" val="2090821730"/>
                    </a:ext>
                  </a:extLst>
                </a:gridCol>
                <a:gridCol w="4044147">
                  <a:extLst>
                    <a:ext uri="{9D8B030D-6E8A-4147-A177-3AD203B41FA5}">
                      <a16:colId xmlns:a16="http://schemas.microsoft.com/office/drawing/2014/main" val="3692043206"/>
                    </a:ext>
                  </a:extLst>
                </a:gridCol>
              </a:tblGrid>
              <a:tr h="59303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Model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32" marR="288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Best Values Found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32" marR="28832" marT="0" marB="0" anchor="ctr"/>
                </a:tc>
                <a:extLst>
                  <a:ext uri="{0D108BD9-81ED-4DB2-BD59-A6C34878D82A}">
                    <a16:rowId xmlns:a16="http://schemas.microsoft.com/office/drawing/2014/main" val="1839183703"/>
                  </a:ext>
                </a:extLst>
              </a:tr>
              <a:tr h="7665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Decision Tree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32" marR="288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'</a:t>
                      </a:r>
                      <a:r>
                        <a:rPr lang="en-IN" sz="1200" dirty="0" err="1">
                          <a:effectLst/>
                        </a:rPr>
                        <a:t>max_depth</a:t>
                      </a:r>
                      <a:r>
                        <a:rPr lang="en-IN" sz="1200" dirty="0">
                          <a:effectLst/>
                        </a:rPr>
                        <a:t>': 4, '</a:t>
                      </a:r>
                      <a:r>
                        <a:rPr lang="en-IN" sz="1200" dirty="0" err="1">
                          <a:effectLst/>
                        </a:rPr>
                        <a:t>min_samples_leaf</a:t>
                      </a:r>
                      <a:r>
                        <a:rPr lang="en-IN" sz="1200" dirty="0">
                          <a:effectLst/>
                        </a:rPr>
                        <a:t>': 4, '</a:t>
                      </a:r>
                      <a:r>
                        <a:rPr lang="en-IN" sz="1200" dirty="0" err="1">
                          <a:effectLst/>
                        </a:rPr>
                        <a:t>min_samples_split</a:t>
                      </a:r>
                      <a:r>
                        <a:rPr lang="en-IN" sz="1200" dirty="0">
                          <a:effectLst/>
                        </a:rPr>
                        <a:t>': 10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32" marR="28832" marT="0" marB="0" anchor="ctr"/>
                </a:tc>
                <a:extLst>
                  <a:ext uri="{0D108BD9-81ED-4DB2-BD59-A6C34878D82A}">
                    <a16:rowId xmlns:a16="http://schemas.microsoft.com/office/drawing/2014/main" val="3388908565"/>
                  </a:ext>
                </a:extLst>
              </a:tr>
              <a:tr h="80899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Random Forest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32" marR="288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'</a:t>
                      </a:r>
                      <a:r>
                        <a:rPr lang="en-IN" sz="1200" dirty="0" err="1">
                          <a:effectLst/>
                        </a:rPr>
                        <a:t>max_depth</a:t>
                      </a:r>
                      <a:r>
                        <a:rPr lang="en-IN" sz="1200" dirty="0">
                          <a:effectLst/>
                        </a:rPr>
                        <a:t>': None, '</a:t>
                      </a:r>
                      <a:r>
                        <a:rPr lang="en-IN" sz="1200" dirty="0" err="1">
                          <a:effectLst/>
                        </a:rPr>
                        <a:t>max_features</a:t>
                      </a:r>
                      <a:r>
                        <a:rPr lang="en-IN" sz="1200" dirty="0">
                          <a:effectLst/>
                        </a:rPr>
                        <a:t>': 'sqrt', '</a:t>
                      </a:r>
                      <a:r>
                        <a:rPr lang="en-IN" sz="1200" dirty="0" err="1">
                          <a:effectLst/>
                        </a:rPr>
                        <a:t>min_samples_split</a:t>
                      </a:r>
                      <a:r>
                        <a:rPr lang="en-IN" sz="1200" dirty="0">
                          <a:effectLst/>
                        </a:rPr>
                        <a:t>': 2, '</a:t>
                      </a:r>
                      <a:r>
                        <a:rPr lang="en-IN" sz="1200" dirty="0" err="1">
                          <a:effectLst/>
                        </a:rPr>
                        <a:t>n_estimators</a:t>
                      </a:r>
                      <a:r>
                        <a:rPr lang="en-IN" sz="1200" dirty="0">
                          <a:effectLst/>
                        </a:rPr>
                        <a:t>': 50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32" marR="28832" marT="0" marB="0" anchor="ctr"/>
                </a:tc>
                <a:extLst>
                  <a:ext uri="{0D108BD9-81ED-4DB2-BD59-A6C34878D82A}">
                    <a16:rowId xmlns:a16="http://schemas.microsoft.com/office/drawing/2014/main" val="3760694596"/>
                  </a:ext>
                </a:extLst>
              </a:tr>
              <a:tr h="68597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Gradient Boosting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32" marR="288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'</a:t>
                      </a:r>
                      <a:r>
                        <a:rPr lang="en-IN" sz="1200" dirty="0" err="1">
                          <a:effectLst/>
                        </a:rPr>
                        <a:t>learning_rate</a:t>
                      </a:r>
                      <a:r>
                        <a:rPr lang="en-IN" sz="1200" dirty="0">
                          <a:effectLst/>
                        </a:rPr>
                        <a:t>': 0.05, '</a:t>
                      </a:r>
                      <a:r>
                        <a:rPr lang="en-IN" sz="1200" dirty="0" err="1">
                          <a:effectLst/>
                        </a:rPr>
                        <a:t>max_depth</a:t>
                      </a:r>
                      <a:r>
                        <a:rPr lang="en-IN" sz="1200" dirty="0">
                          <a:effectLst/>
                        </a:rPr>
                        <a:t>': 5, '</a:t>
                      </a:r>
                      <a:r>
                        <a:rPr lang="en-IN" sz="1200" dirty="0" err="1">
                          <a:effectLst/>
                        </a:rPr>
                        <a:t>n_estimators</a:t>
                      </a:r>
                      <a:r>
                        <a:rPr lang="en-IN" sz="1200" dirty="0">
                          <a:effectLst/>
                        </a:rPr>
                        <a:t>': 100, 'subsample': 0.8}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32" marR="28832" marT="0" marB="0" anchor="ctr"/>
                </a:tc>
                <a:extLst>
                  <a:ext uri="{0D108BD9-81ED-4DB2-BD59-A6C34878D82A}">
                    <a16:rowId xmlns:a16="http://schemas.microsoft.com/office/drawing/2014/main" val="194232288"/>
                  </a:ext>
                </a:extLst>
              </a:tr>
              <a:tr h="40504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SVM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32" marR="288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'C': 0.1, 'gamma': 'scale', 'kernel': 'linear'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32" marR="28832" marT="0" marB="0" anchor="ctr"/>
                </a:tc>
                <a:extLst>
                  <a:ext uri="{0D108BD9-81ED-4DB2-BD59-A6C34878D82A}">
                    <a16:rowId xmlns:a16="http://schemas.microsoft.com/office/drawing/2014/main" val="822443312"/>
                  </a:ext>
                </a:extLst>
              </a:tr>
              <a:tr h="5093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LDA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32" marR="2883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'shrinkage': 'auto', 'solver': '</a:t>
                      </a:r>
                      <a:r>
                        <a:rPr lang="en-IN" sz="1200" dirty="0" err="1">
                          <a:effectLst/>
                        </a:rPr>
                        <a:t>lsqr</a:t>
                      </a:r>
                      <a:r>
                        <a:rPr lang="en-IN" sz="1200" dirty="0">
                          <a:effectLst/>
                        </a:rPr>
                        <a:t>'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32" marR="28832" marT="0" marB="0" anchor="ctr"/>
                </a:tc>
                <a:extLst>
                  <a:ext uri="{0D108BD9-81ED-4DB2-BD59-A6C34878D82A}">
                    <a16:rowId xmlns:a16="http://schemas.microsoft.com/office/drawing/2014/main" val="374096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79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4D46-4D4B-4FDD-9F82-940FCAB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60C1C-09D8-422A-9146-A6BFB9BD14CE}"/>
              </a:ext>
            </a:extLst>
          </p:cNvPr>
          <p:cNvSpPr txBox="1"/>
          <p:nvPr/>
        </p:nvSpPr>
        <p:spPr>
          <a:xfrm>
            <a:off x="646111" y="1483916"/>
            <a:ext cx="534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 after hyperparameter tuning of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346A1D-7B0D-4A7D-88AD-20A80E1C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91849"/>
              </p:ext>
            </p:extLst>
          </p:nvPr>
        </p:nvGraphicFramePr>
        <p:xfrm>
          <a:off x="895302" y="2026407"/>
          <a:ext cx="4850132" cy="2529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2533">
                  <a:extLst>
                    <a:ext uri="{9D8B030D-6E8A-4147-A177-3AD203B41FA5}">
                      <a16:colId xmlns:a16="http://schemas.microsoft.com/office/drawing/2014/main" val="1894686219"/>
                    </a:ext>
                  </a:extLst>
                </a:gridCol>
                <a:gridCol w="1212533">
                  <a:extLst>
                    <a:ext uri="{9D8B030D-6E8A-4147-A177-3AD203B41FA5}">
                      <a16:colId xmlns:a16="http://schemas.microsoft.com/office/drawing/2014/main" val="637807058"/>
                    </a:ext>
                  </a:extLst>
                </a:gridCol>
                <a:gridCol w="1212533">
                  <a:extLst>
                    <a:ext uri="{9D8B030D-6E8A-4147-A177-3AD203B41FA5}">
                      <a16:colId xmlns:a16="http://schemas.microsoft.com/office/drawing/2014/main" val="880304459"/>
                    </a:ext>
                  </a:extLst>
                </a:gridCol>
                <a:gridCol w="1212533">
                  <a:extLst>
                    <a:ext uri="{9D8B030D-6E8A-4147-A177-3AD203B41FA5}">
                      <a16:colId xmlns:a16="http://schemas.microsoft.com/office/drawing/2014/main" val="3117095269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Model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Accuracy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F1-Score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ROC-AUC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952477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LDA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0.883721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0.915254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0.946154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215569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SVM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0.860465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0.896552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0.938462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39618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Random Forest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0.860465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0.903226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0.929487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64948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Gradient Boosting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0.837209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0.888889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0.882051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77295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Decision Tree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0.744186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0.830769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0.666667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39555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4CE466-5079-46D4-9DF3-F15E7DE547C0}"/>
              </a:ext>
            </a:extLst>
          </p:cNvPr>
          <p:cNvSpPr txBox="1"/>
          <p:nvPr/>
        </p:nvSpPr>
        <p:spPr>
          <a:xfrm>
            <a:off x="1872343" y="50074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4FAED-4851-4824-8258-4B8E9222E5F3}"/>
              </a:ext>
            </a:extLst>
          </p:cNvPr>
          <p:cNvSpPr txBox="1"/>
          <p:nvPr/>
        </p:nvSpPr>
        <p:spPr>
          <a:xfrm>
            <a:off x="646110" y="4647604"/>
            <a:ext cx="5099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tuned LDA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model achieved the best overall performance with an accuracy of 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0.88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ROC-AUC of 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0.95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indicating excellent class separation and balanced predictions.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ADF90-E306-493A-90F0-F3491C9E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20" y="1687116"/>
            <a:ext cx="5099322" cy="39066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3059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</TotalTime>
  <Words>884</Words>
  <Application>Microsoft Office PowerPoint</Application>
  <PresentationFormat>Widescreen</PresentationFormat>
  <Paragraphs>190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quote-cjk-patch</vt:lpstr>
      <vt:lpstr>Segoe WPC</vt:lpstr>
      <vt:lpstr>Wingdings 3</vt:lpstr>
      <vt:lpstr>Ion</vt:lpstr>
      <vt:lpstr>Assignment 1 - INTRODUCTION</vt:lpstr>
      <vt:lpstr>Datasets and Models used</vt:lpstr>
      <vt:lpstr>Observations</vt:lpstr>
      <vt:lpstr>Results</vt:lpstr>
      <vt:lpstr>Conclusion</vt:lpstr>
      <vt:lpstr>Assignment 2 - Introduction</vt:lpstr>
      <vt:lpstr>Dataset and Model Used</vt:lpstr>
      <vt:lpstr>Observations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1 - INTRODUCTION</dc:title>
  <dc:creator>Mohammed Faizan</dc:creator>
  <cp:lastModifiedBy>Mohammed Faizan</cp:lastModifiedBy>
  <cp:revision>2</cp:revision>
  <dcterms:created xsi:type="dcterms:W3CDTF">2025-10-20T12:20:07Z</dcterms:created>
  <dcterms:modified xsi:type="dcterms:W3CDTF">2025-10-20T17:41:38Z</dcterms:modified>
</cp:coreProperties>
</file>