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71" r:id="rId5"/>
    <p:sldId id="272" r:id="rId6"/>
    <p:sldId id="273" r:id="rId7"/>
    <p:sldId id="274" r:id="rId8"/>
    <p:sldId id="275" r:id="rId9"/>
    <p:sldId id="263" r:id="rId10"/>
    <p:sldId id="270" r:id="rId11"/>
    <p:sldId id="259" r:id="rId12"/>
    <p:sldId id="264" r:id="rId13"/>
    <p:sldId id="267"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29"/>
    <p:restoredTop sz="94665"/>
  </p:normalViewPr>
  <p:slideViewPr>
    <p:cSldViewPr>
      <p:cViewPr>
        <p:scale>
          <a:sx n="66" d="100"/>
          <a:sy n="66" d="100"/>
        </p:scale>
        <p:origin x="1752" y="37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942AD9-36DE-4DD0-AF0A-E211DB78D0B5}" type="datetimeFigureOut">
              <a:rPr lang="en-US" smtClean="0"/>
              <a:t>1/24/2025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916266-2922-41AE-BB9A-0E75A4DF5522}" type="slidenum">
              <a:rPr lang="en-US" smtClean="0"/>
              <a:t>‹#›</a:t>
            </a:fld>
            <a:endParaRPr lang="en-US"/>
          </a:p>
        </p:txBody>
      </p:sp>
    </p:spTree>
    <p:extLst>
      <p:ext uri="{BB962C8B-B14F-4D97-AF65-F5344CB8AC3E}">
        <p14:creationId xmlns:p14="http://schemas.microsoft.com/office/powerpoint/2010/main" val="707632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0D601EB-898D-45EB-AF02-BDBAAC1BCF6B}" type="datetime1">
              <a:rPr lang="en-US" smtClean="0"/>
              <a:t>1/24/2025</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70196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94F03-ECCF-40AC-9049-09ECFD328156}" type="datetime1">
              <a:rPr lang="en-US" smtClean="0"/>
              <a:t>1/24/2025</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845219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16A059-A3AC-4C78-B822-ABB2B55C89C2}" type="datetime1">
              <a:rPr lang="en-US" smtClean="0"/>
              <a:t>1/24/2025</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398110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2CAF6E-30C6-4892-8ECC-28B98795E53E}" type="datetime1">
              <a:rPr lang="en-US" smtClean="0"/>
              <a:t>1/24/2025</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4668799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0014B-F72F-459C-9AEA-83526BA1950E}" type="datetime1">
              <a:rPr lang="en-US" smtClean="0"/>
              <a:t>1/24/2025</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464872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D3470D-456E-4B74-9504-3BED3E1E331F}" type="datetime1">
              <a:rPr lang="en-US" smtClean="0"/>
              <a:t>1/24/2025</a:t>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260757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F57A5D-D22F-444E-B503-748AF7911620}" type="datetime1">
              <a:rPr lang="en-US" smtClean="0"/>
              <a:t>1/24/2025</a:t>
            </a:fld>
            <a:endParaRPr lang="en-US"/>
          </a:p>
        </p:txBody>
      </p:sp>
      <p:sp>
        <p:nvSpPr>
          <p:cNvPr id="8" name="Footer Placeholder 7"/>
          <p:cNvSpPr>
            <a:spLocks noGrp="1"/>
          </p:cNvSpPr>
          <p:nvPr>
            <p:ph type="ftr" sz="quarter" idx="11"/>
          </p:nvPr>
        </p:nvSpPr>
        <p:spPr/>
        <p:txBody>
          <a:bodyPr/>
          <a:lstStyle/>
          <a:p>
            <a:r>
              <a:rPr lang="en-US"/>
              <a:t>DEPARTMENT OF COMPUTER SCIENCE AND ENGINEERING - INTERNET OF THINGS</a:t>
            </a:r>
          </a:p>
        </p:txBody>
      </p:sp>
      <p:sp>
        <p:nvSpPr>
          <p:cNvPr id="9" name="Slide Number Placeholder 8"/>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747494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F4DC5B-AE6E-413C-999F-2C6DCDB27E54}" type="datetime1">
              <a:rPr lang="en-US" smtClean="0"/>
              <a:t>1/24/2025</a:t>
            </a:fld>
            <a:endParaRPr lang="en-US"/>
          </a:p>
        </p:txBody>
      </p:sp>
      <p:sp>
        <p:nvSpPr>
          <p:cNvPr id="4" name="Footer Placeholder 3"/>
          <p:cNvSpPr>
            <a:spLocks noGrp="1"/>
          </p:cNvSpPr>
          <p:nvPr>
            <p:ph type="ftr" sz="quarter" idx="11"/>
          </p:nvPr>
        </p:nvSpPr>
        <p:spPr/>
        <p:txBody>
          <a:bodyPr/>
          <a:lstStyle/>
          <a:p>
            <a:r>
              <a:rPr lang="en-US"/>
              <a:t>DEPARTMENT OF COMPUTER SCIENCE AND ENGINEERING - INTERNET OF THINGS</a:t>
            </a:r>
          </a:p>
        </p:txBody>
      </p:sp>
      <p:sp>
        <p:nvSpPr>
          <p:cNvPr id="5" name="Slide Number Placeholder 4"/>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813854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7F5AD-FB09-4176-8819-3235C853B628}" type="datetime1">
              <a:rPr lang="en-US" smtClean="0"/>
              <a:t>1/24/2025</a:t>
            </a:fld>
            <a:endParaRPr lang="en-US"/>
          </a:p>
        </p:txBody>
      </p:sp>
      <p:sp>
        <p:nvSpPr>
          <p:cNvPr id="3" name="Footer Placeholder 2"/>
          <p:cNvSpPr>
            <a:spLocks noGrp="1"/>
          </p:cNvSpPr>
          <p:nvPr>
            <p:ph type="ftr" sz="quarter" idx="11"/>
          </p:nvPr>
        </p:nvSpPr>
        <p:spPr/>
        <p:txBody>
          <a:bodyPr/>
          <a:lstStyle/>
          <a:p>
            <a:r>
              <a:rPr lang="en-US"/>
              <a:t>DEPARTMENT OF COMPUTER SCIENCE AND ENGINEERING - INTERNET OF THINGS</a:t>
            </a:r>
          </a:p>
        </p:txBody>
      </p:sp>
      <p:sp>
        <p:nvSpPr>
          <p:cNvPr id="4" name="Slide Number Placeholder 3"/>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14730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0BFC23-F62A-4DCF-8A7C-23F35CFA6295}" type="datetime1">
              <a:rPr lang="en-US" smtClean="0"/>
              <a:t>1/24/2025</a:t>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2798404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BC4C3F-A6B3-439C-BF6D-6DFD3A565AFB}" type="datetime1">
              <a:rPr lang="en-US" smtClean="0"/>
              <a:t>1/24/2025</a:t>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216770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053B32-2D0D-46EA-AEFE-E5001DBB2FF4}" type="datetime1">
              <a:rPr lang="en-US" smtClean="0"/>
              <a:t>1/24/2025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AND ENGINEERING - INTERNET OF THINGS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CDEB80-DBCE-406A-80BF-FEBEE692EE79}" type="slidenum">
              <a:rPr lang="en-US" smtClean="0"/>
              <a:t>‹#›</a:t>
            </a:fld>
            <a:endParaRPr lang="en-US"/>
          </a:p>
        </p:txBody>
      </p:sp>
    </p:spTree>
    <p:extLst>
      <p:ext uri="{BB962C8B-B14F-4D97-AF65-F5344CB8AC3E}">
        <p14:creationId xmlns:p14="http://schemas.microsoft.com/office/powerpoint/2010/main" val="2941625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55800" y="469900"/>
            <a:ext cx="6807200" cy="1330326"/>
          </a:xfrm>
        </p:spPr>
        <p:txBody>
          <a:bodyPr>
            <a:noAutofit/>
          </a:bodyPr>
          <a:lstStyle/>
          <a:p>
            <a:r>
              <a:rPr lang="en-US" sz="2000" b="1" dirty="0">
                <a:latin typeface="Times New Roman" panose="02020603050405020304" charset="0"/>
                <a:cs typeface="Times New Roman" panose="02020603050405020304" charset="0"/>
              </a:rPr>
              <a:t>SRM INSTITUTE OF SCIENCE AND TECHNOLOGY</a:t>
            </a:r>
            <a:br>
              <a:rPr lang="en-US" sz="1800" b="1" dirty="0">
                <a:latin typeface="Times New Roman" panose="02020603050405020304" charset="0"/>
                <a:cs typeface="Times New Roman" panose="02020603050405020304" charset="0"/>
              </a:rPr>
            </a:br>
            <a:r>
              <a:rPr lang="en-US" sz="1800" b="1" dirty="0">
                <a:latin typeface="Times New Roman" panose="02020603050405020304" charset="0"/>
                <a:cs typeface="Times New Roman" panose="02020603050405020304" charset="0"/>
              </a:rPr>
              <a:t>Ramapuram, Chennai – 600 089</a:t>
            </a:r>
            <a:br>
              <a:rPr lang="en-US" sz="1800" b="1" dirty="0">
                <a:latin typeface="Times New Roman" panose="02020603050405020304" charset="0"/>
                <a:cs typeface="Times New Roman" panose="02020603050405020304" charset="0"/>
              </a:rPr>
            </a:br>
            <a:r>
              <a:rPr lang="en-US" sz="1600" b="1" dirty="0">
                <a:latin typeface="Times New Roman" panose="02020603050405020304" charset="0"/>
                <a:cs typeface="Times New Roman" panose="02020603050405020304" charset="0"/>
              </a:rPr>
              <a:t>SCHOOL OF COMPUTER SCIENCE AND ENGINEERING DEPARTMENT OF COMPUTER SCIENCE AND ENGINEERING</a:t>
            </a:r>
            <a:endParaRPr lang="en-US" sz="1800" dirty="0"/>
          </a:p>
        </p:txBody>
      </p:sp>
      <p:sp>
        <p:nvSpPr>
          <p:cNvPr id="3" name="Subtitle 2"/>
          <p:cNvSpPr>
            <a:spLocks noGrp="1"/>
          </p:cNvSpPr>
          <p:nvPr>
            <p:ph type="subTitle" idx="1"/>
          </p:nvPr>
        </p:nvSpPr>
        <p:spPr>
          <a:xfrm>
            <a:off x="533400" y="1724026"/>
            <a:ext cx="8077200" cy="529166"/>
          </a:xfrm>
        </p:spPr>
        <p:txBody>
          <a:bodyPr>
            <a:noAutofit/>
          </a:bodyPr>
          <a:lstStyle/>
          <a:p>
            <a:r>
              <a:rPr lang="en-US" sz="2400" dirty="0">
                <a:solidFill>
                  <a:schemeClr val="tx1"/>
                </a:solidFill>
              </a:rPr>
              <a:t>18CSP109L/111L</a:t>
            </a:r>
            <a:r>
              <a:rPr lang="en-IN" sz="2400" dirty="0">
                <a:solidFill>
                  <a:schemeClr val="tx1"/>
                </a:solidFill>
              </a:rPr>
              <a:t>-MINOR PROJECT </a:t>
            </a:r>
          </a:p>
        </p:txBody>
      </p:sp>
      <p:sp>
        <p:nvSpPr>
          <p:cNvPr id="5" name="Subtitle 2"/>
          <p:cNvSpPr txBox="1">
            <a:spLocks/>
          </p:cNvSpPr>
          <p:nvPr/>
        </p:nvSpPr>
        <p:spPr>
          <a:xfrm>
            <a:off x="1371600" y="2253192"/>
            <a:ext cx="6400800" cy="59690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dirty="0">
                <a:solidFill>
                  <a:schemeClr val="tx1"/>
                </a:solidFill>
              </a:rPr>
              <a:t>BATCH NUMBER : 9</a:t>
            </a:r>
          </a:p>
        </p:txBody>
      </p:sp>
      <p:graphicFrame>
        <p:nvGraphicFramePr>
          <p:cNvPr id="6" name="Table 5"/>
          <p:cNvGraphicFramePr>
            <a:graphicFrameLocks noGrp="1"/>
          </p:cNvGraphicFramePr>
          <p:nvPr>
            <p:extLst>
              <p:ext uri="{D42A27DB-BD31-4B8C-83A1-F6EECF244321}">
                <p14:modId xmlns:p14="http://schemas.microsoft.com/office/powerpoint/2010/main" val="2081269421"/>
              </p:ext>
            </p:extLst>
          </p:nvPr>
        </p:nvGraphicFramePr>
        <p:xfrm>
          <a:off x="228600" y="4185708"/>
          <a:ext cx="8305800" cy="2133600"/>
        </p:xfrm>
        <a:graphic>
          <a:graphicData uri="http://schemas.openxmlformats.org/drawingml/2006/table">
            <a:tbl>
              <a:tblPr firstRow="1" bandRow="1">
                <a:tableStyleId>{BDBED569-4797-4DF1-A0F4-6AAB3CD982D8}</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383741">
                <a:tc>
                  <a:txBody>
                    <a:bodyPr/>
                    <a:lstStyle/>
                    <a:p>
                      <a:r>
                        <a:rPr lang="en-US" dirty="0"/>
                        <a:t>Team Members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Supervisor</a:t>
                      </a:r>
                    </a:p>
                  </a:txBody>
                  <a:tcPr/>
                </a:tc>
                <a:extLst>
                  <a:ext uri="{0D108BD9-81ED-4DB2-BD59-A6C34878D82A}">
                    <a16:rowId xmlns:a16="http://schemas.microsoft.com/office/drawing/2014/main" val="10000"/>
                  </a:ext>
                </a:extLst>
              </a:tr>
              <a:tr h="1749859">
                <a:tc>
                  <a:txBody>
                    <a:bodyPr/>
                    <a:lstStyle/>
                    <a:p>
                      <a:r>
                        <a:rPr lang="en-US" sz="1800" dirty="0"/>
                        <a:t>PRAVEEN RAM R – RA2111003020475</a:t>
                      </a:r>
                    </a:p>
                    <a:p>
                      <a:r>
                        <a:rPr lang="en-US" sz="1800" dirty="0"/>
                        <a:t>ANKITHA S – RA2111003020476</a:t>
                      </a:r>
                    </a:p>
                    <a:p>
                      <a:r>
                        <a:rPr lang="en-US" sz="1800" dirty="0"/>
                        <a:t>SHAIK MOHAMMED </a:t>
                      </a:r>
                      <a:br>
                        <a:rPr lang="en-US" sz="1800" dirty="0"/>
                      </a:br>
                      <a:r>
                        <a:rPr lang="en-US" sz="1800" dirty="0"/>
                        <a:t>GHOUSE – RA2111003020632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Dr. B. Deepa, AP/CSE</a:t>
                      </a:r>
                    </a:p>
                  </a:txBody>
                  <a:tcPr/>
                </a:tc>
                <a:extLst>
                  <a:ext uri="{0D108BD9-81ED-4DB2-BD59-A6C34878D82A}">
                    <a16:rowId xmlns:a16="http://schemas.microsoft.com/office/drawing/2014/main" val="10001"/>
                  </a:ext>
                </a:extLst>
              </a:tr>
            </a:tbl>
          </a:graphicData>
        </a:graphic>
      </p:graphicFrame>
      <p:sp>
        <p:nvSpPr>
          <p:cNvPr id="7" name="Footer Placeholder 6"/>
          <p:cNvSpPr>
            <a:spLocks noGrp="1"/>
          </p:cNvSpPr>
          <p:nvPr>
            <p:ph type="ftr" sz="quarter" idx="11"/>
          </p:nvPr>
        </p:nvSpPr>
        <p:spPr>
          <a:xfrm>
            <a:off x="533400" y="6356351"/>
            <a:ext cx="8077200" cy="273049"/>
          </a:xfrm>
        </p:spPr>
        <p:txBody>
          <a:bodyPr/>
          <a:lstStyle/>
          <a:p>
            <a:r>
              <a:rPr lang="en-US" dirty="0"/>
              <a:t>Date							Slide Number</a:t>
            </a:r>
          </a:p>
          <a:p>
            <a:endParaRPr lang="en-US" dirty="0"/>
          </a:p>
        </p:txBody>
      </p:sp>
      <p:pic>
        <p:nvPicPr>
          <p:cNvPr id="4" name="image1.png">
            <a:extLst>
              <a:ext uri="{FF2B5EF4-FFF2-40B4-BE49-F238E27FC236}">
                <a16:creationId xmlns:a16="http://schemas.microsoft.com/office/drawing/2014/main" id="{E984E744-41A8-DC3F-0C10-54639B71A34F}"/>
              </a:ext>
            </a:extLst>
          </p:cNvPr>
          <p:cNvPicPr/>
          <p:nvPr/>
        </p:nvPicPr>
        <p:blipFill>
          <a:blip r:embed="rId2">
            <a:extLst>
              <a:ext uri="{28A0092B-C50C-407E-A947-70E740481C1C}">
                <a14:useLocalDpi xmlns:a14="http://schemas.microsoft.com/office/drawing/2010/main" val="0"/>
              </a:ext>
            </a:extLst>
          </a:blip>
          <a:srcRect/>
          <a:stretch>
            <a:fillRect/>
          </a:stretch>
        </p:blipFill>
        <p:spPr>
          <a:xfrm>
            <a:off x="533400" y="597959"/>
            <a:ext cx="1447800" cy="914400"/>
          </a:xfrm>
          <a:prstGeom prst="rect">
            <a:avLst/>
          </a:prstGeom>
          <a:ln/>
        </p:spPr>
      </p:pic>
      <p:sp>
        <p:nvSpPr>
          <p:cNvPr id="8" name="TextBox 7">
            <a:extLst>
              <a:ext uri="{FF2B5EF4-FFF2-40B4-BE49-F238E27FC236}">
                <a16:creationId xmlns:a16="http://schemas.microsoft.com/office/drawing/2014/main" id="{2F18998C-E5D6-944A-CD9F-7D3AEA08F858}"/>
              </a:ext>
            </a:extLst>
          </p:cNvPr>
          <p:cNvSpPr txBox="1"/>
          <p:nvPr/>
        </p:nvSpPr>
        <p:spPr>
          <a:xfrm>
            <a:off x="892883" y="2927728"/>
            <a:ext cx="7358232" cy="1077218"/>
          </a:xfrm>
          <a:prstGeom prst="rect">
            <a:avLst/>
          </a:prstGeom>
          <a:noFill/>
        </p:spPr>
        <p:txBody>
          <a:bodyPr wrap="none" rtlCol="0">
            <a:spAutoFit/>
          </a:bodyPr>
          <a:lstStyle/>
          <a:p>
            <a:pPr algn="ctr"/>
            <a:r>
              <a:rPr lang="en-US" sz="3200" dirty="0">
                <a:solidFill>
                  <a:schemeClr val="tx1"/>
                </a:solidFill>
              </a:rPr>
              <a:t>LLM BASED MULTILINGUAL COMMENTARY </a:t>
            </a:r>
            <a:br>
              <a:rPr lang="en-US" sz="3200" dirty="0">
                <a:solidFill>
                  <a:schemeClr val="tx1"/>
                </a:solidFill>
              </a:rPr>
            </a:br>
            <a:r>
              <a:rPr lang="en-US" sz="3200" dirty="0">
                <a:solidFill>
                  <a:schemeClr val="tx1"/>
                </a:solidFill>
              </a:rPr>
              <a:t>GENERATOR</a:t>
            </a:r>
          </a:p>
        </p:txBody>
      </p:sp>
    </p:spTree>
    <p:extLst>
      <p:ext uri="{BB962C8B-B14F-4D97-AF65-F5344CB8AC3E}">
        <p14:creationId xmlns:p14="http://schemas.microsoft.com/office/powerpoint/2010/main" val="26844262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6A59-1D60-5440-22E1-EA203422386E}"/>
              </a:ext>
            </a:extLst>
          </p:cNvPr>
          <p:cNvSpPr>
            <a:spLocks noGrp="1"/>
          </p:cNvSpPr>
          <p:nvPr>
            <p:ph type="title"/>
          </p:nvPr>
        </p:nvSpPr>
        <p:spPr/>
        <p:txBody>
          <a:bodyPr/>
          <a:lstStyle/>
          <a:p>
            <a:r>
              <a:rPr lang="en-US" dirty="0"/>
              <a:t>MOTIVATION</a:t>
            </a:r>
          </a:p>
        </p:txBody>
      </p:sp>
      <p:sp>
        <p:nvSpPr>
          <p:cNvPr id="3" name="Content Placeholder 2">
            <a:extLst>
              <a:ext uri="{FF2B5EF4-FFF2-40B4-BE49-F238E27FC236}">
                <a16:creationId xmlns:a16="http://schemas.microsoft.com/office/drawing/2014/main" id="{53F60E66-7642-48EF-CF8C-9BC8B5A99AE5}"/>
              </a:ext>
            </a:extLst>
          </p:cNvPr>
          <p:cNvSpPr>
            <a:spLocks noGrp="1"/>
          </p:cNvSpPr>
          <p:nvPr>
            <p:ph idx="1"/>
          </p:nvPr>
        </p:nvSpPr>
        <p:spPr>
          <a:xfrm>
            <a:off x="457200" y="1166018"/>
            <a:ext cx="8229600" cy="5006182"/>
          </a:xfrm>
        </p:spPr>
        <p:txBody>
          <a:bodyPr>
            <a:noAutofit/>
          </a:bodyPr>
          <a:lstStyle/>
          <a:p>
            <a:pPr algn="just">
              <a:lnSpc>
                <a:spcPct val="160000"/>
              </a:lnSpc>
              <a:buFont typeface="+mj-lt"/>
              <a:buAutoNum type="arabicPeriod"/>
            </a:pPr>
            <a:r>
              <a:rPr lang="en-IN" sz="1050" b="1" dirty="0">
                <a:latin typeface="Times New Roman" panose="02020603050405020304" pitchFamily="18" charset="0"/>
                <a:cs typeface="Times New Roman" panose="02020603050405020304" pitchFamily="18" charset="0"/>
              </a:rPr>
              <a:t>Addressing Cost Constraints</a:t>
            </a:r>
            <a:r>
              <a:rPr lang="en-IN" sz="1050" dirty="0">
                <a:latin typeface="Times New Roman" panose="02020603050405020304" pitchFamily="18" charset="0"/>
                <a:cs typeface="Times New Roman" panose="02020603050405020304" pitchFamily="18" charset="0"/>
              </a:rPr>
              <a:t>: Many small and domestic cricket leagues lack the financial resources to provide live commentary or engage fans effectively, creating a need for cost-effective solutions.</a:t>
            </a:r>
          </a:p>
          <a:p>
            <a:pPr algn="just">
              <a:lnSpc>
                <a:spcPct val="160000"/>
              </a:lnSpc>
              <a:buFont typeface="+mj-lt"/>
              <a:buAutoNum type="arabicPeriod"/>
            </a:pPr>
            <a:r>
              <a:rPr lang="en-IN" sz="1050" b="1" dirty="0">
                <a:latin typeface="Times New Roman" panose="02020603050405020304" pitchFamily="18" charset="0"/>
                <a:cs typeface="Times New Roman" panose="02020603050405020304" pitchFamily="18" charset="0"/>
              </a:rPr>
              <a:t>Digital Fan Engagement</a:t>
            </a:r>
            <a:r>
              <a:rPr lang="en-IN" sz="1050" dirty="0">
                <a:latin typeface="Times New Roman" panose="02020603050405020304" pitchFamily="18" charset="0"/>
                <a:cs typeface="Times New Roman" panose="02020603050405020304" pitchFamily="18" charset="0"/>
              </a:rPr>
              <a:t>: The rise of digital platforms in cricket consumption has increased demand for consistent, engaging content, which this AI-driven commentary system aims to fulfil.</a:t>
            </a:r>
          </a:p>
          <a:p>
            <a:pPr algn="just">
              <a:lnSpc>
                <a:spcPct val="160000"/>
              </a:lnSpc>
              <a:buFont typeface="+mj-lt"/>
              <a:buAutoNum type="arabicPeriod"/>
            </a:pPr>
            <a:r>
              <a:rPr lang="en-IN" sz="1050" b="1" dirty="0">
                <a:latin typeface="Times New Roman" panose="02020603050405020304" pitchFamily="18" charset="0"/>
                <a:cs typeface="Times New Roman" panose="02020603050405020304" pitchFamily="18" charset="0"/>
              </a:rPr>
              <a:t>Bridging Accessibility Gaps</a:t>
            </a:r>
            <a:r>
              <a:rPr lang="en-IN" sz="1050" dirty="0">
                <a:latin typeface="Times New Roman" panose="02020603050405020304" pitchFamily="18" charset="0"/>
                <a:cs typeface="Times New Roman" panose="02020603050405020304" pitchFamily="18" charset="0"/>
              </a:rPr>
              <a:t>: By making AI-based cricket commentary generation accessible on consumer-grade hardware, the solution empowers smaller leagues, tournaments, and clubs to thrive in the digital-first landscape.</a:t>
            </a:r>
          </a:p>
          <a:p>
            <a:pPr algn="just">
              <a:lnSpc>
                <a:spcPct val="160000"/>
              </a:lnSpc>
              <a:buFont typeface="+mj-lt"/>
              <a:buAutoNum type="arabicPeriod"/>
            </a:pPr>
            <a:r>
              <a:rPr lang="en-IN" sz="1050" b="1" dirty="0">
                <a:latin typeface="Times New Roman" panose="02020603050405020304" pitchFamily="18" charset="0"/>
                <a:cs typeface="Times New Roman" panose="02020603050405020304" pitchFamily="18" charset="0"/>
              </a:rPr>
              <a:t>Improving Viewer Experience</a:t>
            </a:r>
            <a:r>
              <a:rPr lang="en-IN" sz="1050" dirty="0">
                <a:latin typeface="Times New Roman" panose="02020603050405020304" pitchFamily="18" charset="0"/>
                <a:cs typeface="Times New Roman" panose="02020603050405020304" pitchFamily="18" charset="0"/>
              </a:rPr>
              <a:t>: The system enhances the viewing experience for cricket fans by delivering accurate, coherent, and engaging ball-by-ball commentary tailored to match events.</a:t>
            </a:r>
          </a:p>
          <a:p>
            <a:pPr algn="just">
              <a:lnSpc>
                <a:spcPct val="160000"/>
              </a:lnSpc>
              <a:buFont typeface="+mj-lt"/>
              <a:buAutoNum type="arabicPeriod"/>
            </a:pPr>
            <a:r>
              <a:rPr lang="en-IN" sz="1050" b="1" dirty="0">
                <a:latin typeface="Times New Roman" panose="02020603050405020304" pitchFamily="18" charset="0"/>
                <a:cs typeface="Times New Roman" panose="02020603050405020304" pitchFamily="18" charset="0"/>
              </a:rPr>
              <a:t>Overcoming Limitations of Traditional Systems</a:t>
            </a:r>
            <a:r>
              <a:rPr lang="en-IN" sz="1050" dirty="0">
                <a:latin typeface="Times New Roman" panose="02020603050405020304" pitchFamily="18" charset="0"/>
                <a:cs typeface="Times New Roman" panose="02020603050405020304" pitchFamily="18" charset="0"/>
              </a:rPr>
              <a:t>: Traditional commentary systems often struggle to dynamically adapt to the complex and evolving nature of cricket matches, especially in domestic or amateur settings.</a:t>
            </a:r>
          </a:p>
          <a:p>
            <a:pPr algn="just">
              <a:lnSpc>
                <a:spcPct val="160000"/>
              </a:lnSpc>
              <a:buFont typeface="+mj-lt"/>
              <a:buAutoNum type="arabicPeriod"/>
            </a:pPr>
            <a:r>
              <a:rPr lang="en-IN" sz="1050" b="1" dirty="0">
                <a:latin typeface="Times New Roman" panose="02020603050405020304" pitchFamily="18" charset="0"/>
                <a:cs typeface="Times New Roman" panose="02020603050405020304" pitchFamily="18" charset="0"/>
              </a:rPr>
              <a:t>Innovation in NLP Applications</a:t>
            </a:r>
            <a:r>
              <a:rPr lang="en-IN" sz="1050" dirty="0">
                <a:latin typeface="Times New Roman" panose="02020603050405020304" pitchFamily="18" charset="0"/>
                <a:cs typeface="Times New Roman" panose="02020603050405020304" pitchFamily="18" charset="0"/>
              </a:rPr>
              <a:t>: This project explores state-of-the-art LLM fine-tuning techniques to innovate real-time cricket commentary generation, pushing the boundaries of AI applications in sports technology.</a:t>
            </a:r>
          </a:p>
          <a:p>
            <a:pPr algn="just">
              <a:lnSpc>
                <a:spcPct val="160000"/>
              </a:lnSpc>
              <a:buFont typeface="+mj-lt"/>
              <a:buAutoNum type="arabicPeriod"/>
            </a:pPr>
            <a:r>
              <a:rPr lang="en-IN" sz="1050" b="1" dirty="0">
                <a:latin typeface="Times New Roman" panose="02020603050405020304" pitchFamily="18" charset="0"/>
                <a:cs typeface="Times New Roman" panose="02020603050405020304" pitchFamily="18" charset="0"/>
              </a:rPr>
              <a:t>Practical Impact on Cricket Journalism</a:t>
            </a:r>
            <a:r>
              <a:rPr lang="en-IN" sz="1050" dirty="0">
                <a:latin typeface="Times New Roman" panose="02020603050405020304" pitchFamily="18" charset="0"/>
                <a:cs typeface="Times New Roman" panose="02020603050405020304" pitchFamily="18" charset="0"/>
              </a:rPr>
              <a:t>: Automated commentary can streamline content creation, reduce dependency on human resources, and enhance coverage quality for cricket media outlets.</a:t>
            </a:r>
          </a:p>
          <a:p>
            <a:pPr algn="just">
              <a:lnSpc>
                <a:spcPct val="160000"/>
              </a:lnSpc>
              <a:buFont typeface="+mj-lt"/>
              <a:buAutoNum type="arabicPeriod"/>
            </a:pPr>
            <a:r>
              <a:rPr lang="en-IN" sz="1050" b="1" dirty="0">
                <a:latin typeface="Times New Roman" panose="02020603050405020304" pitchFamily="18" charset="0"/>
                <a:cs typeface="Times New Roman" panose="02020603050405020304" pitchFamily="18" charset="0"/>
              </a:rPr>
              <a:t>Democratization of Technology</a:t>
            </a:r>
            <a:r>
              <a:rPr lang="en-IN" sz="1050" dirty="0">
                <a:latin typeface="Times New Roman" panose="02020603050405020304" pitchFamily="18" charset="0"/>
                <a:cs typeface="Times New Roman" panose="02020603050405020304" pitchFamily="18" charset="0"/>
              </a:rPr>
              <a:t>: By showcasing the potential of AI-driven cricket commentary using low-cost solutions, the system contributes to the broader democratization of NLP technologies.</a:t>
            </a:r>
          </a:p>
          <a:p>
            <a:pPr algn="just">
              <a:lnSpc>
                <a:spcPct val="160000"/>
              </a:lnSpc>
              <a:buFont typeface="+mj-lt"/>
              <a:buAutoNum type="arabicPeriod"/>
            </a:pPr>
            <a:r>
              <a:rPr lang="en-IN" sz="1050" b="1" dirty="0">
                <a:latin typeface="Times New Roman" panose="02020603050405020304" pitchFamily="18" charset="0"/>
                <a:cs typeface="Times New Roman" panose="02020603050405020304" pitchFamily="18" charset="0"/>
              </a:rPr>
              <a:t>Global Reach</a:t>
            </a:r>
            <a:r>
              <a:rPr lang="en-IN" sz="1050" dirty="0">
                <a:latin typeface="Times New Roman" panose="02020603050405020304" pitchFamily="18" charset="0"/>
                <a:cs typeface="Times New Roman" panose="02020603050405020304" pitchFamily="18" charset="0"/>
              </a:rPr>
              <a:t>: Through multilingual and culturally relevant cricket commentary, the system can engage audiences in diverse cricket-loving regions, expanding the sport’s reach to grassroots and international levels.</a:t>
            </a:r>
          </a:p>
        </p:txBody>
      </p:sp>
      <p:sp>
        <p:nvSpPr>
          <p:cNvPr id="4" name="Footer Placeholder 3">
            <a:extLst>
              <a:ext uri="{FF2B5EF4-FFF2-40B4-BE49-F238E27FC236}">
                <a16:creationId xmlns:a16="http://schemas.microsoft.com/office/drawing/2014/main" id="{B5EFC10C-59D9-40B5-5E33-BC8EDB44F6CB}"/>
              </a:ext>
            </a:extLst>
          </p:cNvPr>
          <p:cNvSpPr>
            <a:spLocks noGrp="1"/>
          </p:cNvSpPr>
          <p:nvPr>
            <p:ph type="ftr" sz="quarte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4161984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OBJECTIVES</a:t>
            </a:r>
          </a:p>
        </p:txBody>
      </p:sp>
      <p:sp>
        <p:nvSpPr>
          <p:cNvPr id="3" name="Content Placeholder 2"/>
          <p:cNvSpPr>
            <a:spLocks noGrp="1"/>
          </p:cNvSpPr>
          <p:nvPr>
            <p:ph idx="1"/>
          </p:nvPr>
        </p:nvSpPr>
        <p:spPr>
          <a:xfrm>
            <a:off x="609600" y="990600"/>
            <a:ext cx="8229600" cy="5029200"/>
          </a:xfrm>
        </p:spPr>
        <p:txBody>
          <a:bodyPr>
            <a:noAutofit/>
          </a:bodyPr>
          <a:lstStyle/>
          <a:p>
            <a:pPr algn="just">
              <a:lnSpc>
                <a:spcPct val="150000"/>
              </a:lnSpc>
            </a:pPr>
            <a:r>
              <a:rPr lang="en-IN" sz="1100" b="1" dirty="0">
                <a:latin typeface="Times New Roman" panose="02020603050405020304" pitchFamily="18" charset="0"/>
                <a:cs typeface="Times New Roman" panose="02020603050405020304" pitchFamily="18" charset="0"/>
              </a:rPr>
              <a:t>Developing an AI-Driven Commentary System</a:t>
            </a:r>
            <a:r>
              <a:rPr lang="en-IN" sz="1100" dirty="0">
                <a:latin typeface="Times New Roman" panose="02020603050405020304" pitchFamily="18" charset="0"/>
                <a:cs typeface="Times New Roman" panose="02020603050405020304" pitchFamily="18" charset="0"/>
              </a:rPr>
              <a:t>: Build a large language model (LLM)-based system capable of generating accurate, engaging, and near-real-time commentary for cricket matches, covering diverse events like wickets, runs, and partnerships.</a:t>
            </a:r>
          </a:p>
          <a:p>
            <a:pPr algn="just">
              <a:lnSpc>
                <a:spcPct val="150000"/>
              </a:lnSpc>
            </a:pPr>
            <a:r>
              <a:rPr lang="en-IN" sz="1100" b="1" dirty="0">
                <a:latin typeface="Times New Roman" panose="02020603050405020304" pitchFamily="18" charset="0"/>
                <a:cs typeface="Times New Roman" panose="02020603050405020304" pitchFamily="18" charset="0"/>
              </a:rPr>
              <a:t>Utilizing Consumer-Grade Hardware</a:t>
            </a:r>
            <a:r>
              <a:rPr lang="en-IN" sz="1100" dirty="0">
                <a:latin typeface="Times New Roman" panose="02020603050405020304" pitchFamily="18" charset="0"/>
                <a:cs typeface="Times New Roman" panose="02020603050405020304" pitchFamily="18" charset="0"/>
              </a:rPr>
              <a:t>: Demonstrate the feasibility of fine-tuning LLMs on affordable, consumer-grade GPUs, ensuring accessibility for smaller cricket leagues, independent researchers, and enthusiasts.</a:t>
            </a:r>
          </a:p>
          <a:p>
            <a:pPr algn="just">
              <a:lnSpc>
                <a:spcPct val="150000"/>
              </a:lnSpc>
            </a:pPr>
            <a:r>
              <a:rPr lang="en-IN" sz="1100" b="1" dirty="0">
                <a:latin typeface="Times New Roman" panose="02020603050405020304" pitchFamily="18" charset="0"/>
                <a:cs typeface="Times New Roman" panose="02020603050405020304" pitchFamily="18" charset="0"/>
              </a:rPr>
              <a:t>Fine-Tuning for Domain Specificity</a:t>
            </a:r>
            <a:r>
              <a:rPr lang="en-IN" sz="1100" dirty="0">
                <a:latin typeface="Times New Roman" panose="02020603050405020304" pitchFamily="18" charset="0"/>
                <a:cs typeface="Times New Roman" panose="02020603050405020304" pitchFamily="18" charset="0"/>
              </a:rPr>
              <a:t>: Employ advanced fine-tuning techniques like </a:t>
            </a:r>
            <a:r>
              <a:rPr lang="en-IN" sz="1100" dirty="0" err="1">
                <a:latin typeface="Times New Roman" panose="02020603050405020304" pitchFamily="18" charset="0"/>
                <a:cs typeface="Times New Roman" panose="02020603050405020304" pitchFamily="18" charset="0"/>
              </a:rPr>
              <a:t>QLoRA</a:t>
            </a:r>
            <a:r>
              <a:rPr lang="en-IN" sz="1100" dirty="0">
                <a:latin typeface="Times New Roman" panose="02020603050405020304" pitchFamily="18" charset="0"/>
                <a:cs typeface="Times New Roman" panose="02020603050405020304" pitchFamily="18" charset="0"/>
              </a:rPr>
              <a:t> to adapt open-source LLMs for cricket-specific commentary tasks, incorporating granular match details.</a:t>
            </a:r>
          </a:p>
          <a:p>
            <a:pPr algn="just">
              <a:lnSpc>
                <a:spcPct val="150000"/>
              </a:lnSpc>
            </a:pPr>
            <a:r>
              <a:rPr lang="en-IN" sz="1100" b="1" dirty="0">
                <a:latin typeface="Times New Roman" panose="02020603050405020304" pitchFamily="18" charset="0"/>
                <a:cs typeface="Times New Roman" panose="02020603050405020304" pitchFamily="18" charset="0"/>
              </a:rPr>
              <a:t>Ensuring Coherence and Accuracy</a:t>
            </a:r>
            <a:r>
              <a:rPr lang="en-IN" sz="1100" dirty="0">
                <a:latin typeface="Times New Roman" panose="02020603050405020304" pitchFamily="18" charset="0"/>
                <a:cs typeface="Times New Roman" panose="02020603050405020304" pitchFamily="18" charset="0"/>
              </a:rPr>
              <a:t>: Optimize the model to produce coherent, contextually accurate descriptions of cricket events, such as sixes, no-balls, wickets, and high-pressure overs.</a:t>
            </a:r>
          </a:p>
          <a:p>
            <a:pPr algn="just">
              <a:lnSpc>
                <a:spcPct val="150000"/>
              </a:lnSpc>
            </a:pPr>
            <a:r>
              <a:rPr lang="en-IN" sz="1100" b="1" dirty="0">
                <a:latin typeface="Times New Roman" panose="02020603050405020304" pitchFamily="18" charset="0"/>
                <a:cs typeface="Times New Roman" panose="02020603050405020304" pitchFamily="18" charset="0"/>
              </a:rPr>
              <a:t>Testing Innovative Fine-Tuning Strategies</a:t>
            </a:r>
            <a:r>
              <a:rPr lang="en-IN" sz="1100" dirty="0">
                <a:latin typeface="Times New Roman" panose="02020603050405020304" pitchFamily="18" charset="0"/>
                <a:cs typeface="Times New Roman" panose="02020603050405020304" pitchFamily="18" charset="0"/>
              </a:rPr>
              <a:t>: Explore and evaluate three novel fine-tuning methodologies—Layered Model (LM), Mixed Sequentially Model (MSM), and Mixed Immediately Model (MIM)—to improve performance, learning efficiency, and retention of knowledge.</a:t>
            </a:r>
          </a:p>
          <a:p>
            <a:pPr algn="just">
              <a:lnSpc>
                <a:spcPct val="150000"/>
              </a:lnSpc>
            </a:pPr>
            <a:r>
              <a:rPr lang="en-IN" sz="1100" b="1" dirty="0">
                <a:latin typeface="Times New Roman" panose="02020603050405020304" pitchFamily="18" charset="0"/>
                <a:cs typeface="Times New Roman" panose="02020603050405020304" pitchFamily="18" charset="0"/>
              </a:rPr>
              <a:t>Improving Fan Engagement</a:t>
            </a:r>
            <a:r>
              <a:rPr lang="en-IN" sz="1100" dirty="0">
                <a:latin typeface="Times New Roman" panose="02020603050405020304" pitchFamily="18" charset="0"/>
                <a:cs typeface="Times New Roman" panose="02020603050405020304" pitchFamily="18" charset="0"/>
              </a:rPr>
              <a:t>: Enhance the viewing and interactive experience for cricket fans by providing insightful, real-time commentary tailored to match events and scenarios.</a:t>
            </a:r>
          </a:p>
          <a:p>
            <a:pPr algn="just">
              <a:lnSpc>
                <a:spcPct val="150000"/>
              </a:lnSpc>
            </a:pPr>
            <a:r>
              <a:rPr lang="en-IN" sz="1100" b="1" dirty="0">
                <a:latin typeface="Times New Roman" panose="02020603050405020304" pitchFamily="18" charset="0"/>
                <a:cs typeface="Times New Roman" panose="02020603050405020304" pitchFamily="18" charset="0"/>
              </a:rPr>
              <a:t>Bridging Digital Gaps for Smaller Leagues</a:t>
            </a:r>
            <a:r>
              <a:rPr lang="en-IN" sz="1100" dirty="0">
                <a:latin typeface="Times New Roman" panose="02020603050405020304" pitchFamily="18" charset="0"/>
                <a:cs typeface="Times New Roman" panose="02020603050405020304" pitchFamily="18" charset="0"/>
              </a:rPr>
              <a:t>: Enable smaller cricket leagues, domestic tournaments, and community-level matches to leverage AI-driven commentary for fan engagement and digital presence.</a:t>
            </a:r>
          </a:p>
          <a:p>
            <a:pPr algn="just">
              <a:lnSpc>
                <a:spcPct val="150000"/>
              </a:lnSpc>
            </a:pPr>
            <a:r>
              <a:rPr lang="en-IN" sz="1100" b="1" dirty="0">
                <a:latin typeface="Times New Roman" panose="02020603050405020304" pitchFamily="18" charset="0"/>
                <a:cs typeface="Times New Roman" panose="02020603050405020304" pitchFamily="18" charset="0"/>
              </a:rPr>
              <a:t>Democratizing NLP Technology</a:t>
            </a:r>
            <a:r>
              <a:rPr lang="en-IN" sz="1100" dirty="0">
                <a:latin typeface="Times New Roman" panose="02020603050405020304" pitchFamily="18" charset="0"/>
                <a:cs typeface="Times New Roman" panose="02020603050405020304" pitchFamily="18" charset="0"/>
              </a:rPr>
              <a:t>: Contribute to broader accessibility of advanced NLP technologies, proving the feasibility of deploying sophisticated AI solutions in resource-constrained environments.</a:t>
            </a:r>
          </a:p>
          <a:p>
            <a:pPr algn="just">
              <a:lnSpc>
                <a:spcPct val="150000"/>
              </a:lnSpc>
            </a:pPr>
            <a:r>
              <a:rPr lang="en-IN" sz="1100" b="1" dirty="0">
                <a:latin typeface="Times New Roman" panose="02020603050405020304" pitchFamily="18" charset="0"/>
                <a:cs typeface="Times New Roman" panose="02020603050405020304" pitchFamily="18" charset="0"/>
              </a:rPr>
              <a:t>Promoting Innovation in Cricket Journalism</a:t>
            </a:r>
            <a:r>
              <a:rPr lang="en-IN" sz="1100" dirty="0">
                <a:latin typeface="Times New Roman" panose="02020603050405020304" pitchFamily="18" charset="0"/>
                <a:cs typeface="Times New Roman" panose="02020603050405020304" pitchFamily="18" charset="0"/>
              </a:rPr>
              <a:t>: Provide a scalable and adaptable framework for integrating advanced NLP techniques into cricket journalism, paving the way for similar applications in other sports and event-based domains.</a:t>
            </a:r>
          </a:p>
        </p:txBody>
      </p:sp>
      <p:sp>
        <p:nvSpPr>
          <p:cNvPr id="4" name="Footer Placeholder 3"/>
          <p:cNvSpPr>
            <a:spLocks noGrp="1"/>
          </p:cNvSpPr>
          <p:nvPr>
            <p:ph type="ftr" sz="quarter" idx="11"/>
          </p:nvPr>
        </p:nvSpPr>
        <p:spPr>
          <a:xfrm>
            <a:off x="381000" y="6356351"/>
            <a:ext cx="8305800" cy="273049"/>
          </a:xfrm>
        </p:spPr>
        <p:txBody>
          <a:bodyPr/>
          <a:lstStyle/>
          <a:p>
            <a:r>
              <a:rPr lang="en-US" dirty="0"/>
              <a:t>DEPARTMENT OF COMPUTER SCIENCE AND ENGINEERING</a:t>
            </a:r>
          </a:p>
        </p:txBody>
      </p:sp>
    </p:spTree>
    <p:extLst>
      <p:ext uri="{BB962C8B-B14F-4D97-AF65-F5344CB8AC3E}">
        <p14:creationId xmlns:p14="http://schemas.microsoft.com/office/powerpoint/2010/main" val="2638758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NOVEL IDEA</a:t>
            </a:r>
          </a:p>
        </p:txBody>
      </p:sp>
      <p:sp>
        <p:nvSpPr>
          <p:cNvPr id="3" name="Content Placeholder 2"/>
          <p:cNvSpPr>
            <a:spLocks noGrp="1"/>
          </p:cNvSpPr>
          <p:nvPr>
            <p:ph idx="1"/>
          </p:nvPr>
        </p:nvSpPr>
        <p:spPr>
          <a:xfrm>
            <a:off x="609600" y="990600"/>
            <a:ext cx="8229600" cy="5029200"/>
          </a:xfrm>
        </p:spPr>
        <p:txBody>
          <a:bodyPr>
            <a:noAutofit/>
          </a:bodyPr>
          <a:lstStyle/>
          <a:p>
            <a:pPr algn="just">
              <a:lnSpc>
                <a:spcPct val="150000"/>
              </a:lnSpc>
            </a:pPr>
            <a:r>
              <a:rPr lang="en-IN" sz="1100" b="1" dirty="0">
                <a:latin typeface="Times New Roman" panose="02020603050405020304" pitchFamily="18" charset="0"/>
                <a:cs typeface="Times New Roman" panose="02020603050405020304" pitchFamily="18" charset="0"/>
              </a:rPr>
              <a:t>Fine-Tuning on Consumer-Grade Hardware</a:t>
            </a:r>
            <a:r>
              <a:rPr lang="en-IN" sz="1100" dirty="0">
                <a:latin typeface="Times New Roman" panose="02020603050405020304" pitchFamily="18" charset="0"/>
                <a:cs typeface="Times New Roman" panose="02020603050405020304" pitchFamily="18" charset="0"/>
              </a:rPr>
              <a:t>: Utilizes </a:t>
            </a:r>
            <a:r>
              <a:rPr lang="en-IN" sz="1100" dirty="0" err="1">
                <a:latin typeface="Times New Roman" panose="02020603050405020304" pitchFamily="18" charset="0"/>
                <a:cs typeface="Times New Roman" panose="02020603050405020304" pitchFamily="18" charset="0"/>
              </a:rPr>
              <a:t>QLoRA</a:t>
            </a:r>
            <a:r>
              <a:rPr lang="en-IN" sz="1100" dirty="0">
                <a:latin typeface="Times New Roman" panose="02020603050405020304" pitchFamily="18" charset="0"/>
                <a:cs typeface="Times New Roman" panose="02020603050405020304" pitchFamily="18" charset="0"/>
              </a:rPr>
              <a:t> and advanced fine-tuning techniques to adapt large language models (LLMs) for cricket commentary, making it feasible to train on affordable GPUs without needing expensive computational resources.</a:t>
            </a:r>
          </a:p>
          <a:p>
            <a:pPr algn="just">
              <a:lnSpc>
                <a:spcPct val="150000"/>
              </a:lnSpc>
            </a:pPr>
            <a:r>
              <a:rPr lang="en-IN" sz="1100" b="1" dirty="0">
                <a:latin typeface="Times New Roman" panose="02020603050405020304" pitchFamily="18" charset="0"/>
                <a:cs typeface="Times New Roman" panose="02020603050405020304" pitchFamily="18" charset="0"/>
              </a:rPr>
              <a:t>Three Innovative Fine-Tuning Strategies</a:t>
            </a:r>
            <a:r>
              <a:rPr lang="en-IN" sz="1100" dirty="0">
                <a:latin typeface="Times New Roman" panose="02020603050405020304" pitchFamily="18" charset="0"/>
                <a:cs typeface="Times New Roman" panose="02020603050405020304" pitchFamily="18" charset="0"/>
              </a:rPr>
              <a:t>: Introduces three methodologies—Layered Model (LM), Mixed Sequentially Model (MSM), and Mixed Immediately Model (MIM)—to efficiently train the model for diverse cricket events such as wickets, runs, partnerships, and overs.</a:t>
            </a:r>
          </a:p>
          <a:p>
            <a:pPr algn="just">
              <a:lnSpc>
                <a:spcPct val="150000"/>
              </a:lnSpc>
            </a:pPr>
            <a:r>
              <a:rPr lang="en-IN" sz="1100" b="1" dirty="0">
                <a:latin typeface="Times New Roman" panose="02020603050405020304" pitchFamily="18" charset="0"/>
                <a:cs typeface="Times New Roman" panose="02020603050405020304" pitchFamily="18" charset="0"/>
              </a:rPr>
              <a:t>Real-Time Multitask Learning</a:t>
            </a:r>
            <a:r>
              <a:rPr lang="en-IN" sz="1100" dirty="0">
                <a:latin typeface="Times New Roman" panose="02020603050405020304" pitchFamily="18" charset="0"/>
                <a:cs typeface="Times New Roman" panose="02020603050405020304" pitchFamily="18" charset="0"/>
              </a:rPr>
              <a:t>: Implements multitask learning strategies to handle simultaneous descriptions of cricket events (e.g., sixes, no-balls, and power plays) while maintaining coherence and relevance in real-time.</a:t>
            </a:r>
          </a:p>
          <a:p>
            <a:pPr algn="just">
              <a:lnSpc>
                <a:spcPct val="150000"/>
              </a:lnSpc>
            </a:pPr>
            <a:r>
              <a:rPr lang="en-IN" sz="1100" b="1" dirty="0">
                <a:latin typeface="Times New Roman" panose="02020603050405020304" pitchFamily="18" charset="0"/>
                <a:cs typeface="Times New Roman" panose="02020603050405020304" pitchFamily="18" charset="0"/>
              </a:rPr>
              <a:t>Comprehensive Cricket Domain Adaptation</a:t>
            </a:r>
            <a:r>
              <a:rPr lang="en-IN" sz="1100" dirty="0">
                <a:latin typeface="Times New Roman" panose="02020603050405020304" pitchFamily="18" charset="0"/>
                <a:cs typeface="Times New Roman" panose="02020603050405020304" pitchFamily="18" charset="0"/>
              </a:rPr>
              <a:t>: Utilizes cricket-specific datasets enriched with granular details like player statistics, match context, ball-by-ball events, and historical data to generate accurate and engaging commentary.</a:t>
            </a:r>
          </a:p>
          <a:p>
            <a:pPr algn="just">
              <a:lnSpc>
                <a:spcPct val="150000"/>
              </a:lnSpc>
            </a:pPr>
            <a:r>
              <a:rPr lang="en-IN" sz="1100" b="1" dirty="0">
                <a:latin typeface="Times New Roman" panose="02020603050405020304" pitchFamily="18" charset="0"/>
                <a:cs typeface="Times New Roman" panose="02020603050405020304" pitchFamily="18" charset="0"/>
              </a:rPr>
              <a:t>Event Complexity-Based Training</a:t>
            </a:r>
            <a:r>
              <a:rPr lang="en-IN" sz="1100" dirty="0">
                <a:latin typeface="Times New Roman" panose="02020603050405020304" pitchFamily="18" charset="0"/>
                <a:cs typeface="Times New Roman" panose="02020603050405020304" pitchFamily="18" charset="0"/>
              </a:rPr>
              <a:t>: Adopts a complexity scoring system to prioritize training on different cricket events, balancing learning between simple events (dot balls or singles) and complex scenarios (hat-tricks, high-pressure overs).</a:t>
            </a:r>
          </a:p>
          <a:p>
            <a:pPr algn="just">
              <a:lnSpc>
                <a:spcPct val="150000"/>
              </a:lnSpc>
            </a:pPr>
            <a:r>
              <a:rPr lang="en-IN" sz="1100" b="1" dirty="0">
                <a:latin typeface="Times New Roman" panose="02020603050405020304" pitchFamily="18" charset="0"/>
                <a:cs typeface="Times New Roman" panose="02020603050405020304" pitchFamily="18" charset="0"/>
              </a:rPr>
              <a:t>Integration of NLP Innovations</a:t>
            </a:r>
            <a:r>
              <a:rPr lang="en-IN" sz="1100" dirty="0">
                <a:latin typeface="Times New Roman" panose="02020603050405020304" pitchFamily="18" charset="0"/>
                <a:cs typeface="Times New Roman" panose="02020603050405020304" pitchFamily="18" charset="0"/>
              </a:rPr>
              <a:t>: Leverages transformer architecture and techniques like </a:t>
            </a:r>
            <a:r>
              <a:rPr lang="en-IN" sz="1100" dirty="0" err="1">
                <a:latin typeface="Times New Roman" panose="02020603050405020304" pitchFamily="18" charset="0"/>
                <a:cs typeface="Times New Roman" panose="02020603050405020304" pitchFamily="18" charset="0"/>
              </a:rPr>
              <a:t>LoRA</a:t>
            </a:r>
            <a:r>
              <a:rPr lang="en-IN" sz="1100" dirty="0">
                <a:latin typeface="Times New Roman" panose="02020603050405020304" pitchFamily="18" charset="0"/>
                <a:cs typeface="Times New Roman" panose="02020603050405020304" pitchFamily="18" charset="0"/>
              </a:rPr>
              <a:t> to optimize model performance, ensuring efficient fine-tuning tailored to cricket-specific commentary tasks.</a:t>
            </a:r>
          </a:p>
          <a:p>
            <a:pPr algn="just">
              <a:lnSpc>
                <a:spcPct val="150000"/>
              </a:lnSpc>
            </a:pPr>
            <a:r>
              <a:rPr lang="en-IN" sz="1100" b="1" dirty="0">
                <a:latin typeface="Times New Roman" panose="02020603050405020304" pitchFamily="18" charset="0"/>
                <a:cs typeface="Times New Roman" panose="02020603050405020304" pitchFamily="18" charset="0"/>
              </a:rPr>
              <a:t>Unified Data Processing Framework</a:t>
            </a:r>
            <a:r>
              <a:rPr lang="en-IN" sz="1100" dirty="0">
                <a:latin typeface="Times New Roman" panose="02020603050405020304" pitchFamily="18" charset="0"/>
                <a:cs typeface="Times New Roman" panose="02020603050405020304" pitchFamily="18" charset="0"/>
              </a:rPr>
              <a:t>: Standardizes cricket datasets into a JSONL format, capturing granular event data like bowlers, batsmen, pitch details, and scores, streamlining the training process.</a:t>
            </a:r>
          </a:p>
          <a:p>
            <a:pPr algn="just">
              <a:lnSpc>
                <a:spcPct val="150000"/>
              </a:lnSpc>
            </a:pPr>
            <a:r>
              <a:rPr lang="en-IN" sz="1100" b="1" dirty="0">
                <a:latin typeface="Times New Roman" panose="02020603050405020304" pitchFamily="18" charset="0"/>
                <a:cs typeface="Times New Roman" panose="02020603050405020304" pitchFamily="18" charset="0"/>
              </a:rPr>
              <a:t>Focus on Democratization of AI</a:t>
            </a:r>
            <a:r>
              <a:rPr lang="en-IN" sz="1100" dirty="0">
                <a:latin typeface="Times New Roman" panose="02020603050405020304" pitchFamily="18" charset="0"/>
                <a:cs typeface="Times New Roman" panose="02020603050405020304" pitchFamily="18" charset="0"/>
              </a:rPr>
              <a:t>: Demonstrates how advanced AI models can be fine-tuned and deployed locally, empowering smaller cricket leagues and enthusiasts to create automated commentary systems.</a:t>
            </a:r>
          </a:p>
          <a:p>
            <a:pPr algn="just">
              <a:lnSpc>
                <a:spcPct val="150000"/>
              </a:lnSpc>
            </a:pPr>
            <a:r>
              <a:rPr lang="en-IN" sz="1100" b="1" dirty="0">
                <a:latin typeface="Times New Roman" panose="02020603050405020304" pitchFamily="18" charset="0"/>
                <a:cs typeface="Times New Roman" panose="02020603050405020304" pitchFamily="18" charset="0"/>
              </a:rPr>
              <a:t>Cross-Domain Scalability</a:t>
            </a:r>
            <a:r>
              <a:rPr lang="en-IN" sz="1100" dirty="0">
                <a:latin typeface="Times New Roman" panose="02020603050405020304" pitchFamily="18" charset="0"/>
                <a:cs typeface="Times New Roman" panose="02020603050405020304" pitchFamily="18" charset="0"/>
              </a:rPr>
              <a:t>: Provides a scalable template that can be extended to other sports like hockey or esports or applied to domains requiring real-time commentary for sequential events.</a:t>
            </a:r>
            <a:endParaRPr lang="en-US" sz="1100" dirty="0">
              <a:latin typeface="Times New Roman" panose="02020603050405020304" pitchFamily="18" charset="0"/>
              <a:cs typeface="Times New Roman" pitchFamily="18" charset="0"/>
            </a:endParaRPr>
          </a:p>
        </p:txBody>
      </p:sp>
      <p:sp>
        <p:nvSpPr>
          <p:cNvPr id="4" name="Footer Placeholder 3"/>
          <p:cNvSpPr>
            <a:spLocks noGrp="1"/>
          </p:cNvSpPr>
          <p:nvPr>
            <p:ph type="ftr" sz="quarter" idx="11"/>
          </p:nvPr>
        </p:nvSpPr>
        <p:spPr>
          <a:xfrm>
            <a:off x="381000" y="6356351"/>
            <a:ext cx="8305800" cy="273049"/>
          </a:xfrm>
        </p:spPr>
        <p:txBody>
          <a:bodyPr/>
          <a:lstStyle/>
          <a:p>
            <a:r>
              <a:rPr lang="en-US" dirty="0"/>
              <a:t>DEPARTMENT OF COMPUTER SCIENCE AND ENGINEERING</a:t>
            </a:r>
          </a:p>
        </p:txBody>
      </p:sp>
    </p:spTree>
    <p:extLst>
      <p:ext uri="{BB962C8B-B14F-4D97-AF65-F5344CB8AC3E}">
        <p14:creationId xmlns:p14="http://schemas.microsoft.com/office/powerpoint/2010/main" val="372908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562"/>
            <a:ext cx="8229600" cy="715962"/>
          </a:xfrm>
        </p:spPr>
        <p:txBody>
          <a:bodyPr>
            <a:normAutofit fontScale="90000"/>
          </a:bodyPr>
          <a:lstStyle/>
          <a:p>
            <a:r>
              <a:rPr lang="en-US" dirty="0"/>
              <a:t>References</a:t>
            </a:r>
          </a:p>
        </p:txBody>
      </p:sp>
      <p:sp>
        <p:nvSpPr>
          <p:cNvPr id="3" name="Content Placeholder 2"/>
          <p:cNvSpPr>
            <a:spLocks noGrp="1"/>
          </p:cNvSpPr>
          <p:nvPr>
            <p:ph idx="1"/>
          </p:nvPr>
        </p:nvSpPr>
        <p:spPr>
          <a:xfrm>
            <a:off x="838200" y="898524"/>
            <a:ext cx="7620000" cy="5060951"/>
          </a:xfrm>
        </p:spPr>
        <p:txBody>
          <a:bodyPr>
            <a:noAutofit/>
          </a:bodyPr>
          <a:lstStyle/>
          <a:p>
            <a:pPr marL="0" indent="0" algn="just">
              <a:buNone/>
            </a:pPr>
            <a:r>
              <a:rPr lang="en-US" sz="1200" dirty="0">
                <a:latin typeface="Times New Roman" panose="02020603050405020304" pitchFamily="18" charset="0"/>
                <a:cs typeface="Times New Roman" pitchFamily="18" charset="0"/>
              </a:rPr>
              <a:t>[1] Brown, T., Mann, B., Ryder, N., Subbiah, M., Kaplan, J., </a:t>
            </a:r>
            <a:r>
              <a:rPr lang="en-US" sz="1200" dirty="0" err="1">
                <a:latin typeface="Times New Roman" panose="02020603050405020304" pitchFamily="18" charset="0"/>
                <a:cs typeface="Times New Roman" pitchFamily="18" charset="0"/>
              </a:rPr>
              <a:t>Dhariwal</a:t>
            </a:r>
            <a:r>
              <a:rPr lang="en-US" sz="1200" dirty="0">
                <a:latin typeface="Times New Roman" panose="02020603050405020304" pitchFamily="18" charset="0"/>
                <a:cs typeface="Times New Roman" pitchFamily="18" charset="0"/>
              </a:rPr>
              <a:t>, P., ... &amp; Amodei, D. (2020). Language models are few-shot learners. Advances in Neural Information Processing Systems, 33, 1877-1901.</a:t>
            </a:r>
          </a:p>
          <a:p>
            <a:pPr marL="0" indent="0" algn="just">
              <a:buNone/>
            </a:pPr>
            <a:r>
              <a:rPr lang="en-US" sz="1200" dirty="0">
                <a:latin typeface="Times New Roman" panose="02020603050405020304" pitchFamily="18" charset="0"/>
                <a:cs typeface="Times New Roman" pitchFamily="18" charset="0"/>
              </a:rPr>
              <a:t>[2] Xue, L., Constant, N., Roberts, A., Kale, M., Al-</a:t>
            </a:r>
            <a:r>
              <a:rPr lang="en-US" sz="1200" dirty="0" err="1">
                <a:latin typeface="Times New Roman" panose="02020603050405020304" pitchFamily="18" charset="0"/>
                <a:cs typeface="Times New Roman" pitchFamily="18" charset="0"/>
              </a:rPr>
              <a:t>Rfou</a:t>
            </a:r>
            <a:r>
              <a:rPr lang="en-US" sz="1200" dirty="0">
                <a:latin typeface="Times New Roman" panose="02020603050405020304" pitchFamily="18" charset="0"/>
                <a:cs typeface="Times New Roman" pitchFamily="18" charset="0"/>
              </a:rPr>
              <a:t>, R., Siddhant, A., ... &amp; Raffel, C. (2021). mT5: A massively multilingual pre-trained text-to-text transformer. Proceedings of the 2021 Conference of the North American Chapter of the Association for Computational Linguistics: Human Language Technologies (NAACL-HLT), 483-498.</a:t>
            </a:r>
          </a:p>
          <a:p>
            <a:pPr marL="0" indent="0" algn="just">
              <a:buNone/>
            </a:pPr>
            <a:r>
              <a:rPr lang="en-US" sz="1200" dirty="0">
                <a:latin typeface="Times New Roman" panose="02020603050405020304" pitchFamily="18" charset="0"/>
                <a:cs typeface="Times New Roman" pitchFamily="18" charset="0"/>
              </a:rPr>
              <a:t>[3] </a:t>
            </a:r>
            <a:r>
              <a:rPr lang="en-US" sz="1200" dirty="0" err="1">
                <a:latin typeface="Times New Roman" panose="02020603050405020304" pitchFamily="18" charset="0"/>
                <a:cs typeface="Times New Roman" pitchFamily="18" charset="0"/>
              </a:rPr>
              <a:t>Conneau</a:t>
            </a:r>
            <a:r>
              <a:rPr lang="en-US" sz="1200" dirty="0">
                <a:latin typeface="Times New Roman" panose="02020603050405020304" pitchFamily="18" charset="0"/>
                <a:cs typeface="Times New Roman" pitchFamily="18" charset="0"/>
              </a:rPr>
              <a:t>, A., Khandelwal, K., Goyal, N., Chaudhary, V., Wenzek, G., Guzmán, F., ... &amp; </a:t>
            </a:r>
            <a:r>
              <a:rPr lang="en-US" sz="1200" dirty="0" err="1">
                <a:latin typeface="Times New Roman" panose="02020603050405020304" pitchFamily="18" charset="0"/>
                <a:cs typeface="Times New Roman" pitchFamily="18" charset="0"/>
              </a:rPr>
              <a:t>Stoyanov</a:t>
            </a:r>
            <a:r>
              <a:rPr lang="en-US" sz="1200" dirty="0">
                <a:latin typeface="Times New Roman" panose="02020603050405020304" pitchFamily="18" charset="0"/>
                <a:cs typeface="Times New Roman" pitchFamily="18" charset="0"/>
              </a:rPr>
              <a:t>, V. (2020). Unsupervised cross-lingual representation learning at scale. Proceedings of the 2020 Conference on Empirical Methods in Natural Language Processing (EMNLP), 8440-8451.</a:t>
            </a:r>
          </a:p>
          <a:p>
            <a:pPr marL="0" indent="0" algn="just">
              <a:buNone/>
            </a:pPr>
            <a:r>
              <a:rPr lang="en-US" sz="1200" dirty="0">
                <a:latin typeface="Times New Roman" panose="02020603050405020304" pitchFamily="18" charset="0"/>
                <a:cs typeface="Times New Roman" pitchFamily="18" charset="0"/>
              </a:rPr>
              <a:t>[4] Devlin, J., Chang, M. W., Lee, K., &amp; Toutanova, K. (2019). BERT: Pre-training of deep bidirectional transformers for language understanding. Proceedings of the 2019 Conference of the North American Chapter of the Association for Computational Linguistics (NAACL), 4171-4186.</a:t>
            </a:r>
          </a:p>
          <a:p>
            <a:pPr marL="0" indent="0" algn="just">
              <a:buNone/>
            </a:pPr>
            <a:r>
              <a:rPr lang="en-US" sz="1200" dirty="0">
                <a:latin typeface="Times New Roman" panose="02020603050405020304" pitchFamily="18" charset="0"/>
                <a:cs typeface="Times New Roman" pitchFamily="18" charset="0"/>
              </a:rPr>
              <a:t>[5] Fan, A., Bhosale, S., Schwenk, H., Ma, M., El-</a:t>
            </a:r>
            <a:r>
              <a:rPr lang="en-US" sz="1200" dirty="0" err="1">
                <a:latin typeface="Times New Roman" panose="02020603050405020304" pitchFamily="18" charset="0"/>
                <a:cs typeface="Times New Roman" pitchFamily="18" charset="0"/>
              </a:rPr>
              <a:t>Kishky</a:t>
            </a:r>
            <a:r>
              <a:rPr lang="en-US" sz="1200" dirty="0">
                <a:latin typeface="Times New Roman" panose="02020603050405020304" pitchFamily="18" charset="0"/>
                <a:cs typeface="Times New Roman" pitchFamily="18" charset="0"/>
              </a:rPr>
              <a:t>, A., Goyal, S., ... &amp; </a:t>
            </a:r>
            <a:r>
              <a:rPr lang="en-US" sz="1200" dirty="0" err="1">
                <a:latin typeface="Times New Roman" panose="02020603050405020304" pitchFamily="18" charset="0"/>
                <a:cs typeface="Times New Roman" pitchFamily="18" charset="0"/>
              </a:rPr>
              <a:t>Edunov</a:t>
            </a:r>
            <a:r>
              <a:rPr lang="en-US" sz="1200" dirty="0">
                <a:latin typeface="Times New Roman" panose="02020603050405020304" pitchFamily="18" charset="0"/>
                <a:cs typeface="Times New Roman" pitchFamily="18" charset="0"/>
              </a:rPr>
              <a:t>, S. (2021). Beyond English-centric multilingual machine translation. Journal of Machine Translation, 35(1-2), 111-127.</a:t>
            </a:r>
          </a:p>
          <a:p>
            <a:pPr marL="0" indent="0" algn="just">
              <a:buNone/>
            </a:pPr>
            <a:r>
              <a:rPr lang="en-US" sz="1200" dirty="0">
                <a:latin typeface="Times New Roman" panose="02020603050405020304" pitchFamily="18" charset="0"/>
                <a:cs typeface="Times New Roman" pitchFamily="18" charset="0"/>
              </a:rPr>
              <a:t>[6] Gao, T., Fisch, A., &amp; Chen, D. (2021). Making pre-trained language models better few-shot learners. Proceedings of the 59th Annual Meeting of the Association for Computational Linguistics (ACL), 3816-3830.</a:t>
            </a:r>
          </a:p>
          <a:p>
            <a:pPr marL="0" indent="0" algn="just">
              <a:buNone/>
            </a:pPr>
            <a:r>
              <a:rPr lang="en-US" sz="1200" dirty="0">
                <a:latin typeface="Times New Roman" panose="02020603050405020304" pitchFamily="18" charset="0"/>
                <a:cs typeface="Times New Roman" pitchFamily="18" charset="0"/>
              </a:rPr>
              <a:t>[7] Li, J., Sun, Y., Xia, Y., Li, X., &amp; Bi, Y. (2022). Generating natural language commentary with pre-trained transformers. Artificial Intelligence Review, 55(5), 3785-3806.</a:t>
            </a:r>
          </a:p>
          <a:p>
            <a:pPr marL="0" indent="0" algn="just">
              <a:buNone/>
            </a:pPr>
            <a:r>
              <a:rPr lang="en-US" sz="1200" dirty="0">
                <a:latin typeface="Times New Roman" panose="02020603050405020304" pitchFamily="18" charset="0"/>
                <a:cs typeface="Times New Roman" pitchFamily="18" charset="0"/>
              </a:rPr>
              <a:t>[8] Lin, C. Y., &amp; Och, F. J. (2004). Automatic evaluation of machine translation quality using longest common subsequence and skip-bigram statistics. Proceedings of the 42nd Annual Meeting of the Association for Computational Linguistics (ACL), 605-612.</a:t>
            </a:r>
          </a:p>
          <a:p>
            <a:pPr marL="0" indent="0" algn="just">
              <a:buNone/>
            </a:pPr>
            <a:r>
              <a:rPr lang="en-US" sz="1200" dirty="0">
                <a:latin typeface="Times New Roman" panose="02020603050405020304" pitchFamily="18" charset="0"/>
                <a:cs typeface="Times New Roman" pitchFamily="18" charset="0"/>
              </a:rPr>
              <a:t>[9] Liu, X., Lu, H., Qiu, X., Rao, Y., &amp; Huang, J. (2021). Pre-training multilingual neural machine translation models with monolingual data. Proceedings of the 2021 Conference on Empirical Methods in Natural Language Processing (EMNLP), 4356-4371.</a:t>
            </a:r>
          </a:p>
          <a:p>
            <a:pPr marL="0" indent="0" algn="just">
              <a:buNone/>
            </a:pPr>
            <a:r>
              <a:rPr lang="en-US" sz="1200" dirty="0">
                <a:latin typeface="Times New Roman" panose="02020603050405020304" pitchFamily="18" charset="0"/>
                <a:cs typeface="Times New Roman" pitchFamily="18" charset="0"/>
              </a:rPr>
              <a:t>[10] </a:t>
            </a:r>
            <a:r>
              <a:rPr lang="en-US" sz="1200" dirty="0" err="1">
                <a:latin typeface="Times New Roman" panose="02020603050405020304" pitchFamily="18" charset="0"/>
                <a:cs typeface="Times New Roman" pitchFamily="18" charset="0"/>
              </a:rPr>
              <a:t>Papineni</a:t>
            </a:r>
            <a:r>
              <a:rPr lang="en-US" sz="1200" dirty="0">
                <a:latin typeface="Times New Roman" panose="02020603050405020304" pitchFamily="18" charset="0"/>
                <a:cs typeface="Times New Roman" pitchFamily="18" charset="0"/>
              </a:rPr>
              <a:t>, K., </a:t>
            </a:r>
            <a:r>
              <a:rPr lang="en-US" sz="1200" dirty="0" err="1">
                <a:latin typeface="Times New Roman" panose="02020603050405020304" pitchFamily="18" charset="0"/>
                <a:cs typeface="Times New Roman" pitchFamily="18" charset="0"/>
              </a:rPr>
              <a:t>Roukos</a:t>
            </a:r>
            <a:r>
              <a:rPr lang="en-US" sz="1200" dirty="0">
                <a:latin typeface="Times New Roman" panose="02020603050405020304" pitchFamily="18" charset="0"/>
                <a:cs typeface="Times New Roman" pitchFamily="18" charset="0"/>
              </a:rPr>
              <a:t>, S., Ward, T., &amp; Zhu, W. J. (2002). BLEU: A method for automatic evaluation of machine translation. Proceedings of the 40th Annual Meeting of the Association for Computational Linguistics (ACL), 311-318.</a:t>
            </a:r>
          </a:p>
          <a:p>
            <a:pPr marL="0" indent="0" algn="just">
              <a:buNone/>
            </a:pPr>
            <a:endParaRPr lang="en-US" sz="1200" dirty="0">
              <a:latin typeface="Times New Roman" panose="02020603050405020304" pitchFamily="18" charset="0"/>
              <a:cs typeface="Times New Roman" pitchFamily="18" charset="0"/>
            </a:endParaRPr>
          </a:p>
        </p:txBody>
      </p:sp>
      <p:sp>
        <p:nvSpPr>
          <p:cNvPr id="4" name="Footer Placeholder 3"/>
          <p:cNvSpPr>
            <a:spLocks noGrp="1"/>
          </p:cNvSpPr>
          <p:nvPr>
            <p:ph type="ftr" sz="quarter" idx="11"/>
          </p:nvPr>
        </p:nvSpPr>
        <p:spPr>
          <a:xfrm>
            <a:off x="685800" y="6356351"/>
            <a:ext cx="7620000" cy="273049"/>
          </a:xfrm>
        </p:spPr>
        <p:txBody>
          <a:bodyPr/>
          <a:lstStyle/>
          <a:p>
            <a:r>
              <a:rPr lang="en-US" dirty="0"/>
              <a:t>DEPARTMENT OF COMPUTER SCIENCE AND ENGINEERING</a:t>
            </a:r>
          </a:p>
        </p:txBody>
      </p:sp>
    </p:spTree>
    <p:extLst>
      <p:ext uri="{BB962C8B-B14F-4D97-AF65-F5344CB8AC3E}">
        <p14:creationId xmlns:p14="http://schemas.microsoft.com/office/powerpoint/2010/main" val="156040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B97B4E-3472-83DA-2263-282A814366D6}"/>
              </a:ext>
            </a:extLst>
          </p:cNvPr>
          <p:cNvSpPr>
            <a:spLocks noGrp="1"/>
          </p:cNvSpPr>
          <p:nvPr>
            <p:ph idx="1"/>
          </p:nvPr>
        </p:nvSpPr>
        <p:spPr>
          <a:xfrm>
            <a:off x="533400" y="1295400"/>
            <a:ext cx="8077200" cy="2438400"/>
          </a:xfrm>
        </p:spPr>
        <p:txBody>
          <a:bodyPr>
            <a:normAutofit/>
          </a:bodyPr>
          <a:lstStyle/>
          <a:p>
            <a:pPr marL="0" indent="0">
              <a:buNone/>
            </a:pPr>
            <a:r>
              <a:rPr lang="en-US" sz="1200" dirty="0">
                <a:latin typeface="Times New Roman" panose="02020603050405020304" pitchFamily="18" charset="0"/>
                <a:cs typeface="Times New Roman" pitchFamily="18" charset="0"/>
              </a:rPr>
              <a:t>[11] Raffel, C., </a:t>
            </a:r>
            <a:r>
              <a:rPr lang="en-US" sz="1200" dirty="0" err="1">
                <a:latin typeface="Times New Roman" panose="02020603050405020304" pitchFamily="18" charset="0"/>
                <a:cs typeface="Times New Roman" pitchFamily="18" charset="0"/>
              </a:rPr>
              <a:t>Shazeer</a:t>
            </a:r>
            <a:r>
              <a:rPr lang="en-US" sz="1200" dirty="0">
                <a:latin typeface="Times New Roman" panose="02020603050405020304" pitchFamily="18" charset="0"/>
                <a:cs typeface="Times New Roman" pitchFamily="18" charset="0"/>
              </a:rPr>
              <a:t>, N., Roberts, A., Lee, K., Narang, S., </a:t>
            </a:r>
            <a:r>
              <a:rPr lang="en-US" sz="1200" dirty="0" err="1">
                <a:latin typeface="Times New Roman" panose="02020603050405020304" pitchFamily="18" charset="0"/>
                <a:cs typeface="Times New Roman" pitchFamily="18" charset="0"/>
              </a:rPr>
              <a:t>Matena</a:t>
            </a:r>
            <a:r>
              <a:rPr lang="en-US" sz="1200" dirty="0">
                <a:latin typeface="Times New Roman" panose="02020603050405020304" pitchFamily="18" charset="0"/>
                <a:cs typeface="Times New Roman" pitchFamily="18" charset="0"/>
              </a:rPr>
              <a:t>, M., ... &amp; Liu, P. J. (2020). Exploring the limits of transfer learning with a unified text-to-text transformer. Journal of Machine Learning Research, 21(140), 1-67.</a:t>
            </a:r>
          </a:p>
          <a:p>
            <a:pPr marL="0" indent="0">
              <a:buNone/>
            </a:pPr>
            <a:r>
              <a:rPr lang="en-US" sz="1200" dirty="0">
                <a:latin typeface="Times New Roman" panose="02020603050405020304" pitchFamily="18" charset="0"/>
                <a:cs typeface="Times New Roman" pitchFamily="18" charset="0"/>
              </a:rPr>
              <a:t>[12] Radford, A., Wu, J., Child, R., Luan, D., Amodei, D., &amp; </a:t>
            </a:r>
            <a:r>
              <a:rPr lang="en-US" sz="1200" dirty="0" err="1">
                <a:latin typeface="Times New Roman" panose="02020603050405020304" pitchFamily="18" charset="0"/>
                <a:cs typeface="Times New Roman" pitchFamily="18" charset="0"/>
              </a:rPr>
              <a:t>Sutskever</a:t>
            </a:r>
            <a:r>
              <a:rPr lang="en-US" sz="1200" dirty="0">
                <a:latin typeface="Times New Roman" panose="02020603050405020304" pitchFamily="18" charset="0"/>
                <a:cs typeface="Times New Roman" pitchFamily="18" charset="0"/>
              </a:rPr>
              <a:t>, I. (2019). Language models are unsupervised multitask learners. OpenAI Blog, 1(8), 9.</a:t>
            </a:r>
          </a:p>
          <a:p>
            <a:pPr marL="0" indent="0">
              <a:buNone/>
            </a:pPr>
            <a:r>
              <a:rPr lang="en-US" sz="1200" dirty="0">
                <a:latin typeface="Times New Roman" panose="02020603050405020304" pitchFamily="18" charset="0"/>
                <a:cs typeface="Times New Roman" pitchFamily="18" charset="0"/>
              </a:rPr>
              <a:t>[13] Vaswani, A., </a:t>
            </a:r>
            <a:r>
              <a:rPr lang="en-US" sz="1200" dirty="0" err="1">
                <a:latin typeface="Times New Roman" panose="02020603050405020304" pitchFamily="18" charset="0"/>
                <a:cs typeface="Times New Roman" pitchFamily="18" charset="0"/>
              </a:rPr>
              <a:t>Shazeer</a:t>
            </a:r>
            <a:r>
              <a:rPr lang="en-US" sz="1200" dirty="0">
                <a:latin typeface="Times New Roman" panose="02020603050405020304" pitchFamily="18" charset="0"/>
                <a:cs typeface="Times New Roman" pitchFamily="18" charset="0"/>
              </a:rPr>
              <a:t>, N., Parmar, N., </a:t>
            </a:r>
            <a:r>
              <a:rPr lang="en-US" sz="1200" dirty="0" err="1">
                <a:latin typeface="Times New Roman" panose="02020603050405020304" pitchFamily="18" charset="0"/>
                <a:cs typeface="Times New Roman" pitchFamily="18" charset="0"/>
              </a:rPr>
              <a:t>Uszkoreit</a:t>
            </a:r>
            <a:r>
              <a:rPr lang="en-US" sz="1200" dirty="0">
                <a:latin typeface="Times New Roman" panose="02020603050405020304" pitchFamily="18" charset="0"/>
                <a:cs typeface="Times New Roman" pitchFamily="18" charset="0"/>
              </a:rPr>
              <a:t>, J., Jones, L., Gomez, A. N., ... &amp; </a:t>
            </a:r>
            <a:r>
              <a:rPr lang="en-US" sz="1200" dirty="0" err="1">
                <a:latin typeface="Times New Roman" panose="02020603050405020304" pitchFamily="18" charset="0"/>
                <a:cs typeface="Times New Roman" pitchFamily="18" charset="0"/>
              </a:rPr>
              <a:t>Polosukhin</a:t>
            </a:r>
            <a:r>
              <a:rPr lang="en-US" sz="1200" dirty="0">
                <a:latin typeface="Times New Roman" panose="02020603050405020304" pitchFamily="18" charset="0"/>
                <a:cs typeface="Times New Roman" pitchFamily="18" charset="0"/>
              </a:rPr>
              <a:t>, I. (2017). Attention is all you need. Advances in Neural Information Processing Systems, 30, 5998-6008.</a:t>
            </a:r>
          </a:p>
          <a:p>
            <a:pPr marL="0" indent="0">
              <a:buNone/>
            </a:pPr>
            <a:r>
              <a:rPr lang="en-US" sz="1200" dirty="0">
                <a:latin typeface="Times New Roman" panose="02020603050405020304" pitchFamily="18" charset="0"/>
                <a:cs typeface="Times New Roman" pitchFamily="18" charset="0"/>
              </a:rPr>
              <a:t>[14] Wolf, T., Debut, L., Sanh, V., </a:t>
            </a:r>
            <a:r>
              <a:rPr lang="en-US" sz="1200" dirty="0" err="1">
                <a:latin typeface="Times New Roman" panose="02020603050405020304" pitchFamily="18" charset="0"/>
                <a:cs typeface="Times New Roman" pitchFamily="18" charset="0"/>
              </a:rPr>
              <a:t>Chaumond</a:t>
            </a:r>
            <a:r>
              <a:rPr lang="en-US" sz="1200" dirty="0">
                <a:latin typeface="Times New Roman" panose="02020603050405020304" pitchFamily="18" charset="0"/>
                <a:cs typeface="Times New Roman" pitchFamily="18" charset="0"/>
              </a:rPr>
              <a:t>, J., </a:t>
            </a:r>
            <a:r>
              <a:rPr lang="en-US" sz="1200" dirty="0" err="1">
                <a:latin typeface="Times New Roman" panose="02020603050405020304" pitchFamily="18" charset="0"/>
                <a:cs typeface="Times New Roman" pitchFamily="18" charset="0"/>
              </a:rPr>
              <a:t>Delangue</a:t>
            </a:r>
            <a:r>
              <a:rPr lang="en-US" sz="1200" dirty="0">
                <a:latin typeface="Times New Roman" panose="02020603050405020304" pitchFamily="18" charset="0"/>
                <a:cs typeface="Times New Roman" pitchFamily="18" charset="0"/>
              </a:rPr>
              <a:t>, C., Moi, A., ... &amp; Rush, A. M. (2020). Transformers: State-of-the-art natural language processing. Proceedings of the 2020 Conference on Empirical Methods in Natural Language Processing: System Demonstrations (EMNLP), 38-45.</a:t>
            </a:r>
          </a:p>
          <a:p>
            <a:pPr marL="0" indent="0">
              <a:buNone/>
            </a:pPr>
            <a:r>
              <a:rPr lang="en-US" sz="1200" dirty="0">
                <a:latin typeface="Times New Roman" panose="02020603050405020304" pitchFamily="18" charset="0"/>
                <a:cs typeface="Times New Roman" pitchFamily="18" charset="0"/>
              </a:rPr>
              <a:t>[15] Yang, Z., Dai, Z., Yang, Y., Carbonell, J., </a:t>
            </a:r>
            <a:r>
              <a:rPr lang="en-US" sz="1200" dirty="0" err="1">
                <a:latin typeface="Times New Roman" panose="02020603050405020304" pitchFamily="18" charset="0"/>
                <a:cs typeface="Times New Roman" pitchFamily="18" charset="0"/>
              </a:rPr>
              <a:t>Salakhutdinov</a:t>
            </a:r>
            <a:r>
              <a:rPr lang="en-US" sz="1200" dirty="0">
                <a:latin typeface="Times New Roman" panose="02020603050405020304" pitchFamily="18" charset="0"/>
                <a:cs typeface="Times New Roman" pitchFamily="18" charset="0"/>
              </a:rPr>
              <a:t>, R., &amp; Le, Q. V. (2019). </a:t>
            </a:r>
            <a:r>
              <a:rPr lang="en-US" sz="1200" dirty="0" err="1">
                <a:latin typeface="Times New Roman" panose="02020603050405020304" pitchFamily="18" charset="0"/>
                <a:cs typeface="Times New Roman" pitchFamily="18" charset="0"/>
              </a:rPr>
              <a:t>XLNet</a:t>
            </a:r>
            <a:r>
              <a:rPr lang="en-US" sz="1200" dirty="0">
                <a:latin typeface="Times New Roman" panose="02020603050405020304" pitchFamily="18" charset="0"/>
                <a:cs typeface="Times New Roman" pitchFamily="18" charset="0"/>
              </a:rPr>
              <a:t>: Generalized autoregressive pretraining for language understanding. Advances in Neural Information Processing Systems, 32, 5754-5764.</a:t>
            </a:r>
          </a:p>
        </p:txBody>
      </p:sp>
      <p:sp>
        <p:nvSpPr>
          <p:cNvPr id="4" name="Footer Placeholder 3">
            <a:extLst>
              <a:ext uri="{FF2B5EF4-FFF2-40B4-BE49-F238E27FC236}">
                <a16:creationId xmlns:a16="http://schemas.microsoft.com/office/drawing/2014/main" id="{8BED210C-DAE2-D23E-1D97-53C4BF9D7D17}"/>
              </a:ext>
            </a:extLst>
          </p:cNvPr>
          <p:cNvSpPr>
            <a:spLocks noGrp="1"/>
          </p:cNvSpPr>
          <p:nvPr>
            <p:ph type="ftr" sz="quarter" idx="11"/>
          </p:nvPr>
        </p:nvSpPr>
        <p:spPr/>
        <p:txBody>
          <a:bodyPr/>
          <a:lstStyle/>
          <a:p>
            <a:r>
              <a:rPr lang="en-US" dirty="0"/>
              <a:t>DEPARTMENT OF COMPUTER SCIENCE AND ENGINEERING</a:t>
            </a:r>
          </a:p>
        </p:txBody>
      </p:sp>
      <p:sp>
        <p:nvSpPr>
          <p:cNvPr id="2" name="Title 1">
            <a:extLst>
              <a:ext uri="{FF2B5EF4-FFF2-40B4-BE49-F238E27FC236}">
                <a16:creationId xmlns:a16="http://schemas.microsoft.com/office/drawing/2014/main" id="{BE11ABAD-5DA7-CF9D-FCDF-3C9D34FDE814}"/>
              </a:ext>
            </a:extLst>
          </p:cNvPr>
          <p:cNvSpPr>
            <a:spLocks noGrp="1"/>
          </p:cNvSpPr>
          <p:nvPr>
            <p:ph type="title"/>
          </p:nvPr>
        </p:nvSpPr>
        <p:spPr>
          <a:xfrm>
            <a:off x="457200" y="182562"/>
            <a:ext cx="8229600" cy="715962"/>
          </a:xfrm>
        </p:spPr>
        <p:txBody>
          <a:bodyPr>
            <a:normAutofit fontScale="90000"/>
          </a:bodyPr>
          <a:lstStyle/>
          <a:p>
            <a:r>
              <a:rPr lang="en-US" dirty="0"/>
              <a:t>References (contd.)</a:t>
            </a:r>
          </a:p>
        </p:txBody>
      </p:sp>
    </p:spTree>
    <p:extLst>
      <p:ext uri="{BB962C8B-B14F-4D97-AF65-F5344CB8AC3E}">
        <p14:creationId xmlns:p14="http://schemas.microsoft.com/office/powerpoint/2010/main" val="3657976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Agenda</a:t>
            </a:r>
          </a:p>
        </p:txBody>
      </p:sp>
      <p:sp>
        <p:nvSpPr>
          <p:cNvPr id="3" name="Content Placeholder 2"/>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Abstract</a:t>
            </a:r>
            <a:endParaRPr lang="en-US" sz="1800" dirty="0">
              <a:solidFill>
                <a:srgbClr val="000000"/>
              </a:solidFill>
              <a:latin typeface="Calibri" panose="020F0502020204030204" pitchFamily="34" charset="0"/>
            </a:endParaRPr>
          </a:p>
          <a:p>
            <a:pPr rtl="0" fontAlgn="base">
              <a:lnSpc>
                <a:spcPct val="150000"/>
              </a:lnSpc>
              <a:spcBef>
                <a:spcPts val="0"/>
              </a:spcBef>
              <a:spcAft>
                <a:spcPts val="0"/>
              </a:spcAft>
              <a:buFont typeface="Arial" panose="020B0604020202020204" pitchFamily="34" charset="0"/>
              <a:buChar char="•"/>
            </a:pPr>
            <a:r>
              <a:rPr lang="en-US" sz="1800" dirty="0">
                <a:solidFill>
                  <a:srgbClr val="000000"/>
                </a:solidFill>
                <a:latin typeface="Calibri" panose="020F0502020204030204" pitchFamily="34" charset="0"/>
              </a:rPr>
              <a:t>Introduction</a:t>
            </a:r>
            <a:endParaRPr lang="en-US" sz="180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Literature survey</a:t>
            </a:r>
          </a:p>
          <a:p>
            <a:pPr rtl="0" fontAlgn="base">
              <a:spcBef>
                <a:spcPts val="1000"/>
              </a:spcBef>
              <a:spcAft>
                <a:spcPts val="0"/>
              </a:spcAft>
              <a:buFont typeface="Arial" panose="020B0604020202020204" pitchFamily="34" charset="0"/>
              <a:buChar char="•"/>
            </a:pPr>
            <a:r>
              <a:rPr lang="en-US" sz="1800" dirty="0">
                <a:solidFill>
                  <a:srgbClr val="000000"/>
                </a:solidFill>
                <a:latin typeface="Calibri" panose="020F0502020204030204" pitchFamily="34" charset="0"/>
              </a:rPr>
              <a:t>Problem Statement</a:t>
            </a:r>
            <a:endParaRPr lang="en-US" sz="1800" b="0" i="0" u="none" strike="noStrike" dirty="0">
              <a:solidFill>
                <a:srgbClr val="000000"/>
              </a:solidFill>
              <a:effectLst/>
              <a:latin typeface="Calibri" panose="020F0502020204030204" pitchFamily="34" charset="0"/>
            </a:endParaRP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Scope and Motivation</a:t>
            </a:r>
            <a:endParaRPr lang="en-US" sz="1800" b="0" i="0" u="none" strike="noStrike" dirty="0">
              <a:solidFill>
                <a:srgbClr val="000000"/>
              </a:solidFill>
              <a:effectLst/>
              <a:latin typeface="Arial" panose="020B0604020202020204" pitchFamily="34" charset="0"/>
            </a:endParaRP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Objectives</a:t>
            </a:r>
          </a:p>
          <a:p>
            <a:pPr rtl="0" fontAlgn="base">
              <a:spcBef>
                <a:spcPts val="1000"/>
              </a:spcBef>
              <a:spcAft>
                <a:spcPts val="0"/>
              </a:spcAft>
              <a:buFont typeface="Arial" panose="020B0604020202020204" pitchFamily="34" charset="0"/>
              <a:buChar char="•"/>
            </a:pPr>
            <a:r>
              <a:rPr lang="en-US" sz="1800" dirty="0">
                <a:solidFill>
                  <a:srgbClr val="000000"/>
                </a:solidFill>
                <a:latin typeface="Calibri" panose="020F0502020204030204" pitchFamily="34" charset="0"/>
              </a:rPr>
              <a:t>Novel idea</a:t>
            </a: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Calibri" panose="020F0502020204030204" pitchFamily="34" charset="0"/>
              </a:rPr>
              <a:t>References (Base paper to be included)</a:t>
            </a:r>
            <a:endParaRPr lang="en-US" sz="1800" b="0" i="0" u="none" strike="noStrike" dirty="0">
              <a:solidFill>
                <a:srgbClr val="000000"/>
              </a:solidFill>
              <a:effectLst/>
              <a:latin typeface="Arial" panose="020B0604020202020204" pitchFamily="34" charset="0"/>
            </a:endParaRPr>
          </a:p>
          <a:p>
            <a:endParaRPr lang="en-US" dirty="0"/>
          </a:p>
        </p:txBody>
      </p:sp>
      <p:sp>
        <p:nvSpPr>
          <p:cNvPr id="4" name="Footer Placeholder 3"/>
          <p:cNvSpPr>
            <a:spLocks noGrp="1"/>
          </p:cNvSpPr>
          <p:nvPr>
            <p:ph type="ftr" sz="quarter" idx="11"/>
          </p:nvPr>
        </p:nvSpPr>
        <p:spPr>
          <a:xfrm>
            <a:off x="457200" y="6356350"/>
            <a:ext cx="8229600" cy="425450"/>
          </a:xfrm>
        </p:spPr>
        <p:txBody>
          <a:bodyPr/>
          <a:lstStyle/>
          <a:p>
            <a:r>
              <a:rPr lang="en-US" dirty="0"/>
              <a:t>DEPARTMENT OF COMPUTER SCIENCE AND ENGINEERING</a:t>
            </a:r>
          </a:p>
        </p:txBody>
      </p:sp>
    </p:spTree>
    <p:extLst>
      <p:ext uri="{BB962C8B-B14F-4D97-AF65-F5344CB8AC3E}">
        <p14:creationId xmlns:p14="http://schemas.microsoft.com/office/powerpoint/2010/main" val="4235830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ABSTRACT</a:t>
            </a:r>
          </a:p>
        </p:txBody>
      </p:sp>
      <p:sp>
        <p:nvSpPr>
          <p:cNvPr id="3" name="Content Placeholder 2"/>
          <p:cNvSpPr>
            <a:spLocks noGrp="1"/>
          </p:cNvSpPr>
          <p:nvPr>
            <p:ph idx="1"/>
          </p:nvPr>
        </p:nvSpPr>
        <p:spPr>
          <a:xfrm>
            <a:off x="838200" y="1166018"/>
            <a:ext cx="7467600" cy="4525963"/>
          </a:xfrm>
        </p:spPr>
        <p:txBody>
          <a:bodyPr>
            <a:noAutofit/>
          </a:bodyPr>
          <a:lstStyle/>
          <a:p>
            <a:pPr marL="0" indent="0" algn="just">
              <a:lnSpc>
                <a:spcPct val="150000"/>
              </a:lnSpc>
              <a:buNone/>
            </a:pPr>
            <a:r>
              <a:rPr lang="en-IN" sz="1300" dirty="0">
                <a:latin typeface="Times New Roman" panose="02020603050405020304" pitchFamily="18" charset="0"/>
                <a:cs typeface="Times New Roman" panose="02020603050405020304" pitchFamily="18" charset="0"/>
              </a:rPr>
              <a:t>Real-time commentary on cricket matches is a challenging task that requires precise and coherent descriptions of events as they unfold. Traditional methods often fall short in providing timely and accurate insights into the game. This study aims to explore the utilisation of innovative Large Language Model (LLM) techniques to develop an adept language model – dubbed LLM-Commentator – that can generate real-time commentary on cricket matches. The goal is to demonstrate that open-source language models, when fine-tuned with domain-specific data on consumer-grade hardware, can accurately depict cricket events from raw match data. Three distinct training strategies are employed to fine-tune the language models, addressing various challenges encountered in generating real-time cricket commentary. The study evaluates the efficacy of these models in producing coherent and accurate descriptions of unseen cricket events. Among the three strategies proposed, the Mixed Immediately Model emerges as particularly efficient in learning and adeptly handling challenging workloads. This suggests a promising future for simultaneous multi-task learning with compact, open-source language models in the context of real-time sports commentary. Additionally, the study highlights the practicality of utilising consumer-grade hardware for fine-tuning language models with specialised knowledge. The findings underscore the importance of customising training approaches and ensuring well-balanced datasets when fine-tuning language models for specific tasks. Moreover, they serve as a practical guide for broader accessibility to large language models and significantly contribute to the application of NLP in sports journalism, enabling more insightful and engaging real-time commentary on cricket matches.</a:t>
            </a:r>
          </a:p>
        </p:txBody>
      </p:sp>
      <p:sp>
        <p:nvSpPr>
          <p:cNvPr id="4" name="Footer Placeholder 3"/>
          <p:cNvSpPr>
            <a:spLocks noGrp="1"/>
          </p:cNvSpPr>
          <p:nvPr>
            <p:ph type="ftr" sz="quarter" idx="11"/>
          </p:nvPr>
        </p:nvSpPr>
        <p:spPr>
          <a:xfrm>
            <a:off x="457200" y="6356351"/>
            <a:ext cx="8229600" cy="349249"/>
          </a:xfrm>
        </p:spPr>
        <p:txBody>
          <a:bodyPr/>
          <a:lstStyle/>
          <a:p>
            <a:r>
              <a:rPr lang="en-US" dirty="0"/>
              <a:t>DEPARTMENT OF COMPUTER SCIENCE AND ENGINEERING</a:t>
            </a:r>
          </a:p>
        </p:txBody>
      </p:sp>
    </p:spTree>
    <p:extLst>
      <p:ext uri="{BB962C8B-B14F-4D97-AF65-F5344CB8AC3E}">
        <p14:creationId xmlns:p14="http://schemas.microsoft.com/office/powerpoint/2010/main" val="468812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29BE2-BD78-5ACE-29C3-B8BB9B0F01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8B4F69-D6E7-6DFA-77E2-ECADFE4404B1}"/>
              </a:ext>
            </a:extLst>
          </p:cNvPr>
          <p:cNvSpPr>
            <a:spLocks noGrp="1"/>
          </p:cNvSpPr>
          <p:nvPr>
            <p:ph type="title"/>
          </p:nvPr>
        </p:nvSpPr>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BB791645-CD57-93B2-2DA6-608AAF237000}"/>
              </a:ext>
            </a:extLst>
          </p:cNvPr>
          <p:cNvSpPr>
            <a:spLocks noGrp="1"/>
          </p:cNvSpPr>
          <p:nvPr>
            <p:ph idx="1"/>
          </p:nvPr>
        </p:nvSpPr>
        <p:spPr>
          <a:xfrm>
            <a:off x="838200" y="1414744"/>
            <a:ext cx="7467600" cy="4525963"/>
          </a:xfrm>
        </p:spPr>
        <p:txBody>
          <a:bodyPr>
            <a:noAutofit/>
          </a:bodyPr>
          <a:lstStyle/>
          <a:p>
            <a:pPr marL="0" indent="0" algn="just">
              <a:buNone/>
            </a:pPr>
            <a:r>
              <a:rPr lang="en-US" sz="1700" dirty="0"/>
              <a:t>Multilingual commentary generation is an emerging domain within the broader field of Natural Language Processing (NLP), powered by advancements in Large Language Models (LLMs). This project focuses on developing a scalable system capable of generating context-aware, fluent, and dynamic commentary in multiple languages. The application of such a system spans domains such as sports broadcasting, live event coverage, education, and entertainment, where real-time and culturally nuanced communication is critical. The rapid evolution of LLMs, has unlocked new possibilities for multilingual NLP tasks. These models can process and generate text with impressive fluency across languages, but challenges persist, including limited low-resource language support, contextual inconsistencies, and high computational costs. Addressing these limitations can revolutionize commentary generation by creating systems that are accessible, real-time, and culturally adaptive. By leveraging advanced architectures, multilingual datasets, and efficient fine-tuning techniques, this project aims to push the boundaries of multilingual NLP. Its success could set a precedent for innovative applications across industries, enhancing human-machine interaction in a globalized world.</a:t>
            </a:r>
          </a:p>
        </p:txBody>
      </p:sp>
      <p:sp>
        <p:nvSpPr>
          <p:cNvPr id="4" name="Footer Placeholder 3">
            <a:extLst>
              <a:ext uri="{FF2B5EF4-FFF2-40B4-BE49-F238E27FC236}">
                <a16:creationId xmlns:a16="http://schemas.microsoft.com/office/drawing/2014/main" id="{BA584780-9B69-3E22-97B5-667A0492716C}"/>
              </a:ext>
            </a:extLst>
          </p:cNvPr>
          <p:cNvSpPr>
            <a:spLocks noGrp="1"/>
          </p:cNvSpPr>
          <p:nvPr>
            <p:ph type="ftr" sz="quarter" idx="11"/>
          </p:nvPr>
        </p:nvSpPr>
        <p:spPr>
          <a:xfrm>
            <a:off x="457200" y="6356351"/>
            <a:ext cx="8229600" cy="349249"/>
          </a:xfrm>
        </p:spPr>
        <p:txBody>
          <a:bodyPr/>
          <a:lstStyle/>
          <a:p>
            <a:r>
              <a:rPr lang="en-US" dirty="0"/>
              <a:t>DEPARTMENT OF COMPUTER SCIENCE AND ENGINEERING</a:t>
            </a:r>
          </a:p>
        </p:txBody>
      </p:sp>
    </p:spTree>
    <p:extLst>
      <p:ext uri="{BB962C8B-B14F-4D97-AF65-F5344CB8AC3E}">
        <p14:creationId xmlns:p14="http://schemas.microsoft.com/office/powerpoint/2010/main" val="3595305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AB3B-1046-1700-C284-D85B40BBD358}"/>
              </a:ext>
            </a:extLst>
          </p:cNvPr>
          <p:cNvSpPr>
            <a:spLocks noGrp="1"/>
          </p:cNvSpPr>
          <p:nvPr>
            <p:ph type="title"/>
          </p:nvPr>
        </p:nvSpPr>
        <p:spPr/>
        <p:txBody>
          <a:bodyPr/>
          <a:lstStyle/>
          <a:p>
            <a:r>
              <a:rPr lang="en-US" dirty="0"/>
              <a:t>LITERATURE SURVEY</a:t>
            </a:r>
          </a:p>
        </p:txBody>
      </p:sp>
      <p:sp>
        <p:nvSpPr>
          <p:cNvPr id="4" name="Footer Placeholder 3">
            <a:extLst>
              <a:ext uri="{FF2B5EF4-FFF2-40B4-BE49-F238E27FC236}">
                <a16:creationId xmlns:a16="http://schemas.microsoft.com/office/drawing/2014/main" id="{388C35AC-00CA-2A68-A98B-656B87C10436}"/>
              </a:ext>
            </a:extLst>
          </p:cNvPr>
          <p:cNvSpPr>
            <a:spLocks noGrp="1"/>
          </p:cNvSpPr>
          <p:nvPr>
            <p:ph type="ftr" sz="quarter" idx="11"/>
          </p:nvPr>
        </p:nvSpPr>
        <p:spPr/>
        <p:txBody>
          <a:bodyPr/>
          <a:lstStyle/>
          <a:p>
            <a:r>
              <a:rPr lang="en-US" dirty="0"/>
              <a:t>DEPARTMENT OF COMPUTER SCIENCE AND ENGINEERING</a:t>
            </a:r>
          </a:p>
        </p:txBody>
      </p:sp>
      <p:graphicFrame>
        <p:nvGraphicFramePr>
          <p:cNvPr id="68" name="Content Placeholder 67">
            <a:extLst>
              <a:ext uri="{FF2B5EF4-FFF2-40B4-BE49-F238E27FC236}">
                <a16:creationId xmlns:a16="http://schemas.microsoft.com/office/drawing/2014/main" id="{42CF266C-0165-C223-3B28-7DA8C2BD4484}"/>
              </a:ext>
            </a:extLst>
          </p:cNvPr>
          <p:cNvGraphicFramePr>
            <a:graphicFrameLocks noGrp="1"/>
          </p:cNvGraphicFramePr>
          <p:nvPr>
            <p:ph idx="1"/>
            <p:extLst>
              <p:ext uri="{D42A27DB-BD31-4B8C-83A1-F6EECF244321}">
                <p14:modId xmlns:p14="http://schemas.microsoft.com/office/powerpoint/2010/main" val="3567036551"/>
              </p:ext>
            </p:extLst>
          </p:nvPr>
        </p:nvGraphicFramePr>
        <p:xfrm>
          <a:off x="685800" y="1467990"/>
          <a:ext cx="7581900" cy="4419730"/>
        </p:xfrm>
        <a:graphic>
          <a:graphicData uri="http://schemas.openxmlformats.org/drawingml/2006/table">
            <a:tbl>
              <a:tblPr/>
              <a:tblGrid>
                <a:gridCol w="660808">
                  <a:extLst>
                    <a:ext uri="{9D8B030D-6E8A-4147-A177-3AD203B41FA5}">
                      <a16:colId xmlns:a16="http://schemas.microsoft.com/office/drawing/2014/main" val="3540978076"/>
                    </a:ext>
                  </a:extLst>
                </a:gridCol>
                <a:gridCol w="1777592">
                  <a:extLst>
                    <a:ext uri="{9D8B030D-6E8A-4147-A177-3AD203B41FA5}">
                      <a16:colId xmlns:a16="http://schemas.microsoft.com/office/drawing/2014/main" val="1313715079"/>
                    </a:ext>
                  </a:extLst>
                </a:gridCol>
                <a:gridCol w="726522">
                  <a:extLst>
                    <a:ext uri="{9D8B030D-6E8A-4147-A177-3AD203B41FA5}">
                      <a16:colId xmlns:a16="http://schemas.microsoft.com/office/drawing/2014/main" val="3248778725"/>
                    </a:ext>
                  </a:extLst>
                </a:gridCol>
                <a:gridCol w="1599850">
                  <a:extLst>
                    <a:ext uri="{9D8B030D-6E8A-4147-A177-3AD203B41FA5}">
                      <a16:colId xmlns:a16="http://schemas.microsoft.com/office/drawing/2014/main" val="3339950712"/>
                    </a:ext>
                  </a:extLst>
                </a:gridCol>
                <a:gridCol w="2817128">
                  <a:extLst>
                    <a:ext uri="{9D8B030D-6E8A-4147-A177-3AD203B41FA5}">
                      <a16:colId xmlns:a16="http://schemas.microsoft.com/office/drawing/2014/main" val="1155926098"/>
                    </a:ext>
                  </a:extLst>
                </a:gridCol>
              </a:tblGrid>
              <a:tr h="170475">
                <a:tc>
                  <a:txBody>
                    <a:bodyPr/>
                    <a:lstStyle/>
                    <a:p>
                      <a:pPr algn="ctr"/>
                      <a:r>
                        <a:rPr lang="en-US" sz="1300" b="1"/>
                        <a:t>Sl. No.</a:t>
                      </a:r>
                      <a:endParaRPr lang="en-US" sz="1300"/>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b="1"/>
                        <a:t>Name</a:t>
                      </a:r>
                      <a:endParaRPr lang="en-US" sz="1300"/>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b="1" dirty="0"/>
                        <a:t>Year</a:t>
                      </a:r>
                      <a:endParaRPr lang="en-US" sz="1300" dirty="0"/>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b="1"/>
                        <a:t>Journal/Conference</a:t>
                      </a:r>
                      <a:endParaRPr lang="en-US" sz="1300"/>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b="1" dirty="0"/>
                        <a:t>Inference</a:t>
                      </a:r>
                      <a:endParaRPr lang="en-US" sz="1300" dirty="0"/>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38234879"/>
                  </a:ext>
                </a:extLst>
              </a:tr>
              <a:tr h="824834">
                <a:tc>
                  <a:txBody>
                    <a:bodyPr/>
                    <a:lstStyle/>
                    <a:p>
                      <a:pPr algn="ctr"/>
                      <a:r>
                        <a:rPr lang="en-US" sz="1300" dirty="0"/>
                        <a:t>1</a:t>
                      </a:r>
                      <a:endParaRPr lang="en-IN" sz="1300" dirty="0"/>
                    </a:p>
                  </a:txBody>
                  <a:tcPr marL="16280" marR="16280" marT="8140" marB="81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dirty="0"/>
                        <a:t>LLM-Commentator: Novel fine-tuning strategies of large language models for automatic commentary generation using football event data</a:t>
                      </a:r>
                      <a:endParaRPr lang="en-IN" sz="1300" dirty="0"/>
                    </a:p>
                  </a:txBody>
                  <a:tcPr marL="16280" marR="16280" marT="8140" marB="81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dirty="0"/>
                        <a:t>2024</a:t>
                      </a:r>
                      <a:endParaRPr lang="en-IN" sz="1300" dirty="0"/>
                    </a:p>
                  </a:txBody>
                  <a:tcPr marL="16280" marR="16280" marT="8140" marB="81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dirty="0"/>
                        <a:t>Knowledge Based Systems</a:t>
                      </a:r>
                      <a:endParaRPr lang="en-IN" sz="1300" dirty="0"/>
                    </a:p>
                  </a:txBody>
                  <a:tcPr marL="16280" marR="16280" marT="8140" marB="81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dirty="0"/>
                        <a:t>Model used in this project is Large Language Model, the merit is the model is very stable and the demerit is it generated only in 1 language.</a:t>
                      </a:r>
                    </a:p>
                  </a:txBody>
                  <a:tcPr marL="16280" marR="16280" marT="8140" marB="81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3194452"/>
                  </a:ext>
                </a:extLst>
              </a:tr>
              <a:tr h="494123">
                <a:tc>
                  <a:txBody>
                    <a:bodyPr/>
                    <a:lstStyle/>
                    <a:p>
                      <a:pPr algn="ctr"/>
                      <a:r>
                        <a:rPr lang="en-US" sz="1300"/>
                        <a:t>2</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Generative AI for Sports Commentary Generation</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2023</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International Conference on AI in Sports</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dirty="0"/>
                        <a:t>Uses GPT-3 with proprietary sports datasets. Merits: dynamic commentary generation. Demerits: poor real-time performance.</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1922167"/>
                  </a:ext>
                </a:extLst>
              </a:tr>
              <a:tr h="494123">
                <a:tc>
                  <a:txBody>
                    <a:bodyPr/>
                    <a:lstStyle/>
                    <a:p>
                      <a:pPr algn="ctr"/>
                      <a:r>
                        <a:rPr lang="en-US" sz="1300"/>
                        <a:t>3</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Multilingual Text Generation with LLMs: A Case Study</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2023</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Journal of Artificial Intelligence</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Implements mT5 with CC100 dataset. Merits: high fluency in diverse languages. Demerits: computationally intensive.</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830869"/>
                  </a:ext>
                </a:extLst>
              </a:tr>
              <a:tr h="494123">
                <a:tc>
                  <a:txBody>
                    <a:bodyPr/>
                    <a:lstStyle/>
                    <a:p>
                      <a:pPr algn="ctr"/>
                      <a:r>
                        <a:rPr lang="en-US" sz="1300"/>
                        <a:t>4</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Few-Shot Learning for Multilingual Text Generation</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2022</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ACL Proceedings</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Uses GPT-3 with few-shot learning on XNLI. Merits: reduced need for fine-tuning. Demerits: limited context adaptation.</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0225388"/>
                  </a:ext>
                </a:extLst>
              </a:tr>
              <a:tr h="494123">
                <a:tc>
                  <a:txBody>
                    <a:bodyPr/>
                    <a:lstStyle/>
                    <a:p>
                      <a:pPr algn="ctr"/>
                      <a:r>
                        <a:rPr lang="en-US" sz="1300"/>
                        <a:t>5</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Cross-Lingual Transfer in NLP</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2022</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Transactions of ACL</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dirty="0"/>
                        <a:t>Leverages XLM-R with OPUS dataset. Merits: robust on low-resource languages. Demerits: slower inference speed.</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43096200"/>
                  </a:ext>
                </a:extLst>
              </a:tr>
            </a:tbl>
          </a:graphicData>
        </a:graphic>
      </p:graphicFrame>
    </p:spTree>
    <p:extLst>
      <p:ext uri="{BB962C8B-B14F-4D97-AF65-F5344CB8AC3E}">
        <p14:creationId xmlns:p14="http://schemas.microsoft.com/office/powerpoint/2010/main" val="1726438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ADF3D-F931-A2A0-E89E-E6FDB9BDE227}"/>
              </a:ext>
            </a:extLst>
          </p:cNvPr>
          <p:cNvSpPr>
            <a:spLocks noGrp="1"/>
          </p:cNvSpPr>
          <p:nvPr>
            <p:ph type="title"/>
          </p:nvPr>
        </p:nvSpPr>
        <p:spPr/>
        <p:txBody>
          <a:bodyPr/>
          <a:lstStyle/>
          <a:p>
            <a:r>
              <a:rPr lang="en-US" dirty="0"/>
              <a:t>LITERATURE SURVEY (contd.)</a:t>
            </a:r>
          </a:p>
        </p:txBody>
      </p:sp>
      <p:graphicFrame>
        <p:nvGraphicFramePr>
          <p:cNvPr id="5" name="Content Placeholder 4">
            <a:extLst>
              <a:ext uri="{FF2B5EF4-FFF2-40B4-BE49-F238E27FC236}">
                <a16:creationId xmlns:a16="http://schemas.microsoft.com/office/drawing/2014/main" id="{F2285E3D-351D-0DC4-2DF8-71AA6AB2C46D}"/>
              </a:ext>
            </a:extLst>
          </p:cNvPr>
          <p:cNvGraphicFramePr>
            <a:graphicFrameLocks noGrp="1"/>
          </p:cNvGraphicFramePr>
          <p:nvPr>
            <p:ph idx="1"/>
            <p:extLst>
              <p:ext uri="{D42A27DB-BD31-4B8C-83A1-F6EECF244321}">
                <p14:modId xmlns:p14="http://schemas.microsoft.com/office/powerpoint/2010/main" val="1354016339"/>
              </p:ext>
            </p:extLst>
          </p:nvPr>
        </p:nvGraphicFramePr>
        <p:xfrm>
          <a:off x="419100" y="2165329"/>
          <a:ext cx="8305800" cy="3412850"/>
        </p:xfrm>
        <a:graphic>
          <a:graphicData uri="http://schemas.openxmlformats.org/drawingml/2006/table">
            <a:tbl>
              <a:tblPr/>
              <a:tblGrid>
                <a:gridCol w="685800">
                  <a:extLst>
                    <a:ext uri="{9D8B030D-6E8A-4147-A177-3AD203B41FA5}">
                      <a16:colId xmlns:a16="http://schemas.microsoft.com/office/drawing/2014/main" val="1014538532"/>
                    </a:ext>
                  </a:extLst>
                </a:gridCol>
                <a:gridCol w="1676400">
                  <a:extLst>
                    <a:ext uri="{9D8B030D-6E8A-4147-A177-3AD203B41FA5}">
                      <a16:colId xmlns:a16="http://schemas.microsoft.com/office/drawing/2014/main" val="1584427438"/>
                    </a:ext>
                  </a:extLst>
                </a:gridCol>
                <a:gridCol w="1143000">
                  <a:extLst>
                    <a:ext uri="{9D8B030D-6E8A-4147-A177-3AD203B41FA5}">
                      <a16:colId xmlns:a16="http://schemas.microsoft.com/office/drawing/2014/main" val="2006765029"/>
                    </a:ext>
                  </a:extLst>
                </a:gridCol>
                <a:gridCol w="1600200">
                  <a:extLst>
                    <a:ext uri="{9D8B030D-6E8A-4147-A177-3AD203B41FA5}">
                      <a16:colId xmlns:a16="http://schemas.microsoft.com/office/drawing/2014/main" val="1644286734"/>
                    </a:ext>
                  </a:extLst>
                </a:gridCol>
                <a:gridCol w="3200400">
                  <a:extLst>
                    <a:ext uri="{9D8B030D-6E8A-4147-A177-3AD203B41FA5}">
                      <a16:colId xmlns:a16="http://schemas.microsoft.com/office/drawing/2014/main" val="1906550785"/>
                    </a:ext>
                  </a:extLst>
                </a:gridCol>
              </a:tblGrid>
              <a:tr h="338600">
                <a:tc>
                  <a:txBody>
                    <a:bodyPr/>
                    <a:lstStyle/>
                    <a:p>
                      <a:pPr algn="ctr"/>
                      <a:r>
                        <a:rPr lang="en-US" sz="1300"/>
                        <a:t>6</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Multimodal Approaches to Sports Commentary</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2021</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NeurIPS Workshops</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dirty="0"/>
                        <a:t>Combines BERT and CNN with multimodal datasets. Merits: improved context understanding. Demerits: complex architecture.</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66953184"/>
                  </a:ext>
                </a:extLst>
              </a:tr>
              <a:tr h="308723">
                <a:tc>
                  <a:txBody>
                    <a:bodyPr/>
                    <a:lstStyle/>
                    <a:p>
                      <a:pPr algn="ctr"/>
                      <a:r>
                        <a:rPr lang="en-US" sz="1300"/>
                        <a:t>7</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Enhancing Machine Translation with LLMs</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2021</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IEEE Transactions on AI</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dirty="0"/>
                        <a:t>Uses </a:t>
                      </a:r>
                      <a:r>
                        <a:rPr lang="en-US" sz="1300" dirty="0" err="1"/>
                        <a:t>mBART</a:t>
                      </a:r>
                      <a:r>
                        <a:rPr lang="en-US" sz="1300" dirty="0"/>
                        <a:t> with </a:t>
                      </a:r>
                      <a:r>
                        <a:rPr lang="en-US" sz="1300" dirty="0" err="1"/>
                        <a:t>Europarl</a:t>
                      </a:r>
                      <a:r>
                        <a:rPr lang="en-US" sz="1300" dirty="0"/>
                        <a:t> dataset. Merits: better translation quality. Demerits: struggles with idiomatic expressions.</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9629868"/>
                  </a:ext>
                </a:extLst>
              </a:tr>
              <a:tr h="338600">
                <a:tc>
                  <a:txBody>
                    <a:bodyPr/>
                    <a:lstStyle/>
                    <a:p>
                      <a:pPr algn="ctr"/>
                      <a:r>
                        <a:rPr lang="en-US" sz="1300"/>
                        <a:t>8</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Fine-Tuning LLMs for Multilingual Text Applications</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2020</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EMNLP Proceedings</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dirty="0"/>
                        <a:t>Adapts T5 with multilingual benchmarks. Merits: high accuracy on downstream tasks. Demerits: requires large computational resources.</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86617183"/>
                  </a:ext>
                </a:extLst>
              </a:tr>
              <a:tr h="338600">
                <a:tc>
                  <a:txBody>
                    <a:bodyPr/>
                    <a:lstStyle/>
                    <a:p>
                      <a:pPr algn="ctr"/>
                      <a:r>
                        <a:rPr lang="en-US" sz="1300"/>
                        <a:t>9</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Real-Time Text Generation with Pre-Trained Models</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2020</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Journal of Computational Linguistics</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dirty="0"/>
                        <a:t>Utilizes GPT-2 with </a:t>
                      </a:r>
                      <a:r>
                        <a:rPr lang="en-US" sz="1300" dirty="0" err="1"/>
                        <a:t>OpenSubtitles</a:t>
                      </a:r>
                      <a:r>
                        <a:rPr lang="en-US" sz="1300" dirty="0"/>
                        <a:t> dataset. Merits: fast generation speed. Demerits: lacks coherence in complex contexts.</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9734599"/>
                  </a:ext>
                </a:extLst>
              </a:tr>
              <a:tr h="338600">
                <a:tc>
                  <a:txBody>
                    <a:bodyPr/>
                    <a:lstStyle/>
                    <a:p>
                      <a:pPr algn="ctr"/>
                      <a:r>
                        <a:rPr lang="en-US" sz="1300"/>
                        <a:t>10</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BERT and Beyond: A Survey on NLP with Transformers</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2019</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ACM Computing Surveys</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dirty="0"/>
                        <a:t>Surveys transformer-based models like BERT. Merits: detailed comparative study. Demerits: lacks implementation details.</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4182136"/>
                  </a:ext>
                </a:extLst>
              </a:tr>
            </a:tbl>
          </a:graphicData>
        </a:graphic>
      </p:graphicFrame>
      <p:sp>
        <p:nvSpPr>
          <p:cNvPr id="4" name="Footer Placeholder 3">
            <a:extLst>
              <a:ext uri="{FF2B5EF4-FFF2-40B4-BE49-F238E27FC236}">
                <a16:creationId xmlns:a16="http://schemas.microsoft.com/office/drawing/2014/main" id="{86D27C31-FBDF-8FBB-0A75-78EBF7839736}"/>
              </a:ext>
            </a:extLst>
          </p:cNvPr>
          <p:cNvSpPr>
            <a:spLocks noGrp="1"/>
          </p:cNvSpPr>
          <p:nvPr>
            <p:ph type="ftr" sz="quarter" idx="11"/>
          </p:nvPr>
        </p:nvSpPr>
        <p:spPr/>
        <p:txBody>
          <a:bodyPr/>
          <a:lstStyle/>
          <a:p>
            <a:r>
              <a:rPr lang="en-US" dirty="0"/>
              <a:t>DEPARTMENT OF COMPUTER SCIENCE AND ENGINEERING</a:t>
            </a:r>
          </a:p>
        </p:txBody>
      </p:sp>
      <p:graphicFrame>
        <p:nvGraphicFramePr>
          <p:cNvPr id="7" name="Table 6">
            <a:extLst>
              <a:ext uri="{FF2B5EF4-FFF2-40B4-BE49-F238E27FC236}">
                <a16:creationId xmlns:a16="http://schemas.microsoft.com/office/drawing/2014/main" id="{2A003752-8178-102E-F931-DAFB56A554D1}"/>
              </a:ext>
            </a:extLst>
          </p:cNvPr>
          <p:cNvGraphicFramePr>
            <a:graphicFrameLocks noGrp="1"/>
          </p:cNvGraphicFramePr>
          <p:nvPr>
            <p:extLst>
              <p:ext uri="{D42A27DB-BD31-4B8C-83A1-F6EECF244321}">
                <p14:modId xmlns:p14="http://schemas.microsoft.com/office/powerpoint/2010/main" val="3541578678"/>
              </p:ext>
            </p:extLst>
          </p:nvPr>
        </p:nvGraphicFramePr>
        <p:xfrm>
          <a:off x="419100" y="1958247"/>
          <a:ext cx="8267700" cy="207082"/>
        </p:xfrm>
        <a:graphic>
          <a:graphicData uri="http://schemas.openxmlformats.org/drawingml/2006/table">
            <a:tbl>
              <a:tblPr/>
              <a:tblGrid>
                <a:gridCol w="647700">
                  <a:extLst>
                    <a:ext uri="{9D8B030D-6E8A-4147-A177-3AD203B41FA5}">
                      <a16:colId xmlns:a16="http://schemas.microsoft.com/office/drawing/2014/main" val="3896619466"/>
                    </a:ext>
                  </a:extLst>
                </a:gridCol>
                <a:gridCol w="1676400">
                  <a:extLst>
                    <a:ext uri="{9D8B030D-6E8A-4147-A177-3AD203B41FA5}">
                      <a16:colId xmlns:a16="http://schemas.microsoft.com/office/drawing/2014/main" val="2382638422"/>
                    </a:ext>
                  </a:extLst>
                </a:gridCol>
                <a:gridCol w="1143000">
                  <a:extLst>
                    <a:ext uri="{9D8B030D-6E8A-4147-A177-3AD203B41FA5}">
                      <a16:colId xmlns:a16="http://schemas.microsoft.com/office/drawing/2014/main" val="2778699481"/>
                    </a:ext>
                  </a:extLst>
                </a:gridCol>
                <a:gridCol w="1600200">
                  <a:extLst>
                    <a:ext uri="{9D8B030D-6E8A-4147-A177-3AD203B41FA5}">
                      <a16:colId xmlns:a16="http://schemas.microsoft.com/office/drawing/2014/main" val="3460290831"/>
                    </a:ext>
                  </a:extLst>
                </a:gridCol>
                <a:gridCol w="3200400">
                  <a:extLst>
                    <a:ext uri="{9D8B030D-6E8A-4147-A177-3AD203B41FA5}">
                      <a16:colId xmlns:a16="http://schemas.microsoft.com/office/drawing/2014/main" val="893566901"/>
                    </a:ext>
                  </a:extLst>
                </a:gridCol>
              </a:tblGrid>
              <a:tr h="170475">
                <a:tc>
                  <a:txBody>
                    <a:bodyPr/>
                    <a:lstStyle/>
                    <a:p>
                      <a:pPr algn="ctr"/>
                      <a:r>
                        <a:rPr lang="en-US" sz="1300" b="1"/>
                        <a:t>Sl. No.</a:t>
                      </a:r>
                      <a:endParaRPr lang="en-US" sz="1300"/>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b="1" dirty="0"/>
                        <a:t>Name</a:t>
                      </a:r>
                      <a:endParaRPr lang="en-US" sz="1300" dirty="0"/>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b="1" dirty="0"/>
                        <a:t>Year</a:t>
                      </a:r>
                      <a:endParaRPr lang="en-US" sz="1300" dirty="0"/>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b="1"/>
                        <a:t>Journal/Conference</a:t>
                      </a:r>
                      <a:endParaRPr lang="en-US" sz="1300"/>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b="1" dirty="0"/>
                        <a:t>Inference</a:t>
                      </a:r>
                      <a:endParaRPr lang="en-US" sz="1300" dirty="0"/>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300273"/>
                  </a:ext>
                </a:extLst>
              </a:tr>
            </a:tbl>
          </a:graphicData>
        </a:graphic>
      </p:graphicFrame>
    </p:spTree>
    <p:extLst>
      <p:ext uri="{BB962C8B-B14F-4D97-AF65-F5344CB8AC3E}">
        <p14:creationId xmlns:p14="http://schemas.microsoft.com/office/powerpoint/2010/main" val="3753322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1ECCF-1B7C-914C-D26C-888B6305215E}"/>
              </a:ext>
            </a:extLst>
          </p:cNvPr>
          <p:cNvSpPr>
            <a:spLocks noGrp="1"/>
          </p:cNvSpPr>
          <p:nvPr>
            <p:ph type="title"/>
          </p:nvPr>
        </p:nvSpPr>
        <p:spPr/>
        <p:txBody>
          <a:bodyPr/>
          <a:lstStyle/>
          <a:p>
            <a:r>
              <a:rPr lang="en-US" dirty="0"/>
              <a:t>LITERATURE SURVEY (contd.)</a:t>
            </a:r>
          </a:p>
        </p:txBody>
      </p:sp>
      <p:graphicFrame>
        <p:nvGraphicFramePr>
          <p:cNvPr id="5" name="Content Placeholder 4">
            <a:extLst>
              <a:ext uri="{FF2B5EF4-FFF2-40B4-BE49-F238E27FC236}">
                <a16:creationId xmlns:a16="http://schemas.microsoft.com/office/drawing/2014/main" id="{63C90DDC-1499-E4C9-38F9-3A401D4BCF3C}"/>
              </a:ext>
            </a:extLst>
          </p:cNvPr>
          <p:cNvGraphicFramePr>
            <a:graphicFrameLocks noGrp="1"/>
          </p:cNvGraphicFramePr>
          <p:nvPr>
            <p:ph idx="1"/>
            <p:extLst>
              <p:ext uri="{D42A27DB-BD31-4B8C-83A1-F6EECF244321}">
                <p14:modId xmlns:p14="http://schemas.microsoft.com/office/powerpoint/2010/main" val="2168504249"/>
              </p:ext>
            </p:extLst>
          </p:nvPr>
        </p:nvGraphicFramePr>
        <p:xfrm>
          <a:off x="419100" y="2362200"/>
          <a:ext cx="8305800" cy="3214730"/>
        </p:xfrm>
        <a:graphic>
          <a:graphicData uri="http://schemas.openxmlformats.org/drawingml/2006/table">
            <a:tbl>
              <a:tblPr/>
              <a:tblGrid>
                <a:gridCol w="838200">
                  <a:extLst>
                    <a:ext uri="{9D8B030D-6E8A-4147-A177-3AD203B41FA5}">
                      <a16:colId xmlns:a16="http://schemas.microsoft.com/office/drawing/2014/main" val="3790326146"/>
                    </a:ext>
                  </a:extLst>
                </a:gridCol>
                <a:gridCol w="1600200">
                  <a:extLst>
                    <a:ext uri="{9D8B030D-6E8A-4147-A177-3AD203B41FA5}">
                      <a16:colId xmlns:a16="http://schemas.microsoft.com/office/drawing/2014/main" val="2601395857"/>
                    </a:ext>
                  </a:extLst>
                </a:gridCol>
                <a:gridCol w="838200">
                  <a:extLst>
                    <a:ext uri="{9D8B030D-6E8A-4147-A177-3AD203B41FA5}">
                      <a16:colId xmlns:a16="http://schemas.microsoft.com/office/drawing/2014/main" val="3296288592"/>
                    </a:ext>
                  </a:extLst>
                </a:gridCol>
                <a:gridCol w="1600200">
                  <a:extLst>
                    <a:ext uri="{9D8B030D-6E8A-4147-A177-3AD203B41FA5}">
                      <a16:colId xmlns:a16="http://schemas.microsoft.com/office/drawing/2014/main" val="3467203510"/>
                    </a:ext>
                  </a:extLst>
                </a:gridCol>
                <a:gridCol w="3429000">
                  <a:extLst>
                    <a:ext uri="{9D8B030D-6E8A-4147-A177-3AD203B41FA5}">
                      <a16:colId xmlns:a16="http://schemas.microsoft.com/office/drawing/2014/main" val="2969558436"/>
                    </a:ext>
                  </a:extLst>
                </a:gridCol>
              </a:tblGrid>
              <a:tr h="278846">
                <a:tc>
                  <a:txBody>
                    <a:bodyPr/>
                    <a:lstStyle/>
                    <a:p>
                      <a:pPr algn="ctr"/>
                      <a:r>
                        <a:rPr lang="en-US" sz="1300"/>
                        <a:t>11</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Neural Machine Translation for Multilingual Contexts</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dirty="0"/>
                        <a:t>2018</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Neural Computing and Applications</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dirty="0"/>
                        <a:t>Uses seq2seq with WMT datasets. Merits: foundational for multilingual NMT. Demerits: limited scalability.</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7289166"/>
                  </a:ext>
                </a:extLst>
              </a:tr>
              <a:tr h="368476">
                <a:tc>
                  <a:txBody>
                    <a:bodyPr/>
                    <a:lstStyle/>
                    <a:p>
                      <a:pPr algn="ctr"/>
                      <a:r>
                        <a:rPr lang="en-US" sz="1300"/>
                        <a:t>12</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Zero-Shot Multilingual Text Generation</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2018</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Proceedings of NAACL-HLT</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dirty="0"/>
                        <a:t>Adopts multilingual seq2seq with TED Talks corpus. Merits: efficient zero-shot learning. Demerits: limited accuracy in non-Western languages.</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687059"/>
                  </a:ext>
                </a:extLst>
              </a:tr>
              <a:tr h="338600">
                <a:tc>
                  <a:txBody>
                    <a:bodyPr/>
                    <a:lstStyle/>
                    <a:p>
                      <a:pPr algn="ctr"/>
                      <a:r>
                        <a:rPr lang="en-US" sz="1300"/>
                        <a:t>13</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Multilingual Transfer for Low-Resource Languages</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2017</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ACL Proceedings</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dirty="0"/>
                        <a:t>Leverages cross-lingual embeddings with Universal Dependencies. Merits: improves low-resource tasks. Demerits: alignment challenges.</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8971382"/>
                  </a:ext>
                </a:extLst>
              </a:tr>
              <a:tr h="248971">
                <a:tc>
                  <a:txBody>
                    <a:bodyPr/>
                    <a:lstStyle/>
                    <a:p>
                      <a:pPr algn="ctr"/>
                      <a:r>
                        <a:rPr lang="en-US" sz="1300"/>
                        <a:t>14</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Automated Commentary for Sports Video</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2016</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NeurIPS Conference</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dirty="0"/>
                        <a:t>Uses LSTMs with Sports-1M dataset. Merits: audio-text alignment. Demerits: poor handling of noisy inputs.</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024899"/>
                  </a:ext>
                </a:extLst>
              </a:tr>
              <a:tr h="338600">
                <a:tc>
                  <a:txBody>
                    <a:bodyPr/>
                    <a:lstStyle/>
                    <a:p>
                      <a:pPr algn="ctr"/>
                      <a:r>
                        <a:rPr lang="en-US" sz="1300"/>
                        <a:t>15</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Statistical Machine Translation for Commentary Tasks</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2015</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a:t>Machine Translation Journal</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dirty="0"/>
                        <a:t>Adopts phrase-based models with bilingual corpora. Merits: interpretable results. Demerits: struggles with fluency and context.</a:t>
                      </a:r>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4418179"/>
                  </a:ext>
                </a:extLst>
              </a:tr>
            </a:tbl>
          </a:graphicData>
        </a:graphic>
      </p:graphicFrame>
      <p:sp>
        <p:nvSpPr>
          <p:cNvPr id="4" name="Footer Placeholder 3">
            <a:extLst>
              <a:ext uri="{FF2B5EF4-FFF2-40B4-BE49-F238E27FC236}">
                <a16:creationId xmlns:a16="http://schemas.microsoft.com/office/drawing/2014/main" id="{CBD240CE-FFD5-215D-860D-F02C582883B8}"/>
              </a:ext>
            </a:extLst>
          </p:cNvPr>
          <p:cNvSpPr>
            <a:spLocks noGrp="1"/>
          </p:cNvSpPr>
          <p:nvPr>
            <p:ph type="ftr" sz="quarter" idx="11"/>
          </p:nvPr>
        </p:nvSpPr>
        <p:spPr/>
        <p:txBody>
          <a:bodyPr/>
          <a:lstStyle/>
          <a:p>
            <a:r>
              <a:rPr lang="en-US" dirty="0"/>
              <a:t>DEPARTMENT OF COMPUTER SCIENCE AND ENGINEERING</a:t>
            </a:r>
          </a:p>
        </p:txBody>
      </p:sp>
      <p:graphicFrame>
        <p:nvGraphicFramePr>
          <p:cNvPr id="6" name="Table 5">
            <a:extLst>
              <a:ext uri="{FF2B5EF4-FFF2-40B4-BE49-F238E27FC236}">
                <a16:creationId xmlns:a16="http://schemas.microsoft.com/office/drawing/2014/main" id="{92D72CBA-2338-7B3F-4662-1692A250A06F}"/>
              </a:ext>
            </a:extLst>
          </p:cNvPr>
          <p:cNvGraphicFramePr>
            <a:graphicFrameLocks noGrp="1"/>
          </p:cNvGraphicFramePr>
          <p:nvPr>
            <p:extLst>
              <p:ext uri="{D42A27DB-BD31-4B8C-83A1-F6EECF244321}">
                <p14:modId xmlns:p14="http://schemas.microsoft.com/office/powerpoint/2010/main" val="971304421"/>
              </p:ext>
            </p:extLst>
          </p:nvPr>
        </p:nvGraphicFramePr>
        <p:xfrm>
          <a:off x="419100" y="2155118"/>
          <a:ext cx="8305799" cy="207082"/>
        </p:xfrm>
        <a:graphic>
          <a:graphicData uri="http://schemas.openxmlformats.org/drawingml/2006/table">
            <a:tbl>
              <a:tblPr/>
              <a:tblGrid>
                <a:gridCol w="800100">
                  <a:extLst>
                    <a:ext uri="{9D8B030D-6E8A-4147-A177-3AD203B41FA5}">
                      <a16:colId xmlns:a16="http://schemas.microsoft.com/office/drawing/2014/main" val="3896619466"/>
                    </a:ext>
                  </a:extLst>
                </a:gridCol>
                <a:gridCol w="1600200">
                  <a:extLst>
                    <a:ext uri="{9D8B030D-6E8A-4147-A177-3AD203B41FA5}">
                      <a16:colId xmlns:a16="http://schemas.microsoft.com/office/drawing/2014/main" val="2382638422"/>
                    </a:ext>
                  </a:extLst>
                </a:gridCol>
                <a:gridCol w="914400">
                  <a:extLst>
                    <a:ext uri="{9D8B030D-6E8A-4147-A177-3AD203B41FA5}">
                      <a16:colId xmlns:a16="http://schemas.microsoft.com/office/drawing/2014/main" val="2778699481"/>
                    </a:ext>
                  </a:extLst>
                </a:gridCol>
                <a:gridCol w="1600200">
                  <a:extLst>
                    <a:ext uri="{9D8B030D-6E8A-4147-A177-3AD203B41FA5}">
                      <a16:colId xmlns:a16="http://schemas.microsoft.com/office/drawing/2014/main" val="3460290831"/>
                    </a:ext>
                  </a:extLst>
                </a:gridCol>
                <a:gridCol w="3390899">
                  <a:extLst>
                    <a:ext uri="{9D8B030D-6E8A-4147-A177-3AD203B41FA5}">
                      <a16:colId xmlns:a16="http://schemas.microsoft.com/office/drawing/2014/main" val="893566901"/>
                    </a:ext>
                  </a:extLst>
                </a:gridCol>
              </a:tblGrid>
              <a:tr h="0">
                <a:tc>
                  <a:txBody>
                    <a:bodyPr/>
                    <a:lstStyle/>
                    <a:p>
                      <a:pPr algn="ctr"/>
                      <a:r>
                        <a:rPr lang="en-US" sz="1300" b="1"/>
                        <a:t>Sl. No.</a:t>
                      </a:r>
                      <a:endParaRPr lang="en-US" sz="1300"/>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b="1" dirty="0"/>
                        <a:t>Name</a:t>
                      </a:r>
                      <a:endParaRPr lang="en-US" sz="1300" dirty="0"/>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b="1" dirty="0"/>
                        <a:t>Year</a:t>
                      </a:r>
                      <a:endParaRPr lang="en-US" sz="1300" dirty="0"/>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b="1"/>
                        <a:t>Journal/Conference</a:t>
                      </a:r>
                      <a:endParaRPr lang="en-US" sz="1300"/>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300" b="1" dirty="0"/>
                        <a:t>Inference</a:t>
                      </a:r>
                      <a:endParaRPr lang="en-US" sz="1300" dirty="0"/>
                    </a:p>
                  </a:txBody>
                  <a:tcPr marL="8962" marR="8962" marT="4481" marB="448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2300273"/>
                  </a:ext>
                </a:extLst>
              </a:tr>
            </a:tbl>
          </a:graphicData>
        </a:graphic>
      </p:graphicFrame>
    </p:spTree>
    <p:extLst>
      <p:ext uri="{BB962C8B-B14F-4D97-AF65-F5344CB8AC3E}">
        <p14:creationId xmlns:p14="http://schemas.microsoft.com/office/powerpoint/2010/main" val="2638947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71DEB-53CA-99A9-F4DC-657BC3128256}"/>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0D1F285D-52AF-12B9-DD7F-DBF3929352A3}"/>
              </a:ext>
            </a:extLst>
          </p:cNvPr>
          <p:cNvSpPr>
            <a:spLocks noGrp="1"/>
          </p:cNvSpPr>
          <p:nvPr>
            <p:ph idx="1"/>
          </p:nvPr>
        </p:nvSpPr>
        <p:spPr/>
        <p:txBody>
          <a:bodyPr/>
          <a:lstStyle/>
          <a:p>
            <a:r>
              <a:rPr lang="en-US" sz="2000" b="1" dirty="0"/>
              <a:t>Inadequate Real-Time Performance</a:t>
            </a:r>
            <a:r>
              <a:rPr lang="en-US" sz="2000" dirty="0"/>
              <a:t>:</a:t>
            </a:r>
            <a:br>
              <a:rPr lang="en-US" sz="2000" dirty="0"/>
            </a:br>
            <a:r>
              <a:rPr lang="en-US" sz="2000" dirty="0"/>
              <a:t>Many existing systems fail to generate fluent and accurate commentary in real time due to slow inference speeds, making them unsuitable for dynamic and fast-paced scenarios like live sports or events.</a:t>
            </a:r>
          </a:p>
          <a:p>
            <a:r>
              <a:rPr lang="en-US" sz="2000" b="1" dirty="0"/>
              <a:t>High Computational Demand</a:t>
            </a:r>
            <a:r>
              <a:rPr lang="en-US" sz="2000" dirty="0"/>
              <a:t>:</a:t>
            </a:r>
            <a:br>
              <a:rPr lang="en-US" sz="2000" dirty="0"/>
            </a:br>
            <a:r>
              <a:rPr lang="en-US" sz="2000" dirty="0"/>
              <a:t>Fine-tuning state-of-the-art models like T5 and mT5 requires immense computational resources, making these solutions impractical for real-time or resource-constrained environments</a:t>
            </a:r>
          </a:p>
          <a:p>
            <a:r>
              <a:rPr lang="en-US" sz="2000" b="1" dirty="0"/>
              <a:t>Contextual Inconsistencies</a:t>
            </a:r>
            <a:r>
              <a:rPr lang="en-US" sz="2000" dirty="0"/>
              <a:t>:</a:t>
            </a:r>
            <a:br>
              <a:rPr lang="en-US" sz="2000" dirty="0"/>
            </a:br>
            <a:r>
              <a:rPr lang="en-US" sz="2000" dirty="0"/>
              <a:t>Models like GPT-2 and mT5 exhibit a lack of coherence and contextual understanding when handling complex and real-time commentary, particularly in multilingual scenarios where cultural nuances and idiomatic expressions are critical.</a:t>
            </a:r>
          </a:p>
        </p:txBody>
      </p:sp>
      <p:sp>
        <p:nvSpPr>
          <p:cNvPr id="4" name="Footer Placeholder 3">
            <a:extLst>
              <a:ext uri="{FF2B5EF4-FFF2-40B4-BE49-F238E27FC236}">
                <a16:creationId xmlns:a16="http://schemas.microsoft.com/office/drawing/2014/main" id="{E6DE2DB3-EC9E-2BC4-156C-5B5DB0F0C0E5}"/>
              </a:ext>
            </a:extLst>
          </p:cNvPr>
          <p:cNvSpPr>
            <a:spLocks noGrp="1"/>
          </p:cNvSpPr>
          <p:nvPr>
            <p:ph type="ftr" sz="quarte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2621969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DEE3B-EF69-0977-AFB9-235BDA5C72E9}"/>
              </a:ext>
            </a:extLst>
          </p:cNvPr>
          <p:cNvSpPr>
            <a:spLocks noGrp="1"/>
          </p:cNvSpPr>
          <p:nvPr>
            <p:ph type="title"/>
          </p:nvPr>
        </p:nvSpPr>
        <p:spPr/>
        <p:txBody>
          <a:bodyPr/>
          <a:lstStyle/>
          <a:p>
            <a:r>
              <a:rPr lang="en-US" dirty="0"/>
              <a:t>SCOPE</a:t>
            </a:r>
            <a:endParaRPr lang="en-IN" dirty="0"/>
          </a:p>
        </p:txBody>
      </p:sp>
      <p:sp>
        <p:nvSpPr>
          <p:cNvPr id="3" name="Content Placeholder 2">
            <a:extLst>
              <a:ext uri="{FF2B5EF4-FFF2-40B4-BE49-F238E27FC236}">
                <a16:creationId xmlns:a16="http://schemas.microsoft.com/office/drawing/2014/main" id="{019A989F-FD18-DCF6-CF7A-D71DEBBB3FF4}"/>
              </a:ext>
            </a:extLst>
          </p:cNvPr>
          <p:cNvSpPr>
            <a:spLocks noGrp="1"/>
          </p:cNvSpPr>
          <p:nvPr>
            <p:ph idx="1"/>
          </p:nvPr>
        </p:nvSpPr>
        <p:spPr>
          <a:xfrm>
            <a:off x="457200" y="1295400"/>
            <a:ext cx="8229600" cy="4800600"/>
          </a:xfrm>
        </p:spPr>
        <p:txBody>
          <a:bodyPr>
            <a:noAutofit/>
          </a:bodyPr>
          <a:lstStyle/>
          <a:p>
            <a:pPr algn="just">
              <a:lnSpc>
                <a:spcPct val="160000"/>
              </a:lnSpc>
              <a:buFont typeface="+mj-lt"/>
              <a:buAutoNum type="arabicPeriod"/>
            </a:pPr>
            <a:r>
              <a:rPr lang="en-IN" sz="1050" b="1" dirty="0">
                <a:latin typeface="Times New Roman" panose="02020603050405020304" pitchFamily="18" charset="0"/>
                <a:cs typeface="Times New Roman" panose="02020603050405020304" pitchFamily="18" charset="0"/>
              </a:rPr>
              <a:t>Real-Time Commentary</a:t>
            </a:r>
            <a:r>
              <a:rPr lang="en-IN" sz="1050" dirty="0">
                <a:latin typeface="Times New Roman" panose="02020603050405020304" pitchFamily="18" charset="0"/>
                <a:cs typeface="Times New Roman" panose="02020603050405020304" pitchFamily="18" charset="0"/>
              </a:rPr>
              <a:t>: The study focuses on developing an AI-based system capable of generating real-time football commentary using large language models (LLMs).</a:t>
            </a:r>
          </a:p>
          <a:p>
            <a:pPr algn="just">
              <a:lnSpc>
                <a:spcPct val="160000"/>
              </a:lnSpc>
              <a:buFont typeface="+mj-lt"/>
              <a:buAutoNum type="arabicPeriod"/>
            </a:pPr>
            <a:r>
              <a:rPr lang="en-IN" sz="1050" b="1" dirty="0">
                <a:latin typeface="Times New Roman" panose="02020603050405020304" pitchFamily="18" charset="0"/>
                <a:cs typeface="Times New Roman" panose="02020603050405020304" pitchFamily="18" charset="0"/>
              </a:rPr>
              <a:t>Consumer-Grade Hardware</a:t>
            </a:r>
            <a:r>
              <a:rPr lang="en-IN" sz="1050" dirty="0">
                <a:latin typeface="Times New Roman" panose="02020603050405020304" pitchFamily="18" charset="0"/>
                <a:cs typeface="Times New Roman" panose="02020603050405020304" pitchFamily="18" charset="0"/>
              </a:rPr>
              <a:t>: The proposed solution emphasizes the feasibility of training and running advanced models on affordable, consumer-grade GPUs.</a:t>
            </a:r>
          </a:p>
          <a:p>
            <a:pPr algn="just">
              <a:lnSpc>
                <a:spcPct val="160000"/>
              </a:lnSpc>
              <a:buFont typeface="+mj-lt"/>
              <a:buAutoNum type="arabicPeriod"/>
            </a:pPr>
            <a:r>
              <a:rPr lang="en-IN" sz="1050" b="1" dirty="0">
                <a:latin typeface="Times New Roman" panose="02020603050405020304" pitchFamily="18" charset="0"/>
                <a:cs typeface="Times New Roman" panose="02020603050405020304" pitchFamily="18" charset="0"/>
              </a:rPr>
              <a:t>Enhanced Accessibility</a:t>
            </a:r>
            <a:r>
              <a:rPr lang="en-IN" sz="1050" dirty="0">
                <a:latin typeface="Times New Roman" panose="02020603050405020304" pitchFamily="18" charset="0"/>
                <a:cs typeface="Times New Roman" panose="02020603050405020304" pitchFamily="18" charset="0"/>
              </a:rPr>
              <a:t>: The system aims to democratize access to LLMs, enabling smaller organizations, researchers, and enthusiasts to create automated commentary tools without high-end computational resources.</a:t>
            </a:r>
          </a:p>
          <a:p>
            <a:pPr algn="just">
              <a:lnSpc>
                <a:spcPct val="160000"/>
              </a:lnSpc>
              <a:buFont typeface="+mj-lt"/>
              <a:buAutoNum type="arabicPeriod"/>
            </a:pPr>
            <a:r>
              <a:rPr lang="en-IN" sz="1050" b="1" dirty="0">
                <a:latin typeface="Times New Roman" panose="02020603050405020304" pitchFamily="18" charset="0"/>
                <a:cs typeface="Times New Roman" panose="02020603050405020304" pitchFamily="18" charset="0"/>
              </a:rPr>
              <a:t>Domain-Specific Application</a:t>
            </a:r>
            <a:r>
              <a:rPr lang="en-IN" sz="1050" dirty="0">
                <a:latin typeface="Times New Roman" panose="02020603050405020304" pitchFamily="18" charset="0"/>
                <a:cs typeface="Times New Roman" panose="02020603050405020304" pitchFamily="18" charset="0"/>
              </a:rPr>
              <a:t>: The model specializes in football, covering granular match events such as goals, fouls, and substitutions with natural language descriptions.</a:t>
            </a:r>
          </a:p>
          <a:p>
            <a:pPr algn="just">
              <a:lnSpc>
                <a:spcPct val="160000"/>
              </a:lnSpc>
              <a:buFont typeface="+mj-lt"/>
              <a:buAutoNum type="arabicPeriod"/>
            </a:pPr>
            <a:r>
              <a:rPr lang="en-IN" sz="1050" b="1" dirty="0">
                <a:latin typeface="Times New Roman" panose="02020603050405020304" pitchFamily="18" charset="0"/>
                <a:cs typeface="Times New Roman" panose="02020603050405020304" pitchFamily="18" charset="0"/>
              </a:rPr>
              <a:t>Customization with LLMs</a:t>
            </a:r>
            <a:r>
              <a:rPr lang="en-IN" sz="1050" dirty="0">
                <a:latin typeface="Times New Roman" panose="02020603050405020304" pitchFamily="18" charset="0"/>
                <a:cs typeface="Times New Roman" panose="02020603050405020304" pitchFamily="18" charset="0"/>
              </a:rPr>
              <a:t>: By leveraging open-source models like Open </a:t>
            </a:r>
            <a:r>
              <a:rPr lang="en-IN" sz="1050" dirty="0" err="1">
                <a:latin typeface="Times New Roman" panose="02020603050405020304" pitchFamily="18" charset="0"/>
                <a:cs typeface="Times New Roman" panose="02020603050405020304" pitchFamily="18" charset="0"/>
              </a:rPr>
              <a:t>LLaMA</a:t>
            </a:r>
            <a:r>
              <a:rPr lang="en-IN" sz="1050" dirty="0">
                <a:latin typeface="Times New Roman" panose="02020603050405020304" pitchFamily="18" charset="0"/>
                <a:cs typeface="Times New Roman" panose="02020603050405020304" pitchFamily="18" charset="0"/>
              </a:rPr>
              <a:t>, the approach offers tailored solutions for specific use cases in sports journalism and fan engagement.</a:t>
            </a:r>
          </a:p>
          <a:p>
            <a:pPr algn="just">
              <a:lnSpc>
                <a:spcPct val="160000"/>
              </a:lnSpc>
              <a:buFont typeface="+mj-lt"/>
              <a:buAutoNum type="arabicPeriod"/>
            </a:pPr>
            <a:r>
              <a:rPr lang="en-IN" sz="1050" b="1" dirty="0">
                <a:latin typeface="Times New Roman" panose="02020603050405020304" pitchFamily="18" charset="0"/>
                <a:cs typeface="Times New Roman" panose="02020603050405020304" pitchFamily="18" charset="0"/>
              </a:rPr>
              <a:t>Data-Driven Insights</a:t>
            </a:r>
            <a:r>
              <a:rPr lang="en-IN" sz="1050" dirty="0">
                <a:latin typeface="Times New Roman" panose="02020603050405020304" pitchFamily="18" charset="0"/>
                <a:cs typeface="Times New Roman" panose="02020603050405020304" pitchFamily="18" charset="0"/>
              </a:rPr>
              <a:t>: The system incorporates match data and commentary, providing structured insights and enhancing match analysis.</a:t>
            </a:r>
          </a:p>
          <a:p>
            <a:pPr algn="just">
              <a:lnSpc>
                <a:spcPct val="160000"/>
              </a:lnSpc>
              <a:buFont typeface="+mj-lt"/>
              <a:buAutoNum type="arabicPeriod"/>
            </a:pPr>
            <a:r>
              <a:rPr lang="en-IN" sz="1050" b="1" dirty="0">
                <a:latin typeface="Times New Roman" panose="02020603050405020304" pitchFamily="18" charset="0"/>
                <a:cs typeface="Times New Roman" panose="02020603050405020304" pitchFamily="18" charset="0"/>
              </a:rPr>
              <a:t>Adaptability Across Events</a:t>
            </a:r>
            <a:r>
              <a:rPr lang="en-IN" sz="1050" dirty="0">
                <a:latin typeface="Times New Roman" panose="02020603050405020304" pitchFamily="18" charset="0"/>
                <a:cs typeface="Times New Roman" panose="02020603050405020304" pitchFamily="18" charset="0"/>
              </a:rPr>
              <a:t>: The model is designed to handle a variety of match scenarios, ensuring comprehensive coverage of football matches.</a:t>
            </a:r>
          </a:p>
          <a:p>
            <a:pPr algn="just">
              <a:lnSpc>
                <a:spcPct val="160000"/>
              </a:lnSpc>
              <a:buFont typeface="+mj-lt"/>
              <a:buAutoNum type="arabicPeriod"/>
            </a:pPr>
            <a:r>
              <a:rPr lang="en-IN" sz="1050" b="1" dirty="0">
                <a:latin typeface="Times New Roman" panose="02020603050405020304" pitchFamily="18" charset="0"/>
                <a:cs typeface="Times New Roman" panose="02020603050405020304" pitchFamily="18" charset="0"/>
              </a:rPr>
              <a:t>Scalable Methodology</a:t>
            </a:r>
            <a:r>
              <a:rPr lang="en-IN" sz="1050" dirty="0">
                <a:latin typeface="Times New Roman" panose="02020603050405020304" pitchFamily="18" charset="0"/>
                <a:cs typeface="Times New Roman" panose="02020603050405020304" pitchFamily="18" charset="0"/>
              </a:rPr>
              <a:t>: The techniques and methodologies can be extended to other sports or domains requiring real-time commentary and insights.</a:t>
            </a:r>
          </a:p>
          <a:p>
            <a:pPr algn="just">
              <a:lnSpc>
                <a:spcPct val="160000"/>
              </a:lnSpc>
              <a:buFont typeface="+mj-lt"/>
              <a:buAutoNum type="arabicPeriod"/>
            </a:pPr>
            <a:r>
              <a:rPr lang="en-IN" sz="1050" b="1" dirty="0">
                <a:latin typeface="Times New Roman" panose="02020603050405020304" pitchFamily="18" charset="0"/>
                <a:cs typeface="Times New Roman" panose="02020603050405020304" pitchFamily="18" charset="0"/>
              </a:rPr>
              <a:t>Real-World Application</a:t>
            </a:r>
            <a:r>
              <a:rPr lang="en-IN" sz="1050" dirty="0">
                <a:latin typeface="Times New Roman" panose="02020603050405020304" pitchFamily="18" charset="0"/>
                <a:cs typeface="Times New Roman" panose="02020603050405020304" pitchFamily="18" charset="0"/>
              </a:rPr>
              <a:t>: Practical uses include live match commentary, fan engagement through digital platforms, and bridging the gap between traditional and modern sports consumption.</a:t>
            </a:r>
          </a:p>
        </p:txBody>
      </p:sp>
      <p:sp>
        <p:nvSpPr>
          <p:cNvPr id="4" name="Footer Placeholder 3">
            <a:extLst>
              <a:ext uri="{FF2B5EF4-FFF2-40B4-BE49-F238E27FC236}">
                <a16:creationId xmlns:a16="http://schemas.microsoft.com/office/drawing/2014/main" id="{11EB3DD1-2143-723E-138B-B167BB8E9E07}"/>
              </a:ext>
            </a:extLst>
          </p:cNvPr>
          <p:cNvSpPr>
            <a:spLocks noGrp="1"/>
          </p:cNvSpPr>
          <p:nvPr>
            <p:ph type="ftr" sz="quarter" idx="11"/>
          </p:nvPr>
        </p:nvSpPr>
        <p:spPr/>
        <p:txBody>
          <a:bodyPr/>
          <a:lstStyle/>
          <a:p>
            <a:r>
              <a:rPr lang="en-US" dirty="0"/>
              <a:t>DEPARTMENT OF COMPUTER SCIENCE AND ENGINEERING</a:t>
            </a:r>
          </a:p>
        </p:txBody>
      </p:sp>
    </p:spTree>
    <p:extLst>
      <p:ext uri="{BB962C8B-B14F-4D97-AF65-F5344CB8AC3E}">
        <p14:creationId xmlns:p14="http://schemas.microsoft.com/office/powerpoint/2010/main" val="17969134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1157</TotalTime>
  <Words>3155</Words>
  <Application>Microsoft Office PowerPoint</Application>
  <PresentationFormat>On-screen Show (4:3)</PresentationFormat>
  <Paragraphs>191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SRM INSTITUTE OF SCIENCE AND TECHNOLOGY Ramapuram, Chennai – 600 089 SCHOOL OF COMPUTER SCIENCE AND ENGINEERING DEPARTMENT OF COMPUTER SCIENCE AND ENGINEERING</vt:lpstr>
      <vt:lpstr>Agenda</vt:lpstr>
      <vt:lpstr>ABSTRACT</vt:lpstr>
      <vt:lpstr>INTRODUCTION</vt:lpstr>
      <vt:lpstr>LITERATURE SURVEY</vt:lpstr>
      <vt:lpstr>LITERATURE SURVEY (contd.)</vt:lpstr>
      <vt:lpstr>LITERATURE SURVEY (contd.)</vt:lpstr>
      <vt:lpstr>PROBLEM STATEMENT</vt:lpstr>
      <vt:lpstr>SCOPE</vt:lpstr>
      <vt:lpstr>MOTIVATION</vt:lpstr>
      <vt:lpstr>OBJECTIVES</vt:lpstr>
      <vt:lpstr>NOVEL IDEA</vt:lpstr>
      <vt:lpstr>References</vt:lpstr>
      <vt:lpstr>References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INSTITUTE OF SCIENCE AND TECHNOLOGY Ramapuram Campus , Chennai – 600 089 DEPARTMENT OF COMPUTER SCIENCE AND ENGINEERING</dc:title>
  <dc:creator>DELL</dc:creator>
  <cp:lastModifiedBy>Praveen Ram Ramasubramani</cp:lastModifiedBy>
  <cp:revision>26</cp:revision>
  <dcterms:created xsi:type="dcterms:W3CDTF">2023-07-26T03:49:14Z</dcterms:created>
  <dcterms:modified xsi:type="dcterms:W3CDTF">2025-01-24T17:05:03Z</dcterms:modified>
</cp:coreProperties>
</file>