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8"/>
  </p:notesMasterIdLst>
  <p:handoutMasterIdLst>
    <p:handoutMasterId r:id="rId29"/>
  </p:handoutMasterIdLst>
  <p:sldIdLst>
    <p:sldId id="256" r:id="rId2"/>
    <p:sldId id="275" r:id="rId3"/>
    <p:sldId id="258" r:id="rId4"/>
    <p:sldId id="259" r:id="rId5"/>
    <p:sldId id="277" r:id="rId6"/>
    <p:sldId id="260" r:id="rId7"/>
    <p:sldId id="261" r:id="rId8"/>
    <p:sldId id="278" r:id="rId9"/>
    <p:sldId id="279" r:id="rId10"/>
    <p:sldId id="262" r:id="rId11"/>
    <p:sldId id="263" r:id="rId12"/>
    <p:sldId id="264" r:id="rId13"/>
    <p:sldId id="265" r:id="rId14"/>
    <p:sldId id="266" r:id="rId15"/>
    <p:sldId id="280" r:id="rId16"/>
    <p:sldId id="281" r:id="rId17"/>
    <p:sldId id="282" r:id="rId18"/>
    <p:sldId id="267" r:id="rId19"/>
    <p:sldId id="268" r:id="rId20"/>
    <p:sldId id="272" r:id="rId21"/>
    <p:sldId id="273" r:id="rId22"/>
    <p:sldId id="276" r:id="rId23"/>
    <p:sldId id="271" r:id="rId24"/>
    <p:sldId id="270" r:id="rId25"/>
    <p:sldId id="283" r:id="rId26"/>
    <p:sldId id="274"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95GIJMPiAIq6ieNG2WJyDCl5S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94917-DC56-4E23-8613-8D8DCECCCFD7}">
  <a:tblStyle styleId="{2C294917-DC56-4E23-8613-8D8DCECCCFD7}"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56D70C72-A230-495A-A0E0-260AFDBB649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customschemas.google.com/relationships/presentationmetadata" Target="metadata"/><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79AFCB3-4527-4ABC-92BA-AFC58B4DDEFD}" type="datetimeFigureOut">
              <a:rPr lang="en-IN" smtClean="0"/>
              <a:t>11-05-2025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9FFAE6-31F3-4AD7-A46E-41C32C68E25E}" type="slidenum">
              <a:rPr lang="en-IN" smtClean="0"/>
              <a:t>‹#›</a:t>
            </a:fld>
            <a:endParaRPr lang="en-IN"/>
          </a:p>
        </p:txBody>
      </p:sp>
    </p:spTree>
    <p:extLst>
      <p:ext uri="{BB962C8B-B14F-4D97-AF65-F5344CB8AC3E}">
        <p14:creationId xmlns:p14="http://schemas.microsoft.com/office/powerpoint/2010/main" val="30570028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E964374F-839B-A5B6-77D3-B07FBA633C49}"/>
            </a:ext>
          </a:extLst>
        </p:cNvPr>
        <p:cNvGrpSpPr/>
        <p:nvPr/>
      </p:nvGrpSpPr>
      <p:grpSpPr>
        <a:xfrm>
          <a:off x="0" y="0"/>
          <a:ext cx="0" cy="0"/>
          <a:chOff x="0" y="0"/>
          <a:chExt cx="0" cy="0"/>
        </a:xfrm>
      </p:grpSpPr>
      <p:sp>
        <p:nvSpPr>
          <p:cNvPr id="159" name="Google Shape;159;p11:notes">
            <a:extLst>
              <a:ext uri="{FF2B5EF4-FFF2-40B4-BE49-F238E27FC236}">
                <a16:creationId xmlns:a16="http://schemas.microsoft.com/office/drawing/2014/main" id="{BABC4067-3757-91B4-E8DF-9F10D9648A14}"/>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a:extLst>
              <a:ext uri="{FF2B5EF4-FFF2-40B4-BE49-F238E27FC236}">
                <a16:creationId xmlns:a16="http://schemas.microsoft.com/office/drawing/2014/main" id="{36D9250F-B809-F8FA-BF92-F2F5296CF46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21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AF469134-8DF8-2885-20B6-704A7F01F897}"/>
            </a:ext>
          </a:extLst>
        </p:cNvPr>
        <p:cNvGrpSpPr/>
        <p:nvPr/>
      </p:nvGrpSpPr>
      <p:grpSpPr>
        <a:xfrm>
          <a:off x="0" y="0"/>
          <a:ext cx="0" cy="0"/>
          <a:chOff x="0" y="0"/>
          <a:chExt cx="0" cy="0"/>
        </a:xfrm>
      </p:grpSpPr>
      <p:sp>
        <p:nvSpPr>
          <p:cNvPr id="159" name="Google Shape;159;p11:notes">
            <a:extLst>
              <a:ext uri="{FF2B5EF4-FFF2-40B4-BE49-F238E27FC236}">
                <a16:creationId xmlns:a16="http://schemas.microsoft.com/office/drawing/2014/main" id="{5C3B3450-758C-976A-4675-E20A5625F937}"/>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a:extLst>
              <a:ext uri="{FF2B5EF4-FFF2-40B4-BE49-F238E27FC236}">
                <a16:creationId xmlns:a16="http://schemas.microsoft.com/office/drawing/2014/main" id="{EBFFDE80-5AC7-0A25-C886-93211115D01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522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21A63103-C3C0-65D4-3AD2-B7A9CA1DF55E}"/>
            </a:ext>
          </a:extLst>
        </p:cNvPr>
        <p:cNvGrpSpPr/>
        <p:nvPr/>
      </p:nvGrpSpPr>
      <p:grpSpPr>
        <a:xfrm>
          <a:off x="0" y="0"/>
          <a:ext cx="0" cy="0"/>
          <a:chOff x="0" y="0"/>
          <a:chExt cx="0" cy="0"/>
        </a:xfrm>
      </p:grpSpPr>
      <p:sp>
        <p:nvSpPr>
          <p:cNvPr id="159" name="Google Shape;159;p11:notes">
            <a:extLst>
              <a:ext uri="{FF2B5EF4-FFF2-40B4-BE49-F238E27FC236}">
                <a16:creationId xmlns:a16="http://schemas.microsoft.com/office/drawing/2014/main" id="{1706D9C5-E796-037A-95F1-3DA51E23725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11:notes">
            <a:extLst>
              <a:ext uri="{FF2B5EF4-FFF2-40B4-BE49-F238E27FC236}">
                <a16:creationId xmlns:a16="http://schemas.microsoft.com/office/drawing/2014/main" id="{02DB88CF-3B97-A36C-3E68-1BAEC4C1260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2711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4762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7B46FE7E-8ABC-E7EB-1A72-22D15B75753B}"/>
            </a:ext>
          </a:extLst>
        </p:cNvPr>
        <p:cNvGrpSpPr/>
        <p:nvPr/>
      </p:nvGrpSpPr>
      <p:grpSpPr>
        <a:xfrm>
          <a:off x="0" y="0"/>
          <a:ext cx="0" cy="0"/>
          <a:chOff x="0" y="0"/>
          <a:chExt cx="0" cy="0"/>
        </a:xfrm>
      </p:grpSpPr>
      <p:sp>
        <p:nvSpPr>
          <p:cNvPr id="187" name="Google Shape;187;p15:notes">
            <a:extLst>
              <a:ext uri="{FF2B5EF4-FFF2-40B4-BE49-F238E27FC236}">
                <a16:creationId xmlns:a16="http://schemas.microsoft.com/office/drawing/2014/main" id="{196B2CCF-1D84-142A-6E92-965B1D61C8DA}"/>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5:notes">
            <a:extLst>
              <a:ext uri="{FF2B5EF4-FFF2-40B4-BE49-F238E27FC236}">
                <a16:creationId xmlns:a16="http://schemas.microsoft.com/office/drawing/2014/main" id="{C354486D-5CD6-4A37-E68D-D5176ECAAAC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570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FC0F1805-289C-F030-B522-A8F2CD0AD2EC}"/>
            </a:ext>
          </a:extLst>
        </p:cNvPr>
        <p:cNvGrpSpPr/>
        <p:nvPr/>
      </p:nvGrpSpPr>
      <p:grpSpPr>
        <a:xfrm>
          <a:off x="0" y="0"/>
          <a:ext cx="0" cy="0"/>
          <a:chOff x="0" y="0"/>
          <a:chExt cx="0" cy="0"/>
        </a:xfrm>
      </p:grpSpPr>
      <p:sp>
        <p:nvSpPr>
          <p:cNvPr id="110" name="Google Shape;110;p4:notes">
            <a:extLst>
              <a:ext uri="{FF2B5EF4-FFF2-40B4-BE49-F238E27FC236}">
                <a16:creationId xmlns:a16="http://schemas.microsoft.com/office/drawing/2014/main" id="{F1509917-0C55-AA90-C5D7-65BC87B5102C}"/>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a:extLst>
              <a:ext uri="{FF2B5EF4-FFF2-40B4-BE49-F238E27FC236}">
                <a16:creationId xmlns:a16="http://schemas.microsoft.com/office/drawing/2014/main" id="{B854A151-7C73-9045-362C-16712CC6B2D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6961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26B8C9B3-61C8-6C34-F5EF-B1D592163D93}"/>
            </a:ext>
          </a:extLst>
        </p:cNvPr>
        <p:cNvGrpSpPr/>
        <p:nvPr/>
      </p:nvGrpSpPr>
      <p:grpSpPr>
        <a:xfrm>
          <a:off x="0" y="0"/>
          <a:ext cx="0" cy="0"/>
          <a:chOff x="0" y="0"/>
          <a:chExt cx="0" cy="0"/>
        </a:xfrm>
      </p:grpSpPr>
      <p:sp>
        <p:nvSpPr>
          <p:cNvPr id="124" name="Google Shape;124;p6:notes">
            <a:extLst>
              <a:ext uri="{FF2B5EF4-FFF2-40B4-BE49-F238E27FC236}">
                <a16:creationId xmlns:a16="http://schemas.microsoft.com/office/drawing/2014/main" id="{BEFE8C96-D58E-E312-3FC3-6C1BAA3EE418}"/>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a:extLst>
              <a:ext uri="{FF2B5EF4-FFF2-40B4-BE49-F238E27FC236}">
                <a16:creationId xmlns:a16="http://schemas.microsoft.com/office/drawing/2014/main" id="{668F98E3-1804-73F4-C4B7-7BD7D91E1B4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5779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D7F6C0DE-DF57-29A6-D71F-73A916D6CAED}"/>
            </a:ext>
          </a:extLst>
        </p:cNvPr>
        <p:cNvGrpSpPr/>
        <p:nvPr/>
      </p:nvGrpSpPr>
      <p:grpSpPr>
        <a:xfrm>
          <a:off x="0" y="0"/>
          <a:ext cx="0" cy="0"/>
          <a:chOff x="0" y="0"/>
          <a:chExt cx="0" cy="0"/>
        </a:xfrm>
      </p:grpSpPr>
      <p:sp>
        <p:nvSpPr>
          <p:cNvPr id="124" name="Google Shape;124;p6:notes">
            <a:extLst>
              <a:ext uri="{FF2B5EF4-FFF2-40B4-BE49-F238E27FC236}">
                <a16:creationId xmlns:a16="http://schemas.microsoft.com/office/drawing/2014/main" id="{9C6BB844-61AD-AC58-A41F-91BC4BFE3516}"/>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a:extLst>
              <a:ext uri="{FF2B5EF4-FFF2-40B4-BE49-F238E27FC236}">
                <a16:creationId xmlns:a16="http://schemas.microsoft.com/office/drawing/2014/main" id="{3540C565-DE51-54C1-81F8-3209E968C67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652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20" name="Google Shape;20;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77" name="Google Shape;77;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83" name="Google Shape;83;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3" name="Google Shape;2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26" name="Google Shape;26;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32" name="Google Shape;3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39" name="Google Shape;3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48" name="Google Shape;48;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53" name="Google Shape;5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57" name="Google Shape;5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64" name="Google Shape;6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5"/>
          <p:cNvSpPr>
            <a:spLocks noGrp="1"/>
          </p:cNvSpPr>
          <p:nvPr>
            <p:ph type="pic" idx="2"/>
          </p:nvPr>
        </p:nvSpPr>
        <p:spPr>
          <a:xfrm>
            <a:off x="1792288" y="612775"/>
            <a:ext cx="5486400" cy="4114800"/>
          </a:xfrm>
          <a:prstGeom prst="rect">
            <a:avLst/>
          </a:prstGeom>
          <a:noFill/>
          <a:ln>
            <a:noFill/>
          </a:ln>
        </p:spPr>
      </p:sp>
      <p:sp>
        <p:nvSpPr>
          <p:cNvPr id="68" name="Google Shape;68;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School of Computer Science and Engineering                                       Date:                             Slide number:</a:t>
            </a:r>
            <a:endParaRPr/>
          </a:p>
        </p:txBody>
      </p:sp>
      <p:sp>
        <p:nvSpPr>
          <p:cNvPr id="71" name="Google Shape;7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2004290" y="274638"/>
            <a:ext cx="6682509"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School of Computer Science and Engineering                                       Date:                             Slide number:</a:t>
            </a:r>
            <a:endParaRPr/>
          </a:p>
        </p:txBody>
      </p:sp>
      <p:sp>
        <p:nvSpPr>
          <p:cNvPr id="14" name="Google Shape;1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93;p1" title="NEW LOGO.jpg">
            <a:extLst>
              <a:ext uri="{FF2B5EF4-FFF2-40B4-BE49-F238E27FC236}">
                <a16:creationId xmlns:a16="http://schemas.microsoft.com/office/drawing/2014/main" id="{3DB7C476-D740-FE9A-1D69-65DA06FF17CF}"/>
              </a:ext>
            </a:extLst>
          </p:cNvPr>
          <p:cNvPicPr preferRelativeResize="0"/>
          <p:nvPr userDrawn="1"/>
        </p:nvPicPr>
        <p:blipFill>
          <a:blip r:embed="rId13">
            <a:alphaModFix/>
          </a:blip>
          <a:stretch>
            <a:fillRect/>
          </a:stretch>
        </p:blipFill>
        <p:spPr>
          <a:xfrm>
            <a:off x="393700" y="467420"/>
            <a:ext cx="1472149" cy="55791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955800" y="469900"/>
            <a:ext cx="6807200" cy="13303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000"/>
              <a:buFont typeface="Times New Roman"/>
              <a:buNone/>
            </a:pPr>
            <a:r>
              <a:rPr lang="en-US" sz="2000" b="1" dirty="0">
                <a:latin typeface="Times New Roman"/>
                <a:ea typeface="Times New Roman"/>
                <a:cs typeface="Times New Roman"/>
                <a:sym typeface="Times New Roman"/>
              </a:rPr>
              <a:t>SRM INSTITUTE OF SCIENCE AND TECHNOLOGY</a:t>
            </a:r>
            <a:br>
              <a:rPr lang="en-US" sz="1800" b="1" dirty="0">
                <a:latin typeface="Times New Roman"/>
                <a:ea typeface="Times New Roman"/>
                <a:cs typeface="Times New Roman"/>
                <a:sym typeface="Times New Roman"/>
              </a:rPr>
            </a:br>
            <a:r>
              <a:rPr lang="en-US" sz="1800" b="1" dirty="0">
                <a:latin typeface="Times New Roman"/>
                <a:ea typeface="Times New Roman"/>
                <a:cs typeface="Times New Roman"/>
                <a:sym typeface="Times New Roman"/>
              </a:rPr>
              <a:t>Chennai – 600 089</a:t>
            </a:r>
            <a:br>
              <a:rPr lang="en-US" sz="1800" b="1" dirty="0">
                <a:latin typeface="Times New Roman"/>
                <a:ea typeface="Times New Roman"/>
                <a:cs typeface="Times New Roman"/>
                <a:sym typeface="Times New Roman"/>
              </a:rPr>
            </a:br>
            <a:r>
              <a:rPr lang="en-US" sz="1600" b="1" dirty="0">
                <a:latin typeface="Times New Roman"/>
                <a:ea typeface="Times New Roman"/>
                <a:cs typeface="Times New Roman"/>
                <a:sym typeface="Times New Roman"/>
              </a:rPr>
              <a:t>SCHOOL OF COMPUTER SCIENCE ENGINEERING </a:t>
            </a:r>
            <a:br>
              <a:rPr lang="en-US" sz="1600" b="1" dirty="0">
                <a:latin typeface="Times New Roman"/>
                <a:ea typeface="Times New Roman"/>
                <a:cs typeface="Times New Roman"/>
                <a:sym typeface="Times New Roman"/>
              </a:rPr>
            </a:br>
            <a:r>
              <a:rPr lang="en-US" sz="1600" b="1" dirty="0">
                <a:latin typeface="Times New Roman"/>
                <a:ea typeface="Times New Roman"/>
                <a:cs typeface="Times New Roman"/>
                <a:sym typeface="Times New Roman"/>
              </a:rPr>
              <a:t>DEPARTMENT OF COMPUTER SCIENCE AND ENGINEERING</a:t>
            </a:r>
            <a:endParaRPr sz="1800" dirty="0"/>
          </a:p>
        </p:txBody>
      </p:sp>
      <p:sp>
        <p:nvSpPr>
          <p:cNvPr id="89" name="Google Shape;89;p1"/>
          <p:cNvSpPr txBox="1">
            <a:spLocks noGrp="1"/>
          </p:cNvSpPr>
          <p:nvPr>
            <p:ph type="subTitle" idx="1"/>
          </p:nvPr>
        </p:nvSpPr>
        <p:spPr>
          <a:xfrm>
            <a:off x="508000" y="1757892"/>
            <a:ext cx="8077200" cy="231876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800"/>
              <a:buNone/>
            </a:pPr>
            <a:r>
              <a:rPr lang="en-US" sz="1800" b="1" dirty="0">
                <a:solidFill>
                  <a:schemeClr val="dk1"/>
                </a:solidFill>
                <a:sym typeface="Arial"/>
              </a:rPr>
              <a:t>18CSP109L -  PROJECT </a:t>
            </a:r>
            <a:endParaRPr sz="1800" b="1" dirty="0">
              <a:solidFill>
                <a:schemeClr val="dk1"/>
              </a:solidFill>
              <a:sym typeface="Arial"/>
            </a:endParaRPr>
          </a:p>
          <a:p>
            <a:pPr marL="0" lvl="0" indent="0" algn="ctr" rtl="0">
              <a:spcBef>
                <a:spcPts val="480"/>
              </a:spcBef>
              <a:spcAft>
                <a:spcPts val="0"/>
              </a:spcAft>
              <a:buClr>
                <a:schemeClr val="dk1"/>
              </a:buClr>
              <a:buSzPts val="2400"/>
              <a:buNone/>
            </a:pPr>
            <a:r>
              <a:rPr lang="en-US" sz="2400" dirty="0">
                <a:solidFill>
                  <a:schemeClr val="dk1"/>
                </a:solidFill>
              </a:rPr>
              <a:t> </a:t>
            </a:r>
            <a:endParaRPr dirty="0"/>
          </a:p>
          <a:p>
            <a:pPr marL="0" lvl="0" indent="0" algn="ctr" rtl="0">
              <a:spcBef>
                <a:spcPts val="640"/>
              </a:spcBef>
              <a:spcAft>
                <a:spcPts val="0"/>
              </a:spcAft>
              <a:buClr>
                <a:schemeClr val="dk1"/>
              </a:buClr>
              <a:buSzPts val="3200"/>
              <a:buNone/>
            </a:pPr>
            <a:r>
              <a:rPr lang="en-US" dirty="0">
                <a:solidFill>
                  <a:schemeClr val="dk1"/>
                </a:solidFill>
              </a:rPr>
              <a:t>    </a:t>
            </a:r>
          </a:p>
          <a:p>
            <a:pPr marL="0" indent="0">
              <a:buClr>
                <a:schemeClr val="dk1"/>
              </a:buClr>
            </a:pPr>
            <a:r>
              <a:rPr lang="en-US" dirty="0">
                <a:solidFill>
                  <a:schemeClr val="dk1"/>
                </a:solidFill>
              </a:rPr>
              <a:t> </a:t>
            </a:r>
            <a:r>
              <a:rPr lang="en-US" sz="3200" dirty="0">
                <a:solidFill>
                  <a:schemeClr val="tx1"/>
                </a:solidFill>
              </a:rPr>
              <a:t>LLM BASED MULTILINGUAL COMMENTARY </a:t>
            </a:r>
            <a:br>
              <a:rPr lang="en-US" sz="3200" dirty="0">
                <a:solidFill>
                  <a:schemeClr val="tx1"/>
                </a:solidFill>
              </a:rPr>
            </a:br>
            <a:r>
              <a:rPr lang="en-US" sz="3200" dirty="0">
                <a:solidFill>
                  <a:schemeClr val="tx1"/>
                </a:solidFill>
              </a:rPr>
              <a:t>GENERATOR</a:t>
            </a:r>
            <a:endParaRPr dirty="0"/>
          </a:p>
          <a:p>
            <a:pPr marL="0" lvl="0" indent="0" algn="ctr" rtl="0">
              <a:spcBef>
                <a:spcPts val="640"/>
              </a:spcBef>
              <a:spcAft>
                <a:spcPts val="0"/>
              </a:spcAft>
              <a:buClr>
                <a:srgbClr val="888888"/>
              </a:buClr>
              <a:buSzPts val="3200"/>
              <a:buNone/>
            </a:pPr>
            <a:endParaRPr dirty="0">
              <a:solidFill>
                <a:schemeClr val="dk1"/>
              </a:solidFill>
            </a:endParaRPr>
          </a:p>
        </p:txBody>
      </p:sp>
      <p:sp>
        <p:nvSpPr>
          <p:cNvPr id="90" name="Google Shape;90;p1"/>
          <p:cNvSpPr txBox="1"/>
          <p:nvPr/>
        </p:nvSpPr>
        <p:spPr>
          <a:xfrm>
            <a:off x="1676400" y="2461108"/>
            <a:ext cx="5943600" cy="5518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1400"/>
              <a:buFont typeface="Arial"/>
              <a:buNone/>
            </a:pPr>
            <a:r>
              <a:rPr lang="en-US" sz="1600" b="1" i="0" u="none" strike="noStrike" cap="none" dirty="0">
                <a:solidFill>
                  <a:schemeClr val="dk1"/>
                </a:solidFill>
                <a:latin typeface="Calibri"/>
                <a:ea typeface="Calibri"/>
                <a:cs typeface="Calibri"/>
                <a:sym typeface="Calibri"/>
              </a:rPr>
              <a:t>FINAL VIVA VOCE 2025</a:t>
            </a:r>
            <a:endParaRPr sz="1600" dirty="0"/>
          </a:p>
          <a:p>
            <a:pPr marL="0" marR="0" lvl="0" indent="0" algn="ctr" rtl="0">
              <a:spcBef>
                <a:spcPts val="280"/>
              </a:spcBef>
              <a:spcAft>
                <a:spcPts val="0"/>
              </a:spcAft>
              <a:buClr>
                <a:schemeClr val="dk1"/>
              </a:buClr>
              <a:buSzPts val="1400"/>
              <a:buFont typeface="Arial"/>
              <a:buNone/>
            </a:pPr>
            <a:r>
              <a:rPr lang="en-US" sz="1600" b="1" i="0" u="none" strike="noStrike" cap="none" dirty="0">
                <a:solidFill>
                  <a:schemeClr val="dk1"/>
                </a:solidFill>
                <a:latin typeface="Calibri"/>
                <a:ea typeface="Calibri"/>
                <a:cs typeface="Calibri"/>
                <a:sym typeface="Calibri"/>
              </a:rPr>
              <a:t>CLASS/YEAR/SEC : CSE/IV/I                                     BATCH NUMBER </a:t>
            </a:r>
            <a:r>
              <a:rPr lang="en-US" sz="1600" b="0" i="0" u="none" strike="noStrike" cap="none" dirty="0">
                <a:solidFill>
                  <a:schemeClr val="dk1"/>
                </a:solidFill>
                <a:latin typeface="Calibri"/>
                <a:ea typeface="Calibri"/>
                <a:cs typeface="Calibri"/>
                <a:sym typeface="Calibri"/>
              </a:rPr>
              <a:t>:9</a:t>
            </a:r>
            <a:endParaRPr sz="1600" dirty="0"/>
          </a:p>
        </p:txBody>
      </p:sp>
      <p:graphicFrame>
        <p:nvGraphicFramePr>
          <p:cNvPr id="91" name="Google Shape;91;p1"/>
          <p:cNvGraphicFramePr/>
          <p:nvPr>
            <p:extLst>
              <p:ext uri="{D42A27DB-BD31-4B8C-83A1-F6EECF244321}">
                <p14:modId xmlns:p14="http://schemas.microsoft.com/office/powerpoint/2010/main" val="1236263460"/>
              </p:ext>
            </p:extLst>
          </p:nvPr>
        </p:nvGraphicFramePr>
        <p:xfrm>
          <a:off x="228600" y="4386833"/>
          <a:ext cx="8305800" cy="2318767"/>
        </p:xfrm>
        <a:graphic>
          <a:graphicData uri="http://schemas.openxmlformats.org/drawingml/2006/table">
            <a:tbl>
              <a:tblPr firstRow="1" bandRow="1">
                <a:noFill/>
                <a:tableStyleId>{2C294917-DC56-4E23-8613-8D8DCECCCFD7}</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438886">
                <a:tc>
                  <a:txBody>
                    <a:bodyPr/>
                    <a:lstStyle/>
                    <a:p>
                      <a:pPr marL="0" marR="0" lvl="0" indent="0" algn="l" rtl="0">
                        <a:spcBef>
                          <a:spcPts val="0"/>
                        </a:spcBef>
                        <a:spcAft>
                          <a:spcPts val="0"/>
                        </a:spcAft>
                        <a:buNone/>
                      </a:pPr>
                      <a:r>
                        <a:rPr lang="en-US" sz="1800" u="none" strike="noStrike" cap="none" dirty="0"/>
                        <a:t>Team Members </a:t>
                      </a:r>
                      <a:endParaRPr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Supervisor</a:t>
                      </a:r>
                      <a:endParaRPr/>
                    </a:p>
                  </a:txBody>
                  <a:tcPr marL="91450" marR="91450" marT="45725" marB="45725"/>
                </a:tc>
                <a:extLst>
                  <a:ext uri="{0D108BD9-81ED-4DB2-BD59-A6C34878D82A}">
                    <a16:rowId xmlns:a16="http://schemas.microsoft.com/office/drawing/2014/main" val="10000"/>
                  </a:ext>
                </a:extLst>
              </a:tr>
              <a:tr h="1879881">
                <a:tc>
                  <a:txBody>
                    <a:bodyPr/>
                    <a:lstStyle/>
                    <a:p>
                      <a:r>
                        <a:rPr lang="en-US" sz="1800" dirty="0"/>
                        <a:t> PRAVEEN RAM R – RA2111003020475</a:t>
                      </a:r>
                    </a:p>
                    <a:p>
                      <a:r>
                        <a:rPr lang="en-US" sz="1800" dirty="0"/>
                        <a:t>ANKITHA S – RA2111003020476</a:t>
                      </a:r>
                    </a:p>
                    <a:p>
                      <a:r>
                        <a:rPr lang="en-US" sz="1800" dirty="0"/>
                        <a:t>SHAIK MOHAMMED </a:t>
                      </a:r>
                      <a:br>
                        <a:rPr lang="en-US" sz="1800" dirty="0"/>
                      </a:br>
                      <a:r>
                        <a:rPr lang="en-US" sz="1800" dirty="0"/>
                        <a:t>GHOUSE – RA2111003020632</a:t>
                      </a:r>
                    </a:p>
                    <a:p>
                      <a:pPr marL="0" marR="0" lvl="0" indent="0" algn="l" rtl="0">
                        <a:spcBef>
                          <a:spcPts val="0"/>
                        </a:spcBef>
                        <a:spcAft>
                          <a:spcPts val="0"/>
                        </a:spcAft>
                        <a:buNone/>
                      </a:pPr>
                      <a:endParaRPr sz="1800" dirty="0"/>
                    </a:p>
                  </a:txBody>
                  <a:tcPr marL="91450" marR="91450" marT="45725" marB="4572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Dr. B. Deepa, AP/CSE</a:t>
                      </a:r>
                    </a:p>
                  </a:txBody>
                  <a:tcPr marL="91450" marR="91450" marT="45725" marB="45725"/>
                </a:tc>
                <a:extLst>
                  <a:ext uri="{0D108BD9-81ED-4DB2-BD59-A6C34878D82A}">
                    <a16:rowId xmlns:a16="http://schemas.microsoft.com/office/drawing/2014/main" val="10001"/>
                  </a:ext>
                </a:extLst>
              </a:tr>
            </a:tbl>
          </a:graphicData>
        </a:graphic>
      </p:graphicFrame>
      <p:pic>
        <p:nvPicPr>
          <p:cNvPr id="93" name="Google Shape;93;p1" title="NEW LOGO.jpg"/>
          <p:cNvPicPr preferRelativeResize="0"/>
          <p:nvPr/>
        </p:nvPicPr>
        <p:blipFill>
          <a:blip r:embed="rId3">
            <a:alphaModFix/>
          </a:blip>
          <a:stretch>
            <a:fillRect/>
          </a:stretch>
        </p:blipFill>
        <p:spPr>
          <a:xfrm>
            <a:off x="393700" y="615199"/>
            <a:ext cx="1472149" cy="55791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7"/>
          <p:cNvSpPr txBox="1">
            <a:spLocks noGrp="1"/>
          </p:cNvSpPr>
          <p:nvPr>
            <p:ph type="title"/>
          </p:nvPr>
        </p:nvSpPr>
        <p:spPr>
          <a:xfrm>
            <a:off x="457200" y="154854"/>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OBJECTIVES</a:t>
            </a:r>
          </a:p>
        </p:txBody>
      </p:sp>
      <p:sp>
        <p:nvSpPr>
          <p:cNvPr id="135" name="Google Shape;135;p7"/>
          <p:cNvSpPr txBox="1">
            <a:spLocks noGrp="1"/>
          </p:cNvSpPr>
          <p:nvPr>
            <p:ph type="body" idx="1"/>
          </p:nvPr>
        </p:nvSpPr>
        <p:spPr>
          <a:xfrm>
            <a:off x="734290" y="1276638"/>
            <a:ext cx="8104909" cy="4743161"/>
          </a:xfrm>
          <a:prstGeom prst="rect">
            <a:avLst/>
          </a:prstGeom>
          <a:noFill/>
          <a:ln>
            <a:noFill/>
          </a:ln>
        </p:spPr>
        <p:txBody>
          <a:bodyPr spcFirstLastPara="1" wrap="square" lIns="91425" tIns="45700" rIns="91425" bIns="45700" anchor="t" anchorCtr="0">
            <a:noAutofit/>
          </a:bodyPr>
          <a:lstStyle/>
          <a:p>
            <a:pPr algn="just">
              <a:lnSpc>
                <a:spcPct val="150000"/>
              </a:lnSpc>
            </a:pPr>
            <a:r>
              <a:rPr lang="en-US" sz="1000" dirty="0">
                <a:latin typeface="Times New Roman" panose="02020603050405020304" pitchFamily="18" charset="0"/>
                <a:cs typeface="Times New Roman" panose="02020603050405020304" pitchFamily="18" charset="0"/>
              </a:rPr>
              <a:t>Build a large language model (LLM)-based system capable of generating accurate, engaging, and near-real-time commentary for cricket matches, covering diverse events like wickets, runs, and partnerships.</a:t>
            </a:r>
          </a:p>
          <a:p>
            <a:pPr algn="just">
              <a:lnSpc>
                <a:spcPct val="150000"/>
              </a:lnSpc>
            </a:pPr>
            <a:r>
              <a:rPr lang="en-US" sz="1000" dirty="0">
                <a:latin typeface="Times New Roman" panose="02020603050405020304" pitchFamily="18" charset="0"/>
                <a:cs typeface="Times New Roman" panose="02020603050405020304" pitchFamily="18" charset="0"/>
              </a:rPr>
              <a:t>Demonstrate the feasibility of fine-tuning LLMs on affordable, consumer-grade GPUs, ensuring accessibility for smaller cricket leagues, independent researchers, and enthusiasts.</a:t>
            </a:r>
          </a:p>
          <a:p>
            <a:pPr algn="just">
              <a:lnSpc>
                <a:spcPct val="150000"/>
              </a:lnSpc>
            </a:pPr>
            <a:r>
              <a:rPr lang="en-US" sz="1000" dirty="0">
                <a:latin typeface="Times New Roman" panose="02020603050405020304" pitchFamily="18" charset="0"/>
                <a:cs typeface="Times New Roman" panose="02020603050405020304" pitchFamily="18" charset="0"/>
              </a:rPr>
              <a:t>Employ advanced fine-tuning techniques like </a:t>
            </a:r>
            <a:r>
              <a:rPr lang="en-US" sz="1000" dirty="0" err="1">
                <a:latin typeface="Times New Roman" panose="02020603050405020304" pitchFamily="18" charset="0"/>
                <a:cs typeface="Times New Roman" panose="02020603050405020304" pitchFamily="18" charset="0"/>
              </a:rPr>
              <a:t>QLoRA</a:t>
            </a:r>
            <a:r>
              <a:rPr lang="en-US" sz="1000" dirty="0">
                <a:latin typeface="Times New Roman" panose="02020603050405020304" pitchFamily="18" charset="0"/>
                <a:cs typeface="Times New Roman" panose="02020603050405020304" pitchFamily="18" charset="0"/>
              </a:rPr>
              <a:t> to adapt open-source LLMs for cricket-specific commentary tasks, incorporating granular match details.</a:t>
            </a:r>
          </a:p>
          <a:p>
            <a:pPr algn="just">
              <a:lnSpc>
                <a:spcPct val="150000"/>
              </a:lnSpc>
            </a:pPr>
            <a:r>
              <a:rPr lang="en-US" sz="1000" dirty="0">
                <a:latin typeface="Times New Roman" panose="02020603050405020304" pitchFamily="18" charset="0"/>
                <a:cs typeface="Times New Roman" panose="02020603050405020304" pitchFamily="18" charset="0"/>
              </a:rPr>
              <a:t>Optimize the model to produce coherent, contextually accurate descriptions of cricket events, such as sixes, no-balls, wickets, and high-pressure overs.</a:t>
            </a:r>
          </a:p>
          <a:p>
            <a:pPr algn="just">
              <a:lnSpc>
                <a:spcPct val="150000"/>
              </a:lnSpc>
            </a:pPr>
            <a:r>
              <a:rPr lang="en-US" sz="1000" dirty="0">
                <a:latin typeface="Times New Roman" panose="02020603050405020304" pitchFamily="18" charset="0"/>
                <a:cs typeface="Times New Roman" panose="02020603050405020304" pitchFamily="18" charset="0"/>
              </a:rPr>
              <a:t>Explore and evaluate three novel fine-tuning methodologies—Layered Model (LM), Mixed Sequentially Model (MSM), and Mixed Immediately Model (MIM)—to improve performance, learning efficiency, and retention of knowledge.</a:t>
            </a:r>
          </a:p>
          <a:p>
            <a:pPr algn="just">
              <a:lnSpc>
                <a:spcPct val="150000"/>
              </a:lnSpc>
            </a:pPr>
            <a:r>
              <a:rPr lang="en-US" sz="1000" dirty="0">
                <a:latin typeface="Times New Roman" panose="02020603050405020304" pitchFamily="18" charset="0"/>
                <a:cs typeface="Times New Roman" panose="02020603050405020304" pitchFamily="18" charset="0"/>
              </a:rPr>
              <a:t>Enhance the viewing and interactive experience for cricket fans by providing insightful, real-time commentary tailored to match events and scenarios.</a:t>
            </a:r>
          </a:p>
          <a:p>
            <a:pPr algn="just">
              <a:lnSpc>
                <a:spcPct val="150000"/>
              </a:lnSpc>
            </a:pPr>
            <a:r>
              <a:rPr lang="en-US" sz="1000" dirty="0">
                <a:latin typeface="Times New Roman" panose="02020603050405020304" pitchFamily="18" charset="0"/>
                <a:cs typeface="Times New Roman" panose="02020603050405020304" pitchFamily="18" charset="0"/>
              </a:rPr>
              <a:t>Enable smaller cricket leagues, domestic tournaments, and community-level matches to leverage AI-driven commentary for fan engagement and digital presence.</a:t>
            </a:r>
          </a:p>
          <a:p>
            <a:pPr algn="just">
              <a:lnSpc>
                <a:spcPct val="150000"/>
              </a:lnSpc>
            </a:pPr>
            <a:r>
              <a:rPr lang="en-US" sz="1000" dirty="0">
                <a:latin typeface="Times New Roman" panose="02020603050405020304" pitchFamily="18" charset="0"/>
                <a:cs typeface="Times New Roman" panose="02020603050405020304" pitchFamily="18" charset="0"/>
              </a:rPr>
              <a:t>Contribute to broader accessibility of advanced NLP technologies, proving the feasibility of deploying sophisticated AI solutions in resource-constrained environments.</a:t>
            </a:r>
          </a:p>
          <a:p>
            <a:pPr algn="just">
              <a:lnSpc>
                <a:spcPct val="150000"/>
              </a:lnSpc>
            </a:pPr>
            <a:r>
              <a:rPr lang="en-US" sz="1000" dirty="0">
                <a:latin typeface="Times New Roman" panose="02020603050405020304" pitchFamily="18" charset="0"/>
                <a:cs typeface="Times New Roman" panose="02020603050405020304" pitchFamily="18" charset="0"/>
              </a:rPr>
              <a:t>Provide a scalable and adaptable framework for integrating advanced NLP techniques into cricket journalism, paving the way for similar applications in other sports and event-based domains.</a:t>
            </a:r>
          </a:p>
          <a:p>
            <a:pPr marL="342900" lvl="0" indent="-215900" algn="just" rtl="0">
              <a:spcBef>
                <a:spcPts val="0"/>
              </a:spcBef>
              <a:spcAft>
                <a:spcPts val="0"/>
              </a:spcAft>
              <a:buClr>
                <a:schemeClr val="dk1"/>
              </a:buClr>
              <a:buSzPts val="2000"/>
              <a:buNone/>
            </a:pPr>
            <a:endParaRPr lang="en-US" sz="1000" dirty="0">
              <a:latin typeface="Times New Roman"/>
              <a:ea typeface="Times New Roman"/>
              <a:cs typeface="Times New Roman"/>
              <a:sym typeface="Times New Roman"/>
            </a:endParaRPr>
          </a:p>
        </p:txBody>
      </p:sp>
      <p:sp>
        <p:nvSpPr>
          <p:cNvPr id="136" name="Google Shape;136;p7"/>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8"/>
          <p:cNvSpPr txBox="1">
            <a:spLocks noGrp="1"/>
          </p:cNvSpPr>
          <p:nvPr>
            <p:ph type="title"/>
          </p:nvPr>
        </p:nvSpPr>
        <p:spPr>
          <a:xfrm>
            <a:off x="457200" y="-34636"/>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PROBLEM STATEMENT</a:t>
            </a:r>
          </a:p>
        </p:txBody>
      </p:sp>
      <p:sp>
        <p:nvSpPr>
          <p:cNvPr id="142" name="Google Shape;142;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r>
              <a:rPr lang="en-US" sz="2000" dirty="0"/>
              <a:t>Inadequate Real-Time Performance:</a:t>
            </a:r>
            <a:br>
              <a:rPr lang="en-US" sz="2000" dirty="0"/>
            </a:br>
            <a:r>
              <a:rPr lang="en-US" sz="2000" dirty="0"/>
              <a:t>Many existing systems fail to generate fluent and accurate commentary in real time due to slow inference speeds, making them unsuitable for dynamic and fast-paced scenarios like live sports or events.</a:t>
            </a:r>
          </a:p>
          <a:p>
            <a:r>
              <a:rPr lang="en-US" sz="2000" dirty="0"/>
              <a:t>High Computational Demand:</a:t>
            </a:r>
            <a:br>
              <a:rPr lang="en-US" sz="2000" dirty="0"/>
            </a:br>
            <a:r>
              <a:rPr lang="en-US" sz="2000" dirty="0"/>
              <a:t>Fine-tuning state-of-the-art models like T5 and mT5 requires immense computational resources, making these solutions impractical for real-time or resource-constrained environments</a:t>
            </a:r>
          </a:p>
          <a:p>
            <a:r>
              <a:rPr lang="en-US" sz="2000" dirty="0"/>
              <a:t>Contextual Inconsistencies:</a:t>
            </a:r>
            <a:br>
              <a:rPr lang="en-US" sz="2000" dirty="0"/>
            </a:br>
            <a:r>
              <a:rPr lang="en-US" sz="2000" dirty="0"/>
              <a:t>Models like GPT-2 and mT5 exhibit a lack of coherence and contextual understanding when handling complex and real-time commentary, particularly in multilingual scenarios where cultural nuances and idiomatic expressions are critical.</a:t>
            </a:r>
          </a:p>
          <a:p>
            <a:pPr marL="342900" lvl="0" indent="-139700" algn="l" rtl="0">
              <a:spcBef>
                <a:spcPts val="0"/>
              </a:spcBef>
              <a:spcAft>
                <a:spcPts val="0"/>
              </a:spcAft>
              <a:buClr>
                <a:schemeClr val="dk1"/>
              </a:buClr>
              <a:buSzPts val="3200"/>
              <a:buNone/>
            </a:pPr>
            <a:endParaRPr sz="2000" dirty="0"/>
          </a:p>
        </p:txBody>
      </p:sp>
      <p:sp>
        <p:nvSpPr>
          <p:cNvPr id="143" name="Google Shape;143;p8"/>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9"/>
          <p:cNvSpPr txBox="1">
            <a:spLocks noGrp="1"/>
          </p:cNvSpPr>
          <p:nvPr>
            <p:ph type="title"/>
          </p:nvPr>
        </p:nvSpPr>
        <p:spPr>
          <a:xfrm>
            <a:off x="981819" y="762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200" dirty="0"/>
              <a:t>PROPOSED WORK-BLOCK DIAGRAM</a:t>
            </a:r>
          </a:p>
        </p:txBody>
      </p:sp>
      <p:sp>
        <p:nvSpPr>
          <p:cNvPr id="150" name="Google Shape;150;p9"/>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9320F8B8-2D2A-8D5A-12EE-344D67F0BF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819" y="1900688"/>
            <a:ext cx="7180361" cy="305662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PROPOSED-NOVEL IDEA</a:t>
            </a:r>
          </a:p>
        </p:txBody>
      </p:sp>
      <p:sp>
        <p:nvSpPr>
          <p:cNvPr id="156" name="Google Shape;15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32500" lnSpcReduction="20000"/>
          </a:bodyPr>
          <a:lstStyle/>
          <a:p>
            <a:pPr algn="just">
              <a:lnSpc>
                <a:spcPct val="150000"/>
              </a:lnSpc>
            </a:pPr>
            <a:r>
              <a:rPr lang="en-IN" sz="3200" dirty="0">
                <a:latin typeface="Times New Roman" panose="02020603050405020304" pitchFamily="18" charset="0"/>
                <a:cs typeface="Times New Roman" panose="02020603050405020304" pitchFamily="18" charset="0"/>
              </a:rPr>
              <a:t>Utilizes </a:t>
            </a:r>
            <a:r>
              <a:rPr lang="en-IN" sz="3200" dirty="0" err="1">
                <a:latin typeface="Times New Roman" panose="02020603050405020304" pitchFamily="18" charset="0"/>
                <a:cs typeface="Times New Roman" panose="02020603050405020304" pitchFamily="18" charset="0"/>
              </a:rPr>
              <a:t>QLoRA</a:t>
            </a:r>
            <a:r>
              <a:rPr lang="en-IN" sz="3200" dirty="0">
                <a:latin typeface="Times New Roman" panose="02020603050405020304" pitchFamily="18" charset="0"/>
                <a:cs typeface="Times New Roman" panose="02020603050405020304" pitchFamily="18" charset="0"/>
              </a:rPr>
              <a:t> and advanced fine-tuning techniques to adapt large language models (LLMs) for cricket commentary, making it feasible to train on affordable GPUs without needing expensive computational resources.</a:t>
            </a:r>
          </a:p>
          <a:p>
            <a:pPr algn="just">
              <a:lnSpc>
                <a:spcPct val="150000"/>
              </a:lnSpc>
            </a:pPr>
            <a:r>
              <a:rPr lang="en-IN" sz="3200" dirty="0">
                <a:latin typeface="Times New Roman" panose="02020603050405020304" pitchFamily="18" charset="0"/>
                <a:cs typeface="Times New Roman" panose="02020603050405020304" pitchFamily="18" charset="0"/>
              </a:rPr>
              <a:t>Introduces three methodologies—Layered Model (LM), Mixed Sequentially Model (MSM), and Mixed Immediately Model (MIM)—to efficiently train the model for diverse cricket events such as wickets, runs, partnerships, and overs.</a:t>
            </a:r>
          </a:p>
          <a:p>
            <a:pPr algn="just">
              <a:lnSpc>
                <a:spcPct val="150000"/>
              </a:lnSpc>
            </a:pPr>
            <a:r>
              <a:rPr lang="en-IN" sz="3200" dirty="0">
                <a:latin typeface="Times New Roman" panose="02020603050405020304" pitchFamily="18" charset="0"/>
                <a:cs typeface="Times New Roman" panose="02020603050405020304" pitchFamily="18" charset="0"/>
              </a:rPr>
              <a:t>Implements multitask learning strategies to handle simultaneous descriptions of cricket events (e.g., sixes, no-balls, and power plays) while maintaining coherence and relevance in real-time.</a:t>
            </a:r>
          </a:p>
          <a:p>
            <a:pPr algn="just">
              <a:lnSpc>
                <a:spcPct val="150000"/>
              </a:lnSpc>
            </a:pPr>
            <a:r>
              <a:rPr lang="en-IN" sz="3200" dirty="0">
                <a:latin typeface="Times New Roman" panose="02020603050405020304" pitchFamily="18" charset="0"/>
                <a:cs typeface="Times New Roman" panose="02020603050405020304" pitchFamily="18" charset="0"/>
              </a:rPr>
              <a:t>Utilizes cricket-specific datasets enriched with granular details like player statistics, match context, ball-by-ball events, and historical data to generate accurate and engaging commentary.</a:t>
            </a:r>
          </a:p>
          <a:p>
            <a:pPr algn="just">
              <a:lnSpc>
                <a:spcPct val="150000"/>
              </a:lnSpc>
            </a:pPr>
            <a:r>
              <a:rPr lang="en-IN" sz="3200" dirty="0">
                <a:latin typeface="Times New Roman" panose="02020603050405020304" pitchFamily="18" charset="0"/>
                <a:cs typeface="Times New Roman" panose="02020603050405020304" pitchFamily="18" charset="0"/>
              </a:rPr>
              <a:t>Adopts a complexity scoring system to prioritize training on different cricket events, balancing learning between simple events (dot balls or singles) and complex scenarios (hat-tricks, high-pressure overs).</a:t>
            </a:r>
          </a:p>
          <a:p>
            <a:pPr algn="just">
              <a:lnSpc>
                <a:spcPct val="150000"/>
              </a:lnSpc>
            </a:pPr>
            <a:r>
              <a:rPr lang="en-IN" sz="3200" dirty="0">
                <a:latin typeface="Times New Roman" panose="02020603050405020304" pitchFamily="18" charset="0"/>
                <a:cs typeface="Times New Roman" panose="02020603050405020304" pitchFamily="18" charset="0"/>
              </a:rPr>
              <a:t>Leverages transformer architecture and techniques like </a:t>
            </a:r>
            <a:r>
              <a:rPr lang="en-IN" sz="3200" dirty="0" err="1">
                <a:latin typeface="Times New Roman" panose="02020603050405020304" pitchFamily="18" charset="0"/>
                <a:cs typeface="Times New Roman" panose="02020603050405020304" pitchFamily="18" charset="0"/>
              </a:rPr>
              <a:t>LoRA</a:t>
            </a:r>
            <a:r>
              <a:rPr lang="en-IN" sz="3200" dirty="0">
                <a:latin typeface="Times New Roman" panose="02020603050405020304" pitchFamily="18" charset="0"/>
                <a:cs typeface="Times New Roman" panose="02020603050405020304" pitchFamily="18" charset="0"/>
              </a:rPr>
              <a:t> to optimize model performance, ensuring efficient fine-tuning tailored to cricket-specific commentary tasks.</a:t>
            </a:r>
          </a:p>
          <a:p>
            <a:pPr algn="just">
              <a:lnSpc>
                <a:spcPct val="150000"/>
              </a:lnSpc>
            </a:pPr>
            <a:r>
              <a:rPr lang="en-IN" sz="3200" dirty="0">
                <a:latin typeface="Times New Roman" panose="02020603050405020304" pitchFamily="18" charset="0"/>
                <a:cs typeface="Times New Roman" panose="02020603050405020304" pitchFamily="18" charset="0"/>
              </a:rPr>
              <a:t>Standardizes cricket datasets into a JSONL format, capturing granular event data like bowlers, batsmen, pitch details, and scores, streamlining the training process.</a:t>
            </a:r>
          </a:p>
          <a:p>
            <a:pPr algn="just">
              <a:lnSpc>
                <a:spcPct val="150000"/>
              </a:lnSpc>
            </a:pPr>
            <a:r>
              <a:rPr lang="en-IN" sz="3200" dirty="0">
                <a:latin typeface="Times New Roman" panose="02020603050405020304" pitchFamily="18" charset="0"/>
                <a:cs typeface="Times New Roman" panose="02020603050405020304" pitchFamily="18" charset="0"/>
              </a:rPr>
              <a:t>Demonstrates how advanced AI models can be fine-tuned and deployed locally, empowering smaller cricket leagues and enthusiasts to create automated commentary systems.</a:t>
            </a:r>
          </a:p>
          <a:p>
            <a:pPr algn="just">
              <a:lnSpc>
                <a:spcPct val="150000"/>
              </a:lnSpc>
            </a:pPr>
            <a:r>
              <a:rPr lang="en-IN" sz="3200" dirty="0">
                <a:latin typeface="Times New Roman" panose="02020603050405020304" pitchFamily="18" charset="0"/>
                <a:cs typeface="Times New Roman" panose="02020603050405020304" pitchFamily="18" charset="0"/>
              </a:rPr>
              <a:t>Provides a scalable template that can be extended to other sports like hockey or esports or applied to domains requiring real-time commentary for sequential events.</a:t>
            </a:r>
            <a:endParaRPr lang="en-US" sz="3200" dirty="0">
              <a:latin typeface="Times New Roman" panose="02020603050405020304" pitchFamily="18" charset="0"/>
              <a:cs typeface="Times New Roman" pitchFamily="18" charset="0"/>
            </a:endParaRPr>
          </a:p>
          <a:p>
            <a:pPr marL="342900" lvl="0" indent="-139700" algn="l" rtl="0">
              <a:spcBef>
                <a:spcPts val="0"/>
              </a:spcBef>
              <a:spcAft>
                <a:spcPts val="0"/>
              </a:spcAft>
              <a:buClr>
                <a:schemeClr val="dk1"/>
              </a:buClr>
              <a:buSzPts val="3200"/>
              <a:buNone/>
            </a:pPr>
            <a:endParaRPr dirty="0"/>
          </a:p>
        </p:txBody>
      </p:sp>
      <p:sp>
        <p:nvSpPr>
          <p:cNvPr id="157" name="Google Shape;157;p10"/>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School of Computer Science and Engineering                                       Date:                             Slide number:</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PROPOSED-MODULES</a:t>
            </a:r>
          </a:p>
        </p:txBody>
      </p:sp>
      <p:sp>
        <p:nvSpPr>
          <p:cNvPr id="163" name="Google Shape;163;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indent="0">
              <a:buNone/>
            </a:pPr>
            <a:r>
              <a:rPr lang="en-US" sz="2000" dirty="0"/>
              <a:t>The modules used in the project are:</a:t>
            </a:r>
          </a:p>
          <a:p>
            <a:r>
              <a:rPr lang="en-US" sz="2000" dirty="0"/>
              <a:t>Module 1: Live Data Extraction</a:t>
            </a:r>
          </a:p>
          <a:p>
            <a:r>
              <a:rPr lang="en-US" sz="2000" dirty="0"/>
              <a:t>Module 2: Commentary Generation</a:t>
            </a:r>
          </a:p>
          <a:p>
            <a:r>
              <a:rPr lang="en-US" sz="2000" dirty="0"/>
              <a:t>Module 3: Multilingual Commentary Translation and Transliteration</a:t>
            </a:r>
          </a:p>
          <a:p>
            <a:pPr marL="342900" lvl="0" indent="-139700" algn="l" rtl="0">
              <a:spcBef>
                <a:spcPts val="0"/>
              </a:spcBef>
              <a:spcAft>
                <a:spcPts val="0"/>
              </a:spcAft>
              <a:buClr>
                <a:schemeClr val="dk1"/>
              </a:buClr>
              <a:buSzPts val="3200"/>
              <a:buNone/>
            </a:pPr>
            <a:endParaRPr sz="2000" dirty="0"/>
          </a:p>
        </p:txBody>
      </p:sp>
      <p:sp>
        <p:nvSpPr>
          <p:cNvPr id="164" name="Google Shape;164;p11"/>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a:extLst>
            <a:ext uri="{FF2B5EF4-FFF2-40B4-BE49-F238E27FC236}">
              <a16:creationId xmlns:a16="http://schemas.microsoft.com/office/drawing/2014/main" id="{DDD72B82-6231-5D1A-F110-CB14F5F03BE7}"/>
            </a:ext>
          </a:extLst>
        </p:cNvPr>
        <p:cNvGrpSpPr/>
        <p:nvPr/>
      </p:nvGrpSpPr>
      <p:grpSpPr>
        <a:xfrm>
          <a:off x="0" y="0"/>
          <a:ext cx="0" cy="0"/>
          <a:chOff x="0" y="0"/>
          <a:chExt cx="0" cy="0"/>
        </a:xfrm>
      </p:grpSpPr>
      <p:sp>
        <p:nvSpPr>
          <p:cNvPr id="162" name="Google Shape;162;p11">
            <a:extLst>
              <a:ext uri="{FF2B5EF4-FFF2-40B4-BE49-F238E27FC236}">
                <a16:creationId xmlns:a16="http://schemas.microsoft.com/office/drawing/2014/main" id="{1A18C5FC-3BBA-FFBE-7BDE-43A3906A46BC}"/>
              </a:ext>
            </a:extLst>
          </p:cNvPr>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MODULE 1 - Outcome</a:t>
            </a:r>
          </a:p>
        </p:txBody>
      </p:sp>
      <p:sp>
        <p:nvSpPr>
          <p:cNvPr id="163" name="Google Shape;163;p11">
            <a:extLst>
              <a:ext uri="{FF2B5EF4-FFF2-40B4-BE49-F238E27FC236}">
                <a16:creationId xmlns:a16="http://schemas.microsoft.com/office/drawing/2014/main" id="{8F1EA1E8-B3E5-2618-7C34-7BEB0DF2D61F}"/>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r>
              <a:rPr lang="en-US" sz="2000" dirty="0"/>
              <a:t>The modules focuses on querying the live match data.</a:t>
            </a:r>
          </a:p>
          <a:p>
            <a:r>
              <a:rPr lang="en-US" sz="2000" dirty="0"/>
              <a:t>This data is processed to generate the commentary.</a:t>
            </a:r>
          </a:p>
          <a:p>
            <a:r>
              <a:rPr lang="en-US" sz="2000" dirty="0"/>
              <a:t>This module uses API to retrieve data from third-party data providers.</a:t>
            </a:r>
          </a:p>
          <a:p>
            <a:r>
              <a:rPr lang="en-US" sz="2000" dirty="0"/>
              <a:t>Several data pointers are queried in this module, to process and serve for the other modules of the project.</a:t>
            </a:r>
          </a:p>
          <a:p>
            <a:pPr marL="0" indent="0">
              <a:buNone/>
            </a:pPr>
            <a:endParaRPr lang="en-US" sz="2000" dirty="0"/>
          </a:p>
        </p:txBody>
      </p:sp>
      <p:sp>
        <p:nvSpPr>
          <p:cNvPr id="164" name="Google Shape;164;p11">
            <a:extLst>
              <a:ext uri="{FF2B5EF4-FFF2-40B4-BE49-F238E27FC236}">
                <a16:creationId xmlns:a16="http://schemas.microsoft.com/office/drawing/2014/main" id="{961AB8D4-BCA7-33FD-0DB3-63EAC9F7F773}"/>
              </a:ext>
            </a:extLst>
          </p:cNvPr>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a:extLst>
              <a:ext uri="{FF2B5EF4-FFF2-40B4-BE49-F238E27FC236}">
                <a16:creationId xmlns:a16="http://schemas.microsoft.com/office/drawing/2014/main" id="{043E8838-F00C-0AC8-0B2D-2BFB83C696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cxnSp>
        <p:nvCxnSpPr>
          <p:cNvPr id="6" name="Straight Connector 5">
            <a:extLst>
              <a:ext uri="{FF2B5EF4-FFF2-40B4-BE49-F238E27FC236}">
                <a16:creationId xmlns:a16="http://schemas.microsoft.com/office/drawing/2014/main" id="{83FDE376-9029-C791-55B7-A4E17C92C5CA}"/>
              </a:ext>
            </a:extLst>
          </p:cNvPr>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9387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1">
          <a:extLst>
            <a:ext uri="{FF2B5EF4-FFF2-40B4-BE49-F238E27FC236}">
              <a16:creationId xmlns:a16="http://schemas.microsoft.com/office/drawing/2014/main" id="{4A4B3782-EFF6-D52E-2899-E31175F4094C}"/>
            </a:ext>
          </a:extLst>
        </p:cNvPr>
        <p:cNvGrpSpPr/>
        <p:nvPr/>
      </p:nvGrpSpPr>
      <p:grpSpPr>
        <a:xfrm>
          <a:off x="0" y="0"/>
          <a:ext cx="0" cy="0"/>
          <a:chOff x="0" y="0"/>
          <a:chExt cx="0" cy="0"/>
        </a:xfrm>
      </p:grpSpPr>
      <p:sp>
        <p:nvSpPr>
          <p:cNvPr id="162" name="Google Shape;162;p11">
            <a:extLst>
              <a:ext uri="{FF2B5EF4-FFF2-40B4-BE49-F238E27FC236}">
                <a16:creationId xmlns:a16="http://schemas.microsoft.com/office/drawing/2014/main" id="{C00F8068-9BEB-B579-425D-ADEDD11CFCFB}"/>
              </a:ext>
            </a:extLst>
          </p:cNvPr>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MODULE 2 - Outcome</a:t>
            </a:r>
          </a:p>
        </p:txBody>
      </p:sp>
      <p:sp>
        <p:nvSpPr>
          <p:cNvPr id="163" name="Google Shape;163;p11">
            <a:extLst>
              <a:ext uri="{FF2B5EF4-FFF2-40B4-BE49-F238E27FC236}">
                <a16:creationId xmlns:a16="http://schemas.microsoft.com/office/drawing/2014/main" id="{8C391972-1AAD-ABE9-C149-71FDA185DC6D}"/>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r>
              <a:rPr lang="en-US" sz="2000" dirty="0"/>
              <a:t>Utilizes transformer models (GPT) to generate engaging commentary.</a:t>
            </a:r>
          </a:p>
          <a:p>
            <a:r>
              <a:rPr lang="en-US" sz="2000" dirty="0"/>
              <a:t>Ensures event-specific, player-specific, and game-specific context in generated text.</a:t>
            </a:r>
          </a:p>
          <a:p>
            <a:r>
              <a:rPr lang="en-US" sz="2000" dirty="0"/>
              <a:t>Varies tone and style to enhance user engagement.</a:t>
            </a:r>
          </a:p>
          <a:p>
            <a:r>
              <a:rPr lang="en-US" sz="2000" dirty="0"/>
              <a:t>Implements algorithms to reduce redundant and biased statements.</a:t>
            </a:r>
          </a:p>
          <a:p>
            <a:r>
              <a:rPr lang="en-US" sz="2000" dirty="0"/>
              <a:t>Adjusts commentary tone based on the intensity of the event.</a:t>
            </a:r>
          </a:p>
        </p:txBody>
      </p:sp>
      <p:sp>
        <p:nvSpPr>
          <p:cNvPr id="164" name="Google Shape;164;p11">
            <a:extLst>
              <a:ext uri="{FF2B5EF4-FFF2-40B4-BE49-F238E27FC236}">
                <a16:creationId xmlns:a16="http://schemas.microsoft.com/office/drawing/2014/main" id="{B60FF48B-9E45-0FA8-9FA4-D7C65A569C73}"/>
              </a:ext>
            </a:extLst>
          </p:cNvPr>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a:extLst>
              <a:ext uri="{FF2B5EF4-FFF2-40B4-BE49-F238E27FC236}">
                <a16:creationId xmlns:a16="http://schemas.microsoft.com/office/drawing/2014/main" id="{4FBD3232-AF8D-8EC9-841E-C28857DF5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cxnSp>
        <p:nvCxnSpPr>
          <p:cNvPr id="6" name="Straight Connector 5">
            <a:extLst>
              <a:ext uri="{FF2B5EF4-FFF2-40B4-BE49-F238E27FC236}">
                <a16:creationId xmlns:a16="http://schemas.microsoft.com/office/drawing/2014/main" id="{E4758D8E-C8C2-3171-3313-DA041298F255}"/>
              </a:ext>
            </a:extLst>
          </p:cNvPr>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600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a:extLst>
            <a:ext uri="{FF2B5EF4-FFF2-40B4-BE49-F238E27FC236}">
              <a16:creationId xmlns:a16="http://schemas.microsoft.com/office/drawing/2014/main" id="{FF303917-FB57-DC77-BA3E-D43253194AA8}"/>
            </a:ext>
          </a:extLst>
        </p:cNvPr>
        <p:cNvGrpSpPr/>
        <p:nvPr/>
      </p:nvGrpSpPr>
      <p:grpSpPr>
        <a:xfrm>
          <a:off x="0" y="0"/>
          <a:ext cx="0" cy="0"/>
          <a:chOff x="0" y="0"/>
          <a:chExt cx="0" cy="0"/>
        </a:xfrm>
      </p:grpSpPr>
      <p:sp>
        <p:nvSpPr>
          <p:cNvPr id="162" name="Google Shape;162;p11">
            <a:extLst>
              <a:ext uri="{FF2B5EF4-FFF2-40B4-BE49-F238E27FC236}">
                <a16:creationId xmlns:a16="http://schemas.microsoft.com/office/drawing/2014/main" id="{629E8C78-5527-29C0-2E7E-075996B6D977}"/>
              </a:ext>
            </a:extLst>
          </p:cNvPr>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MODULE 3 - Outcome</a:t>
            </a:r>
          </a:p>
        </p:txBody>
      </p:sp>
      <p:sp>
        <p:nvSpPr>
          <p:cNvPr id="163" name="Google Shape;163;p11">
            <a:extLst>
              <a:ext uri="{FF2B5EF4-FFF2-40B4-BE49-F238E27FC236}">
                <a16:creationId xmlns:a16="http://schemas.microsoft.com/office/drawing/2014/main" id="{0D485A98-420F-D610-F11C-451D357A3109}"/>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r>
              <a:rPr lang="en-US" sz="2000" dirty="0"/>
              <a:t>Supports multiple languages for diverse audience engagement.</a:t>
            </a:r>
          </a:p>
          <a:p>
            <a:r>
              <a:rPr lang="en-US" sz="2000" dirty="0"/>
              <a:t>Uses best translation models for high-quality translations.</a:t>
            </a:r>
          </a:p>
          <a:p>
            <a:r>
              <a:rPr lang="en-US" sz="2000" dirty="0"/>
              <a:t>Converts names and terms accurately into different scripts for phonetic consistency.</a:t>
            </a:r>
          </a:p>
          <a:p>
            <a:r>
              <a:rPr lang="en-US" sz="2000" dirty="0"/>
              <a:t>Adapts phrasing, idioms, and expressions to fit linguistic nuances.</a:t>
            </a:r>
          </a:p>
          <a:p>
            <a:r>
              <a:rPr lang="en-US" sz="2000" dirty="0"/>
              <a:t>Enables audio-based multilingual commentary for broadcasting applications.</a:t>
            </a:r>
          </a:p>
        </p:txBody>
      </p:sp>
      <p:sp>
        <p:nvSpPr>
          <p:cNvPr id="164" name="Google Shape;164;p11">
            <a:extLst>
              <a:ext uri="{FF2B5EF4-FFF2-40B4-BE49-F238E27FC236}">
                <a16:creationId xmlns:a16="http://schemas.microsoft.com/office/drawing/2014/main" id="{F0914877-1C56-9258-3D8D-4A5E7703F034}"/>
              </a:ext>
            </a:extLst>
          </p:cNvPr>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a:extLst>
              <a:ext uri="{FF2B5EF4-FFF2-40B4-BE49-F238E27FC236}">
                <a16:creationId xmlns:a16="http://schemas.microsoft.com/office/drawing/2014/main" id="{695E7602-4264-8C49-2FDE-5C6CDEEC690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cxnSp>
        <p:nvCxnSpPr>
          <p:cNvPr id="6" name="Straight Connector 5">
            <a:extLst>
              <a:ext uri="{FF2B5EF4-FFF2-40B4-BE49-F238E27FC236}">
                <a16:creationId xmlns:a16="http://schemas.microsoft.com/office/drawing/2014/main" id="{572E08C8-69F9-F7A1-82FF-292D4568A8FA}"/>
              </a:ext>
            </a:extLst>
          </p:cNvPr>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512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2"/>
          <p:cNvSpPr txBox="1">
            <a:spLocks noGrp="1"/>
          </p:cNvSpPr>
          <p:nvPr>
            <p:ph type="title"/>
          </p:nvPr>
        </p:nvSpPr>
        <p:spPr>
          <a:xfrm>
            <a:off x="1076634" y="98322"/>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2800" dirty="0"/>
              <a:t>SOFTWARE &amp; HARDWARE REQUIREMENTS</a:t>
            </a:r>
          </a:p>
        </p:txBody>
      </p:sp>
      <p:sp>
        <p:nvSpPr>
          <p:cNvPr id="170" name="Google Shape;170;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r>
              <a:rPr lang="en-US" dirty="0"/>
              <a:t>Hardware Requirement:</a:t>
            </a:r>
          </a:p>
          <a:p>
            <a:pPr marL="857250" lvl="1" indent="-457200"/>
            <a:r>
              <a:rPr lang="en-US" sz="2400" dirty="0"/>
              <a:t>Laptop</a:t>
            </a:r>
          </a:p>
          <a:p>
            <a:pPr marL="857250" lvl="1" indent="-457200"/>
            <a:r>
              <a:rPr lang="en-US" sz="2400" dirty="0"/>
              <a:t>8 GB Ram</a:t>
            </a:r>
          </a:p>
          <a:p>
            <a:pPr marL="857250" lvl="1" indent="-457200"/>
            <a:r>
              <a:rPr lang="en-US" sz="2400" dirty="0"/>
              <a:t>Solid State Drive (SSD)</a:t>
            </a:r>
          </a:p>
          <a:p>
            <a:pPr marL="457200" indent="-457200"/>
            <a:r>
              <a:rPr lang="en-US" dirty="0"/>
              <a:t>Software Requirement:</a:t>
            </a:r>
          </a:p>
          <a:p>
            <a:pPr marL="857250" lvl="1" indent="-457200"/>
            <a:r>
              <a:rPr lang="en-US" sz="2400" dirty="0"/>
              <a:t>Visual Studio Code &amp; Libraries</a:t>
            </a:r>
          </a:p>
          <a:p>
            <a:pPr marL="857250" lvl="1" indent="-457200"/>
            <a:r>
              <a:rPr lang="en-US" sz="2400" dirty="0"/>
              <a:t>JSON Dataset</a:t>
            </a:r>
          </a:p>
          <a:p>
            <a:pPr marL="342900" lvl="0" indent="-139700" algn="l" rtl="0">
              <a:spcBef>
                <a:spcPts val="0"/>
              </a:spcBef>
              <a:spcAft>
                <a:spcPts val="0"/>
              </a:spcAft>
              <a:buClr>
                <a:schemeClr val="dk1"/>
              </a:buClr>
              <a:buSzPts val="3200"/>
              <a:buNone/>
            </a:pPr>
            <a:endParaRPr dirty="0"/>
          </a:p>
        </p:txBody>
      </p:sp>
      <p:sp>
        <p:nvSpPr>
          <p:cNvPr id="171" name="Google Shape;171;p12"/>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MODULE OUTPUT </a:t>
            </a:r>
          </a:p>
        </p:txBody>
      </p:sp>
      <p:sp>
        <p:nvSpPr>
          <p:cNvPr id="178" name="Google Shape;178;p13"/>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School of Computer Science and Engineering                                       Date:                             Slide number:</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cxnSp>
        <p:nvCxnSpPr>
          <p:cNvPr id="6" name="Straight Connector 5"/>
          <p:cNvCxnSpPr/>
          <p:nvPr/>
        </p:nvCxnSpPr>
        <p:spPr>
          <a:xfrm flipV="1">
            <a:off x="0" y="971838"/>
            <a:ext cx="9144000" cy="69273"/>
          </a:xfrm>
          <a:prstGeom prst="line">
            <a:avLst/>
          </a:prstGeom>
          <a:ln/>
        </p:spPr>
        <p:style>
          <a:lnRef idx="1">
            <a:schemeClr val="dk1"/>
          </a:lnRef>
          <a:fillRef idx="0">
            <a:schemeClr val="dk1"/>
          </a:fillRef>
          <a:effectRef idx="0">
            <a:schemeClr val="dk1"/>
          </a:effectRef>
          <a:fontRef idx="minor">
            <a:schemeClr val="tx1"/>
          </a:fontRef>
        </p:style>
      </p:cxnSp>
      <p:pic>
        <p:nvPicPr>
          <p:cNvPr id="3" name="Picture 2">
            <a:extLst>
              <a:ext uri="{FF2B5EF4-FFF2-40B4-BE49-F238E27FC236}">
                <a16:creationId xmlns:a16="http://schemas.microsoft.com/office/drawing/2014/main" id="{8B935984-4AEE-D540-0B81-31FDAC6A0203}"/>
              </a:ext>
            </a:extLst>
          </p:cNvPr>
          <p:cNvPicPr>
            <a:picLocks noChangeAspect="1"/>
          </p:cNvPicPr>
          <p:nvPr/>
        </p:nvPicPr>
        <p:blipFill>
          <a:blip r:embed="rId3"/>
          <a:stretch>
            <a:fillRect/>
          </a:stretch>
        </p:blipFill>
        <p:spPr>
          <a:xfrm>
            <a:off x="685800" y="1371600"/>
            <a:ext cx="3524742" cy="4305901"/>
          </a:xfrm>
          <a:prstGeom prst="rect">
            <a:avLst/>
          </a:prstGeom>
        </p:spPr>
      </p:pic>
      <p:pic>
        <p:nvPicPr>
          <p:cNvPr id="5" name="Picture 4">
            <a:extLst>
              <a:ext uri="{FF2B5EF4-FFF2-40B4-BE49-F238E27FC236}">
                <a16:creationId xmlns:a16="http://schemas.microsoft.com/office/drawing/2014/main" id="{5C672204-225D-1266-4683-BB03CA3F3FAB}"/>
              </a:ext>
            </a:extLst>
          </p:cNvPr>
          <p:cNvPicPr>
            <a:picLocks noChangeAspect="1"/>
          </p:cNvPicPr>
          <p:nvPr/>
        </p:nvPicPr>
        <p:blipFill>
          <a:blip r:embed="rId4"/>
          <a:stretch>
            <a:fillRect/>
          </a:stretch>
        </p:blipFill>
        <p:spPr>
          <a:xfrm>
            <a:off x="4375355" y="1371600"/>
            <a:ext cx="4572000" cy="1565124"/>
          </a:xfrm>
          <a:prstGeom prst="rect">
            <a:avLst/>
          </a:prstGeom>
        </p:spPr>
      </p:pic>
      <p:pic>
        <p:nvPicPr>
          <p:cNvPr id="8" name="Picture 7">
            <a:extLst>
              <a:ext uri="{FF2B5EF4-FFF2-40B4-BE49-F238E27FC236}">
                <a16:creationId xmlns:a16="http://schemas.microsoft.com/office/drawing/2014/main" id="{2350CE38-E5A1-F4F6-5B30-84BCA2877BE9}"/>
              </a:ext>
            </a:extLst>
          </p:cNvPr>
          <p:cNvPicPr>
            <a:picLocks noChangeAspect="1"/>
          </p:cNvPicPr>
          <p:nvPr/>
        </p:nvPicPr>
        <p:blipFill>
          <a:blip r:embed="rId5"/>
          <a:stretch>
            <a:fillRect/>
          </a:stretch>
        </p:blipFill>
        <p:spPr>
          <a:xfrm>
            <a:off x="4739148" y="3206622"/>
            <a:ext cx="3628103" cy="1429310"/>
          </a:xfrm>
          <a:prstGeom prst="rect">
            <a:avLst/>
          </a:prstGeom>
        </p:spPr>
      </p:pic>
      <p:pic>
        <p:nvPicPr>
          <p:cNvPr id="10" name="Picture 9">
            <a:extLst>
              <a:ext uri="{FF2B5EF4-FFF2-40B4-BE49-F238E27FC236}">
                <a16:creationId xmlns:a16="http://schemas.microsoft.com/office/drawing/2014/main" id="{8ABECE4A-1D3D-81E1-072D-F9AADAE187D4}"/>
              </a:ext>
            </a:extLst>
          </p:cNvPr>
          <p:cNvPicPr>
            <a:picLocks noChangeAspect="1"/>
          </p:cNvPicPr>
          <p:nvPr/>
        </p:nvPicPr>
        <p:blipFill>
          <a:blip r:embed="rId6"/>
          <a:stretch>
            <a:fillRect/>
          </a:stretch>
        </p:blipFill>
        <p:spPr>
          <a:xfrm>
            <a:off x="4687566" y="4730900"/>
            <a:ext cx="3731268" cy="13901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165"/>
            <a:ext cx="8229600" cy="653617"/>
          </a:xfrm>
        </p:spPr>
        <p:txBody>
          <a:bodyPr>
            <a:normAutofit fontScale="90000"/>
          </a:bodyPr>
          <a:lstStyle/>
          <a:p>
            <a:r>
              <a:rPr lang="en-US" dirty="0"/>
              <a:t>AGENDA</a:t>
            </a:r>
          </a:p>
        </p:txBody>
      </p:sp>
      <p:sp>
        <p:nvSpPr>
          <p:cNvPr id="3" name="Content Placeholder 2"/>
          <p:cNvSpPr>
            <a:spLocks noGrp="1"/>
          </p:cNvSpPr>
          <p:nvPr>
            <p:ph idx="1"/>
          </p:nvPr>
        </p:nvSpPr>
        <p:spPr>
          <a:xfrm>
            <a:off x="457200" y="928255"/>
            <a:ext cx="8229600" cy="5197909"/>
          </a:xfrm>
        </p:spPr>
        <p:txBody>
          <a:bodyPr>
            <a:normAutofit fontScale="25000" lnSpcReduction="20000"/>
          </a:bodyPr>
          <a:lstStyle/>
          <a:p>
            <a:pPr rtl="0" fontAlgn="base">
              <a:spcBef>
                <a:spcPts val="0"/>
              </a:spcBef>
              <a:spcAft>
                <a:spcPts val="0"/>
              </a:spcAft>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Abstract</a:t>
            </a:r>
          </a:p>
          <a:p>
            <a:pPr rtl="0" fontAlgn="base">
              <a:spcBef>
                <a:spcPts val="1000"/>
              </a:spcBef>
              <a:spcAft>
                <a:spcPts val="0"/>
              </a:spcAft>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Scope and Motivation</a:t>
            </a:r>
          </a:p>
          <a:p>
            <a:pPr rtl="0" fontAlgn="base">
              <a:spcBef>
                <a:spcPts val="1000"/>
              </a:spcBef>
              <a:spcAft>
                <a:spcPts val="0"/>
              </a:spcAft>
              <a:buFont typeface="Arial" panose="020B0604020202020204" pitchFamily="34" charset="0"/>
              <a:buChar char="•"/>
            </a:pPr>
            <a:r>
              <a:rPr lang="en-US" sz="4800" dirty="0">
                <a:solidFill>
                  <a:srgbClr val="000000"/>
                </a:solidFill>
                <a:latin typeface="Times New Roman" panose="02020603050405020304" pitchFamily="18" charset="0"/>
                <a:cs typeface="Times New Roman" panose="02020603050405020304" pitchFamily="18" charset="0"/>
              </a:rPr>
              <a:t>Introduction</a:t>
            </a:r>
          </a:p>
          <a:p>
            <a:pPr rtl="0" fontAlgn="base">
              <a:spcBef>
                <a:spcPts val="1000"/>
              </a:spcBef>
              <a:spcAft>
                <a:spcPts val="0"/>
              </a:spcAft>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Literature Survey ( Table)</a:t>
            </a:r>
          </a:p>
          <a:p>
            <a:pPr rtl="0" fontAlgn="base">
              <a:spcBef>
                <a:spcPts val="1000"/>
              </a:spcBef>
              <a:spcAft>
                <a:spcPts val="0"/>
              </a:spcAft>
              <a:buFont typeface="Arial" panose="020B0604020202020204" pitchFamily="34" charset="0"/>
              <a:buChar char="•"/>
            </a:pPr>
            <a:r>
              <a:rPr lang="en-US" sz="4800" dirty="0">
                <a:solidFill>
                  <a:srgbClr val="000000"/>
                </a:solidFill>
                <a:latin typeface="Times New Roman" panose="02020603050405020304" pitchFamily="18" charset="0"/>
                <a:cs typeface="Times New Roman" panose="02020603050405020304" pitchFamily="18" charset="0"/>
              </a:rPr>
              <a:t>Objective</a:t>
            </a:r>
            <a:endParaRPr lang="en-US" sz="4800" b="0" i="0" u="none" strike="noStrike" dirty="0">
              <a:solidFill>
                <a:srgbClr val="000000"/>
              </a:solidFill>
              <a:effectLst/>
              <a:latin typeface="Times New Roman" panose="02020603050405020304" pitchFamily="18" charset="0"/>
              <a:cs typeface="Times New Roman" panose="02020603050405020304" pitchFamily="18" charset="0"/>
            </a:endParaRPr>
          </a:p>
          <a:p>
            <a:pPr rtl="0" fontAlgn="base">
              <a:spcBef>
                <a:spcPts val="1000"/>
              </a:spcBef>
              <a:spcAft>
                <a:spcPts val="0"/>
              </a:spcAft>
              <a:buFont typeface="Arial" panose="020B0604020202020204" pitchFamily="34" charset="0"/>
              <a:buChar char="•"/>
            </a:pPr>
            <a:r>
              <a:rPr lang="en-US" sz="4800" dirty="0">
                <a:solidFill>
                  <a:srgbClr val="000000"/>
                </a:solidFill>
                <a:latin typeface="Times New Roman" panose="02020603050405020304" pitchFamily="18" charset="0"/>
                <a:cs typeface="Times New Roman" panose="02020603050405020304" pitchFamily="18" charset="0"/>
              </a:rPr>
              <a:t>Problem Statement</a:t>
            </a:r>
          </a:p>
          <a:p>
            <a:pPr rtl="0" fontAlgn="base">
              <a:spcBef>
                <a:spcPts val="1000"/>
              </a:spcBef>
              <a:spcAft>
                <a:spcPts val="0"/>
              </a:spcAft>
              <a:buFont typeface="Arial" panose="020B0604020202020204" pitchFamily="34" charset="0"/>
              <a:buChar char="•"/>
            </a:pPr>
            <a:r>
              <a:rPr lang="en-US" sz="4800" dirty="0">
                <a:solidFill>
                  <a:srgbClr val="000000"/>
                </a:solidFill>
                <a:latin typeface="Times New Roman" panose="02020603050405020304" pitchFamily="18" charset="0"/>
                <a:cs typeface="Times New Roman" panose="02020603050405020304" pitchFamily="18" charset="0"/>
              </a:rPr>
              <a:t>Proposed Work</a:t>
            </a:r>
          </a:p>
          <a:p>
            <a:pPr lvl="1" fontAlgn="base">
              <a:spcBef>
                <a:spcPts val="1000"/>
              </a:spcBef>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Architecture Diagram/Flow Diagram/Block Diagram</a:t>
            </a:r>
          </a:p>
          <a:p>
            <a:pPr lvl="1" fontAlgn="base">
              <a:spcBef>
                <a:spcPts val="1000"/>
              </a:spcBef>
              <a:buFont typeface="Arial" panose="020B0604020202020204" pitchFamily="34" charset="0"/>
              <a:buChar char="•"/>
            </a:pPr>
            <a:r>
              <a:rPr lang="en-US" sz="4800" dirty="0">
                <a:solidFill>
                  <a:srgbClr val="000000"/>
                </a:solidFill>
                <a:latin typeface="Times New Roman" panose="02020603050405020304" pitchFamily="18" charset="0"/>
                <a:cs typeface="Times New Roman" panose="02020603050405020304" pitchFamily="18" charset="0"/>
              </a:rPr>
              <a:t>Novel idea</a:t>
            </a:r>
          </a:p>
          <a:p>
            <a:pPr lvl="1" fontAlgn="base">
              <a:spcBef>
                <a:spcPts val="1000"/>
              </a:spcBef>
              <a:buFont typeface="Arial" panose="020B0604020202020204" pitchFamily="34" charset="0"/>
              <a:buChar char="•"/>
            </a:pPr>
            <a:r>
              <a:rPr lang="en-US" sz="4800" dirty="0">
                <a:solidFill>
                  <a:srgbClr val="000000"/>
                </a:solidFill>
                <a:latin typeface="Times New Roman" panose="02020603050405020304" pitchFamily="18" charset="0"/>
                <a:cs typeface="Times New Roman" panose="02020603050405020304" pitchFamily="18" charset="0"/>
              </a:rPr>
              <a:t>Modules</a:t>
            </a:r>
          </a:p>
          <a:p>
            <a:pPr lvl="1" fontAlgn="base">
              <a:spcBef>
                <a:spcPts val="1000"/>
              </a:spcBef>
              <a:buFont typeface="Arial" panose="020B0604020202020204" pitchFamily="34" charset="0"/>
              <a:buChar char="•"/>
            </a:pPr>
            <a:r>
              <a:rPr lang="en-US" sz="4800" dirty="0">
                <a:solidFill>
                  <a:srgbClr val="000000"/>
                </a:solidFill>
                <a:latin typeface="Times New Roman" panose="02020603050405020304" pitchFamily="18" charset="0"/>
                <a:cs typeface="Times New Roman" panose="02020603050405020304" pitchFamily="18" charset="0"/>
              </a:rPr>
              <a:t>Module Description</a:t>
            </a:r>
          </a:p>
          <a:p>
            <a:pPr lvl="1" fontAlgn="base">
              <a:spcBef>
                <a:spcPts val="1000"/>
              </a:spcBef>
              <a:buFont typeface="Arial" panose="020B0604020202020204" pitchFamily="34" charset="0"/>
              <a:buChar char="•"/>
            </a:pPr>
            <a:r>
              <a:rPr lang="en-US" sz="4800" dirty="0">
                <a:solidFill>
                  <a:srgbClr val="000000"/>
                </a:solidFill>
                <a:latin typeface="Times New Roman" panose="02020603050405020304" pitchFamily="18" charset="0"/>
                <a:cs typeface="Times New Roman" panose="02020603050405020304" pitchFamily="18" charset="0"/>
              </a:rPr>
              <a:t>Algorithm</a:t>
            </a:r>
          </a:p>
          <a:p>
            <a:pPr rtl="0" fontAlgn="base">
              <a:spcBef>
                <a:spcPts val="1000"/>
              </a:spcBef>
              <a:spcAft>
                <a:spcPts val="0"/>
              </a:spcAft>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Software &amp; Hardware Requirements</a:t>
            </a:r>
          </a:p>
          <a:p>
            <a:pPr rtl="0" fontAlgn="base">
              <a:spcBef>
                <a:spcPts val="1000"/>
              </a:spcBef>
              <a:spcAft>
                <a:spcPts val="0"/>
              </a:spcAft>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Implementation </a:t>
            </a:r>
          </a:p>
          <a:p>
            <a:pPr rtl="0" fontAlgn="base">
              <a:spcBef>
                <a:spcPts val="1000"/>
              </a:spcBef>
              <a:spcAft>
                <a:spcPts val="0"/>
              </a:spcAft>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Results and Discussion</a:t>
            </a:r>
          </a:p>
          <a:p>
            <a:pPr rtl="0" fontAlgn="base">
              <a:spcBef>
                <a:spcPts val="1000"/>
              </a:spcBef>
              <a:spcAft>
                <a:spcPts val="0"/>
              </a:spcAft>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Conclusion</a:t>
            </a:r>
          </a:p>
          <a:p>
            <a:pPr rtl="0" fontAlgn="base">
              <a:spcBef>
                <a:spcPts val="1000"/>
              </a:spcBef>
              <a:spcAft>
                <a:spcPts val="0"/>
              </a:spcAft>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Future Work</a:t>
            </a:r>
          </a:p>
          <a:p>
            <a:pPr rtl="0" fontAlgn="base">
              <a:spcBef>
                <a:spcPts val="1000"/>
              </a:spcBef>
              <a:spcAft>
                <a:spcPts val="0"/>
              </a:spcAft>
              <a:buFont typeface="Arial" panose="020B0604020202020204" pitchFamily="34" charset="0"/>
              <a:buChar char="•"/>
            </a:pPr>
            <a:r>
              <a:rPr lang="en-US" sz="4800" b="0" i="0" u="none" strike="noStrike" dirty="0">
                <a:solidFill>
                  <a:srgbClr val="000000"/>
                </a:solidFill>
                <a:effectLst/>
                <a:latin typeface="Times New Roman" panose="02020603050405020304" pitchFamily="18" charset="0"/>
                <a:cs typeface="Times New Roman" panose="02020603050405020304" pitchFamily="18" charset="0"/>
              </a:rPr>
              <a:t>References (Min. 15 references)</a:t>
            </a:r>
          </a:p>
          <a:p>
            <a:pPr rtl="0" fontAlgn="base">
              <a:spcBef>
                <a:spcPts val="1000"/>
              </a:spcBef>
              <a:spcAft>
                <a:spcPts val="0"/>
              </a:spcAft>
              <a:buFont typeface="Arial" panose="020B0604020202020204" pitchFamily="34" charset="0"/>
              <a:buChar char="•"/>
            </a:pPr>
            <a:r>
              <a:rPr lang="en-US" sz="4800" dirty="0">
                <a:solidFill>
                  <a:srgbClr val="000000"/>
                </a:solidFill>
                <a:latin typeface="Times New Roman" panose="02020603050405020304" pitchFamily="18" charset="0"/>
                <a:cs typeface="Times New Roman" panose="02020603050405020304" pitchFamily="18" charset="0"/>
              </a:rPr>
              <a:t>Outcome ( Paper Submitted Proof /Patent Filing Proof)</a:t>
            </a:r>
          </a:p>
          <a:p>
            <a:endParaRPr lang="en-US" dirty="0"/>
          </a:p>
        </p:txBody>
      </p:sp>
      <p:sp>
        <p:nvSpPr>
          <p:cNvPr id="6" name="Footer Placeholder 5"/>
          <p:cNvSpPr>
            <a:spLocks noGrp="1"/>
          </p:cNvSpPr>
          <p:nvPr>
            <p:ph type="ftr" idx="11"/>
          </p:nvPr>
        </p:nvSpPr>
        <p:spPr>
          <a:xfrm>
            <a:off x="284018" y="6356350"/>
            <a:ext cx="8652163" cy="365125"/>
          </a:xfrm>
        </p:spPr>
        <p:txBody>
          <a:bodyPr/>
          <a:lstStyle/>
          <a:p>
            <a:pPr algn="l"/>
            <a:r>
              <a:rPr lang="en-US" sz="1400"/>
              <a:t>School of Computer Science and Engineering                                       Date:                             Slide number:</a:t>
            </a:r>
            <a:endParaRPr lang="en-US" sz="1400" dirty="0"/>
          </a:p>
        </p:txBody>
      </p:sp>
      <p:sp>
        <p:nvSpPr>
          <p:cNvPr id="7" name="Slide Number Placeholder 6"/>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cxnSp>
        <p:nvCxnSpPr>
          <p:cNvPr id="5" name="Straight Connector 4"/>
          <p:cNvCxnSpPr/>
          <p:nvPr/>
        </p:nvCxnSpPr>
        <p:spPr>
          <a:xfrm flipV="1">
            <a:off x="0" y="782782"/>
            <a:ext cx="9144000" cy="48491"/>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12313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RESULTS AND DISCUSSIONS</a:t>
            </a:r>
            <a:endParaRPr lang="en-IN" dirty="0"/>
          </a:p>
        </p:txBody>
      </p:sp>
      <p:sp>
        <p:nvSpPr>
          <p:cNvPr id="4" name="Footer Placeholder 3"/>
          <p:cNvSpPr>
            <a:spLocks noGrp="1"/>
          </p:cNvSpPr>
          <p:nvPr>
            <p:ph type="ftr" idx="11"/>
          </p:nvPr>
        </p:nvSpPr>
        <p:spPr/>
        <p:txBody>
          <a:bodyPr/>
          <a:lstStyle/>
          <a:p>
            <a:r>
              <a:rPr lang="en-US"/>
              <a:t>School of Computer Science and Engineering                                       Date:                             Slide number: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graphicFrame>
        <p:nvGraphicFramePr>
          <p:cNvPr id="7" name="Table 6">
            <a:extLst>
              <a:ext uri="{FF2B5EF4-FFF2-40B4-BE49-F238E27FC236}">
                <a16:creationId xmlns:a16="http://schemas.microsoft.com/office/drawing/2014/main" id="{AC309781-E5F3-AE74-287C-DD67A7BFFD0E}"/>
              </a:ext>
            </a:extLst>
          </p:cNvPr>
          <p:cNvGraphicFramePr>
            <a:graphicFrameLocks noGrp="1"/>
          </p:cNvGraphicFramePr>
          <p:nvPr>
            <p:extLst>
              <p:ext uri="{D42A27DB-BD31-4B8C-83A1-F6EECF244321}">
                <p14:modId xmlns:p14="http://schemas.microsoft.com/office/powerpoint/2010/main" val="501959738"/>
              </p:ext>
            </p:extLst>
          </p:nvPr>
        </p:nvGraphicFramePr>
        <p:xfrm>
          <a:off x="656302" y="2674092"/>
          <a:ext cx="7831395" cy="1871345"/>
        </p:xfrm>
        <a:graphic>
          <a:graphicData uri="http://schemas.openxmlformats.org/drawingml/2006/table">
            <a:tbl>
              <a:tblPr firstRow="1" firstCol="1" bandRow="1">
                <a:tableStyleId>{2C294917-DC56-4E23-8613-8D8DCECCCFD7}</a:tableStyleId>
              </a:tblPr>
              <a:tblGrid>
                <a:gridCol w="1566279">
                  <a:extLst>
                    <a:ext uri="{9D8B030D-6E8A-4147-A177-3AD203B41FA5}">
                      <a16:colId xmlns:a16="http://schemas.microsoft.com/office/drawing/2014/main" val="1728724899"/>
                    </a:ext>
                  </a:extLst>
                </a:gridCol>
                <a:gridCol w="1566279">
                  <a:extLst>
                    <a:ext uri="{9D8B030D-6E8A-4147-A177-3AD203B41FA5}">
                      <a16:colId xmlns:a16="http://schemas.microsoft.com/office/drawing/2014/main" val="4070270297"/>
                    </a:ext>
                  </a:extLst>
                </a:gridCol>
                <a:gridCol w="1566279">
                  <a:extLst>
                    <a:ext uri="{9D8B030D-6E8A-4147-A177-3AD203B41FA5}">
                      <a16:colId xmlns:a16="http://schemas.microsoft.com/office/drawing/2014/main" val="3862328250"/>
                    </a:ext>
                  </a:extLst>
                </a:gridCol>
                <a:gridCol w="1566279">
                  <a:extLst>
                    <a:ext uri="{9D8B030D-6E8A-4147-A177-3AD203B41FA5}">
                      <a16:colId xmlns:a16="http://schemas.microsoft.com/office/drawing/2014/main" val="1835155255"/>
                    </a:ext>
                  </a:extLst>
                </a:gridCol>
                <a:gridCol w="1566279">
                  <a:extLst>
                    <a:ext uri="{9D8B030D-6E8A-4147-A177-3AD203B41FA5}">
                      <a16:colId xmlns:a16="http://schemas.microsoft.com/office/drawing/2014/main" val="863041877"/>
                    </a:ext>
                  </a:extLst>
                </a:gridCol>
              </a:tblGrid>
              <a:tr h="0">
                <a:tc>
                  <a:txBody>
                    <a:bodyPr/>
                    <a:lstStyle/>
                    <a:p>
                      <a:pPr>
                        <a:lnSpc>
                          <a:spcPct val="115000"/>
                        </a:lnSpc>
                        <a:spcAft>
                          <a:spcPts val="1000"/>
                        </a:spcAft>
                        <a:buNone/>
                      </a:pPr>
                      <a:r>
                        <a:rPr lang="en-IN" sz="1100" kern="100" dirty="0">
                          <a:effectLst/>
                        </a:rPr>
                        <a:t>Parameter</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LLM-Commentator (Ours)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dirty="0">
                          <a:effectLst/>
                        </a:rPr>
                        <a:t>cricket LLM [10]</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SkyEyeGPT [11]</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Meet2Mitigate [21]</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164999261"/>
                  </a:ext>
                </a:extLst>
              </a:tr>
              <a:tr h="0">
                <a:tc>
                  <a:txBody>
                    <a:bodyPr/>
                    <a:lstStyle/>
                    <a:p>
                      <a:pPr>
                        <a:lnSpc>
                          <a:spcPct val="115000"/>
                        </a:lnSpc>
                        <a:spcAft>
                          <a:spcPts val="1000"/>
                        </a:spcAft>
                        <a:buNone/>
                      </a:pPr>
                      <a:r>
                        <a:rPr lang="en-IN" sz="1100" kern="100">
                          <a:effectLst/>
                        </a:rPr>
                        <a:t>Accuracy</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High (Fine-tuned, 6 styles)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Moderate (domain-specific)</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Moderate (specialized domain)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Moderate (construction-specific)</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956762650"/>
                  </a:ext>
                </a:extLst>
              </a:tr>
              <a:tr h="0">
                <a:tc>
                  <a:txBody>
                    <a:bodyPr/>
                    <a:lstStyle/>
                    <a:p>
                      <a:pPr>
                        <a:lnSpc>
                          <a:spcPct val="115000"/>
                        </a:lnSpc>
                        <a:spcAft>
                          <a:spcPts val="1000"/>
                        </a:spcAft>
                        <a:buNone/>
                      </a:pPr>
                      <a:r>
                        <a:rPr lang="en-IN" sz="1100" kern="100">
                          <a:effectLst/>
                        </a:rPr>
                        <a:t>Inference Speed</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Fast (Real-time capable)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Fast (Real-time capable)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Slow (No real-time)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Moderate (Real-time capable)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643909414"/>
                  </a:ext>
                </a:extLst>
              </a:tr>
              <a:tr h="0">
                <a:tc>
                  <a:txBody>
                    <a:bodyPr/>
                    <a:lstStyle/>
                    <a:p>
                      <a:pPr>
                        <a:lnSpc>
                          <a:spcPct val="115000"/>
                        </a:lnSpc>
                        <a:spcAft>
                          <a:spcPts val="1000"/>
                        </a:spcAft>
                        <a:buNone/>
                      </a:pPr>
                      <a:r>
                        <a:rPr lang="en-IN" sz="1100" kern="100">
                          <a:effectLst/>
                        </a:rPr>
                        <a:t>Model Size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Small to Moderate (Low-resource, TTS)</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Large (no low-resource)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Large (Remote Sensing)</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Large (Construction domain)</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890908754"/>
                  </a:ext>
                </a:extLst>
              </a:tr>
              <a:tr h="0">
                <a:tc>
                  <a:txBody>
                    <a:bodyPr/>
                    <a:lstStyle/>
                    <a:p>
                      <a:pPr>
                        <a:lnSpc>
                          <a:spcPct val="115000"/>
                        </a:lnSpc>
                        <a:spcAft>
                          <a:spcPts val="1000"/>
                        </a:spcAft>
                        <a:buNone/>
                      </a:pPr>
                      <a:r>
                        <a:rPr lang="en-IN" sz="1100" kern="100">
                          <a:effectLst/>
                        </a:rPr>
                        <a:t>Training Convergence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Moderate to Fast (optimized, expressive)</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Moderate (domain-focused)</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a:effectLst/>
                        </a:rPr>
                        <a:t>Slow (complex data, remote sensing)</a:t>
                      </a:r>
                      <a:endParaRPr lang="en-IN" sz="1100" kern="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1000"/>
                        </a:spcAft>
                        <a:buNone/>
                      </a:pPr>
                      <a:r>
                        <a:rPr lang="en-IN" sz="1100" kern="100" dirty="0">
                          <a:effectLst/>
                        </a:rPr>
                        <a:t>Moderate to Slow (engineering data)</a:t>
                      </a:r>
                      <a:endParaRPr lang="en-IN" sz="1100" kern="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388449125"/>
                  </a:ext>
                </a:extLst>
              </a:tr>
            </a:tbl>
          </a:graphicData>
        </a:graphic>
      </p:graphicFrame>
    </p:spTree>
    <p:extLst>
      <p:ext uri="{BB962C8B-B14F-4D97-AF65-F5344CB8AC3E}">
        <p14:creationId xmlns:p14="http://schemas.microsoft.com/office/powerpoint/2010/main" val="42618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CONCLUSION</a:t>
            </a:r>
            <a:endParaRPr lang="en-IN" dirty="0"/>
          </a:p>
        </p:txBody>
      </p:sp>
      <p:sp>
        <p:nvSpPr>
          <p:cNvPr id="3" name="Text Placeholder 2"/>
          <p:cNvSpPr>
            <a:spLocks noGrp="1"/>
          </p:cNvSpPr>
          <p:nvPr>
            <p:ph type="body" idx="1"/>
          </p:nvPr>
        </p:nvSpPr>
        <p:spPr/>
        <p:txBody>
          <a:bodyPr>
            <a:normAutofit lnSpcReduction="10000"/>
          </a:bodyPr>
          <a:lstStyle/>
          <a:p>
            <a:pPr marL="114300" indent="0" algn="just">
              <a:buNone/>
            </a:pPr>
            <a:r>
              <a:rPr lang="en-US" sz="2400" dirty="0"/>
              <a:t>This project successfully demonstrates a comprehensive system for generating multilingual voice-based sports commentary using a large language model (LLM). Beginning with structured match data in JSON format, the system efficiently processes and parses the data to generate coherent English commentary. It then translates the commentary into multiple regional languages and converts the text into speech. The integration of data extraction, model training, translation, and voice generation modules ensures an end-to-end automated commentary solution. The system enhances accessibility and audience engagement across linguistic regions, showing potential for real-time deployment in sports broadcasting and expanding the inclusivity of live match experiences.</a:t>
            </a:r>
            <a:endParaRPr lang="en-IN" sz="2400" dirty="0"/>
          </a:p>
        </p:txBody>
      </p:sp>
      <p:sp>
        <p:nvSpPr>
          <p:cNvPr id="4" name="Footer Placeholder 3"/>
          <p:cNvSpPr>
            <a:spLocks noGrp="1"/>
          </p:cNvSpPr>
          <p:nvPr>
            <p:ph type="ftr" idx="11"/>
          </p:nvPr>
        </p:nvSpPr>
        <p:spPr/>
        <p:txBody>
          <a:bodyPr/>
          <a:lstStyle/>
          <a:p>
            <a:r>
              <a:rPr lang="en-US" dirty="0"/>
              <a:t>School of Computer Science and Engineering                                       Date:                             Slide number: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95950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FUTURE SCOPE</a:t>
            </a:r>
            <a:endParaRPr lang="en-IN" dirty="0"/>
          </a:p>
        </p:txBody>
      </p:sp>
      <p:sp>
        <p:nvSpPr>
          <p:cNvPr id="3" name="Text Placeholder 2"/>
          <p:cNvSpPr>
            <a:spLocks noGrp="1"/>
          </p:cNvSpPr>
          <p:nvPr>
            <p:ph type="body" idx="1"/>
          </p:nvPr>
        </p:nvSpPr>
        <p:spPr/>
        <p:txBody>
          <a:bodyPr>
            <a:normAutofit fontScale="70000" lnSpcReduction="20000"/>
          </a:bodyPr>
          <a:lstStyle/>
          <a:p>
            <a:r>
              <a:rPr lang="en-US" dirty="0"/>
              <a:t>Real-Time Commentary Generation: Enhancing the system to process live match data streams for real-time voice commentary delivery, improving usability in live broadcasting scenarios.</a:t>
            </a:r>
          </a:p>
          <a:p>
            <a:endParaRPr lang="en-US" dirty="0"/>
          </a:p>
          <a:p>
            <a:r>
              <a:rPr lang="en-US" dirty="0"/>
              <a:t>Emotion and Sentiment Integration: Incorporating emotional tone in generated voice using prosody and sentiment analysis to mimic human-like excitement and emphasis during key match moments.</a:t>
            </a:r>
          </a:p>
          <a:p>
            <a:pPr marL="114300" indent="0">
              <a:buNone/>
            </a:pPr>
            <a:endParaRPr lang="en-US" dirty="0"/>
          </a:p>
          <a:p>
            <a:r>
              <a:rPr lang="en-US" dirty="0"/>
              <a:t>Mobile and Cloud Deployment: Developing mobile-friendly and cloud-based applications to ensure scalability, accessibility, and performance across platforms, enabling broader adoption for regional language users and remote access to commentary services.</a:t>
            </a:r>
            <a:endParaRPr lang="en-IN" dirty="0"/>
          </a:p>
        </p:txBody>
      </p:sp>
      <p:sp>
        <p:nvSpPr>
          <p:cNvPr id="4" name="Footer Placeholder 3"/>
          <p:cNvSpPr>
            <a:spLocks noGrp="1"/>
          </p:cNvSpPr>
          <p:nvPr>
            <p:ph type="ftr" idx="11"/>
          </p:nvPr>
        </p:nvSpPr>
        <p:spPr/>
        <p:txBody>
          <a:bodyPr/>
          <a:lstStyle/>
          <a:p>
            <a:r>
              <a:rPr lang="en-US"/>
              <a:t>School of Computer Science and Engineering                                       Date:                             Slide number: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3665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PROJECT OUTCOME</a:t>
            </a:r>
            <a:endParaRPr lang="en-IN" dirty="0"/>
          </a:p>
        </p:txBody>
      </p:sp>
      <p:sp>
        <p:nvSpPr>
          <p:cNvPr id="4" name="Footer Placeholder 3"/>
          <p:cNvSpPr>
            <a:spLocks noGrp="1"/>
          </p:cNvSpPr>
          <p:nvPr>
            <p:ph type="ftr" idx="11"/>
          </p:nvPr>
        </p:nvSpPr>
        <p:spPr/>
        <p:txBody>
          <a:bodyPr/>
          <a:lstStyle/>
          <a:p>
            <a:r>
              <a:rPr lang="en-US"/>
              <a:t>School of Computer Science and Engineering                                       Date:                             Slide number: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pic>
        <p:nvPicPr>
          <p:cNvPr id="10" name="Picture 9">
            <a:extLst>
              <a:ext uri="{FF2B5EF4-FFF2-40B4-BE49-F238E27FC236}">
                <a16:creationId xmlns:a16="http://schemas.microsoft.com/office/drawing/2014/main" id="{2CF5D88A-9AAF-9F9D-8C63-D56AE6C5F97F}"/>
              </a:ext>
            </a:extLst>
          </p:cNvPr>
          <p:cNvPicPr>
            <a:picLocks noChangeAspect="1"/>
          </p:cNvPicPr>
          <p:nvPr/>
        </p:nvPicPr>
        <p:blipFill>
          <a:blip r:embed="rId2"/>
          <a:stretch>
            <a:fillRect/>
          </a:stretch>
        </p:blipFill>
        <p:spPr>
          <a:xfrm>
            <a:off x="1454918" y="1241360"/>
            <a:ext cx="6234163" cy="4375279"/>
          </a:xfrm>
          <a:prstGeom prst="rect">
            <a:avLst/>
          </a:prstGeom>
        </p:spPr>
      </p:pic>
    </p:spTree>
    <p:extLst>
      <p:ext uri="{BB962C8B-B14F-4D97-AF65-F5344CB8AC3E}">
        <p14:creationId xmlns:p14="http://schemas.microsoft.com/office/powerpoint/2010/main" val="1488633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191" name="Google Shape;191;p15"/>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Autofit/>
          </a:bodyPr>
          <a:lstStyle/>
          <a:p>
            <a:pPr marL="0" indent="0" algn="just">
              <a:buNone/>
            </a:pPr>
            <a:r>
              <a:rPr lang="en-US" sz="1200" dirty="0">
                <a:latin typeface="Times New Roman" panose="02020603050405020304" pitchFamily="18" charset="0"/>
                <a:cs typeface="Times New Roman" pitchFamily="18" charset="0"/>
              </a:rPr>
              <a:t>[1] Brown, T., Mann, B., Ryder, N., Subbiah, M., Kaplan, J., Dhariwal, P., ... &amp; Amodei, D. (2020). Language models are few-shot learners. Advances in Neural Information Processing Systems, 33, 1877-1901.</a:t>
            </a:r>
          </a:p>
          <a:p>
            <a:pPr marL="0" indent="0" algn="just">
              <a:buNone/>
            </a:pPr>
            <a:r>
              <a:rPr lang="en-US" sz="1200" dirty="0">
                <a:latin typeface="Times New Roman" panose="02020603050405020304" pitchFamily="18" charset="0"/>
                <a:cs typeface="Times New Roman" pitchFamily="18" charset="0"/>
              </a:rPr>
              <a:t>[2] Xue, L., Constant, N., Roberts, A., Kale, M., Al-</a:t>
            </a:r>
            <a:r>
              <a:rPr lang="en-US" sz="1200" dirty="0" err="1">
                <a:latin typeface="Times New Roman" panose="02020603050405020304" pitchFamily="18" charset="0"/>
                <a:cs typeface="Times New Roman" pitchFamily="18" charset="0"/>
              </a:rPr>
              <a:t>Rfou</a:t>
            </a:r>
            <a:r>
              <a:rPr lang="en-US" sz="1200" dirty="0">
                <a:latin typeface="Times New Roman" panose="02020603050405020304" pitchFamily="18" charset="0"/>
                <a:cs typeface="Times New Roman" pitchFamily="18" charset="0"/>
              </a:rPr>
              <a:t>, R., Siddhant, A., ... &amp; Raffel, C. (2021). mT5: A massively multilingual pre-trained text-to-text transformer. Proceedings of the 2021 Conference of the North American Chapter of the Association for Computational Linguistics: Human Language Technologies (NAACL-HLT), 483-498.</a:t>
            </a:r>
          </a:p>
          <a:p>
            <a:pPr marL="0" indent="0" algn="just">
              <a:buNone/>
            </a:pPr>
            <a:r>
              <a:rPr lang="en-US" sz="1200" dirty="0">
                <a:latin typeface="Times New Roman" panose="02020603050405020304" pitchFamily="18" charset="0"/>
                <a:cs typeface="Times New Roman" pitchFamily="18" charset="0"/>
              </a:rPr>
              <a:t>[3] </a:t>
            </a:r>
            <a:r>
              <a:rPr lang="en-US" sz="1200" dirty="0" err="1">
                <a:latin typeface="Times New Roman" panose="02020603050405020304" pitchFamily="18" charset="0"/>
                <a:cs typeface="Times New Roman" pitchFamily="18" charset="0"/>
              </a:rPr>
              <a:t>Conneau</a:t>
            </a:r>
            <a:r>
              <a:rPr lang="en-US" sz="1200" dirty="0">
                <a:latin typeface="Times New Roman" panose="02020603050405020304" pitchFamily="18" charset="0"/>
                <a:cs typeface="Times New Roman" pitchFamily="18" charset="0"/>
              </a:rPr>
              <a:t>, A., Khandelwal, K., Goyal, N., Chaudhary, V., Wenzek, G., Guzmán, F., ... &amp; Stoyanov, V. (2020). Unsupervised cross-lingual representation learning at scale. Proceedings of the 2020 Conference on Empirical Methods in Natural Language Processing (EMNLP), 8440-8451.</a:t>
            </a:r>
          </a:p>
          <a:p>
            <a:pPr marL="0" indent="0" algn="just">
              <a:buNone/>
            </a:pPr>
            <a:r>
              <a:rPr lang="en-US" sz="1200" dirty="0">
                <a:latin typeface="Times New Roman" panose="02020603050405020304" pitchFamily="18" charset="0"/>
                <a:cs typeface="Times New Roman" pitchFamily="18" charset="0"/>
              </a:rPr>
              <a:t>[4] Devlin, J., Chang, M. W., Lee, K., &amp; Toutanova, K. (2019). BERT: Pre-training of deep bidirectional transformers for language understanding. Proceedings of the 2019 Conference of the North American Chapter of the Association for Computational Linguistics (NAACL), 4171-4186.</a:t>
            </a:r>
          </a:p>
          <a:p>
            <a:pPr marL="0" indent="0" algn="just">
              <a:buNone/>
            </a:pPr>
            <a:r>
              <a:rPr lang="en-US" sz="1200" dirty="0">
                <a:latin typeface="Times New Roman" panose="02020603050405020304" pitchFamily="18" charset="0"/>
                <a:cs typeface="Times New Roman" pitchFamily="18" charset="0"/>
              </a:rPr>
              <a:t>[5] Fan, A., Bhosale, S., Schwenk, H., Ma, M., El-</a:t>
            </a:r>
            <a:r>
              <a:rPr lang="en-US" sz="1200" dirty="0" err="1">
                <a:latin typeface="Times New Roman" panose="02020603050405020304" pitchFamily="18" charset="0"/>
                <a:cs typeface="Times New Roman" pitchFamily="18" charset="0"/>
              </a:rPr>
              <a:t>Kishky</a:t>
            </a:r>
            <a:r>
              <a:rPr lang="en-US" sz="1200" dirty="0">
                <a:latin typeface="Times New Roman" panose="02020603050405020304" pitchFamily="18" charset="0"/>
                <a:cs typeface="Times New Roman" pitchFamily="18" charset="0"/>
              </a:rPr>
              <a:t>, A., Goyal, S., ... &amp; </a:t>
            </a:r>
            <a:r>
              <a:rPr lang="en-US" sz="1200" dirty="0" err="1">
                <a:latin typeface="Times New Roman" panose="02020603050405020304" pitchFamily="18" charset="0"/>
                <a:cs typeface="Times New Roman" pitchFamily="18" charset="0"/>
              </a:rPr>
              <a:t>Edunov</a:t>
            </a:r>
            <a:r>
              <a:rPr lang="en-US" sz="1200" dirty="0">
                <a:latin typeface="Times New Roman" panose="02020603050405020304" pitchFamily="18" charset="0"/>
                <a:cs typeface="Times New Roman" pitchFamily="18" charset="0"/>
              </a:rPr>
              <a:t>, S. (2021). Beyond English-centric multilingual machine translation. Journal of Machine Translation, 35(1-2), 111-127.</a:t>
            </a:r>
          </a:p>
          <a:p>
            <a:pPr marL="0" indent="0" algn="just">
              <a:buNone/>
            </a:pPr>
            <a:r>
              <a:rPr lang="en-US" sz="1200" dirty="0">
                <a:latin typeface="Times New Roman" panose="02020603050405020304" pitchFamily="18" charset="0"/>
                <a:cs typeface="Times New Roman" pitchFamily="18" charset="0"/>
              </a:rPr>
              <a:t>[6] Gao, T., Fisch, A., &amp; Chen, D. (2021). Making pre-trained language models better few-shot learners. Proceedings of the 59th Annual Meeting of the Association for Computational Linguistics (ACL), 3816-3830.</a:t>
            </a:r>
          </a:p>
          <a:p>
            <a:pPr marL="0" indent="0" algn="just">
              <a:buNone/>
            </a:pPr>
            <a:r>
              <a:rPr lang="en-US" sz="1200" dirty="0">
                <a:latin typeface="Times New Roman" panose="02020603050405020304" pitchFamily="18" charset="0"/>
                <a:cs typeface="Times New Roman" pitchFamily="18" charset="0"/>
              </a:rPr>
              <a:t>[7] Li, J., Sun, Y., Xia, Y., Li, X., &amp; Bi, Y. (2022). Generating natural language commentary with pre-trained transformers. Artificial Intelligence Review, 55(5), 3785-3806.</a:t>
            </a:r>
          </a:p>
          <a:p>
            <a:pPr marL="0" indent="0" algn="just">
              <a:buNone/>
            </a:pPr>
            <a:r>
              <a:rPr lang="en-US" sz="1200" dirty="0">
                <a:latin typeface="Times New Roman" panose="02020603050405020304" pitchFamily="18" charset="0"/>
                <a:cs typeface="Times New Roman" pitchFamily="18" charset="0"/>
              </a:rPr>
              <a:t>[8] Lin, C. Y., &amp; Och, F. J. (2004). Automatic evaluation of machine translation quality using longest common subsequence and skip-bigram statistics. Proceedings of the 42nd Annual Meeting of the Association for Computational Linguistics (ACL), 605-612.</a:t>
            </a:r>
          </a:p>
          <a:p>
            <a:pPr marL="0" indent="0" algn="just">
              <a:buNone/>
            </a:pPr>
            <a:r>
              <a:rPr lang="en-US" sz="1200" dirty="0">
                <a:latin typeface="Times New Roman" panose="02020603050405020304" pitchFamily="18" charset="0"/>
                <a:cs typeface="Times New Roman" pitchFamily="18" charset="0"/>
              </a:rPr>
              <a:t>[9] Liu, X., Lu, H., Qiu, X., Rao, Y., &amp; Huang, J. (2021). Pre-training multilingual neural machine translation models with monolingual data. Proceedings of the 2021 Conference on Empirical Methods in Natural Language Processing (EMNLP), 4356-4371.</a:t>
            </a:r>
          </a:p>
          <a:p>
            <a:pPr marL="0" indent="0" algn="just">
              <a:buNone/>
            </a:pPr>
            <a:r>
              <a:rPr lang="en-US" sz="1200" dirty="0">
                <a:latin typeface="Times New Roman" panose="02020603050405020304" pitchFamily="18" charset="0"/>
                <a:cs typeface="Times New Roman" pitchFamily="18" charset="0"/>
              </a:rPr>
              <a:t>[10] </a:t>
            </a:r>
            <a:r>
              <a:rPr lang="en-US" sz="1200" dirty="0" err="1">
                <a:latin typeface="Times New Roman" panose="02020603050405020304" pitchFamily="18" charset="0"/>
                <a:cs typeface="Times New Roman" pitchFamily="18" charset="0"/>
              </a:rPr>
              <a:t>Papineni</a:t>
            </a:r>
            <a:r>
              <a:rPr lang="en-US" sz="1200" dirty="0">
                <a:latin typeface="Times New Roman" panose="02020603050405020304" pitchFamily="18" charset="0"/>
                <a:cs typeface="Times New Roman" pitchFamily="18" charset="0"/>
              </a:rPr>
              <a:t>, K., </a:t>
            </a:r>
            <a:r>
              <a:rPr lang="en-US" sz="1200" dirty="0" err="1">
                <a:latin typeface="Times New Roman" panose="02020603050405020304" pitchFamily="18" charset="0"/>
                <a:cs typeface="Times New Roman" pitchFamily="18" charset="0"/>
              </a:rPr>
              <a:t>Roukos</a:t>
            </a:r>
            <a:r>
              <a:rPr lang="en-US" sz="1200" dirty="0">
                <a:latin typeface="Times New Roman" panose="02020603050405020304" pitchFamily="18" charset="0"/>
                <a:cs typeface="Times New Roman" pitchFamily="18" charset="0"/>
              </a:rPr>
              <a:t>, S., Ward, T., &amp; Zhu, W. J. (2002). BLEU: A method for automatic evaluation of machine translation. Proceedings of the 40th Annual Meeting of the Association for Computational Linguistics (ACL), 311-318.</a:t>
            </a:r>
          </a:p>
          <a:p>
            <a:pPr marL="0" indent="0" algn="just">
              <a:buNone/>
            </a:pPr>
            <a:endParaRPr lang="en-US" sz="1200" dirty="0">
              <a:latin typeface="Times New Roman" panose="02020603050405020304" pitchFamily="18" charset="0"/>
              <a:cs typeface="Times New Roman" pitchFamily="18" charset="0"/>
            </a:endParaRPr>
          </a:p>
          <a:p>
            <a:pPr marL="342900" lvl="0" indent="-215900" algn="l" rtl="0">
              <a:spcBef>
                <a:spcPts val="0"/>
              </a:spcBef>
              <a:spcAft>
                <a:spcPts val="0"/>
              </a:spcAft>
              <a:buClr>
                <a:schemeClr val="dk1"/>
              </a:buClr>
              <a:buSzPts val="2000"/>
              <a:buNone/>
            </a:pPr>
            <a:endParaRPr sz="1200" dirty="0">
              <a:latin typeface="Times New Roman"/>
              <a:ea typeface="Times New Roman"/>
              <a:cs typeface="Times New Roman"/>
              <a:sym typeface="Times New Roman"/>
            </a:endParaRPr>
          </a:p>
        </p:txBody>
      </p:sp>
      <p:sp>
        <p:nvSpPr>
          <p:cNvPr id="192" name="Google Shape;192;p15"/>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9">
          <a:extLst>
            <a:ext uri="{FF2B5EF4-FFF2-40B4-BE49-F238E27FC236}">
              <a16:creationId xmlns:a16="http://schemas.microsoft.com/office/drawing/2014/main" id="{72CFBA5D-083B-BB3C-9CD5-64CC7C72BA8D}"/>
            </a:ext>
          </a:extLst>
        </p:cNvPr>
        <p:cNvGrpSpPr/>
        <p:nvPr/>
      </p:nvGrpSpPr>
      <p:grpSpPr>
        <a:xfrm>
          <a:off x="0" y="0"/>
          <a:ext cx="0" cy="0"/>
          <a:chOff x="0" y="0"/>
          <a:chExt cx="0" cy="0"/>
        </a:xfrm>
      </p:grpSpPr>
      <p:sp>
        <p:nvSpPr>
          <p:cNvPr id="190" name="Google Shape;190;p15">
            <a:extLst>
              <a:ext uri="{FF2B5EF4-FFF2-40B4-BE49-F238E27FC236}">
                <a16:creationId xmlns:a16="http://schemas.microsoft.com/office/drawing/2014/main" id="{C955F6A7-FD53-5A47-A7A0-ECF627C84E34}"/>
              </a:ext>
            </a:extLst>
          </p:cNvPr>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References (contd.)</a:t>
            </a:r>
            <a:endParaRPr dirty="0"/>
          </a:p>
        </p:txBody>
      </p:sp>
      <p:sp>
        <p:nvSpPr>
          <p:cNvPr id="191" name="Google Shape;191;p15">
            <a:extLst>
              <a:ext uri="{FF2B5EF4-FFF2-40B4-BE49-F238E27FC236}">
                <a16:creationId xmlns:a16="http://schemas.microsoft.com/office/drawing/2014/main" id="{2079FF6F-FE8D-E119-73A7-AD858B059EDA}"/>
              </a:ext>
            </a:extLst>
          </p:cNvPr>
          <p:cNvSpPr txBox="1">
            <a:spLocks noGrp="1"/>
          </p:cNvSpPr>
          <p:nvPr>
            <p:ph type="body" idx="1"/>
          </p:nvPr>
        </p:nvSpPr>
        <p:spPr>
          <a:xfrm>
            <a:off x="457200" y="1066800"/>
            <a:ext cx="8229600" cy="5059363"/>
          </a:xfrm>
          <a:prstGeom prst="rect">
            <a:avLst/>
          </a:prstGeom>
          <a:noFill/>
          <a:ln>
            <a:noFill/>
          </a:ln>
        </p:spPr>
        <p:txBody>
          <a:bodyPr spcFirstLastPara="1" wrap="square" lIns="91425" tIns="45700" rIns="91425" bIns="45700" anchor="t" anchorCtr="0">
            <a:noAutofit/>
          </a:bodyPr>
          <a:lstStyle/>
          <a:p>
            <a:pPr marL="0" indent="0">
              <a:buNone/>
            </a:pPr>
            <a:r>
              <a:rPr lang="en-US" sz="1200" dirty="0">
                <a:latin typeface="Times New Roman" panose="02020603050405020304" pitchFamily="18" charset="0"/>
                <a:cs typeface="Times New Roman" pitchFamily="18" charset="0"/>
              </a:rPr>
              <a:t>[11] Raffel, C., </a:t>
            </a:r>
            <a:r>
              <a:rPr lang="en-US" sz="1200" dirty="0" err="1">
                <a:latin typeface="Times New Roman" panose="02020603050405020304" pitchFamily="18" charset="0"/>
                <a:cs typeface="Times New Roman" pitchFamily="18" charset="0"/>
              </a:rPr>
              <a:t>Shazeer</a:t>
            </a:r>
            <a:r>
              <a:rPr lang="en-US" sz="1200" dirty="0">
                <a:latin typeface="Times New Roman" panose="02020603050405020304" pitchFamily="18" charset="0"/>
                <a:cs typeface="Times New Roman" pitchFamily="18" charset="0"/>
              </a:rPr>
              <a:t>, N., Roberts, A., Lee, K., Narang, S., </a:t>
            </a:r>
            <a:r>
              <a:rPr lang="en-US" sz="1200" dirty="0" err="1">
                <a:latin typeface="Times New Roman" panose="02020603050405020304" pitchFamily="18" charset="0"/>
                <a:cs typeface="Times New Roman" pitchFamily="18" charset="0"/>
              </a:rPr>
              <a:t>Matena</a:t>
            </a:r>
            <a:r>
              <a:rPr lang="en-US" sz="1200" dirty="0">
                <a:latin typeface="Times New Roman" panose="02020603050405020304" pitchFamily="18" charset="0"/>
                <a:cs typeface="Times New Roman" pitchFamily="18" charset="0"/>
              </a:rPr>
              <a:t>, M., ... &amp; Liu, P. J. (2020). Exploring the limits of transfer learning with a unified text-to-text transformer. Journal of Machine Learning Research, 21(140), 1-67.</a:t>
            </a:r>
          </a:p>
          <a:p>
            <a:pPr marL="0" indent="0">
              <a:buNone/>
            </a:pPr>
            <a:r>
              <a:rPr lang="en-US" sz="1200" dirty="0">
                <a:latin typeface="Times New Roman" panose="02020603050405020304" pitchFamily="18" charset="0"/>
                <a:cs typeface="Times New Roman" pitchFamily="18" charset="0"/>
              </a:rPr>
              <a:t>[12] Radford, A., Wu, J., Child, R., Luan, D., Amodei, D., &amp; </a:t>
            </a:r>
            <a:r>
              <a:rPr lang="en-US" sz="1200" dirty="0" err="1">
                <a:latin typeface="Times New Roman" panose="02020603050405020304" pitchFamily="18" charset="0"/>
                <a:cs typeface="Times New Roman" pitchFamily="18" charset="0"/>
              </a:rPr>
              <a:t>Sutskever</a:t>
            </a:r>
            <a:r>
              <a:rPr lang="en-US" sz="1200" dirty="0">
                <a:latin typeface="Times New Roman" panose="02020603050405020304" pitchFamily="18" charset="0"/>
                <a:cs typeface="Times New Roman" pitchFamily="18" charset="0"/>
              </a:rPr>
              <a:t>, I. (2019). Language models are unsupervised multitask learners. OpenAI Blog, 1(8), 9.</a:t>
            </a:r>
          </a:p>
          <a:p>
            <a:pPr marL="0" indent="0">
              <a:buNone/>
            </a:pPr>
            <a:r>
              <a:rPr lang="en-US" sz="1200" dirty="0">
                <a:latin typeface="Times New Roman" panose="02020603050405020304" pitchFamily="18" charset="0"/>
                <a:cs typeface="Times New Roman" pitchFamily="18" charset="0"/>
              </a:rPr>
              <a:t>[13] Vaswani, A., </a:t>
            </a:r>
            <a:r>
              <a:rPr lang="en-US" sz="1200" dirty="0" err="1">
                <a:latin typeface="Times New Roman" panose="02020603050405020304" pitchFamily="18" charset="0"/>
                <a:cs typeface="Times New Roman" pitchFamily="18" charset="0"/>
              </a:rPr>
              <a:t>Shazeer</a:t>
            </a:r>
            <a:r>
              <a:rPr lang="en-US" sz="1200" dirty="0">
                <a:latin typeface="Times New Roman" panose="02020603050405020304" pitchFamily="18" charset="0"/>
                <a:cs typeface="Times New Roman" pitchFamily="18" charset="0"/>
              </a:rPr>
              <a:t>, N., Parmar, N., </a:t>
            </a:r>
            <a:r>
              <a:rPr lang="en-US" sz="1200" dirty="0" err="1">
                <a:latin typeface="Times New Roman" panose="02020603050405020304" pitchFamily="18" charset="0"/>
                <a:cs typeface="Times New Roman" pitchFamily="18" charset="0"/>
              </a:rPr>
              <a:t>Uszkoreit</a:t>
            </a:r>
            <a:r>
              <a:rPr lang="en-US" sz="1200" dirty="0">
                <a:latin typeface="Times New Roman" panose="02020603050405020304" pitchFamily="18" charset="0"/>
                <a:cs typeface="Times New Roman" pitchFamily="18" charset="0"/>
              </a:rPr>
              <a:t>, J., Jones, L., Gomez, A. N., ... &amp; </a:t>
            </a:r>
            <a:r>
              <a:rPr lang="en-US" sz="1200" dirty="0" err="1">
                <a:latin typeface="Times New Roman" panose="02020603050405020304" pitchFamily="18" charset="0"/>
                <a:cs typeface="Times New Roman" pitchFamily="18" charset="0"/>
              </a:rPr>
              <a:t>Polosukhin</a:t>
            </a:r>
            <a:r>
              <a:rPr lang="en-US" sz="1200" dirty="0">
                <a:latin typeface="Times New Roman" panose="02020603050405020304" pitchFamily="18" charset="0"/>
                <a:cs typeface="Times New Roman" pitchFamily="18" charset="0"/>
              </a:rPr>
              <a:t>, I. (2017). Attention is all you need. Advances in Neural Information Processing Systems, 30, 5998-6008.</a:t>
            </a:r>
          </a:p>
          <a:p>
            <a:pPr marL="0" indent="0">
              <a:buNone/>
            </a:pPr>
            <a:r>
              <a:rPr lang="en-US" sz="1200" dirty="0">
                <a:latin typeface="Times New Roman" panose="02020603050405020304" pitchFamily="18" charset="0"/>
                <a:cs typeface="Times New Roman" pitchFamily="18" charset="0"/>
              </a:rPr>
              <a:t>[14] Wolf, T., Debut, L., Sanh, V., </a:t>
            </a:r>
            <a:r>
              <a:rPr lang="en-US" sz="1200" dirty="0" err="1">
                <a:latin typeface="Times New Roman" panose="02020603050405020304" pitchFamily="18" charset="0"/>
                <a:cs typeface="Times New Roman" pitchFamily="18" charset="0"/>
              </a:rPr>
              <a:t>Chaumond</a:t>
            </a:r>
            <a:r>
              <a:rPr lang="en-US" sz="1200" dirty="0">
                <a:latin typeface="Times New Roman" panose="02020603050405020304" pitchFamily="18" charset="0"/>
                <a:cs typeface="Times New Roman" pitchFamily="18" charset="0"/>
              </a:rPr>
              <a:t>, J., </a:t>
            </a:r>
            <a:r>
              <a:rPr lang="en-US" sz="1200" dirty="0" err="1">
                <a:latin typeface="Times New Roman" panose="02020603050405020304" pitchFamily="18" charset="0"/>
                <a:cs typeface="Times New Roman" pitchFamily="18" charset="0"/>
              </a:rPr>
              <a:t>Delangue</a:t>
            </a:r>
            <a:r>
              <a:rPr lang="en-US" sz="1200" dirty="0">
                <a:latin typeface="Times New Roman" panose="02020603050405020304" pitchFamily="18" charset="0"/>
                <a:cs typeface="Times New Roman" pitchFamily="18" charset="0"/>
              </a:rPr>
              <a:t>, C., Moi, A., ... &amp; Rush, A. M. (2020). Transformers: State-of-the-art natural language processing. Proceedings of the 2020 Conference on Empirical Methods in Natural Language Processing: System Demonstrations (EMNLP), 38-45.</a:t>
            </a:r>
          </a:p>
          <a:p>
            <a:pPr marL="0" indent="0">
              <a:buNone/>
            </a:pPr>
            <a:r>
              <a:rPr lang="en-US" sz="1200" dirty="0">
                <a:latin typeface="Times New Roman" panose="02020603050405020304" pitchFamily="18" charset="0"/>
                <a:cs typeface="Times New Roman" pitchFamily="18" charset="0"/>
              </a:rPr>
              <a:t>[15] Yang, Z., Dai, Z., Yang, Y., Carbonell, J., </a:t>
            </a:r>
            <a:r>
              <a:rPr lang="en-US" sz="1200" dirty="0" err="1">
                <a:latin typeface="Times New Roman" panose="02020603050405020304" pitchFamily="18" charset="0"/>
                <a:cs typeface="Times New Roman" pitchFamily="18" charset="0"/>
              </a:rPr>
              <a:t>Salakhutdinov</a:t>
            </a:r>
            <a:r>
              <a:rPr lang="en-US" sz="1200" dirty="0">
                <a:latin typeface="Times New Roman" panose="02020603050405020304" pitchFamily="18" charset="0"/>
                <a:cs typeface="Times New Roman" pitchFamily="18" charset="0"/>
              </a:rPr>
              <a:t>, R., &amp; Le, Q. V. (2019). </a:t>
            </a:r>
            <a:r>
              <a:rPr lang="en-US" sz="1200" dirty="0" err="1">
                <a:latin typeface="Times New Roman" panose="02020603050405020304" pitchFamily="18" charset="0"/>
                <a:cs typeface="Times New Roman" pitchFamily="18" charset="0"/>
              </a:rPr>
              <a:t>XLNet</a:t>
            </a:r>
            <a:r>
              <a:rPr lang="en-US" sz="1200" dirty="0">
                <a:latin typeface="Times New Roman" panose="02020603050405020304" pitchFamily="18" charset="0"/>
                <a:cs typeface="Times New Roman" pitchFamily="18" charset="0"/>
              </a:rPr>
              <a:t>: Generalized autoregressive pretraining for language understanding. Advances in Neural Information Processing Systems, 32, 5754-5764.</a:t>
            </a:r>
          </a:p>
        </p:txBody>
      </p:sp>
      <p:sp>
        <p:nvSpPr>
          <p:cNvPr id="192" name="Google Shape;192;p15">
            <a:extLst>
              <a:ext uri="{FF2B5EF4-FFF2-40B4-BE49-F238E27FC236}">
                <a16:creationId xmlns:a16="http://schemas.microsoft.com/office/drawing/2014/main" id="{DF76F924-B7B0-EF82-8CB0-1D1C726106F9}"/>
              </a:ext>
            </a:extLst>
          </p:cNvPr>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Computer Science and Engineering                                       Date:                             Slide number:</a:t>
            </a:r>
            <a:endParaRPr/>
          </a:p>
        </p:txBody>
      </p:sp>
      <p:sp>
        <p:nvSpPr>
          <p:cNvPr id="2" name="Slide Number Placeholder 1">
            <a:extLst>
              <a:ext uri="{FF2B5EF4-FFF2-40B4-BE49-F238E27FC236}">
                <a16:creationId xmlns:a16="http://schemas.microsoft.com/office/drawing/2014/main" id="{79180FC1-2E30-CE96-309C-A9365463AA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2280502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lgn="ctr">
              <a:buNone/>
            </a:pPr>
            <a:endParaRPr lang="en-US" dirty="0"/>
          </a:p>
          <a:p>
            <a:pPr marL="114300" indent="0" algn="ctr">
              <a:buNone/>
            </a:pPr>
            <a:r>
              <a:rPr lang="en-US" dirty="0"/>
              <a:t>THANK YOU</a:t>
            </a:r>
            <a:endParaRPr lang="en-IN" dirty="0"/>
          </a:p>
        </p:txBody>
      </p:sp>
      <p:sp>
        <p:nvSpPr>
          <p:cNvPr id="2" name="Footer Placeholder 1"/>
          <p:cNvSpPr>
            <a:spLocks noGrp="1"/>
          </p:cNvSpPr>
          <p:nvPr>
            <p:ph type="ftr" idx="11"/>
          </p:nvPr>
        </p:nvSpPr>
        <p:spPr/>
        <p:txBody>
          <a:bodyPr/>
          <a:lstStyle/>
          <a:p>
            <a:r>
              <a:rPr lang="en-US"/>
              <a:t>School of Computer Science and Engineering                                       Date:                             Slide number:</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372266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457200" y="13855"/>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ABSTRACT</a:t>
            </a:r>
            <a:endParaRPr dirty="0"/>
          </a:p>
        </p:txBody>
      </p:sp>
      <p:sp>
        <p:nvSpPr>
          <p:cNvPr id="107" name="Google Shape;10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62500" lnSpcReduction="20000"/>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Real-time commentary on cricket matches is a challenging task that requires precise and coherent descriptions of events as they unfold. Traditional methods often fall short in providing timely and accurate insights into the game. This study aims to explore the utilisation of innovative Large Language Model (LLM) techniques to develop an adept language model – dubbed LLM-Commentator – that can generate real-time commentary on cricket matches. The goal is to demonstrate that open-source language models, when fine-tuned with domain-specific data on consumer-grade hardware, can accurately depict cricket events from raw match data. Three distinct training strategies are employed to fine-tune the language models, addressing various challenges encountered in generating real-time cricket commentary. The study evaluates the efficacy of these models in producing coherent and accurate descriptions of unseen cricket events. Among the three strategies proposed, the Mixed Immediately Model emerges as particularly efficient in learning and adeptly handling challenging workloads. This suggests a promising future for simultaneous multi-task learning with compact, open-source language models in the context of real-time sports commentary. Additionally, the study highlights the practicality of utilising consumer-grade hardware for fine-tuning language models with specialised knowledge. The findings underscore the importance of customising training approaches and ensuring well-balanced datasets when fine-tuning language models for specific tasks. Moreover, they serve as a practical guide for broader accessibility to large language models and significantly contribute to the application of NLP in sports journalism, enabling more insightful and engaging real-time commentary on cricket matches.</a:t>
            </a:r>
          </a:p>
        </p:txBody>
      </p:sp>
      <p:sp>
        <p:nvSpPr>
          <p:cNvPr id="108" name="Google Shape;108;p3"/>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School of Computer Science and Engineering                                       Date:                             Slide number:</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457200" y="69706"/>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SCOPE</a:t>
            </a:r>
          </a:p>
        </p:txBody>
      </p:sp>
      <p:sp>
        <p:nvSpPr>
          <p:cNvPr id="114" name="Google Shape;114;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lnSpc>
                <a:spcPct val="160000"/>
              </a:lnSpc>
            </a:pPr>
            <a:r>
              <a:rPr lang="en-US" sz="1100" dirty="0">
                <a:latin typeface="Times New Roman" panose="02020603050405020304" pitchFamily="18" charset="0"/>
                <a:cs typeface="Times New Roman" panose="02020603050405020304" pitchFamily="18" charset="0"/>
              </a:rPr>
              <a:t>The study focuses on developing an AI-based system capable of generating real-time cricket commentary using large language models (LLMs).</a:t>
            </a:r>
          </a:p>
          <a:p>
            <a:pPr algn="just">
              <a:lnSpc>
                <a:spcPct val="160000"/>
              </a:lnSpc>
            </a:pPr>
            <a:r>
              <a:rPr lang="en-US" sz="1100" dirty="0">
                <a:latin typeface="Times New Roman" panose="02020603050405020304" pitchFamily="18" charset="0"/>
                <a:cs typeface="Times New Roman" panose="02020603050405020304" pitchFamily="18" charset="0"/>
              </a:rPr>
              <a:t>The proposed solution emphasizes the feasibility of training and running advanced models on affordable, consumer-grade GPUs.</a:t>
            </a:r>
          </a:p>
          <a:p>
            <a:pPr algn="just">
              <a:lnSpc>
                <a:spcPct val="160000"/>
              </a:lnSpc>
            </a:pPr>
            <a:r>
              <a:rPr lang="en-US" sz="1100" dirty="0">
                <a:latin typeface="Times New Roman" panose="02020603050405020304" pitchFamily="18" charset="0"/>
                <a:cs typeface="Times New Roman" panose="02020603050405020304" pitchFamily="18" charset="0"/>
              </a:rPr>
              <a:t>The system aims to democratize access to LLMs, enabling smaller organizations, researchers, and enthusiasts to create automated commentary tools without high-end computational resources.</a:t>
            </a:r>
          </a:p>
          <a:p>
            <a:pPr algn="just">
              <a:lnSpc>
                <a:spcPct val="160000"/>
              </a:lnSpc>
            </a:pPr>
            <a:r>
              <a:rPr lang="en-US" sz="1100" dirty="0">
                <a:latin typeface="Times New Roman" panose="02020603050405020304" pitchFamily="18" charset="0"/>
                <a:cs typeface="Times New Roman" panose="02020603050405020304" pitchFamily="18" charset="0"/>
              </a:rPr>
              <a:t>The model specializes in cricket, covering granular match events such as goals, fouls, and substitutions with natural language descriptions.</a:t>
            </a:r>
          </a:p>
          <a:p>
            <a:pPr algn="just">
              <a:lnSpc>
                <a:spcPct val="160000"/>
              </a:lnSpc>
            </a:pPr>
            <a:r>
              <a:rPr lang="en-US" sz="1100" dirty="0">
                <a:latin typeface="Times New Roman" panose="02020603050405020304" pitchFamily="18" charset="0"/>
                <a:cs typeface="Times New Roman" panose="02020603050405020304" pitchFamily="18" charset="0"/>
              </a:rPr>
              <a:t>By leveraging open-source models like Open </a:t>
            </a:r>
            <a:r>
              <a:rPr lang="en-US" sz="1100" dirty="0" err="1">
                <a:latin typeface="Times New Roman" panose="02020603050405020304" pitchFamily="18" charset="0"/>
                <a:cs typeface="Times New Roman" panose="02020603050405020304" pitchFamily="18" charset="0"/>
              </a:rPr>
              <a:t>LLaMA</a:t>
            </a:r>
            <a:r>
              <a:rPr lang="en-US" sz="1100" dirty="0">
                <a:latin typeface="Times New Roman" panose="02020603050405020304" pitchFamily="18" charset="0"/>
                <a:cs typeface="Times New Roman" panose="02020603050405020304" pitchFamily="18" charset="0"/>
              </a:rPr>
              <a:t>, the approach offers tailored solutions for specific use cases in sports journalism and fan engagement.</a:t>
            </a:r>
          </a:p>
          <a:p>
            <a:pPr algn="just">
              <a:lnSpc>
                <a:spcPct val="160000"/>
              </a:lnSpc>
            </a:pPr>
            <a:r>
              <a:rPr lang="en-US" sz="1100" dirty="0">
                <a:latin typeface="Times New Roman" panose="02020603050405020304" pitchFamily="18" charset="0"/>
                <a:cs typeface="Times New Roman" panose="02020603050405020304" pitchFamily="18" charset="0"/>
              </a:rPr>
              <a:t>The system incorporates match data and commentary, providing structured insights and enhancing match analysis.</a:t>
            </a:r>
          </a:p>
          <a:p>
            <a:pPr algn="just">
              <a:lnSpc>
                <a:spcPct val="160000"/>
              </a:lnSpc>
            </a:pPr>
            <a:r>
              <a:rPr lang="en-US" sz="1100" dirty="0">
                <a:latin typeface="Times New Roman" panose="02020603050405020304" pitchFamily="18" charset="0"/>
                <a:cs typeface="Times New Roman" panose="02020603050405020304" pitchFamily="18" charset="0"/>
              </a:rPr>
              <a:t>The model is designed to handle a variety of match scenarios, ensuring comprehensive coverage of cricket matches.</a:t>
            </a:r>
          </a:p>
          <a:p>
            <a:pPr algn="just">
              <a:lnSpc>
                <a:spcPct val="160000"/>
              </a:lnSpc>
            </a:pPr>
            <a:r>
              <a:rPr lang="en-US" sz="1100" dirty="0">
                <a:latin typeface="Times New Roman" panose="02020603050405020304" pitchFamily="18" charset="0"/>
                <a:cs typeface="Times New Roman" panose="02020603050405020304" pitchFamily="18" charset="0"/>
              </a:rPr>
              <a:t>The techniques and methodologies can be extended to other sports or domains requiring real-time commentary and insights.</a:t>
            </a:r>
          </a:p>
          <a:p>
            <a:pPr algn="just">
              <a:lnSpc>
                <a:spcPct val="160000"/>
              </a:lnSpc>
            </a:pPr>
            <a:r>
              <a:rPr lang="en-US" sz="1100" dirty="0">
                <a:latin typeface="Times New Roman" panose="02020603050405020304" pitchFamily="18" charset="0"/>
                <a:cs typeface="Times New Roman" panose="02020603050405020304" pitchFamily="18" charset="0"/>
              </a:rPr>
              <a:t>Practical uses include live match commentary, fan engagement through digital platforms, and bridging the gap between traditional and modern sports consumption.</a:t>
            </a:r>
          </a:p>
          <a:p>
            <a:pPr marL="342900" lvl="0" indent="-139700" algn="l" rtl="0">
              <a:spcBef>
                <a:spcPts val="0"/>
              </a:spcBef>
              <a:spcAft>
                <a:spcPts val="0"/>
              </a:spcAft>
              <a:buClr>
                <a:schemeClr val="dk1"/>
              </a:buClr>
              <a:buSzPts val="3200"/>
              <a:buNone/>
            </a:pPr>
            <a:endParaRPr lang="en-US" sz="1100" dirty="0"/>
          </a:p>
        </p:txBody>
      </p:sp>
      <p:sp>
        <p:nvSpPr>
          <p:cNvPr id="115" name="Google Shape;115;p4"/>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School of Computer Science and Engineering                                       Date:                             Slide number:</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cxnSp>
        <p:nvCxnSpPr>
          <p:cNvPr id="6" name="Straight Connector 5"/>
          <p:cNvCxnSpPr/>
          <p:nvPr/>
        </p:nvCxnSpPr>
        <p:spPr>
          <a:xfrm flipV="1">
            <a:off x="0" y="1194378"/>
            <a:ext cx="9144000" cy="7865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6C2C2D2B-4E63-4C02-6FCF-3C8B6DCF533B}"/>
            </a:ext>
          </a:extLst>
        </p:cNvPr>
        <p:cNvGrpSpPr/>
        <p:nvPr/>
      </p:nvGrpSpPr>
      <p:grpSpPr>
        <a:xfrm>
          <a:off x="0" y="0"/>
          <a:ext cx="0" cy="0"/>
          <a:chOff x="0" y="0"/>
          <a:chExt cx="0" cy="0"/>
        </a:xfrm>
      </p:grpSpPr>
      <p:sp>
        <p:nvSpPr>
          <p:cNvPr id="113" name="Google Shape;113;p4">
            <a:extLst>
              <a:ext uri="{FF2B5EF4-FFF2-40B4-BE49-F238E27FC236}">
                <a16:creationId xmlns:a16="http://schemas.microsoft.com/office/drawing/2014/main" id="{BF052096-F44F-7211-239B-FABCB823CAB2}"/>
              </a:ext>
            </a:extLst>
          </p:cNvPr>
          <p:cNvSpPr txBox="1">
            <a:spLocks noGrp="1"/>
          </p:cNvSpPr>
          <p:nvPr>
            <p:ph type="title"/>
          </p:nvPr>
        </p:nvSpPr>
        <p:spPr>
          <a:xfrm>
            <a:off x="457200" y="69706"/>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MOTIVATION</a:t>
            </a:r>
          </a:p>
        </p:txBody>
      </p:sp>
      <p:sp>
        <p:nvSpPr>
          <p:cNvPr id="114" name="Google Shape;114;p4">
            <a:extLst>
              <a:ext uri="{FF2B5EF4-FFF2-40B4-BE49-F238E27FC236}">
                <a16:creationId xmlns:a16="http://schemas.microsoft.com/office/drawing/2014/main" id="{37B34190-B53E-A02E-215D-4EB085E57526}"/>
              </a:ext>
            </a:extLst>
          </p:cNvPr>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32500" lnSpcReduction="20000"/>
          </a:bodyPr>
          <a:lstStyle/>
          <a:p>
            <a:pPr algn="just">
              <a:lnSpc>
                <a:spcPct val="160000"/>
              </a:lnSpc>
            </a:pPr>
            <a:r>
              <a:rPr lang="en-IN" sz="3200" dirty="0">
                <a:latin typeface="Times New Roman" panose="02020603050405020304" pitchFamily="18" charset="0"/>
                <a:cs typeface="Times New Roman" panose="02020603050405020304" pitchFamily="18" charset="0"/>
              </a:rPr>
              <a:t>Many small and domestic cricket leagues lack the financial resources to provide live commentary or engage fans effectively, creating a need for cost-effective solutions.</a:t>
            </a:r>
          </a:p>
          <a:p>
            <a:pPr algn="just">
              <a:lnSpc>
                <a:spcPct val="160000"/>
              </a:lnSpc>
            </a:pPr>
            <a:r>
              <a:rPr lang="en-IN" sz="3200" dirty="0">
                <a:latin typeface="Times New Roman" panose="02020603050405020304" pitchFamily="18" charset="0"/>
                <a:cs typeface="Times New Roman" panose="02020603050405020304" pitchFamily="18" charset="0"/>
              </a:rPr>
              <a:t>The rise of digital platforms in cricket consumption has increased demand for consistent, engaging content, which this AI-driven commentary system aims to fulfil.</a:t>
            </a:r>
          </a:p>
          <a:p>
            <a:pPr algn="just">
              <a:lnSpc>
                <a:spcPct val="160000"/>
              </a:lnSpc>
            </a:pPr>
            <a:r>
              <a:rPr lang="en-IN" sz="3200" dirty="0">
                <a:latin typeface="Times New Roman" panose="02020603050405020304" pitchFamily="18" charset="0"/>
                <a:cs typeface="Times New Roman" panose="02020603050405020304" pitchFamily="18" charset="0"/>
              </a:rPr>
              <a:t>By making AI-based cricket commentary generation accessible on consumer-grade hardware, the solution empowers smaller leagues, tournaments, and clubs to thrive in the digital-first landscape.</a:t>
            </a:r>
          </a:p>
          <a:p>
            <a:pPr algn="just">
              <a:lnSpc>
                <a:spcPct val="160000"/>
              </a:lnSpc>
            </a:pPr>
            <a:r>
              <a:rPr lang="en-IN" sz="3200" dirty="0">
                <a:latin typeface="Times New Roman" panose="02020603050405020304" pitchFamily="18" charset="0"/>
                <a:cs typeface="Times New Roman" panose="02020603050405020304" pitchFamily="18" charset="0"/>
              </a:rPr>
              <a:t>The system enhances the viewing experience for cricket fans by delivering accurate, coherent, and engaging ball-by-ball commentary tailored to match events.</a:t>
            </a:r>
          </a:p>
          <a:p>
            <a:pPr algn="just">
              <a:lnSpc>
                <a:spcPct val="160000"/>
              </a:lnSpc>
            </a:pPr>
            <a:r>
              <a:rPr lang="en-IN" sz="3200" dirty="0">
                <a:latin typeface="Times New Roman" panose="02020603050405020304" pitchFamily="18" charset="0"/>
                <a:cs typeface="Times New Roman" panose="02020603050405020304" pitchFamily="18" charset="0"/>
              </a:rPr>
              <a:t>Traditional commentary systems often struggle to dynamically adapt to the complex and evolving nature of cricket matches, especially in domestic or amateur settings.</a:t>
            </a:r>
          </a:p>
          <a:p>
            <a:pPr algn="just">
              <a:lnSpc>
                <a:spcPct val="160000"/>
              </a:lnSpc>
            </a:pPr>
            <a:r>
              <a:rPr lang="en-IN" sz="3200" dirty="0">
                <a:latin typeface="Times New Roman" panose="02020603050405020304" pitchFamily="18" charset="0"/>
                <a:cs typeface="Times New Roman" panose="02020603050405020304" pitchFamily="18" charset="0"/>
              </a:rPr>
              <a:t>This project explores state-of-the-art LLM fine-tuning techniques to innovate real-time cricket commentary generation, pushing the boundaries of AI applications in sports technology.</a:t>
            </a:r>
          </a:p>
          <a:p>
            <a:pPr algn="just">
              <a:lnSpc>
                <a:spcPct val="160000"/>
              </a:lnSpc>
            </a:pPr>
            <a:r>
              <a:rPr lang="en-IN" sz="3200" dirty="0">
                <a:latin typeface="Times New Roman" panose="02020603050405020304" pitchFamily="18" charset="0"/>
                <a:cs typeface="Times New Roman" panose="02020603050405020304" pitchFamily="18" charset="0"/>
              </a:rPr>
              <a:t>Automated commentary can streamline content creation, reduce dependency on human resources, and enhance coverage quality for cricket media outlets.</a:t>
            </a:r>
          </a:p>
          <a:p>
            <a:pPr algn="just">
              <a:lnSpc>
                <a:spcPct val="160000"/>
              </a:lnSpc>
            </a:pPr>
            <a:r>
              <a:rPr lang="en-IN" sz="3200" dirty="0">
                <a:latin typeface="Times New Roman" panose="02020603050405020304" pitchFamily="18" charset="0"/>
                <a:cs typeface="Times New Roman" panose="02020603050405020304" pitchFamily="18" charset="0"/>
              </a:rPr>
              <a:t>By showcasing the potential of AI-driven cricket commentary using low-cost solutions, the system contributes to the broader democratization of NLP technologies.</a:t>
            </a:r>
          </a:p>
          <a:p>
            <a:pPr algn="just">
              <a:lnSpc>
                <a:spcPct val="160000"/>
              </a:lnSpc>
            </a:pPr>
            <a:r>
              <a:rPr lang="en-IN" sz="3200" dirty="0">
                <a:latin typeface="Times New Roman" panose="02020603050405020304" pitchFamily="18" charset="0"/>
                <a:cs typeface="Times New Roman" panose="02020603050405020304" pitchFamily="18" charset="0"/>
              </a:rPr>
              <a:t>Through multilingual and culturally relevant cricket commentary, the system can engage audiences in diverse cricket-loving regions, expanding the sport’s reach to grassroots and international levels.</a:t>
            </a:r>
          </a:p>
          <a:p>
            <a:pPr marL="342900" lvl="0" indent="-139700" algn="l" rtl="0">
              <a:spcBef>
                <a:spcPts val="0"/>
              </a:spcBef>
              <a:spcAft>
                <a:spcPts val="0"/>
              </a:spcAft>
              <a:buClr>
                <a:schemeClr val="dk1"/>
              </a:buClr>
              <a:buSzPts val="3200"/>
              <a:buNone/>
            </a:pPr>
            <a:endParaRPr dirty="0"/>
          </a:p>
        </p:txBody>
      </p:sp>
      <p:sp>
        <p:nvSpPr>
          <p:cNvPr id="115" name="Google Shape;115;p4">
            <a:extLst>
              <a:ext uri="{FF2B5EF4-FFF2-40B4-BE49-F238E27FC236}">
                <a16:creationId xmlns:a16="http://schemas.microsoft.com/office/drawing/2014/main" id="{39C1DE91-1DE9-7B7C-544E-832AFD469AFF}"/>
              </a:ext>
            </a:extLst>
          </p:cNvPr>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School of Computer Science and Engineering                                       Date:                             Slide number:</a:t>
            </a:r>
            <a:endParaRPr dirty="0"/>
          </a:p>
        </p:txBody>
      </p:sp>
      <p:sp>
        <p:nvSpPr>
          <p:cNvPr id="2" name="Slide Number Placeholder 1">
            <a:extLst>
              <a:ext uri="{FF2B5EF4-FFF2-40B4-BE49-F238E27FC236}">
                <a16:creationId xmlns:a16="http://schemas.microsoft.com/office/drawing/2014/main" id="{BBE424D6-1883-9C30-C179-0881D9D9BF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cxnSp>
        <p:nvCxnSpPr>
          <p:cNvPr id="6" name="Straight Connector 5">
            <a:extLst>
              <a:ext uri="{FF2B5EF4-FFF2-40B4-BE49-F238E27FC236}">
                <a16:creationId xmlns:a16="http://schemas.microsoft.com/office/drawing/2014/main" id="{2705C40B-39BE-9733-A88F-DE810C399CEE}"/>
              </a:ext>
            </a:extLst>
          </p:cNvPr>
          <p:cNvCxnSpPr/>
          <p:nvPr/>
        </p:nvCxnSpPr>
        <p:spPr>
          <a:xfrm flipV="1">
            <a:off x="0" y="1194378"/>
            <a:ext cx="9144000" cy="7865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395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457200" y="5541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INTRODUCTION</a:t>
            </a:r>
          </a:p>
        </p:txBody>
      </p:sp>
      <p:sp>
        <p:nvSpPr>
          <p:cNvPr id="121" name="Google Shape;121;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55000" lnSpcReduction="20000"/>
          </a:bodyPr>
          <a:lstStyle/>
          <a:p>
            <a:pPr algn="just"/>
            <a:r>
              <a:rPr lang="en-US" sz="3200" dirty="0"/>
              <a:t>Multilingual commentary generation is an emerging domain within the broader field of Natural Language Processing (NLP), powered by advancements in Large Language Models (LLMs). This project focuses on developing a scalable system capable of generating context-aware, fluent, and dynamic commentary in multiple languages. </a:t>
            </a:r>
          </a:p>
          <a:p>
            <a:pPr algn="just"/>
            <a:r>
              <a:rPr lang="en-US" sz="3200" dirty="0"/>
              <a:t>The application of such a system spans domains such as sports broadcasting, live event coverage, education, and entertainment, where real-time and culturally nuanced communication is critical. The rapid evolution of LLMs, has unlocked new possibilities for multilingual NLP tasks. </a:t>
            </a:r>
          </a:p>
          <a:p>
            <a:pPr algn="just"/>
            <a:r>
              <a:rPr lang="en-US" sz="3200" dirty="0"/>
              <a:t>These models can process and generate text with impressive fluency across languages, but challenges persist, including limited low-resource language support, contextual inconsistencies, and high computational costs. Addressing these limitations can revolutionize commentary generation by creating systems that are accessible, real-time, and culturally adaptive. </a:t>
            </a:r>
          </a:p>
          <a:p>
            <a:pPr algn="just"/>
            <a:r>
              <a:rPr lang="en-US" sz="3200" dirty="0"/>
              <a:t>By leveraging advanced architectures, multilingual datasets, and efficient fine-tuning techniques, this project aims to push the boundaries of multilingual NLP. Its success could set a precedent for innovative applications across industries, enhancing human-machine interaction in a globalized world.</a:t>
            </a:r>
          </a:p>
          <a:p>
            <a:pPr marL="342900" lvl="0" indent="-139700" algn="l" rtl="0">
              <a:spcBef>
                <a:spcPts val="0"/>
              </a:spcBef>
              <a:spcAft>
                <a:spcPts val="0"/>
              </a:spcAft>
              <a:buClr>
                <a:schemeClr val="dk1"/>
              </a:buClr>
              <a:buSzPts val="3200"/>
              <a:buNone/>
            </a:pPr>
            <a:endParaRPr dirty="0"/>
          </a:p>
        </p:txBody>
      </p:sp>
      <p:sp>
        <p:nvSpPr>
          <p:cNvPr id="122" name="Google Shape;122;p5"/>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School of Computer Science and Engineering                                       Date:                             Slide number:</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cxnSp>
        <p:nvCxnSpPr>
          <p:cNvPr id="6" name="Straight Connector 5"/>
          <p:cNvCxnSpPr/>
          <p:nvPr/>
        </p:nvCxnSpPr>
        <p:spPr>
          <a:xfrm flipV="1">
            <a:off x="0" y="1163782"/>
            <a:ext cx="9144000" cy="6927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LITERATURE SURVEY</a:t>
            </a:r>
          </a:p>
        </p:txBody>
      </p:sp>
      <p:graphicFrame>
        <p:nvGraphicFramePr>
          <p:cNvPr id="128" name="Google Shape;128;p6"/>
          <p:cNvGraphicFramePr/>
          <p:nvPr>
            <p:extLst>
              <p:ext uri="{D42A27DB-BD31-4B8C-83A1-F6EECF244321}">
                <p14:modId xmlns:p14="http://schemas.microsoft.com/office/powerpoint/2010/main" val="1266584598"/>
              </p:ext>
            </p:extLst>
          </p:nvPr>
        </p:nvGraphicFramePr>
        <p:xfrm>
          <a:off x="457200" y="1600200"/>
          <a:ext cx="8229625" cy="4852738"/>
        </p:xfrm>
        <a:graphic>
          <a:graphicData uri="http://schemas.openxmlformats.org/drawingml/2006/table">
            <a:tbl>
              <a:tblPr firstRow="1" bandRow="1">
                <a:noFill/>
                <a:tableStyleId>{56D70C72-A230-495A-A0E0-260AFDBB6498}</a:tableStyleId>
              </a:tblPr>
              <a:tblGrid>
                <a:gridCol w="624348">
                  <a:extLst>
                    <a:ext uri="{9D8B030D-6E8A-4147-A177-3AD203B41FA5}">
                      <a16:colId xmlns:a16="http://schemas.microsoft.com/office/drawing/2014/main" val="20000"/>
                    </a:ext>
                  </a:extLst>
                </a:gridCol>
                <a:gridCol w="2379407">
                  <a:extLst>
                    <a:ext uri="{9D8B030D-6E8A-4147-A177-3AD203B41FA5}">
                      <a16:colId xmlns:a16="http://schemas.microsoft.com/office/drawing/2014/main" val="20001"/>
                    </a:ext>
                  </a:extLst>
                </a:gridCol>
                <a:gridCol w="884903">
                  <a:extLst>
                    <a:ext uri="{9D8B030D-6E8A-4147-A177-3AD203B41FA5}">
                      <a16:colId xmlns:a16="http://schemas.microsoft.com/office/drawing/2014/main" val="20002"/>
                    </a:ext>
                  </a:extLst>
                </a:gridCol>
                <a:gridCol w="1868129">
                  <a:extLst>
                    <a:ext uri="{9D8B030D-6E8A-4147-A177-3AD203B41FA5}">
                      <a16:colId xmlns:a16="http://schemas.microsoft.com/office/drawing/2014/main" val="20003"/>
                    </a:ext>
                  </a:extLst>
                </a:gridCol>
                <a:gridCol w="2472838">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dirty="0"/>
                        <a:t>S.No.</a:t>
                      </a:r>
                      <a:endParaRPr dirty="0"/>
                    </a:p>
                  </a:txBody>
                  <a:tcPr marL="91450" marR="91450" marT="45725" marB="45725"/>
                </a:tc>
                <a:tc>
                  <a:txBody>
                    <a:bodyPr/>
                    <a:lstStyle/>
                    <a:p>
                      <a:pPr marL="0" marR="0" lvl="0" indent="0" algn="just" rtl="0">
                        <a:spcBef>
                          <a:spcPts val="0"/>
                        </a:spcBef>
                        <a:spcAft>
                          <a:spcPts val="0"/>
                        </a:spcAft>
                        <a:buNone/>
                      </a:pPr>
                      <a:r>
                        <a:rPr lang="en-US" sz="1800"/>
                        <a:t>Title of the Paper</a:t>
                      </a:r>
                      <a:endParaRPr/>
                    </a:p>
                  </a:txBody>
                  <a:tcPr marL="91450" marR="91450" marT="45725" marB="45725"/>
                </a:tc>
                <a:tc>
                  <a:txBody>
                    <a:bodyPr/>
                    <a:lstStyle/>
                    <a:p>
                      <a:pPr marL="0" marR="0" lvl="0" indent="0" algn="ctr" rtl="0">
                        <a:spcBef>
                          <a:spcPts val="0"/>
                        </a:spcBef>
                        <a:spcAft>
                          <a:spcPts val="0"/>
                        </a:spcAft>
                        <a:buNone/>
                      </a:pPr>
                      <a:r>
                        <a:rPr lang="en-US" sz="1800"/>
                        <a:t>Year</a:t>
                      </a:r>
                      <a:endParaRPr/>
                    </a:p>
                  </a:txBody>
                  <a:tcPr marL="91450" marR="91450" marT="45725" marB="45725"/>
                </a:tc>
                <a:tc>
                  <a:txBody>
                    <a:bodyPr/>
                    <a:lstStyle/>
                    <a:p>
                      <a:pPr marL="0" marR="0" lvl="0" indent="0" algn="ctr" rtl="0">
                        <a:spcBef>
                          <a:spcPts val="0"/>
                        </a:spcBef>
                        <a:spcAft>
                          <a:spcPts val="0"/>
                        </a:spcAft>
                        <a:buNone/>
                      </a:pPr>
                      <a:r>
                        <a:rPr lang="en-US" sz="1800"/>
                        <a:t>Journal/Conference Name</a:t>
                      </a:r>
                      <a:endParaRPr/>
                    </a:p>
                  </a:txBody>
                  <a:tcPr marL="91450" marR="91450" marT="45725" marB="45725"/>
                </a:tc>
                <a:tc>
                  <a:txBody>
                    <a:bodyPr/>
                    <a:lstStyle/>
                    <a:p>
                      <a:pPr marL="0" marR="0" lvl="0" indent="0" algn="just" rtl="0">
                        <a:spcBef>
                          <a:spcPts val="0"/>
                        </a:spcBef>
                        <a:spcAft>
                          <a:spcPts val="0"/>
                        </a:spcAft>
                        <a:buNone/>
                      </a:pPr>
                      <a:r>
                        <a:rPr lang="en-US" sz="1800"/>
                        <a:t>Inferences</a:t>
                      </a:r>
                      <a:endParaRPr/>
                    </a:p>
                  </a:txBody>
                  <a:tcPr marL="91450" marR="91450" marT="45725" marB="45725"/>
                </a:tc>
                <a:extLst>
                  <a:ext uri="{0D108BD9-81ED-4DB2-BD59-A6C34878D82A}">
                    <a16:rowId xmlns:a16="http://schemas.microsoft.com/office/drawing/2014/main" val="10000"/>
                  </a:ext>
                </a:extLst>
              </a:tr>
              <a:tr h="370850">
                <a:tc>
                  <a:txBody>
                    <a:bodyPr/>
                    <a:lstStyle/>
                    <a:p>
                      <a:pPr algn="ctr"/>
                      <a:r>
                        <a:rPr lang="en-US" sz="1300" dirty="0"/>
                        <a:t>1</a:t>
                      </a:r>
                      <a:endParaRPr lang="en-IN" sz="1300" dirty="0"/>
                    </a:p>
                  </a:txBody>
                  <a:tcPr marL="16280" marR="16280" marT="8140" marB="8140" anchor="ctr"/>
                </a:tc>
                <a:tc>
                  <a:txBody>
                    <a:bodyPr/>
                    <a:lstStyle/>
                    <a:p>
                      <a:pPr algn="just"/>
                      <a:r>
                        <a:rPr lang="en-US" sz="1300" dirty="0"/>
                        <a:t>LLM-Commentator: Novel fine-tuning strategies of large language models for automatic commentary generation using cricket event data</a:t>
                      </a:r>
                      <a:endParaRPr lang="en-IN" sz="1300" dirty="0"/>
                    </a:p>
                  </a:txBody>
                  <a:tcPr marL="16280" marR="16280" marT="8140" marB="8140" anchor="ctr"/>
                </a:tc>
                <a:tc>
                  <a:txBody>
                    <a:bodyPr/>
                    <a:lstStyle/>
                    <a:p>
                      <a:pPr algn="ctr"/>
                      <a:r>
                        <a:rPr lang="en-US" sz="1300" dirty="0"/>
                        <a:t>2024</a:t>
                      </a:r>
                      <a:endParaRPr lang="en-IN" sz="1300" dirty="0"/>
                    </a:p>
                  </a:txBody>
                  <a:tcPr marL="16280" marR="16280" marT="8140" marB="8140" anchor="ctr"/>
                </a:tc>
                <a:tc>
                  <a:txBody>
                    <a:bodyPr/>
                    <a:lstStyle/>
                    <a:p>
                      <a:pPr algn="ctr"/>
                      <a:r>
                        <a:rPr lang="en-US" sz="1300" dirty="0"/>
                        <a:t>Knowledge Based Systems</a:t>
                      </a:r>
                      <a:endParaRPr lang="en-IN" sz="1300" dirty="0"/>
                    </a:p>
                  </a:txBody>
                  <a:tcPr marL="16280" marR="16280" marT="8140" marB="8140" anchor="ctr"/>
                </a:tc>
                <a:tc>
                  <a:txBody>
                    <a:bodyPr/>
                    <a:lstStyle/>
                    <a:p>
                      <a:pPr algn="just"/>
                      <a:r>
                        <a:rPr lang="en-US" sz="1300" dirty="0"/>
                        <a:t>Model used in this project is Large Language Model, the merit is the model is very stable and the demerit is it generated only in 1 language.</a:t>
                      </a:r>
                    </a:p>
                  </a:txBody>
                  <a:tcPr marL="16280" marR="16280" marT="8140" marB="8140" anchor="ctr"/>
                </a:tc>
                <a:extLst>
                  <a:ext uri="{0D108BD9-81ED-4DB2-BD59-A6C34878D82A}">
                    <a16:rowId xmlns:a16="http://schemas.microsoft.com/office/drawing/2014/main" val="10001"/>
                  </a:ext>
                </a:extLst>
              </a:tr>
              <a:tr h="370850">
                <a:tc>
                  <a:txBody>
                    <a:bodyPr/>
                    <a:lstStyle/>
                    <a:p>
                      <a:pPr algn="ctr"/>
                      <a:r>
                        <a:rPr lang="en-US" sz="1300"/>
                        <a:t>2</a:t>
                      </a:r>
                    </a:p>
                  </a:txBody>
                  <a:tcPr marL="8962" marR="8962" marT="4481" marB="4481" anchor="ctr"/>
                </a:tc>
                <a:tc>
                  <a:txBody>
                    <a:bodyPr/>
                    <a:lstStyle/>
                    <a:p>
                      <a:pPr algn="just"/>
                      <a:r>
                        <a:rPr lang="en-US" sz="1300" dirty="0"/>
                        <a:t>Generative AI for Sports Commentary Generation</a:t>
                      </a:r>
                    </a:p>
                  </a:txBody>
                  <a:tcPr marL="8962" marR="8962" marT="4481" marB="4481" anchor="ctr"/>
                </a:tc>
                <a:tc>
                  <a:txBody>
                    <a:bodyPr/>
                    <a:lstStyle/>
                    <a:p>
                      <a:pPr algn="ctr"/>
                      <a:r>
                        <a:rPr lang="en-US" sz="1300" dirty="0"/>
                        <a:t>2023</a:t>
                      </a:r>
                    </a:p>
                  </a:txBody>
                  <a:tcPr marL="8962" marR="8962" marT="4481" marB="4481" anchor="ctr"/>
                </a:tc>
                <a:tc>
                  <a:txBody>
                    <a:bodyPr/>
                    <a:lstStyle/>
                    <a:p>
                      <a:pPr algn="ctr"/>
                      <a:r>
                        <a:rPr lang="en-US" sz="1300"/>
                        <a:t>International Conference on AI in Sports</a:t>
                      </a:r>
                    </a:p>
                  </a:txBody>
                  <a:tcPr marL="8962" marR="8962" marT="4481" marB="4481" anchor="ctr"/>
                </a:tc>
                <a:tc>
                  <a:txBody>
                    <a:bodyPr/>
                    <a:lstStyle/>
                    <a:p>
                      <a:pPr algn="just"/>
                      <a:r>
                        <a:rPr lang="en-US" sz="1300" dirty="0"/>
                        <a:t>Uses GPT-3 with proprietary sports datasets. Merits: dynamic commentary generation. Demerits: poor real-time performance.</a:t>
                      </a:r>
                    </a:p>
                  </a:txBody>
                  <a:tcPr marL="8962" marR="8962" marT="4481" marB="4481" anchor="ctr"/>
                </a:tc>
                <a:extLst>
                  <a:ext uri="{0D108BD9-81ED-4DB2-BD59-A6C34878D82A}">
                    <a16:rowId xmlns:a16="http://schemas.microsoft.com/office/drawing/2014/main" val="353310818"/>
                  </a:ext>
                </a:extLst>
              </a:tr>
              <a:tr h="370850">
                <a:tc>
                  <a:txBody>
                    <a:bodyPr/>
                    <a:lstStyle/>
                    <a:p>
                      <a:pPr algn="ctr"/>
                      <a:r>
                        <a:rPr lang="en-US" sz="1300"/>
                        <a:t>3</a:t>
                      </a:r>
                    </a:p>
                  </a:txBody>
                  <a:tcPr marL="8962" marR="8962" marT="4481" marB="4481" anchor="ctr"/>
                </a:tc>
                <a:tc>
                  <a:txBody>
                    <a:bodyPr/>
                    <a:lstStyle/>
                    <a:p>
                      <a:pPr algn="just"/>
                      <a:r>
                        <a:rPr lang="en-US" sz="1300"/>
                        <a:t>Multilingual Text Generation with LLMs: A Case Study</a:t>
                      </a:r>
                    </a:p>
                  </a:txBody>
                  <a:tcPr marL="8962" marR="8962" marT="4481" marB="4481" anchor="ctr"/>
                </a:tc>
                <a:tc>
                  <a:txBody>
                    <a:bodyPr/>
                    <a:lstStyle/>
                    <a:p>
                      <a:pPr algn="ctr"/>
                      <a:r>
                        <a:rPr lang="en-US" sz="1300"/>
                        <a:t>2023</a:t>
                      </a:r>
                    </a:p>
                  </a:txBody>
                  <a:tcPr marL="8962" marR="8962" marT="4481" marB="4481" anchor="ctr"/>
                </a:tc>
                <a:tc>
                  <a:txBody>
                    <a:bodyPr/>
                    <a:lstStyle/>
                    <a:p>
                      <a:pPr algn="ctr"/>
                      <a:r>
                        <a:rPr lang="en-US" sz="1300" dirty="0"/>
                        <a:t>Journal of Artificial Intelligence</a:t>
                      </a:r>
                    </a:p>
                  </a:txBody>
                  <a:tcPr marL="8962" marR="8962" marT="4481" marB="4481" anchor="ctr"/>
                </a:tc>
                <a:tc>
                  <a:txBody>
                    <a:bodyPr/>
                    <a:lstStyle/>
                    <a:p>
                      <a:pPr algn="just"/>
                      <a:r>
                        <a:rPr lang="en-US" sz="1300"/>
                        <a:t>Implements mT5 with CC100 dataset. Merits: high fluency in diverse languages. Demerits: computationally intensive.</a:t>
                      </a:r>
                    </a:p>
                  </a:txBody>
                  <a:tcPr marL="8962" marR="8962" marT="4481" marB="4481" anchor="ctr"/>
                </a:tc>
                <a:extLst>
                  <a:ext uri="{0D108BD9-81ED-4DB2-BD59-A6C34878D82A}">
                    <a16:rowId xmlns:a16="http://schemas.microsoft.com/office/drawing/2014/main" val="3226541736"/>
                  </a:ext>
                </a:extLst>
              </a:tr>
              <a:tr h="370850">
                <a:tc>
                  <a:txBody>
                    <a:bodyPr/>
                    <a:lstStyle/>
                    <a:p>
                      <a:pPr algn="ctr"/>
                      <a:r>
                        <a:rPr lang="en-US" sz="1300"/>
                        <a:t>4</a:t>
                      </a:r>
                    </a:p>
                  </a:txBody>
                  <a:tcPr marL="8962" marR="8962" marT="4481" marB="4481" anchor="ctr"/>
                </a:tc>
                <a:tc>
                  <a:txBody>
                    <a:bodyPr/>
                    <a:lstStyle/>
                    <a:p>
                      <a:pPr algn="just"/>
                      <a:r>
                        <a:rPr lang="en-US" sz="1300"/>
                        <a:t>Few-Shot Learning for Multilingual Text Generation</a:t>
                      </a:r>
                    </a:p>
                  </a:txBody>
                  <a:tcPr marL="8962" marR="8962" marT="4481" marB="4481" anchor="ctr"/>
                </a:tc>
                <a:tc>
                  <a:txBody>
                    <a:bodyPr/>
                    <a:lstStyle/>
                    <a:p>
                      <a:pPr algn="ctr"/>
                      <a:r>
                        <a:rPr lang="en-US" sz="1300"/>
                        <a:t>2022</a:t>
                      </a:r>
                    </a:p>
                  </a:txBody>
                  <a:tcPr marL="8962" marR="8962" marT="4481" marB="4481" anchor="ctr"/>
                </a:tc>
                <a:tc>
                  <a:txBody>
                    <a:bodyPr/>
                    <a:lstStyle/>
                    <a:p>
                      <a:pPr algn="ctr"/>
                      <a:r>
                        <a:rPr lang="en-US" sz="1300" dirty="0"/>
                        <a:t>ACL Proceedings</a:t>
                      </a:r>
                    </a:p>
                  </a:txBody>
                  <a:tcPr marL="8962" marR="8962" marT="4481" marB="4481" anchor="ctr"/>
                </a:tc>
                <a:tc>
                  <a:txBody>
                    <a:bodyPr/>
                    <a:lstStyle/>
                    <a:p>
                      <a:pPr algn="just"/>
                      <a:r>
                        <a:rPr lang="en-US" sz="1300" dirty="0"/>
                        <a:t>Uses GPT-3 with few-shot learning on XNLI. Merits: reduced need for fine-tuning. Demerits: limited context adaptation.</a:t>
                      </a:r>
                    </a:p>
                  </a:txBody>
                  <a:tcPr marL="8962" marR="8962" marT="4481" marB="4481" anchor="ctr"/>
                </a:tc>
                <a:extLst>
                  <a:ext uri="{0D108BD9-81ED-4DB2-BD59-A6C34878D82A}">
                    <a16:rowId xmlns:a16="http://schemas.microsoft.com/office/drawing/2014/main" val="3749639279"/>
                  </a:ext>
                </a:extLst>
              </a:tr>
              <a:tr h="370850">
                <a:tc>
                  <a:txBody>
                    <a:bodyPr/>
                    <a:lstStyle/>
                    <a:p>
                      <a:pPr algn="ctr"/>
                      <a:r>
                        <a:rPr lang="en-US" sz="1300"/>
                        <a:t>5</a:t>
                      </a:r>
                    </a:p>
                  </a:txBody>
                  <a:tcPr marL="8962" marR="8962" marT="4481" marB="4481" anchor="ctr"/>
                </a:tc>
                <a:tc>
                  <a:txBody>
                    <a:bodyPr/>
                    <a:lstStyle/>
                    <a:p>
                      <a:pPr algn="just"/>
                      <a:r>
                        <a:rPr lang="en-US" sz="1300" dirty="0"/>
                        <a:t>Cross-Lingual Transfer in NLP</a:t>
                      </a:r>
                    </a:p>
                  </a:txBody>
                  <a:tcPr marL="8962" marR="8962" marT="4481" marB="4481" anchor="ctr"/>
                </a:tc>
                <a:tc>
                  <a:txBody>
                    <a:bodyPr/>
                    <a:lstStyle/>
                    <a:p>
                      <a:pPr algn="ctr"/>
                      <a:r>
                        <a:rPr lang="en-US" sz="1300"/>
                        <a:t>2022</a:t>
                      </a:r>
                    </a:p>
                  </a:txBody>
                  <a:tcPr marL="8962" marR="8962" marT="4481" marB="4481" anchor="ctr"/>
                </a:tc>
                <a:tc>
                  <a:txBody>
                    <a:bodyPr/>
                    <a:lstStyle/>
                    <a:p>
                      <a:pPr algn="ctr"/>
                      <a:r>
                        <a:rPr lang="en-US" sz="1300"/>
                        <a:t>Transactions of ACL</a:t>
                      </a:r>
                    </a:p>
                  </a:txBody>
                  <a:tcPr marL="8962" marR="8962" marT="4481" marB="4481" anchor="ctr"/>
                </a:tc>
                <a:tc>
                  <a:txBody>
                    <a:bodyPr/>
                    <a:lstStyle/>
                    <a:p>
                      <a:pPr algn="just"/>
                      <a:r>
                        <a:rPr lang="en-US" sz="1300" dirty="0"/>
                        <a:t>Leverages XLM-R with OPUS dataset. Merits: robust on low-resource languages. Demerits: slower inference speed.</a:t>
                      </a:r>
                    </a:p>
                  </a:txBody>
                  <a:tcPr marL="8962" marR="8962" marT="4481" marB="4481" anchor="ctr"/>
                </a:tc>
                <a:extLst>
                  <a:ext uri="{0D108BD9-81ED-4DB2-BD59-A6C34878D82A}">
                    <a16:rowId xmlns:a16="http://schemas.microsoft.com/office/drawing/2014/main" val="2622109233"/>
                  </a:ext>
                </a:extLst>
              </a:tr>
            </a:tbl>
          </a:graphicData>
        </a:graphic>
      </p:graphicFrame>
      <p:sp>
        <p:nvSpPr>
          <p:cNvPr id="129" name="Google Shape;129;p6"/>
          <p:cNvSpPr txBox="1">
            <a:spLocks noGrp="1"/>
          </p:cNvSpPr>
          <p:nvPr>
            <p:ph type="ftr" idx="11"/>
          </p:nvPr>
        </p:nvSpPr>
        <p:spPr>
          <a:xfrm>
            <a:off x="457200" y="6400799"/>
            <a:ext cx="8229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School of Computer Science and Engineering                                       Date:                             Slide number:</a:t>
            </a:r>
            <a:endParaRPr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cxnSp>
        <p:nvCxnSpPr>
          <p:cNvPr id="6" name="Straight Connector 5"/>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B0D89890-FFDF-2CC0-CF3B-3A817D67262C}"/>
            </a:ext>
          </a:extLst>
        </p:cNvPr>
        <p:cNvGrpSpPr/>
        <p:nvPr/>
      </p:nvGrpSpPr>
      <p:grpSpPr>
        <a:xfrm>
          <a:off x="0" y="0"/>
          <a:ext cx="0" cy="0"/>
          <a:chOff x="0" y="0"/>
          <a:chExt cx="0" cy="0"/>
        </a:xfrm>
      </p:grpSpPr>
      <p:sp>
        <p:nvSpPr>
          <p:cNvPr id="127" name="Google Shape;127;p6">
            <a:extLst>
              <a:ext uri="{FF2B5EF4-FFF2-40B4-BE49-F238E27FC236}">
                <a16:creationId xmlns:a16="http://schemas.microsoft.com/office/drawing/2014/main" id="{AA3BF36A-F7EE-4D78-C932-E5F32D9EC368}"/>
              </a:ext>
            </a:extLst>
          </p:cNvPr>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LITERATURE SURVEY</a:t>
            </a:r>
          </a:p>
        </p:txBody>
      </p:sp>
      <p:graphicFrame>
        <p:nvGraphicFramePr>
          <p:cNvPr id="128" name="Google Shape;128;p6">
            <a:extLst>
              <a:ext uri="{FF2B5EF4-FFF2-40B4-BE49-F238E27FC236}">
                <a16:creationId xmlns:a16="http://schemas.microsoft.com/office/drawing/2014/main" id="{24FB6F9F-5372-5429-D55F-28E6CDC08E9A}"/>
              </a:ext>
            </a:extLst>
          </p:cNvPr>
          <p:cNvGraphicFramePr/>
          <p:nvPr>
            <p:extLst>
              <p:ext uri="{D42A27DB-BD31-4B8C-83A1-F6EECF244321}">
                <p14:modId xmlns:p14="http://schemas.microsoft.com/office/powerpoint/2010/main" val="2263144355"/>
              </p:ext>
            </p:extLst>
          </p:nvPr>
        </p:nvGraphicFramePr>
        <p:xfrm>
          <a:off x="457200" y="1600200"/>
          <a:ext cx="8229625" cy="4845420"/>
        </p:xfrm>
        <a:graphic>
          <a:graphicData uri="http://schemas.openxmlformats.org/drawingml/2006/table">
            <a:tbl>
              <a:tblPr firstRow="1" bandRow="1">
                <a:noFill/>
                <a:tableStyleId>{56D70C72-A230-495A-A0E0-260AFDBB6498}</a:tableStyleId>
              </a:tblPr>
              <a:tblGrid>
                <a:gridCol w="624348">
                  <a:extLst>
                    <a:ext uri="{9D8B030D-6E8A-4147-A177-3AD203B41FA5}">
                      <a16:colId xmlns:a16="http://schemas.microsoft.com/office/drawing/2014/main" val="20000"/>
                    </a:ext>
                  </a:extLst>
                </a:gridCol>
                <a:gridCol w="2379407">
                  <a:extLst>
                    <a:ext uri="{9D8B030D-6E8A-4147-A177-3AD203B41FA5}">
                      <a16:colId xmlns:a16="http://schemas.microsoft.com/office/drawing/2014/main" val="20001"/>
                    </a:ext>
                  </a:extLst>
                </a:gridCol>
                <a:gridCol w="884903">
                  <a:extLst>
                    <a:ext uri="{9D8B030D-6E8A-4147-A177-3AD203B41FA5}">
                      <a16:colId xmlns:a16="http://schemas.microsoft.com/office/drawing/2014/main" val="20002"/>
                    </a:ext>
                  </a:extLst>
                </a:gridCol>
                <a:gridCol w="1868129">
                  <a:extLst>
                    <a:ext uri="{9D8B030D-6E8A-4147-A177-3AD203B41FA5}">
                      <a16:colId xmlns:a16="http://schemas.microsoft.com/office/drawing/2014/main" val="20003"/>
                    </a:ext>
                  </a:extLst>
                </a:gridCol>
                <a:gridCol w="2472838">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a:t>S.No.</a:t>
                      </a:r>
                      <a:endParaRPr/>
                    </a:p>
                  </a:txBody>
                  <a:tcPr marL="91450" marR="91450" marT="45725" marB="45725"/>
                </a:tc>
                <a:tc>
                  <a:txBody>
                    <a:bodyPr/>
                    <a:lstStyle/>
                    <a:p>
                      <a:pPr marL="0" marR="0" lvl="0" indent="0" algn="just" rtl="0">
                        <a:spcBef>
                          <a:spcPts val="0"/>
                        </a:spcBef>
                        <a:spcAft>
                          <a:spcPts val="0"/>
                        </a:spcAft>
                        <a:buNone/>
                      </a:pPr>
                      <a:r>
                        <a:rPr lang="en-US" sz="1800"/>
                        <a:t>Title of the Paper</a:t>
                      </a:r>
                      <a:endParaRPr/>
                    </a:p>
                  </a:txBody>
                  <a:tcPr marL="91450" marR="91450" marT="45725" marB="45725"/>
                </a:tc>
                <a:tc>
                  <a:txBody>
                    <a:bodyPr/>
                    <a:lstStyle/>
                    <a:p>
                      <a:pPr marL="0" marR="0" lvl="0" indent="0" algn="ctr" rtl="0">
                        <a:spcBef>
                          <a:spcPts val="0"/>
                        </a:spcBef>
                        <a:spcAft>
                          <a:spcPts val="0"/>
                        </a:spcAft>
                        <a:buNone/>
                      </a:pPr>
                      <a:r>
                        <a:rPr lang="en-US" sz="1800"/>
                        <a:t>Year</a:t>
                      </a:r>
                      <a:endParaRPr/>
                    </a:p>
                  </a:txBody>
                  <a:tcPr marL="91450" marR="91450" marT="45725" marB="45725"/>
                </a:tc>
                <a:tc>
                  <a:txBody>
                    <a:bodyPr/>
                    <a:lstStyle/>
                    <a:p>
                      <a:pPr marL="0" marR="0" lvl="0" indent="0" algn="ctr" rtl="0">
                        <a:spcBef>
                          <a:spcPts val="0"/>
                        </a:spcBef>
                        <a:spcAft>
                          <a:spcPts val="0"/>
                        </a:spcAft>
                        <a:buNone/>
                      </a:pPr>
                      <a:r>
                        <a:rPr lang="en-US" sz="1800"/>
                        <a:t>Journal/Conference Name</a:t>
                      </a:r>
                      <a:endParaRPr/>
                    </a:p>
                  </a:txBody>
                  <a:tcPr marL="91450" marR="91450" marT="45725" marB="45725"/>
                </a:tc>
                <a:tc>
                  <a:txBody>
                    <a:bodyPr/>
                    <a:lstStyle/>
                    <a:p>
                      <a:pPr marL="0" marR="0" lvl="0" indent="0" algn="just" rtl="0">
                        <a:spcBef>
                          <a:spcPts val="0"/>
                        </a:spcBef>
                        <a:spcAft>
                          <a:spcPts val="0"/>
                        </a:spcAft>
                        <a:buNone/>
                      </a:pPr>
                      <a:r>
                        <a:rPr lang="en-US" sz="1800"/>
                        <a:t>Inferences</a:t>
                      </a:r>
                      <a:endParaRPr/>
                    </a:p>
                  </a:txBody>
                  <a:tcPr marL="91450" marR="91450" marT="45725" marB="45725"/>
                </a:tc>
                <a:extLst>
                  <a:ext uri="{0D108BD9-81ED-4DB2-BD59-A6C34878D82A}">
                    <a16:rowId xmlns:a16="http://schemas.microsoft.com/office/drawing/2014/main" val="10000"/>
                  </a:ext>
                </a:extLst>
              </a:tr>
              <a:tr h="370850">
                <a:tc>
                  <a:txBody>
                    <a:bodyPr/>
                    <a:lstStyle/>
                    <a:p>
                      <a:pPr algn="ctr"/>
                      <a:r>
                        <a:rPr lang="en-US" sz="1300"/>
                        <a:t>6</a:t>
                      </a:r>
                    </a:p>
                  </a:txBody>
                  <a:tcPr marL="8962" marR="8962" marT="4481" marB="4481" anchor="ctr"/>
                </a:tc>
                <a:tc>
                  <a:txBody>
                    <a:bodyPr/>
                    <a:lstStyle/>
                    <a:p>
                      <a:pPr algn="ctr"/>
                      <a:r>
                        <a:rPr lang="en-US" sz="1300"/>
                        <a:t>Multimodal Approaches to Sports Commentary</a:t>
                      </a:r>
                    </a:p>
                  </a:txBody>
                  <a:tcPr marL="8962" marR="8962" marT="4481" marB="4481" anchor="ctr"/>
                </a:tc>
                <a:tc>
                  <a:txBody>
                    <a:bodyPr/>
                    <a:lstStyle/>
                    <a:p>
                      <a:pPr algn="ctr"/>
                      <a:r>
                        <a:rPr lang="en-US" sz="1300"/>
                        <a:t>2021</a:t>
                      </a:r>
                    </a:p>
                  </a:txBody>
                  <a:tcPr marL="8962" marR="8962" marT="4481" marB="4481" anchor="ctr"/>
                </a:tc>
                <a:tc>
                  <a:txBody>
                    <a:bodyPr/>
                    <a:lstStyle/>
                    <a:p>
                      <a:pPr algn="ctr"/>
                      <a:r>
                        <a:rPr lang="en-US" sz="1300"/>
                        <a:t>NeurIPS Workshops</a:t>
                      </a:r>
                    </a:p>
                  </a:txBody>
                  <a:tcPr marL="8962" marR="8962" marT="4481" marB="4481" anchor="ctr"/>
                </a:tc>
                <a:tc>
                  <a:txBody>
                    <a:bodyPr/>
                    <a:lstStyle/>
                    <a:p>
                      <a:pPr algn="ctr"/>
                      <a:r>
                        <a:rPr lang="en-US" sz="1300" dirty="0"/>
                        <a:t>Combines BERT and CNN with multimodal datasets. Merits: improved context understanding. Demerits: complex architecture.</a:t>
                      </a:r>
                    </a:p>
                  </a:txBody>
                  <a:tcPr marL="8962" marR="8962" marT="4481" marB="4481" anchor="ctr"/>
                </a:tc>
                <a:extLst>
                  <a:ext uri="{0D108BD9-81ED-4DB2-BD59-A6C34878D82A}">
                    <a16:rowId xmlns:a16="http://schemas.microsoft.com/office/drawing/2014/main" val="10001"/>
                  </a:ext>
                </a:extLst>
              </a:tr>
              <a:tr h="370850">
                <a:tc>
                  <a:txBody>
                    <a:bodyPr/>
                    <a:lstStyle/>
                    <a:p>
                      <a:pPr algn="ctr"/>
                      <a:r>
                        <a:rPr lang="en-US" sz="1300"/>
                        <a:t>7</a:t>
                      </a:r>
                    </a:p>
                  </a:txBody>
                  <a:tcPr marL="8962" marR="8962" marT="4481" marB="4481" anchor="ctr"/>
                </a:tc>
                <a:tc>
                  <a:txBody>
                    <a:bodyPr/>
                    <a:lstStyle/>
                    <a:p>
                      <a:pPr algn="ctr"/>
                      <a:r>
                        <a:rPr lang="en-US" sz="1300"/>
                        <a:t>Enhancing Machine Translation with LLMs</a:t>
                      </a:r>
                    </a:p>
                  </a:txBody>
                  <a:tcPr marL="8962" marR="8962" marT="4481" marB="4481" anchor="ctr"/>
                </a:tc>
                <a:tc>
                  <a:txBody>
                    <a:bodyPr/>
                    <a:lstStyle/>
                    <a:p>
                      <a:pPr algn="ctr"/>
                      <a:r>
                        <a:rPr lang="en-US" sz="1300"/>
                        <a:t>2021</a:t>
                      </a:r>
                    </a:p>
                  </a:txBody>
                  <a:tcPr marL="8962" marR="8962" marT="4481" marB="4481" anchor="ctr"/>
                </a:tc>
                <a:tc>
                  <a:txBody>
                    <a:bodyPr/>
                    <a:lstStyle/>
                    <a:p>
                      <a:pPr algn="ctr"/>
                      <a:r>
                        <a:rPr lang="en-US" sz="1300"/>
                        <a:t>IEEE Transactions on AI</a:t>
                      </a:r>
                    </a:p>
                  </a:txBody>
                  <a:tcPr marL="8962" marR="8962" marT="4481" marB="4481" anchor="ctr"/>
                </a:tc>
                <a:tc>
                  <a:txBody>
                    <a:bodyPr/>
                    <a:lstStyle/>
                    <a:p>
                      <a:pPr algn="ctr"/>
                      <a:r>
                        <a:rPr lang="en-US" sz="1300" dirty="0"/>
                        <a:t>Uses </a:t>
                      </a:r>
                      <a:r>
                        <a:rPr lang="en-US" sz="1300" dirty="0" err="1"/>
                        <a:t>mBART</a:t>
                      </a:r>
                      <a:r>
                        <a:rPr lang="en-US" sz="1300" dirty="0"/>
                        <a:t> with </a:t>
                      </a:r>
                      <a:r>
                        <a:rPr lang="en-US" sz="1300" dirty="0" err="1"/>
                        <a:t>Europarl</a:t>
                      </a:r>
                      <a:r>
                        <a:rPr lang="en-US" sz="1300" dirty="0"/>
                        <a:t> dataset. Merits: better translation quality. Demerits: struggles with idiomatic expressions.</a:t>
                      </a:r>
                    </a:p>
                  </a:txBody>
                  <a:tcPr marL="8962" marR="8962" marT="4481" marB="4481" anchor="ctr"/>
                </a:tc>
                <a:extLst>
                  <a:ext uri="{0D108BD9-81ED-4DB2-BD59-A6C34878D82A}">
                    <a16:rowId xmlns:a16="http://schemas.microsoft.com/office/drawing/2014/main" val="353310818"/>
                  </a:ext>
                </a:extLst>
              </a:tr>
              <a:tr h="370850">
                <a:tc>
                  <a:txBody>
                    <a:bodyPr/>
                    <a:lstStyle/>
                    <a:p>
                      <a:pPr algn="ctr"/>
                      <a:r>
                        <a:rPr lang="en-US" sz="1300"/>
                        <a:t>8</a:t>
                      </a:r>
                    </a:p>
                  </a:txBody>
                  <a:tcPr marL="8962" marR="8962" marT="4481" marB="4481" anchor="ctr"/>
                </a:tc>
                <a:tc>
                  <a:txBody>
                    <a:bodyPr/>
                    <a:lstStyle/>
                    <a:p>
                      <a:pPr algn="ctr"/>
                      <a:r>
                        <a:rPr lang="en-US" sz="1300"/>
                        <a:t>Fine-Tuning LLMs for Multilingual Text Applications</a:t>
                      </a:r>
                    </a:p>
                  </a:txBody>
                  <a:tcPr marL="8962" marR="8962" marT="4481" marB="4481" anchor="ctr"/>
                </a:tc>
                <a:tc>
                  <a:txBody>
                    <a:bodyPr/>
                    <a:lstStyle/>
                    <a:p>
                      <a:pPr algn="ctr"/>
                      <a:r>
                        <a:rPr lang="en-US" sz="1300"/>
                        <a:t>2020</a:t>
                      </a:r>
                    </a:p>
                  </a:txBody>
                  <a:tcPr marL="8962" marR="8962" marT="4481" marB="4481" anchor="ctr"/>
                </a:tc>
                <a:tc>
                  <a:txBody>
                    <a:bodyPr/>
                    <a:lstStyle/>
                    <a:p>
                      <a:pPr algn="ctr"/>
                      <a:r>
                        <a:rPr lang="en-US" sz="1300"/>
                        <a:t>EMNLP Proceedings</a:t>
                      </a:r>
                    </a:p>
                  </a:txBody>
                  <a:tcPr marL="8962" marR="8962" marT="4481" marB="4481" anchor="ctr"/>
                </a:tc>
                <a:tc>
                  <a:txBody>
                    <a:bodyPr/>
                    <a:lstStyle/>
                    <a:p>
                      <a:pPr algn="ctr"/>
                      <a:r>
                        <a:rPr lang="en-US" sz="1300" dirty="0"/>
                        <a:t>Adapts T5 with multilingual benchmarks. Merits: high accuracy on downstream tasks. Demerits: requires large computational resources.</a:t>
                      </a:r>
                    </a:p>
                  </a:txBody>
                  <a:tcPr marL="8962" marR="8962" marT="4481" marB="4481" anchor="ctr"/>
                </a:tc>
                <a:extLst>
                  <a:ext uri="{0D108BD9-81ED-4DB2-BD59-A6C34878D82A}">
                    <a16:rowId xmlns:a16="http://schemas.microsoft.com/office/drawing/2014/main" val="3226541736"/>
                  </a:ext>
                </a:extLst>
              </a:tr>
              <a:tr h="370850">
                <a:tc>
                  <a:txBody>
                    <a:bodyPr/>
                    <a:lstStyle/>
                    <a:p>
                      <a:pPr algn="ctr"/>
                      <a:r>
                        <a:rPr lang="en-US" sz="1300"/>
                        <a:t>9</a:t>
                      </a:r>
                    </a:p>
                  </a:txBody>
                  <a:tcPr marL="8962" marR="8962" marT="4481" marB="4481" anchor="ctr"/>
                </a:tc>
                <a:tc>
                  <a:txBody>
                    <a:bodyPr/>
                    <a:lstStyle/>
                    <a:p>
                      <a:pPr algn="ctr"/>
                      <a:r>
                        <a:rPr lang="en-US" sz="1300"/>
                        <a:t>Real-Time Text Generation with Pre-Trained Models</a:t>
                      </a:r>
                    </a:p>
                  </a:txBody>
                  <a:tcPr marL="8962" marR="8962" marT="4481" marB="4481" anchor="ctr"/>
                </a:tc>
                <a:tc>
                  <a:txBody>
                    <a:bodyPr/>
                    <a:lstStyle/>
                    <a:p>
                      <a:pPr algn="ctr"/>
                      <a:r>
                        <a:rPr lang="en-US" sz="1300"/>
                        <a:t>2020</a:t>
                      </a:r>
                    </a:p>
                  </a:txBody>
                  <a:tcPr marL="8962" marR="8962" marT="4481" marB="4481" anchor="ctr"/>
                </a:tc>
                <a:tc>
                  <a:txBody>
                    <a:bodyPr/>
                    <a:lstStyle/>
                    <a:p>
                      <a:pPr algn="ctr"/>
                      <a:r>
                        <a:rPr lang="en-US" sz="1300"/>
                        <a:t>Journal of Computational Linguistics</a:t>
                      </a:r>
                    </a:p>
                  </a:txBody>
                  <a:tcPr marL="8962" marR="8962" marT="4481" marB="4481" anchor="ctr"/>
                </a:tc>
                <a:tc>
                  <a:txBody>
                    <a:bodyPr/>
                    <a:lstStyle/>
                    <a:p>
                      <a:pPr algn="ctr"/>
                      <a:r>
                        <a:rPr lang="en-US" sz="1300" dirty="0"/>
                        <a:t>Utilizes GPT-2 with </a:t>
                      </a:r>
                      <a:r>
                        <a:rPr lang="en-US" sz="1300" dirty="0" err="1"/>
                        <a:t>OpenSubtitles</a:t>
                      </a:r>
                      <a:r>
                        <a:rPr lang="en-US" sz="1300" dirty="0"/>
                        <a:t> dataset. Merits: fast generation speed. Demerits: lacks coherence in complex contexts.</a:t>
                      </a:r>
                    </a:p>
                  </a:txBody>
                  <a:tcPr marL="8962" marR="8962" marT="4481" marB="4481" anchor="ctr"/>
                </a:tc>
                <a:extLst>
                  <a:ext uri="{0D108BD9-81ED-4DB2-BD59-A6C34878D82A}">
                    <a16:rowId xmlns:a16="http://schemas.microsoft.com/office/drawing/2014/main" val="3749639279"/>
                  </a:ext>
                </a:extLst>
              </a:tr>
              <a:tr h="370850">
                <a:tc>
                  <a:txBody>
                    <a:bodyPr/>
                    <a:lstStyle/>
                    <a:p>
                      <a:pPr algn="ctr"/>
                      <a:r>
                        <a:rPr lang="en-US" sz="1300"/>
                        <a:t>10</a:t>
                      </a:r>
                    </a:p>
                  </a:txBody>
                  <a:tcPr marL="8962" marR="8962" marT="4481" marB="4481" anchor="ctr"/>
                </a:tc>
                <a:tc>
                  <a:txBody>
                    <a:bodyPr/>
                    <a:lstStyle/>
                    <a:p>
                      <a:pPr algn="ctr"/>
                      <a:r>
                        <a:rPr lang="en-US" sz="1300"/>
                        <a:t>BERT and Beyond: A Survey on NLP with Transformers</a:t>
                      </a:r>
                    </a:p>
                  </a:txBody>
                  <a:tcPr marL="8962" marR="8962" marT="4481" marB="4481" anchor="ctr"/>
                </a:tc>
                <a:tc>
                  <a:txBody>
                    <a:bodyPr/>
                    <a:lstStyle/>
                    <a:p>
                      <a:pPr algn="ctr"/>
                      <a:r>
                        <a:rPr lang="en-US" sz="1300"/>
                        <a:t>2019</a:t>
                      </a:r>
                    </a:p>
                  </a:txBody>
                  <a:tcPr marL="8962" marR="8962" marT="4481" marB="4481" anchor="ctr"/>
                </a:tc>
                <a:tc>
                  <a:txBody>
                    <a:bodyPr/>
                    <a:lstStyle/>
                    <a:p>
                      <a:pPr algn="ctr"/>
                      <a:r>
                        <a:rPr lang="en-US" sz="1300"/>
                        <a:t>ACM Computing Surveys</a:t>
                      </a:r>
                    </a:p>
                  </a:txBody>
                  <a:tcPr marL="8962" marR="8962" marT="4481" marB="4481" anchor="ctr"/>
                </a:tc>
                <a:tc>
                  <a:txBody>
                    <a:bodyPr/>
                    <a:lstStyle/>
                    <a:p>
                      <a:pPr algn="ctr"/>
                      <a:r>
                        <a:rPr lang="en-US" sz="1300" dirty="0"/>
                        <a:t>Surveys transformer-based models like BERT. Merits: detailed comparative study. Demerits: lacks implementation details.</a:t>
                      </a:r>
                    </a:p>
                  </a:txBody>
                  <a:tcPr marL="8962" marR="8962" marT="4481" marB="4481" anchor="ctr"/>
                </a:tc>
                <a:extLst>
                  <a:ext uri="{0D108BD9-81ED-4DB2-BD59-A6C34878D82A}">
                    <a16:rowId xmlns:a16="http://schemas.microsoft.com/office/drawing/2014/main" val="2622109233"/>
                  </a:ext>
                </a:extLst>
              </a:tr>
            </a:tbl>
          </a:graphicData>
        </a:graphic>
      </p:graphicFrame>
      <p:sp>
        <p:nvSpPr>
          <p:cNvPr id="129" name="Google Shape;129;p6">
            <a:extLst>
              <a:ext uri="{FF2B5EF4-FFF2-40B4-BE49-F238E27FC236}">
                <a16:creationId xmlns:a16="http://schemas.microsoft.com/office/drawing/2014/main" id="{2035F12B-D076-D361-0A9B-80ACE83BB62F}"/>
              </a:ext>
            </a:extLst>
          </p:cNvPr>
          <p:cNvSpPr txBox="1">
            <a:spLocks noGrp="1"/>
          </p:cNvSpPr>
          <p:nvPr>
            <p:ph type="ftr" idx="11"/>
          </p:nvPr>
        </p:nvSpPr>
        <p:spPr>
          <a:xfrm>
            <a:off x="457200" y="6400799"/>
            <a:ext cx="8229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School of Computer Science and Engineering                                       Date:                             Slide number:</a:t>
            </a:r>
            <a:endParaRPr dirty="0"/>
          </a:p>
        </p:txBody>
      </p:sp>
      <p:sp>
        <p:nvSpPr>
          <p:cNvPr id="2" name="Slide Number Placeholder 1">
            <a:extLst>
              <a:ext uri="{FF2B5EF4-FFF2-40B4-BE49-F238E27FC236}">
                <a16:creationId xmlns:a16="http://schemas.microsoft.com/office/drawing/2014/main" id="{548451F6-419C-7DBD-E15B-D58DC6E0BC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cxnSp>
        <p:nvCxnSpPr>
          <p:cNvPr id="6" name="Straight Connector 5">
            <a:extLst>
              <a:ext uri="{FF2B5EF4-FFF2-40B4-BE49-F238E27FC236}">
                <a16:creationId xmlns:a16="http://schemas.microsoft.com/office/drawing/2014/main" id="{1F4BFB1F-0786-CB29-75E3-4EEE3DD1F4A5}"/>
              </a:ext>
            </a:extLst>
          </p:cNvPr>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516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8E8CB10A-ADE2-346F-3FE6-C2CEC8BC0BE4}"/>
            </a:ext>
          </a:extLst>
        </p:cNvPr>
        <p:cNvGrpSpPr/>
        <p:nvPr/>
      </p:nvGrpSpPr>
      <p:grpSpPr>
        <a:xfrm>
          <a:off x="0" y="0"/>
          <a:ext cx="0" cy="0"/>
          <a:chOff x="0" y="0"/>
          <a:chExt cx="0" cy="0"/>
        </a:xfrm>
      </p:grpSpPr>
      <p:sp>
        <p:nvSpPr>
          <p:cNvPr id="127" name="Google Shape;127;p6">
            <a:extLst>
              <a:ext uri="{FF2B5EF4-FFF2-40B4-BE49-F238E27FC236}">
                <a16:creationId xmlns:a16="http://schemas.microsoft.com/office/drawing/2014/main" id="{357446B3-7566-BD4B-B28D-4A7769678C68}"/>
              </a:ext>
            </a:extLst>
          </p:cNvPr>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LITERATURE SURVEY</a:t>
            </a:r>
          </a:p>
        </p:txBody>
      </p:sp>
      <p:graphicFrame>
        <p:nvGraphicFramePr>
          <p:cNvPr id="128" name="Google Shape;128;p6">
            <a:extLst>
              <a:ext uri="{FF2B5EF4-FFF2-40B4-BE49-F238E27FC236}">
                <a16:creationId xmlns:a16="http://schemas.microsoft.com/office/drawing/2014/main" id="{5707CA33-FEBF-57AA-A84D-77D0F225812A}"/>
              </a:ext>
            </a:extLst>
          </p:cNvPr>
          <p:cNvGraphicFramePr/>
          <p:nvPr>
            <p:extLst>
              <p:ext uri="{D42A27DB-BD31-4B8C-83A1-F6EECF244321}">
                <p14:modId xmlns:p14="http://schemas.microsoft.com/office/powerpoint/2010/main" val="3701635388"/>
              </p:ext>
            </p:extLst>
          </p:nvPr>
        </p:nvGraphicFramePr>
        <p:xfrm>
          <a:off x="521110" y="1312810"/>
          <a:ext cx="8229625" cy="5043540"/>
        </p:xfrm>
        <a:graphic>
          <a:graphicData uri="http://schemas.openxmlformats.org/drawingml/2006/table">
            <a:tbl>
              <a:tblPr firstRow="1" bandRow="1">
                <a:noFill/>
                <a:tableStyleId>{56D70C72-A230-495A-A0E0-260AFDBB6498}</a:tableStyleId>
              </a:tblPr>
              <a:tblGrid>
                <a:gridCol w="624348">
                  <a:extLst>
                    <a:ext uri="{9D8B030D-6E8A-4147-A177-3AD203B41FA5}">
                      <a16:colId xmlns:a16="http://schemas.microsoft.com/office/drawing/2014/main" val="20000"/>
                    </a:ext>
                  </a:extLst>
                </a:gridCol>
                <a:gridCol w="2379407">
                  <a:extLst>
                    <a:ext uri="{9D8B030D-6E8A-4147-A177-3AD203B41FA5}">
                      <a16:colId xmlns:a16="http://schemas.microsoft.com/office/drawing/2014/main" val="20001"/>
                    </a:ext>
                  </a:extLst>
                </a:gridCol>
                <a:gridCol w="884903">
                  <a:extLst>
                    <a:ext uri="{9D8B030D-6E8A-4147-A177-3AD203B41FA5}">
                      <a16:colId xmlns:a16="http://schemas.microsoft.com/office/drawing/2014/main" val="20002"/>
                    </a:ext>
                  </a:extLst>
                </a:gridCol>
                <a:gridCol w="1868129">
                  <a:extLst>
                    <a:ext uri="{9D8B030D-6E8A-4147-A177-3AD203B41FA5}">
                      <a16:colId xmlns:a16="http://schemas.microsoft.com/office/drawing/2014/main" val="20003"/>
                    </a:ext>
                  </a:extLst>
                </a:gridCol>
                <a:gridCol w="2472838">
                  <a:extLst>
                    <a:ext uri="{9D8B030D-6E8A-4147-A177-3AD203B41FA5}">
                      <a16:colId xmlns:a16="http://schemas.microsoft.com/office/drawing/2014/main" val="20004"/>
                    </a:ext>
                  </a:extLst>
                </a:gridCol>
              </a:tblGrid>
              <a:tr h="370850">
                <a:tc>
                  <a:txBody>
                    <a:bodyPr/>
                    <a:lstStyle/>
                    <a:p>
                      <a:pPr marL="0" marR="0" lvl="0" indent="0" algn="ctr" rtl="0">
                        <a:spcBef>
                          <a:spcPts val="0"/>
                        </a:spcBef>
                        <a:spcAft>
                          <a:spcPts val="0"/>
                        </a:spcAft>
                        <a:buNone/>
                      </a:pPr>
                      <a:r>
                        <a:rPr lang="en-US" sz="1800"/>
                        <a:t>S.No.</a:t>
                      </a:r>
                      <a:endParaRPr/>
                    </a:p>
                  </a:txBody>
                  <a:tcPr marL="91450" marR="91450" marT="45725" marB="45725"/>
                </a:tc>
                <a:tc>
                  <a:txBody>
                    <a:bodyPr/>
                    <a:lstStyle/>
                    <a:p>
                      <a:pPr marL="0" marR="0" lvl="0" indent="0" algn="just" rtl="0">
                        <a:spcBef>
                          <a:spcPts val="0"/>
                        </a:spcBef>
                        <a:spcAft>
                          <a:spcPts val="0"/>
                        </a:spcAft>
                        <a:buNone/>
                      </a:pPr>
                      <a:r>
                        <a:rPr lang="en-US" sz="1800"/>
                        <a:t>Title of the Paper</a:t>
                      </a:r>
                      <a:endParaRPr/>
                    </a:p>
                  </a:txBody>
                  <a:tcPr marL="91450" marR="91450" marT="45725" marB="45725"/>
                </a:tc>
                <a:tc>
                  <a:txBody>
                    <a:bodyPr/>
                    <a:lstStyle/>
                    <a:p>
                      <a:pPr marL="0" marR="0" lvl="0" indent="0" algn="ctr" rtl="0">
                        <a:spcBef>
                          <a:spcPts val="0"/>
                        </a:spcBef>
                        <a:spcAft>
                          <a:spcPts val="0"/>
                        </a:spcAft>
                        <a:buNone/>
                      </a:pPr>
                      <a:r>
                        <a:rPr lang="en-US" sz="1800"/>
                        <a:t>Year</a:t>
                      </a:r>
                      <a:endParaRPr/>
                    </a:p>
                  </a:txBody>
                  <a:tcPr marL="91450" marR="91450" marT="45725" marB="45725"/>
                </a:tc>
                <a:tc>
                  <a:txBody>
                    <a:bodyPr/>
                    <a:lstStyle/>
                    <a:p>
                      <a:pPr marL="0" marR="0" lvl="0" indent="0" algn="ctr" rtl="0">
                        <a:spcBef>
                          <a:spcPts val="0"/>
                        </a:spcBef>
                        <a:spcAft>
                          <a:spcPts val="0"/>
                        </a:spcAft>
                        <a:buNone/>
                      </a:pPr>
                      <a:r>
                        <a:rPr lang="en-US" sz="1800"/>
                        <a:t>Journal/Conference Name</a:t>
                      </a:r>
                      <a:endParaRPr/>
                    </a:p>
                  </a:txBody>
                  <a:tcPr marL="91450" marR="91450" marT="45725" marB="45725"/>
                </a:tc>
                <a:tc>
                  <a:txBody>
                    <a:bodyPr/>
                    <a:lstStyle/>
                    <a:p>
                      <a:pPr marL="0" marR="0" lvl="0" indent="0" algn="just" rtl="0">
                        <a:spcBef>
                          <a:spcPts val="0"/>
                        </a:spcBef>
                        <a:spcAft>
                          <a:spcPts val="0"/>
                        </a:spcAft>
                        <a:buNone/>
                      </a:pPr>
                      <a:r>
                        <a:rPr lang="en-US" sz="1800"/>
                        <a:t>Inferences</a:t>
                      </a:r>
                      <a:endParaRPr/>
                    </a:p>
                  </a:txBody>
                  <a:tcPr marL="91450" marR="91450" marT="45725" marB="45725"/>
                </a:tc>
                <a:extLst>
                  <a:ext uri="{0D108BD9-81ED-4DB2-BD59-A6C34878D82A}">
                    <a16:rowId xmlns:a16="http://schemas.microsoft.com/office/drawing/2014/main" val="10000"/>
                  </a:ext>
                </a:extLst>
              </a:tr>
              <a:tr h="370850">
                <a:tc>
                  <a:txBody>
                    <a:bodyPr/>
                    <a:lstStyle/>
                    <a:p>
                      <a:pPr algn="ctr"/>
                      <a:r>
                        <a:rPr lang="en-US" sz="1300"/>
                        <a:t>11</a:t>
                      </a:r>
                    </a:p>
                  </a:txBody>
                  <a:tcPr marL="8962" marR="8962" marT="4481" marB="4481" anchor="ctr"/>
                </a:tc>
                <a:tc>
                  <a:txBody>
                    <a:bodyPr/>
                    <a:lstStyle/>
                    <a:p>
                      <a:pPr algn="ctr"/>
                      <a:r>
                        <a:rPr lang="en-US" sz="1300"/>
                        <a:t>Neural Machine Translation for Multilingual Contexts</a:t>
                      </a:r>
                    </a:p>
                  </a:txBody>
                  <a:tcPr marL="8962" marR="8962" marT="4481" marB="4481" anchor="ctr"/>
                </a:tc>
                <a:tc>
                  <a:txBody>
                    <a:bodyPr/>
                    <a:lstStyle/>
                    <a:p>
                      <a:pPr algn="ctr"/>
                      <a:r>
                        <a:rPr lang="en-US" sz="1300" dirty="0"/>
                        <a:t>2018</a:t>
                      </a:r>
                    </a:p>
                  </a:txBody>
                  <a:tcPr marL="8962" marR="8962" marT="4481" marB="4481" anchor="ctr"/>
                </a:tc>
                <a:tc>
                  <a:txBody>
                    <a:bodyPr/>
                    <a:lstStyle/>
                    <a:p>
                      <a:pPr algn="ctr"/>
                      <a:r>
                        <a:rPr lang="en-US" sz="1300"/>
                        <a:t>Neural Computing and Applications</a:t>
                      </a:r>
                    </a:p>
                  </a:txBody>
                  <a:tcPr marL="8962" marR="8962" marT="4481" marB="4481" anchor="ctr"/>
                </a:tc>
                <a:tc>
                  <a:txBody>
                    <a:bodyPr/>
                    <a:lstStyle/>
                    <a:p>
                      <a:pPr algn="ctr"/>
                      <a:r>
                        <a:rPr lang="en-US" sz="1300" dirty="0"/>
                        <a:t>Uses seq2seq with WMT datasets. Merits: foundational for multilingual NMT. Demerits: limited scalability.</a:t>
                      </a:r>
                    </a:p>
                  </a:txBody>
                  <a:tcPr marL="8962" marR="8962" marT="4481" marB="4481" anchor="ctr"/>
                </a:tc>
                <a:extLst>
                  <a:ext uri="{0D108BD9-81ED-4DB2-BD59-A6C34878D82A}">
                    <a16:rowId xmlns:a16="http://schemas.microsoft.com/office/drawing/2014/main" val="10001"/>
                  </a:ext>
                </a:extLst>
              </a:tr>
              <a:tr h="370850">
                <a:tc>
                  <a:txBody>
                    <a:bodyPr/>
                    <a:lstStyle/>
                    <a:p>
                      <a:pPr algn="ctr"/>
                      <a:r>
                        <a:rPr lang="en-US" sz="1300"/>
                        <a:t>12</a:t>
                      </a:r>
                    </a:p>
                  </a:txBody>
                  <a:tcPr marL="8962" marR="8962" marT="4481" marB="4481" anchor="ctr"/>
                </a:tc>
                <a:tc>
                  <a:txBody>
                    <a:bodyPr/>
                    <a:lstStyle/>
                    <a:p>
                      <a:pPr algn="ctr"/>
                      <a:r>
                        <a:rPr lang="en-US" sz="1300"/>
                        <a:t>Zero-Shot Multilingual Text Generation</a:t>
                      </a:r>
                    </a:p>
                  </a:txBody>
                  <a:tcPr marL="8962" marR="8962" marT="4481" marB="4481" anchor="ctr"/>
                </a:tc>
                <a:tc>
                  <a:txBody>
                    <a:bodyPr/>
                    <a:lstStyle/>
                    <a:p>
                      <a:pPr algn="ctr"/>
                      <a:r>
                        <a:rPr lang="en-US" sz="1300"/>
                        <a:t>2018</a:t>
                      </a:r>
                    </a:p>
                  </a:txBody>
                  <a:tcPr marL="8962" marR="8962" marT="4481" marB="4481" anchor="ctr"/>
                </a:tc>
                <a:tc>
                  <a:txBody>
                    <a:bodyPr/>
                    <a:lstStyle/>
                    <a:p>
                      <a:pPr algn="ctr"/>
                      <a:r>
                        <a:rPr lang="en-US" sz="1300"/>
                        <a:t>Proceedings of NAACL-HLT</a:t>
                      </a:r>
                    </a:p>
                  </a:txBody>
                  <a:tcPr marL="8962" marR="8962" marT="4481" marB="4481" anchor="ctr"/>
                </a:tc>
                <a:tc>
                  <a:txBody>
                    <a:bodyPr/>
                    <a:lstStyle/>
                    <a:p>
                      <a:pPr algn="ctr"/>
                      <a:r>
                        <a:rPr lang="en-US" sz="1300" dirty="0"/>
                        <a:t>Adopts multilingual seq2seq with TED Talks corpus. Merits: efficient zero-shot learning. Demerits: limited accuracy in non-Western languages.</a:t>
                      </a:r>
                    </a:p>
                  </a:txBody>
                  <a:tcPr marL="8962" marR="8962" marT="4481" marB="4481" anchor="ctr"/>
                </a:tc>
                <a:extLst>
                  <a:ext uri="{0D108BD9-81ED-4DB2-BD59-A6C34878D82A}">
                    <a16:rowId xmlns:a16="http://schemas.microsoft.com/office/drawing/2014/main" val="353310818"/>
                  </a:ext>
                </a:extLst>
              </a:tr>
              <a:tr h="370850">
                <a:tc>
                  <a:txBody>
                    <a:bodyPr/>
                    <a:lstStyle/>
                    <a:p>
                      <a:pPr algn="ctr"/>
                      <a:r>
                        <a:rPr lang="en-US" sz="1300"/>
                        <a:t>13</a:t>
                      </a:r>
                    </a:p>
                  </a:txBody>
                  <a:tcPr marL="8962" marR="8962" marT="4481" marB="4481" anchor="ctr"/>
                </a:tc>
                <a:tc>
                  <a:txBody>
                    <a:bodyPr/>
                    <a:lstStyle/>
                    <a:p>
                      <a:pPr algn="ctr"/>
                      <a:r>
                        <a:rPr lang="en-US" sz="1300"/>
                        <a:t>Multilingual Transfer for Low-Resource Languages</a:t>
                      </a:r>
                    </a:p>
                  </a:txBody>
                  <a:tcPr marL="8962" marR="8962" marT="4481" marB="4481" anchor="ctr"/>
                </a:tc>
                <a:tc>
                  <a:txBody>
                    <a:bodyPr/>
                    <a:lstStyle/>
                    <a:p>
                      <a:pPr algn="ctr"/>
                      <a:r>
                        <a:rPr lang="en-US" sz="1300"/>
                        <a:t>2017</a:t>
                      </a:r>
                    </a:p>
                  </a:txBody>
                  <a:tcPr marL="8962" marR="8962" marT="4481" marB="4481" anchor="ctr"/>
                </a:tc>
                <a:tc>
                  <a:txBody>
                    <a:bodyPr/>
                    <a:lstStyle/>
                    <a:p>
                      <a:pPr algn="ctr"/>
                      <a:r>
                        <a:rPr lang="en-US" sz="1300"/>
                        <a:t>ACL Proceedings</a:t>
                      </a:r>
                    </a:p>
                  </a:txBody>
                  <a:tcPr marL="8962" marR="8962" marT="4481" marB="4481" anchor="ctr"/>
                </a:tc>
                <a:tc>
                  <a:txBody>
                    <a:bodyPr/>
                    <a:lstStyle/>
                    <a:p>
                      <a:pPr algn="ctr"/>
                      <a:r>
                        <a:rPr lang="en-US" sz="1300" dirty="0"/>
                        <a:t>Leverages cross-lingual embeddings with Universal Dependencies. Merits: improves low-resource tasks. Demerits: alignment challenges.</a:t>
                      </a:r>
                    </a:p>
                  </a:txBody>
                  <a:tcPr marL="8962" marR="8962" marT="4481" marB="4481" anchor="ctr"/>
                </a:tc>
                <a:extLst>
                  <a:ext uri="{0D108BD9-81ED-4DB2-BD59-A6C34878D82A}">
                    <a16:rowId xmlns:a16="http://schemas.microsoft.com/office/drawing/2014/main" val="3226541736"/>
                  </a:ext>
                </a:extLst>
              </a:tr>
              <a:tr h="370850">
                <a:tc>
                  <a:txBody>
                    <a:bodyPr/>
                    <a:lstStyle/>
                    <a:p>
                      <a:pPr algn="ctr"/>
                      <a:r>
                        <a:rPr lang="en-US" sz="1300"/>
                        <a:t>14</a:t>
                      </a:r>
                    </a:p>
                  </a:txBody>
                  <a:tcPr marL="8962" marR="8962" marT="4481" marB="4481" anchor="ctr"/>
                </a:tc>
                <a:tc>
                  <a:txBody>
                    <a:bodyPr/>
                    <a:lstStyle/>
                    <a:p>
                      <a:pPr algn="ctr"/>
                      <a:r>
                        <a:rPr lang="en-US" sz="1300"/>
                        <a:t>Automated Commentary for Sports Video</a:t>
                      </a:r>
                    </a:p>
                  </a:txBody>
                  <a:tcPr marL="8962" marR="8962" marT="4481" marB="4481" anchor="ctr"/>
                </a:tc>
                <a:tc>
                  <a:txBody>
                    <a:bodyPr/>
                    <a:lstStyle/>
                    <a:p>
                      <a:pPr algn="ctr"/>
                      <a:r>
                        <a:rPr lang="en-US" sz="1300"/>
                        <a:t>2016</a:t>
                      </a:r>
                    </a:p>
                  </a:txBody>
                  <a:tcPr marL="8962" marR="8962" marT="4481" marB="4481" anchor="ctr"/>
                </a:tc>
                <a:tc>
                  <a:txBody>
                    <a:bodyPr/>
                    <a:lstStyle/>
                    <a:p>
                      <a:pPr algn="ctr"/>
                      <a:r>
                        <a:rPr lang="en-US" sz="1300"/>
                        <a:t>NeurIPS Conference</a:t>
                      </a:r>
                    </a:p>
                  </a:txBody>
                  <a:tcPr marL="8962" marR="8962" marT="4481" marB="4481" anchor="ctr"/>
                </a:tc>
                <a:tc>
                  <a:txBody>
                    <a:bodyPr/>
                    <a:lstStyle/>
                    <a:p>
                      <a:pPr algn="ctr"/>
                      <a:r>
                        <a:rPr lang="en-US" sz="1300" dirty="0"/>
                        <a:t>Uses LSTMs with Sports-1M dataset. Merits: audio-text alignment. Demerits: poor handling of noisy inputs.</a:t>
                      </a:r>
                    </a:p>
                  </a:txBody>
                  <a:tcPr marL="8962" marR="8962" marT="4481" marB="4481" anchor="ctr"/>
                </a:tc>
                <a:extLst>
                  <a:ext uri="{0D108BD9-81ED-4DB2-BD59-A6C34878D82A}">
                    <a16:rowId xmlns:a16="http://schemas.microsoft.com/office/drawing/2014/main" val="3749639279"/>
                  </a:ext>
                </a:extLst>
              </a:tr>
              <a:tr h="370850">
                <a:tc>
                  <a:txBody>
                    <a:bodyPr/>
                    <a:lstStyle/>
                    <a:p>
                      <a:pPr algn="ctr"/>
                      <a:r>
                        <a:rPr lang="en-US" sz="1300"/>
                        <a:t>15</a:t>
                      </a:r>
                    </a:p>
                  </a:txBody>
                  <a:tcPr marL="8962" marR="8962" marT="4481" marB="4481" anchor="ctr"/>
                </a:tc>
                <a:tc>
                  <a:txBody>
                    <a:bodyPr/>
                    <a:lstStyle/>
                    <a:p>
                      <a:pPr algn="ctr"/>
                      <a:r>
                        <a:rPr lang="en-US" sz="1300"/>
                        <a:t>Statistical Machine Translation for Commentary Tasks</a:t>
                      </a:r>
                    </a:p>
                  </a:txBody>
                  <a:tcPr marL="8962" marR="8962" marT="4481" marB="4481" anchor="ctr"/>
                </a:tc>
                <a:tc>
                  <a:txBody>
                    <a:bodyPr/>
                    <a:lstStyle/>
                    <a:p>
                      <a:pPr algn="ctr"/>
                      <a:r>
                        <a:rPr lang="en-US" sz="1300"/>
                        <a:t>2015</a:t>
                      </a:r>
                    </a:p>
                  </a:txBody>
                  <a:tcPr marL="8962" marR="8962" marT="4481" marB="4481" anchor="ctr"/>
                </a:tc>
                <a:tc>
                  <a:txBody>
                    <a:bodyPr/>
                    <a:lstStyle/>
                    <a:p>
                      <a:pPr algn="ctr"/>
                      <a:r>
                        <a:rPr lang="en-US" sz="1300"/>
                        <a:t>Machine Translation Journal</a:t>
                      </a:r>
                    </a:p>
                  </a:txBody>
                  <a:tcPr marL="8962" marR="8962" marT="4481" marB="4481" anchor="ctr"/>
                </a:tc>
                <a:tc>
                  <a:txBody>
                    <a:bodyPr/>
                    <a:lstStyle/>
                    <a:p>
                      <a:pPr algn="ctr"/>
                      <a:r>
                        <a:rPr lang="en-US" sz="1300" dirty="0"/>
                        <a:t>Adopts phrase-based models with bilingual corpora. Merits: interpretable results. Demerits: struggles with fluency and context.</a:t>
                      </a:r>
                    </a:p>
                  </a:txBody>
                  <a:tcPr marL="8962" marR="8962" marT="4481" marB="4481" anchor="ctr"/>
                </a:tc>
                <a:extLst>
                  <a:ext uri="{0D108BD9-81ED-4DB2-BD59-A6C34878D82A}">
                    <a16:rowId xmlns:a16="http://schemas.microsoft.com/office/drawing/2014/main" val="2622109233"/>
                  </a:ext>
                </a:extLst>
              </a:tr>
            </a:tbl>
          </a:graphicData>
        </a:graphic>
      </p:graphicFrame>
      <p:sp>
        <p:nvSpPr>
          <p:cNvPr id="129" name="Google Shape;129;p6">
            <a:extLst>
              <a:ext uri="{FF2B5EF4-FFF2-40B4-BE49-F238E27FC236}">
                <a16:creationId xmlns:a16="http://schemas.microsoft.com/office/drawing/2014/main" id="{922C19D6-F43B-8C3B-AED4-9DADEA557776}"/>
              </a:ext>
            </a:extLst>
          </p:cNvPr>
          <p:cNvSpPr txBox="1">
            <a:spLocks noGrp="1"/>
          </p:cNvSpPr>
          <p:nvPr>
            <p:ph type="ftr" idx="11"/>
          </p:nvPr>
        </p:nvSpPr>
        <p:spPr>
          <a:xfrm>
            <a:off x="457200" y="6400799"/>
            <a:ext cx="8229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School of Computer Science and Engineering                                       Date:                             Slide number:</a:t>
            </a:r>
            <a:endParaRPr dirty="0"/>
          </a:p>
        </p:txBody>
      </p:sp>
      <p:sp>
        <p:nvSpPr>
          <p:cNvPr id="2" name="Slide Number Placeholder 1">
            <a:extLst>
              <a:ext uri="{FF2B5EF4-FFF2-40B4-BE49-F238E27FC236}">
                <a16:creationId xmlns:a16="http://schemas.microsoft.com/office/drawing/2014/main" id="{220A6513-EE9A-24E8-5E82-9D65FF53CA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cxnSp>
        <p:nvCxnSpPr>
          <p:cNvPr id="6" name="Straight Connector 5">
            <a:extLst>
              <a:ext uri="{FF2B5EF4-FFF2-40B4-BE49-F238E27FC236}">
                <a16:creationId xmlns:a16="http://schemas.microsoft.com/office/drawing/2014/main" id="{2458D990-5620-EEF2-AB30-4FA27AA2951A}"/>
              </a:ext>
            </a:extLst>
          </p:cNvPr>
          <p:cNvCxnSpPr/>
          <p:nvPr/>
        </p:nvCxnSpPr>
        <p:spPr>
          <a:xfrm flipV="1">
            <a:off x="0" y="1039091"/>
            <a:ext cx="9144000" cy="69273"/>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575250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3817</Words>
  <Application>Microsoft Office PowerPoint</Application>
  <PresentationFormat>On-screen Show (4:3)</PresentationFormat>
  <Paragraphs>315</Paragraphs>
  <Slides>26</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SRM INSTITUTE OF SCIENCE AND TECHNOLOGY Chennai – 600 089 SCHOOL OF COMPUTER SCIENCE ENGINEERING  DEPARTMENT OF COMPUTER SCIENCE AND ENGINEERING</vt:lpstr>
      <vt:lpstr>AGENDA</vt:lpstr>
      <vt:lpstr>ABSTRACT</vt:lpstr>
      <vt:lpstr>SCOPE</vt:lpstr>
      <vt:lpstr>MOTIVATION</vt:lpstr>
      <vt:lpstr>INTRODUCTION</vt:lpstr>
      <vt:lpstr>LITERATURE SURVEY</vt:lpstr>
      <vt:lpstr>LITERATURE SURVEY</vt:lpstr>
      <vt:lpstr>LITERATURE SURVEY</vt:lpstr>
      <vt:lpstr>OBJECTIVES</vt:lpstr>
      <vt:lpstr>PROBLEM STATEMENT</vt:lpstr>
      <vt:lpstr>PROPOSED WORK-BLOCK DIAGRAM</vt:lpstr>
      <vt:lpstr>PROPOSED-NOVEL IDEA</vt:lpstr>
      <vt:lpstr>PROPOSED-MODULES</vt:lpstr>
      <vt:lpstr>MODULE 1 - Outcome</vt:lpstr>
      <vt:lpstr>MODULE 2 - Outcome</vt:lpstr>
      <vt:lpstr>MODULE 3 - Outcome</vt:lpstr>
      <vt:lpstr>SOFTWARE &amp; HARDWARE REQUIREMENTS</vt:lpstr>
      <vt:lpstr>MODULE OUTPUT </vt:lpstr>
      <vt:lpstr>RESULTS AND DISCUSSIONS</vt:lpstr>
      <vt:lpstr>CONCLUSION</vt:lpstr>
      <vt:lpstr>FUTURE SCOPE</vt:lpstr>
      <vt:lpstr>PROJECT OUTCOME</vt:lpstr>
      <vt:lpstr>References</vt:lpstr>
      <vt:lpstr>References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R M INSTITUTE OF SCIENCE AND TECHNOLOGY Chennai – 600 089 SCHOOL OF COMPUTER SCIENCE ENGINEERING  DEPARTMENT OF COMPUTER SCIENCE AND ENGINEERING</dc:title>
  <dc:creator>DELL</dc:creator>
  <cp:lastModifiedBy>Praveen Ram Ramasubramani</cp:lastModifiedBy>
  <cp:revision>16</cp:revision>
  <dcterms:created xsi:type="dcterms:W3CDTF">2023-07-26T03:49:14Z</dcterms:created>
  <dcterms:modified xsi:type="dcterms:W3CDTF">2025-05-11T17:04:59Z</dcterms:modified>
</cp:coreProperties>
</file>