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4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1281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7337F-F85E-46D5-8510-AAB12B0432E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F895-96EC-478D-AA5F-64B7AC99F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4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في عمليه ال سيجنل لروسيسنج بتاعنا</a:t>
            </a:r>
          </a:p>
          <a:p>
            <a:r>
              <a:rPr lang="ar-EG" dirty="0"/>
              <a:t>أشرح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09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و بعد ما السجنال يتعملها بروسيسنج و تدخل علي الموديل بتاعنا</a:t>
            </a:r>
          </a:p>
          <a:p>
            <a:r>
              <a:rPr lang="ar-EG" dirty="0"/>
              <a:t>ال اوتبوت بيظهرل عندنا في ال يو اي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في مشكله كلنا مرينا بيها في مصر و هي جوده التعليم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/>
              <a:t>مصر في مركز ال 84 عالميا</a:t>
            </a:r>
          </a:p>
          <a:p>
            <a:endParaRPr lang="ar-EG" dirty="0"/>
          </a:p>
          <a:p>
            <a:r>
              <a:rPr lang="ar-EG" dirty="0"/>
              <a:t>في معظم المدارس, الطلاب بيروحو الفصل و في الغالب مش بيستفادو حاجه</a:t>
            </a:r>
          </a:p>
          <a:p>
            <a:r>
              <a:rPr lang="ar-EG" dirty="0"/>
              <a:t>و ده لكذا سبب, مثلا ان المدرس مش بيشرح بضمير و بيقول كلمتين و محدش بيفهم منه حاجه</a:t>
            </a:r>
          </a:p>
          <a:p>
            <a:r>
              <a:rPr lang="ar-EG" dirty="0"/>
              <a:t>و بردو ممكن المدرس عنده ضمير, بس في فراغ بينه و بين الطلاب, فهو بيشرح بس بردو محدش بيفهم منه</a:t>
            </a:r>
          </a:p>
          <a:p>
            <a:r>
              <a:rPr lang="ar-EG" dirty="0"/>
              <a:t>و ممكن بردو المدرس بيشرح كويس, بس طريقت شرحه مش مناسبه لبعض الطلاب</a:t>
            </a:r>
          </a:p>
          <a:p>
            <a:r>
              <a:rPr lang="ar-EG" dirty="0"/>
              <a:t> </a:t>
            </a:r>
            <a:endParaRPr lang="en-US" dirty="0"/>
          </a:p>
          <a:p>
            <a:r>
              <a:rPr lang="ar-EG" dirty="0"/>
              <a:t>فاحنا لاحظنا ان فيه جاب بين الطالب و المدرس, ممكن المدرس بيشرح بس مش عارف ان محدش فاهم منه, او ممكن انه من مهتم هل حد فهم منه ولا لأ</a:t>
            </a:r>
          </a:p>
          <a:p>
            <a:r>
              <a:rPr lang="ar-EG" dirty="0"/>
              <a:t>فحل المشكله ديه اننا نعمل كولايتي اشورنس للادوكشن</a:t>
            </a:r>
          </a:p>
          <a:p>
            <a:r>
              <a:rPr lang="ar-EG" dirty="0"/>
              <a:t>عن طريق اننا نمونيتور الستودينت ستاتس في الفصل</a:t>
            </a:r>
          </a:p>
          <a:p>
            <a:endParaRPr lang="ar-EG" dirty="0"/>
          </a:p>
          <a:p>
            <a:endParaRPr lang="ar-EG" dirty="0"/>
          </a:p>
          <a:p>
            <a:r>
              <a:rPr lang="ar-EG" dirty="0"/>
              <a:t>و</a:t>
            </a:r>
            <a:endParaRPr lang="en-US" dirty="0"/>
          </a:p>
          <a:p>
            <a:endParaRPr lang="en-US" dirty="0"/>
          </a:p>
          <a:p>
            <a:r>
              <a:rPr lang="ar-EG" dirty="0"/>
              <a:t>زي ما كلنا عارفين ان التعليم من الججات الكريتيكل في اي دوله</a:t>
            </a:r>
          </a:p>
          <a:p>
            <a:r>
              <a:rPr lang="ar-EG" dirty="0"/>
              <a:t>فاحنا في المشروع بتاعنا حاولنا اننا نهتك بال كواليتي ايوكيشن</a:t>
            </a:r>
          </a:p>
          <a:p>
            <a:r>
              <a:rPr lang="ar-EG" dirty="0"/>
              <a:t>المشروع بتاعنا عباره عن وريبل ديفيس, بيتلبس في الايد زي الساعه و هدفه ان ي مونيتور الطالب اثناء الحصه  عشان يعرف هل الطالب مركز ولا لأ</a:t>
            </a:r>
            <a:endParaRPr lang="en-US" dirty="0"/>
          </a:p>
          <a:p>
            <a:r>
              <a:rPr lang="ar-EG" dirty="0"/>
              <a:t>و من المعلومات ديه, نقدر نتابع حاله الطالب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من اول الدول ال عرفت اهميه الكلام ده هي الصين, </a:t>
            </a:r>
          </a:p>
          <a:p>
            <a:r>
              <a:rPr lang="ar-EG" dirty="0"/>
              <a:t>انهم عملو من تلات سنين جهاز بيتلبس علي الرأس, و بيمونيتور ال ستودينت اتينشن اثناء الدرس</a:t>
            </a:r>
          </a:p>
          <a:p>
            <a:r>
              <a:rPr lang="ar-EG" dirty="0"/>
              <a:t>و الجهاز ده بيستخدم سنسور ال اي اي جي</a:t>
            </a:r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من عيوب سنسور ال اي اي جي, انه غالي جدا</a:t>
            </a:r>
          </a:p>
          <a:p>
            <a:r>
              <a:rPr lang="ar-EG" dirty="0"/>
              <a:t>و مش مناسب في اللبس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7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فحنا فكرنا في بديل للسنسور يكون ارخص و اسهل في اللبس</a:t>
            </a:r>
          </a:p>
          <a:p>
            <a:r>
              <a:rPr lang="ar-EG" dirty="0"/>
              <a:t>و هو سنسور ال جي اس ار</a:t>
            </a:r>
            <a:endParaRPr lang="en-US" dirty="0"/>
          </a:p>
          <a:p>
            <a:endParaRPr lang="en-US" dirty="0"/>
          </a:p>
          <a:p>
            <a:r>
              <a:rPr lang="ar-EG" dirty="0"/>
              <a:t>سنسور ال جي اس ار يعتبر سنسور نفسي</a:t>
            </a:r>
          </a:p>
          <a:p>
            <a:r>
              <a:rPr lang="ar-EG" dirty="0"/>
              <a:t>و بيتأثر ب نشاط الجهاز العصبي</a:t>
            </a:r>
          </a:p>
          <a:p>
            <a:r>
              <a:rPr lang="ar-EG" dirty="0"/>
              <a:t>بيستخدم في ال ايموشن ديتيكشن و في جهاز كشف الكدب</a:t>
            </a:r>
          </a:p>
          <a:p>
            <a:endParaRPr lang="ar-EG" dirty="0"/>
          </a:p>
          <a:p>
            <a:r>
              <a:rPr lang="ar-EG" dirty="0"/>
              <a:t>و بيتميز ان سعره رخيص جدا و انه مناسب في اللبس  في اليد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ايه الاستفاده من المشروع</a:t>
            </a:r>
          </a:p>
          <a:p>
            <a:endParaRPr lang="ar-EG" dirty="0"/>
          </a:p>
          <a:p>
            <a:r>
              <a:rPr lang="ar-EG" dirty="0"/>
              <a:t>اول حاجه اننا</a:t>
            </a:r>
          </a:p>
          <a:p>
            <a:r>
              <a:rPr lang="ar-EG" dirty="0"/>
              <a:t>هنعرف حاله كل طالب في الفصل و هل بيركز في معظم المواد, و ايه هي المواد ال بيركذ فيها اكتر</a:t>
            </a:r>
          </a:p>
          <a:p>
            <a:r>
              <a:rPr lang="ar-EG" dirty="0"/>
              <a:t>و بردو لو لبطالب بيعاني من اي مشكله في التركيز, هنقدر نكنتشفهت</a:t>
            </a:r>
          </a:p>
          <a:p>
            <a:endParaRPr lang="ar-E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/>
              <a:t>اننا هنعرف نعمل كواليتي اشورنس لشرح المدرس</a:t>
            </a:r>
          </a:p>
          <a:p>
            <a:r>
              <a:rPr lang="ar-EG" dirty="0"/>
              <a:t>بحيث لو كل الطلاب مش مركزين معاه و مش فاهمين, فكدا المشكله اكيد في الشرح</a:t>
            </a:r>
          </a:p>
          <a:p>
            <a:endParaRPr lang="ar-EG" dirty="0"/>
          </a:p>
          <a:p>
            <a:r>
              <a:rPr lang="ar-EG" dirty="0"/>
              <a:t>اما لو في طالب معين مش بيركز مع مدرس معين, بس باقس الطلاب بيركزو, ده معاناه ان شرح المدرس مش مناسب للطالب, فممكن يروح لمدرس تاني</a:t>
            </a:r>
          </a:p>
          <a:p>
            <a:r>
              <a:rPr lang="ar-EG" dirty="0"/>
              <a:t>فديه معلومات مهمه جدا عشان نحسن جوده التعليم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2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و ده مثال لقرايات السنسور, </a:t>
            </a:r>
          </a:p>
          <a:p>
            <a:r>
              <a:rPr lang="ar-EG" dirty="0"/>
              <a:t>في الرسمه الاولي, قرايه السنور كانت مش ثابته و مش مستقره, و بعد ما الشخص بدأ يركز القرايه نزلت و بدأت تستقر و ال فريكوانسي قل بردو</a:t>
            </a:r>
          </a:p>
          <a:p>
            <a:endParaRPr lang="ar-EG" dirty="0"/>
          </a:p>
          <a:p>
            <a:r>
              <a:rPr lang="ar-EG" dirty="0"/>
              <a:t>اما الرسمه التانيه , قرايه السنسور مش مستقره و ال فريكوانسي عالي, و فيه بيكس كتيره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و ديه جراف تاني لقرايه السنسور في جاله التركيز التشتت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BF895-96EC-478D-AA5F-64B7AC99F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19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7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85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47" r:id="rId3"/>
    <p:sldLayoutId id="2147484248" r:id="rId4"/>
    <p:sldLayoutId id="2147484249" r:id="rId5"/>
    <p:sldLayoutId id="2147484250" r:id="rId6"/>
    <p:sldLayoutId id="2147484251" r:id="rId7"/>
    <p:sldLayoutId id="2147484252" r:id="rId8"/>
    <p:sldLayoutId id="2147484253" r:id="rId9"/>
    <p:sldLayoutId id="2147484254" r:id="rId10"/>
    <p:sldLayoutId id="2147484255" r:id="rId11"/>
    <p:sldLayoutId id="2147484256" r:id="rId12"/>
    <p:sldLayoutId id="2147484257" r:id="rId13"/>
    <p:sldLayoutId id="2147484258" r:id="rId14"/>
    <p:sldLayoutId id="2147484259" r:id="rId15"/>
    <p:sldLayoutId id="21474842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FF2EE095-E6C2-ABD0-3FEA-9A12870DC0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3434"/>
          <a:stretch/>
        </p:blipFill>
        <p:spPr>
          <a:xfrm>
            <a:off x="-14098" y="-4738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A1731D2-3D9C-50AA-9E3D-D8FA3A1AD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269" y="357811"/>
            <a:ext cx="8578894" cy="788483"/>
          </a:xfrm>
        </p:spPr>
        <p:txBody>
          <a:bodyPr>
            <a:normAutofit/>
          </a:bodyPr>
          <a:lstStyle/>
          <a:p>
            <a:pPr algn="ctr"/>
            <a:r>
              <a:rPr lang="ar-EG" sz="3200" b="1" dirty="0">
                <a:solidFill>
                  <a:schemeClr val="tx1"/>
                </a:solidFill>
              </a:rPr>
              <a:t>بِسْمِ اللَّـهِ الرَّحْمَـٰنِ الرَّحِيم</a:t>
            </a:r>
            <a:endParaRPr lang="ar-EG" sz="4000" b="1" dirty="0">
              <a:solidFill>
                <a:schemeClr val="tx1"/>
              </a:solidFill>
            </a:endParaRPr>
          </a:p>
          <a:p>
            <a:endParaRPr lang="ar-EG" sz="2800" b="1" dirty="0"/>
          </a:p>
          <a:p>
            <a:endParaRPr lang="ar-EG" sz="2800" b="1" dirty="0"/>
          </a:p>
          <a:p>
            <a:endParaRPr lang="ar-EG" sz="2800" b="1" dirty="0"/>
          </a:p>
          <a:p>
            <a:endParaRPr lang="ar-EG" sz="2800" b="1" dirty="0">
              <a:highlight>
                <a:srgbClr val="FFFF00"/>
              </a:highlight>
            </a:endParaRPr>
          </a:p>
          <a:p>
            <a:endParaRPr lang="ar-EG" sz="3600" b="1" dirty="0"/>
          </a:p>
          <a:p>
            <a:endParaRPr lang="en-US" sz="2800" u="sng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D2DE14-CE26-144F-4FFF-39DB00468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3392" y="1030334"/>
            <a:ext cx="6682005" cy="1920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A6A2E-57F3-2855-5C56-3EB2B5A458D5}"/>
              </a:ext>
            </a:extLst>
          </p:cNvPr>
          <p:cNvSpPr txBox="1"/>
          <p:nvPr/>
        </p:nvSpPr>
        <p:spPr>
          <a:xfrm>
            <a:off x="2511506" y="3145800"/>
            <a:ext cx="716898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ID: 620</a:t>
            </a:r>
          </a:p>
          <a:p>
            <a:pPr algn="ctr"/>
            <a:r>
              <a:rPr lang="en-US" sz="2800" b="1" dirty="0"/>
              <a:t>Faculty of engineering Helwan university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DR: Mohamed El-</a:t>
            </a:r>
            <a:r>
              <a:rPr lang="en-US" sz="2800" b="1" dirty="0" err="1"/>
              <a:t>Dakroury</a:t>
            </a:r>
            <a:endParaRPr lang="en-US" sz="2800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Ahmed Mohamed Kassem</a:t>
            </a:r>
          </a:p>
          <a:p>
            <a:pPr algn="ctr"/>
            <a:r>
              <a:rPr lang="en-US" dirty="0"/>
              <a:t>Ziad Mohamed</a:t>
            </a:r>
          </a:p>
          <a:p>
            <a:pPr algn="ctr"/>
            <a:r>
              <a:rPr lang="en-US" dirty="0"/>
              <a:t>Karim Mohammed</a:t>
            </a:r>
          </a:p>
          <a:p>
            <a:pPr algn="ctr"/>
            <a:r>
              <a:rPr lang="en-US" dirty="0"/>
              <a:t>Mazen Hany</a:t>
            </a:r>
          </a:p>
          <a:p>
            <a:pPr algn="ctr"/>
            <a:r>
              <a:rPr lang="en-US" dirty="0"/>
              <a:t>Mohammed Hamdy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AE13-1972-EA8B-C478-BE3E9DE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GSR sensor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74515-CF42-7B3C-1052-71392A575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9" y="2057400"/>
            <a:ext cx="5237881" cy="3974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9F27F-E5F0-FD2D-0E2D-A2936F63A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2" y="2011215"/>
            <a:ext cx="5063709" cy="422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7EA9F-A578-A082-D585-2B27237BFE2A}"/>
              </a:ext>
            </a:extLst>
          </p:cNvPr>
          <p:cNvSpPr txBox="1"/>
          <p:nvPr/>
        </p:nvSpPr>
        <p:spPr>
          <a:xfrm>
            <a:off x="2151542" y="1487995"/>
            <a:ext cx="844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Attention                                           Distraction</a:t>
            </a:r>
          </a:p>
        </p:txBody>
      </p:sp>
    </p:spTree>
    <p:extLst>
      <p:ext uri="{BB962C8B-B14F-4D97-AF65-F5344CB8AC3E}">
        <p14:creationId xmlns:p14="http://schemas.microsoft.com/office/powerpoint/2010/main" val="411724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AB45-6B68-F719-7D9A-E374CFE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3089B3-5B12-0E01-89E2-74666647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2253343"/>
            <a:ext cx="9688285" cy="2166257"/>
          </a:xfrm>
        </p:spPr>
      </p:pic>
    </p:spTree>
    <p:extLst>
      <p:ext uri="{BB962C8B-B14F-4D97-AF65-F5344CB8AC3E}">
        <p14:creationId xmlns:p14="http://schemas.microsoft.com/office/powerpoint/2010/main" val="7008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C204-2557-1CE9-465B-22068070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867" y="624110"/>
            <a:ext cx="9438745" cy="1280890"/>
          </a:xfrm>
        </p:spPr>
        <p:txBody>
          <a:bodyPr/>
          <a:lstStyle/>
          <a:p>
            <a:r>
              <a:rPr lang="en-US" dirty="0"/>
              <a:t>Our UI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7AC1-DFA8-B138-BAC9-C574AFFF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378" y="2133600"/>
            <a:ext cx="9653234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10D8-01B8-100F-EF52-5DA8A49F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503" y="517578"/>
            <a:ext cx="8911687" cy="1280890"/>
          </a:xfrm>
        </p:spPr>
        <p:txBody>
          <a:bodyPr/>
          <a:lstStyle/>
          <a:p>
            <a:r>
              <a:rPr lang="en-US" dirty="0"/>
              <a:t>What is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4B3A-095B-D891-0E2C-E6D6C5F5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536" y="1798468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Egypt is ranked 84th globally in education</a:t>
            </a:r>
          </a:p>
          <a:p>
            <a:endParaRPr lang="en-US" sz="2800" dirty="0"/>
          </a:p>
          <a:p>
            <a:r>
              <a:rPr lang="en-US" sz="2800" dirty="0"/>
              <a:t>Quality</a:t>
            </a:r>
            <a:r>
              <a:rPr lang="ar-EG" sz="2800" dirty="0"/>
              <a:t> </a:t>
            </a:r>
            <a:r>
              <a:rPr lang="en-US" sz="2800" dirty="0"/>
              <a:t>assurance Education</a:t>
            </a:r>
          </a:p>
          <a:p>
            <a:endParaRPr lang="en-US" sz="2800" dirty="0"/>
          </a:p>
          <a:p>
            <a:r>
              <a:rPr lang="en-US" sz="2800" dirty="0"/>
              <a:t>Monitoring student status in </a:t>
            </a:r>
            <a:r>
              <a:rPr lang="ar-EG" sz="2800" dirty="0"/>
              <a:t>the </a:t>
            </a:r>
            <a:r>
              <a:rPr lang="en-US" sz="2800" dirty="0"/>
              <a:t>classroom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574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583D-CBD3-58F2-000D-9882711C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student’s attention in China</a:t>
            </a:r>
          </a:p>
        </p:txBody>
      </p:sp>
      <p:pic>
        <p:nvPicPr>
          <p:cNvPr id="5" name="Content Placeholder 4" descr="A group of children wearing black helmets&#10;&#10;Description automatically generated">
            <a:extLst>
              <a:ext uri="{FF2B5EF4-FFF2-40B4-BE49-F238E27FC236}">
                <a16:creationId xmlns:a16="http://schemas.microsoft.com/office/drawing/2014/main" id="{2A348AC7-78BA-814E-53A4-9F833B2F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905000"/>
            <a:ext cx="7716586" cy="4191000"/>
          </a:xfrm>
        </p:spPr>
      </p:pic>
    </p:spTree>
    <p:extLst>
      <p:ext uri="{BB962C8B-B14F-4D97-AF65-F5344CB8AC3E}">
        <p14:creationId xmlns:p14="http://schemas.microsoft.com/office/powerpoint/2010/main" val="126478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EEAA-3C6B-016A-219D-436F5485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845" y="624110"/>
            <a:ext cx="9517768" cy="1280890"/>
          </a:xfrm>
        </p:spPr>
        <p:txBody>
          <a:bodyPr/>
          <a:lstStyle/>
          <a:p>
            <a:r>
              <a:rPr lang="en-US" dirty="0"/>
              <a:t>Why Chinese device is not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C743-538E-C335-CA1B-B095964F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822" y="1715911"/>
            <a:ext cx="9517768" cy="3777622"/>
          </a:xfrm>
        </p:spPr>
        <p:txBody>
          <a:bodyPr>
            <a:normAutofit/>
          </a:bodyPr>
          <a:lstStyle/>
          <a:p>
            <a:r>
              <a:rPr lang="en-US" sz="2800" dirty="0"/>
              <a:t>EEG is very expensive</a:t>
            </a:r>
          </a:p>
          <a:p>
            <a:endParaRPr lang="en-US" sz="2800" dirty="0"/>
          </a:p>
          <a:p>
            <a:r>
              <a:rPr lang="en-US" sz="2800" dirty="0"/>
              <a:t>EEG is not suitable for wear</a:t>
            </a:r>
            <a:endParaRPr lang="ar-EG" sz="2800" dirty="0"/>
          </a:p>
          <a:p>
            <a:endParaRPr lang="ar-EG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652A-78EA-A3B8-E3F5-363A6BDD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47" y="534933"/>
            <a:ext cx="8911687" cy="1280890"/>
          </a:xfrm>
        </p:spPr>
        <p:txBody>
          <a:bodyPr/>
          <a:lstStyle/>
          <a:p>
            <a:r>
              <a:rPr lang="en-US" dirty="0"/>
              <a:t>GSR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E152-F3C0-8A32-D51B-A1CE33DE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97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Physiological sensor</a:t>
            </a:r>
          </a:p>
          <a:p>
            <a:r>
              <a:rPr lang="en-US" sz="2400" dirty="0"/>
              <a:t>Used to measure Emotion</a:t>
            </a:r>
            <a:r>
              <a:rPr lang="ar-EG" sz="2400" dirty="0"/>
              <a:t> </a:t>
            </a:r>
            <a:r>
              <a:rPr lang="en-US" sz="2400" dirty="0"/>
              <a:t>and use </a:t>
            </a:r>
          </a:p>
          <a:p>
            <a:pPr marL="0" indent="0">
              <a:buNone/>
            </a:pPr>
            <a:r>
              <a:rPr lang="en-US" sz="2400" dirty="0"/>
              <a:t>      in lie detection</a:t>
            </a:r>
            <a:endParaRPr lang="ar-EG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Is a low-cost sensor</a:t>
            </a:r>
            <a:endParaRPr lang="ar-EG" sz="2400" dirty="0"/>
          </a:p>
          <a:p>
            <a:r>
              <a:rPr lang="en-US" sz="2400" dirty="0"/>
              <a:t>Suitable in wearing in hand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ar-EG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65895-081A-9CB9-E2EB-2453603BE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65" y="800755"/>
            <a:ext cx="4187070" cy="2628245"/>
          </a:xfrm>
          <a:prstGeom prst="rect">
            <a:avLst/>
          </a:prstGeom>
        </p:spPr>
      </p:pic>
      <p:pic>
        <p:nvPicPr>
          <p:cNvPr id="6" name="Picture 5" descr="A black fitness tracker with blue screen&#10;&#10;Description automatically generated">
            <a:extLst>
              <a:ext uri="{FF2B5EF4-FFF2-40B4-BE49-F238E27FC236}">
                <a16:creationId xmlns:a16="http://schemas.microsoft.com/office/drawing/2014/main" id="{EC42AE05-1012-A76A-B7C7-1AA33246B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09" y="3793811"/>
            <a:ext cx="279678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FACC-AA95-B926-9CFC-756A0FEE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7" y="624110"/>
            <a:ext cx="9743545" cy="1280890"/>
          </a:xfrm>
        </p:spPr>
        <p:txBody>
          <a:bodyPr/>
          <a:lstStyle/>
          <a:p>
            <a:r>
              <a:rPr lang="en-US" dirty="0"/>
              <a:t>Paper about how to measure student Engagement (Attention) using GSR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CE99-F4C5-B4E8-8AF3-598B5A3E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78" y="2133600"/>
            <a:ext cx="10364434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Physiological Measurement on Students’ Engagement in a Distributed Learning Environment</a:t>
            </a:r>
          </a:p>
          <a:p>
            <a:endParaRPr lang="en-US" sz="2400" dirty="0"/>
          </a:p>
          <a:p>
            <a:r>
              <a:rPr lang="en-US" sz="2400" dirty="0"/>
              <a:t>Wearables for Engagement Detection in Learning Environments: A Review</a:t>
            </a:r>
          </a:p>
          <a:p>
            <a:endParaRPr lang="en-US" sz="32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sz="2400" dirty="0"/>
              <a:t>A Review on Different Approaches for Assessing Student Attentiveness in Classroom using </a:t>
            </a:r>
            <a:r>
              <a:rPr lang="en-US" sz="2400" dirty="0" err="1"/>
              <a:t>Behavioural</a:t>
            </a:r>
            <a:r>
              <a:rPr lang="en-US" sz="2400" dirty="0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36859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73E-EC5B-2F64-2181-25DF3AE8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311" y="624110"/>
            <a:ext cx="9382301" cy="1280890"/>
          </a:xfrm>
        </p:spPr>
        <p:txBody>
          <a:bodyPr/>
          <a:lstStyle/>
          <a:p>
            <a:r>
              <a:rPr lang="en-US" dirty="0"/>
              <a:t>What is the benefits of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2580-F40A-F9E3-7FB8-725DEB8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711" y="2111022"/>
            <a:ext cx="9382301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Monitorting</a:t>
            </a:r>
            <a:r>
              <a:rPr lang="en-US" sz="2400" dirty="0"/>
              <a:t> student attention </a:t>
            </a:r>
          </a:p>
          <a:p>
            <a:endParaRPr lang="en-US" sz="2400" dirty="0"/>
          </a:p>
          <a:p>
            <a:r>
              <a:rPr lang="en-US" sz="2400" dirty="0"/>
              <a:t>Making Quality Assurance for teacher</a:t>
            </a:r>
          </a:p>
        </p:txBody>
      </p:sp>
    </p:spTree>
    <p:extLst>
      <p:ext uri="{BB962C8B-B14F-4D97-AF65-F5344CB8AC3E}">
        <p14:creationId xmlns:p14="http://schemas.microsoft.com/office/powerpoint/2010/main" val="1238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0D71-8784-27CB-A707-89FB5357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3" y="624110"/>
            <a:ext cx="9811279" cy="1280890"/>
          </a:xfrm>
        </p:spPr>
        <p:txBody>
          <a:bodyPr/>
          <a:lstStyle/>
          <a:p>
            <a:r>
              <a:rPr lang="en-US" dirty="0"/>
              <a:t>Overview of our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84506-8A57-DC7F-90B6-4F092325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12" y="1490133"/>
            <a:ext cx="7913510" cy="4662311"/>
          </a:xfrm>
        </p:spPr>
      </p:pic>
    </p:spTree>
    <p:extLst>
      <p:ext uri="{BB962C8B-B14F-4D97-AF65-F5344CB8AC3E}">
        <p14:creationId xmlns:p14="http://schemas.microsoft.com/office/powerpoint/2010/main" val="992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8A8E-12D3-6F19-0D3C-B7E35B9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35" y="590243"/>
            <a:ext cx="8911687" cy="1280890"/>
          </a:xfrm>
        </p:spPr>
        <p:txBody>
          <a:bodyPr/>
          <a:lstStyle/>
          <a:p>
            <a:r>
              <a:rPr lang="en-US" dirty="0"/>
              <a:t>GSR signal</a:t>
            </a:r>
          </a:p>
        </p:txBody>
      </p:sp>
      <p:pic>
        <p:nvPicPr>
          <p:cNvPr id="5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1D7C453C-32E9-B52B-F404-789ACB80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9" y="2096910"/>
            <a:ext cx="5058656" cy="3778250"/>
          </a:xfrm>
        </p:spPr>
      </p:pic>
      <p:pic>
        <p:nvPicPr>
          <p:cNvPr id="7" name="Picture 6" descr="A graph showing a line&#10;&#10;Description automatically generated">
            <a:extLst>
              <a:ext uri="{FF2B5EF4-FFF2-40B4-BE49-F238E27FC236}">
                <a16:creationId xmlns:a16="http://schemas.microsoft.com/office/drawing/2014/main" id="{022D1E25-4191-2C82-30D5-8ABE22DEE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63" y="2019905"/>
            <a:ext cx="5646909" cy="3932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9931D-1916-71C2-A747-7ED41213C7C4}"/>
              </a:ext>
            </a:extLst>
          </p:cNvPr>
          <p:cNvSpPr txBox="1"/>
          <p:nvPr/>
        </p:nvSpPr>
        <p:spPr>
          <a:xfrm>
            <a:off x="2302933" y="1477735"/>
            <a:ext cx="844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Attention                                           Distraction</a:t>
            </a:r>
          </a:p>
        </p:txBody>
      </p:sp>
    </p:spTree>
    <p:extLst>
      <p:ext uri="{BB962C8B-B14F-4D97-AF65-F5344CB8AC3E}">
        <p14:creationId xmlns:p14="http://schemas.microsoft.com/office/powerpoint/2010/main" val="10725576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640</TotalTime>
  <Words>675</Words>
  <Application>Microsoft Office PowerPoint</Application>
  <PresentationFormat>Widescreen</PresentationFormat>
  <Paragraphs>119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Roboto</vt:lpstr>
      <vt:lpstr>Wingdings 3</vt:lpstr>
      <vt:lpstr>Wisp</vt:lpstr>
      <vt:lpstr>PowerPoint Presentation</vt:lpstr>
      <vt:lpstr>What is the problem</vt:lpstr>
      <vt:lpstr>Monitoring student’s attention in China</vt:lpstr>
      <vt:lpstr>Why Chinese device is not good?</vt:lpstr>
      <vt:lpstr>GSR sensor</vt:lpstr>
      <vt:lpstr>Paper about how to measure student Engagement (Attention) using GSR</vt:lpstr>
      <vt:lpstr>What is the benefits of the project?</vt:lpstr>
      <vt:lpstr>Overview of our project</vt:lpstr>
      <vt:lpstr>GSR signal</vt:lpstr>
      <vt:lpstr>GSR sensor</vt:lpstr>
      <vt:lpstr>Signal Processing</vt:lpstr>
      <vt:lpstr>Our UI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IoT  (using ESP AT command)</dc:title>
  <dc:creator>Mohammed Hamdan</dc:creator>
  <cp:lastModifiedBy>Mohammed Hamdan</cp:lastModifiedBy>
  <cp:revision>12</cp:revision>
  <dcterms:created xsi:type="dcterms:W3CDTF">2024-01-24T17:56:55Z</dcterms:created>
  <dcterms:modified xsi:type="dcterms:W3CDTF">2024-06-14T16:22:07Z</dcterms:modified>
</cp:coreProperties>
</file>