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75" r:id="rId6"/>
    <p:sldId id="262" r:id="rId7"/>
    <p:sldId id="264" r:id="rId8"/>
    <p:sldId id="265" r:id="rId9"/>
    <p:sldId id="268" r:id="rId10"/>
    <p:sldId id="269" r:id="rId11"/>
    <p:sldId id="274" r:id="rId12"/>
    <p:sldId id="270" r:id="rId13"/>
    <p:sldId id="272" r:id="rId14"/>
    <p:sldId id="271" r:id="rId15"/>
    <p:sldId id="276"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97" d="100"/>
          <a:sy n="97" d="100"/>
        </p:scale>
        <p:origin x="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BD6C-9A0F-436F-B1C8-325B27DAE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D89B7-6D5D-47B4-A875-0F7EB855B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49A9F5-383F-47B4-A4CC-00BE39791FBF}"/>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5" name="Footer Placeholder 4">
            <a:extLst>
              <a:ext uri="{FF2B5EF4-FFF2-40B4-BE49-F238E27FC236}">
                <a16:creationId xmlns:a16="http://schemas.microsoft.com/office/drawing/2014/main" id="{E00D6531-A2BA-443E-A431-FA30DEF97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AE619-7978-4D11-8545-84C0DF900FB3}"/>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76870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30F3-9B9C-4315-B524-43F59F1761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34B9C-5CF0-4556-9C6D-9F52E6E3C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2D1A0-6CE5-4296-B91A-74A3EA75C408}"/>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5" name="Footer Placeholder 4">
            <a:extLst>
              <a:ext uri="{FF2B5EF4-FFF2-40B4-BE49-F238E27FC236}">
                <a16:creationId xmlns:a16="http://schemas.microsoft.com/office/drawing/2014/main" id="{8EF4DA6B-82DE-490A-99B3-CB74AE89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0EBAD-5550-493E-B04D-5F48DF9D71A0}"/>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59340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A1558-1244-4121-B70F-4F7BD3A9A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EB5E4-925A-4E80-86C1-FD2316403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3B84C-CAAC-48F1-84F2-905A6960805A}"/>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5" name="Footer Placeholder 4">
            <a:extLst>
              <a:ext uri="{FF2B5EF4-FFF2-40B4-BE49-F238E27FC236}">
                <a16:creationId xmlns:a16="http://schemas.microsoft.com/office/drawing/2014/main" id="{B701D24F-215A-4E41-A0CD-360A8C189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2352-50A1-43D6-825C-62DEFA7FAA56}"/>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242238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43EF-B011-46A1-83E7-56E982687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3B418-0838-4CF1-B677-28F36F7F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51967-0E12-4715-AB0E-38F4D62621EA}"/>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5" name="Footer Placeholder 4">
            <a:extLst>
              <a:ext uri="{FF2B5EF4-FFF2-40B4-BE49-F238E27FC236}">
                <a16:creationId xmlns:a16="http://schemas.microsoft.com/office/drawing/2014/main" id="{4ACD040D-0BA5-4E2C-8554-C9B826574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67B70-2D6D-4BD1-BE35-7D03315135A3}"/>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284154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9A1C-C142-45AC-A4A2-0C9E9EEFF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BFE4F-3762-47AB-B631-FA0155205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306F5-87E3-4282-9FBC-F9188548F7A3}"/>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5" name="Footer Placeholder 4">
            <a:extLst>
              <a:ext uri="{FF2B5EF4-FFF2-40B4-BE49-F238E27FC236}">
                <a16:creationId xmlns:a16="http://schemas.microsoft.com/office/drawing/2014/main" id="{22C6999B-6492-42CE-895D-41F76339E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B5250-584D-4937-A0E9-DAD9214B0C01}"/>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104053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1823-6A3C-4ECD-B415-D8E511A77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8AF41-F5F8-4302-9DB0-449E64E8F8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7570C-66A2-4E3A-B06A-BA75857DF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AD084-9E66-47B3-A2AE-7B949B7DCFF6}"/>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6" name="Footer Placeholder 5">
            <a:extLst>
              <a:ext uri="{FF2B5EF4-FFF2-40B4-BE49-F238E27FC236}">
                <a16:creationId xmlns:a16="http://schemas.microsoft.com/office/drawing/2014/main" id="{AAA9936D-5E12-4C7D-B1A6-78B021AAE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2B415-D017-4141-8626-473C1D17E352}"/>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358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A8D3-C34A-44F5-B6BD-87F5B7528E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05B6CE-3EFD-4A88-9EEC-FA9E9C939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14D6E-1908-4668-995A-3D51742DF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8ED83-AC41-40CC-B355-E32BB7E04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638A1-3E09-4D2D-8DED-9F5E1C986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12485A-9C25-49A1-AE1F-4120A26BC8E5}"/>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8" name="Footer Placeholder 7">
            <a:extLst>
              <a:ext uri="{FF2B5EF4-FFF2-40B4-BE49-F238E27FC236}">
                <a16:creationId xmlns:a16="http://schemas.microsoft.com/office/drawing/2014/main" id="{32D8119C-DAFB-4271-B091-721DA6A61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751B58-2F52-4045-AF8C-3256F8F4140E}"/>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3083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4484-C4A1-4B63-9689-2D0FF8192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991EE-D886-486B-BF57-F3E8000BCD7A}"/>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4" name="Footer Placeholder 3">
            <a:extLst>
              <a:ext uri="{FF2B5EF4-FFF2-40B4-BE49-F238E27FC236}">
                <a16:creationId xmlns:a16="http://schemas.microsoft.com/office/drawing/2014/main" id="{DF61105E-6AA4-4B28-895D-DBF926FB5A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29082-45BD-461F-89AA-57EDC49A51A6}"/>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426870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53464-4B13-47C6-A5EA-8A68DA6074A8}"/>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3" name="Footer Placeholder 2">
            <a:extLst>
              <a:ext uri="{FF2B5EF4-FFF2-40B4-BE49-F238E27FC236}">
                <a16:creationId xmlns:a16="http://schemas.microsoft.com/office/drawing/2014/main" id="{775E40FB-DDCC-4B41-999D-3F368124CC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22D50-FB58-4B13-A30C-F3CC9FAD0BB1}"/>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405913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A28B-5C8D-4CE0-B3D7-BA689D26D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3A350-D7B8-4BB6-9B40-B037B1733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A8BE25-EE3A-42EE-AD65-E67ED3776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A1E00-77B0-4F6A-864A-29F4F9E6FF36}"/>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6" name="Footer Placeholder 5">
            <a:extLst>
              <a:ext uri="{FF2B5EF4-FFF2-40B4-BE49-F238E27FC236}">
                <a16:creationId xmlns:a16="http://schemas.microsoft.com/office/drawing/2014/main" id="{6BC0F1A8-0083-4013-9B9D-C4984A691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62179-D8EB-41F2-8B12-A6C59D346B00}"/>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270761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E63D-9A77-4F65-8480-AE80C769B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3E6C75-4936-48CD-95FA-F91AD0155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D360D9-7AF7-451F-A9A7-FE5203759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4831E-2857-48B6-8419-25A03051B880}"/>
              </a:ext>
            </a:extLst>
          </p:cNvPr>
          <p:cNvSpPr>
            <a:spLocks noGrp="1"/>
          </p:cNvSpPr>
          <p:nvPr>
            <p:ph type="dt" sz="half" idx="10"/>
          </p:nvPr>
        </p:nvSpPr>
        <p:spPr/>
        <p:txBody>
          <a:bodyPr/>
          <a:lstStyle/>
          <a:p>
            <a:fld id="{11056A14-FA27-4050-96D8-53A139286955}" type="datetimeFigureOut">
              <a:rPr lang="en-US" smtClean="0"/>
              <a:t>9/13/2021</a:t>
            </a:fld>
            <a:endParaRPr lang="en-US"/>
          </a:p>
        </p:txBody>
      </p:sp>
      <p:sp>
        <p:nvSpPr>
          <p:cNvPr id="6" name="Footer Placeholder 5">
            <a:extLst>
              <a:ext uri="{FF2B5EF4-FFF2-40B4-BE49-F238E27FC236}">
                <a16:creationId xmlns:a16="http://schemas.microsoft.com/office/drawing/2014/main" id="{8F5A0302-3989-4946-AD95-422176E75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D2E19-9FA4-4770-A1BC-713D45567F1A}"/>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73929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ACEB9-722B-4C08-B55B-E421C6D9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1E13D-31F1-4E45-A3CA-323F2CC1B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06E48-04D6-4C82-9006-367F0437C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56A14-FA27-4050-96D8-53A139286955}" type="datetimeFigureOut">
              <a:rPr lang="en-US" smtClean="0"/>
              <a:t>9/13/2021</a:t>
            </a:fld>
            <a:endParaRPr lang="en-US"/>
          </a:p>
        </p:txBody>
      </p:sp>
      <p:sp>
        <p:nvSpPr>
          <p:cNvPr id="5" name="Footer Placeholder 4">
            <a:extLst>
              <a:ext uri="{FF2B5EF4-FFF2-40B4-BE49-F238E27FC236}">
                <a16:creationId xmlns:a16="http://schemas.microsoft.com/office/drawing/2014/main" id="{B7FB61FB-C939-4056-8B98-0EBDF03773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FB6D7-CF7A-4810-9EBE-829765995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9892-8670-4602-88C3-44884D545B40}" type="slidenum">
              <a:rPr lang="en-US" smtClean="0"/>
              <a:t>‹#›</a:t>
            </a:fld>
            <a:endParaRPr lang="en-US"/>
          </a:p>
        </p:txBody>
      </p:sp>
    </p:spTree>
    <p:extLst>
      <p:ext uri="{BB962C8B-B14F-4D97-AF65-F5344CB8AC3E}">
        <p14:creationId xmlns:p14="http://schemas.microsoft.com/office/powerpoint/2010/main" val="282801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D391-C55F-4DD6-BD69-FB0F34B5B361}"/>
              </a:ext>
            </a:extLst>
          </p:cNvPr>
          <p:cNvSpPr>
            <a:spLocks noGrp="1"/>
          </p:cNvSpPr>
          <p:nvPr>
            <p:ph type="ctrTitle"/>
          </p:nvPr>
        </p:nvSpPr>
        <p:spPr/>
        <p:txBody>
          <a:bodyPr/>
          <a:lstStyle/>
          <a:p>
            <a:r>
              <a:rPr lang="en-US" dirty="0"/>
              <a:t>Hotel Marketing Campaign </a:t>
            </a:r>
          </a:p>
        </p:txBody>
      </p:sp>
      <p:sp>
        <p:nvSpPr>
          <p:cNvPr id="3" name="Subtitle 2">
            <a:extLst>
              <a:ext uri="{FF2B5EF4-FFF2-40B4-BE49-F238E27FC236}">
                <a16:creationId xmlns:a16="http://schemas.microsoft.com/office/drawing/2014/main" id="{3A047DB5-753D-41D7-BEF1-10BE0F1E417B}"/>
              </a:ext>
            </a:extLst>
          </p:cNvPr>
          <p:cNvSpPr>
            <a:spLocks noGrp="1"/>
          </p:cNvSpPr>
          <p:nvPr>
            <p:ph type="subTitle" idx="1"/>
          </p:nvPr>
        </p:nvSpPr>
        <p:spPr/>
        <p:txBody>
          <a:bodyPr/>
          <a:lstStyle/>
          <a:p>
            <a:r>
              <a:rPr lang="en-US" i="1" dirty="0"/>
              <a:t>By: Mohammed Kuzhimbadath</a:t>
            </a:r>
          </a:p>
          <a:p>
            <a:endParaRPr lang="en-US" dirty="0"/>
          </a:p>
        </p:txBody>
      </p:sp>
    </p:spTree>
    <p:extLst>
      <p:ext uri="{BB962C8B-B14F-4D97-AF65-F5344CB8AC3E}">
        <p14:creationId xmlns:p14="http://schemas.microsoft.com/office/powerpoint/2010/main" val="306207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BD6217-06A8-404A-9289-C216B35357B1}"/>
              </a:ext>
            </a:extLst>
          </p:cNvPr>
          <p:cNvSpPr txBox="1"/>
          <p:nvPr/>
        </p:nvSpPr>
        <p:spPr>
          <a:xfrm>
            <a:off x="1127760" y="512759"/>
            <a:ext cx="3149600" cy="584775"/>
          </a:xfrm>
          <a:prstGeom prst="rect">
            <a:avLst/>
          </a:prstGeom>
          <a:noFill/>
        </p:spPr>
        <p:txBody>
          <a:bodyPr wrap="square" rtlCol="0">
            <a:spAutoFit/>
          </a:bodyPr>
          <a:lstStyle/>
          <a:p>
            <a:r>
              <a:rPr lang="en-US" sz="3200" dirty="0"/>
              <a:t>Insight 6:</a:t>
            </a:r>
          </a:p>
        </p:txBody>
      </p:sp>
      <p:sp>
        <p:nvSpPr>
          <p:cNvPr id="5" name="TextBox 4">
            <a:extLst>
              <a:ext uri="{FF2B5EF4-FFF2-40B4-BE49-F238E27FC236}">
                <a16:creationId xmlns:a16="http://schemas.microsoft.com/office/drawing/2014/main" id="{3A3CE4DA-4104-48F5-BB39-B163E91F312A}"/>
              </a:ext>
            </a:extLst>
          </p:cNvPr>
          <p:cNvSpPr txBox="1"/>
          <p:nvPr/>
        </p:nvSpPr>
        <p:spPr>
          <a:xfrm>
            <a:off x="1127760" y="1201175"/>
            <a:ext cx="9197340" cy="1323439"/>
          </a:xfrm>
          <a:prstGeom prst="rect">
            <a:avLst/>
          </a:prstGeom>
          <a:noFill/>
        </p:spPr>
        <p:txBody>
          <a:bodyPr wrap="square" rtlCol="0">
            <a:spAutoFit/>
          </a:bodyPr>
          <a:lstStyle/>
          <a:p>
            <a:r>
              <a:rPr lang="en-US" sz="1600" dirty="0"/>
              <a:t>Here, we can observe that this time series model has a higher number of Desktop Users for all the trends as compared to Mobile Users. I would like to highlight one data point of the month March, where for 133 million visits from 59 million qualified customers, only 5.7 million successful orders were made and 1.3 million were cancelled. This means for 100 times the site being visited only 1 booking is made. The trend is almost constant and peaks during the first half of the year while showing a slight decline over the later half.</a:t>
            </a:r>
          </a:p>
        </p:txBody>
      </p:sp>
      <p:pic>
        <p:nvPicPr>
          <p:cNvPr id="6" name="Picture 5" descr="A screenshot of a computer&#10;&#10;Description automatically generated">
            <a:extLst>
              <a:ext uri="{FF2B5EF4-FFF2-40B4-BE49-F238E27FC236}">
                <a16:creationId xmlns:a16="http://schemas.microsoft.com/office/drawing/2014/main" id="{AF084932-F486-40A7-BC6B-CA091DE4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0" y="2620896"/>
            <a:ext cx="10088880" cy="3785326"/>
          </a:xfrm>
          <a:prstGeom prst="rect">
            <a:avLst/>
          </a:prstGeom>
        </p:spPr>
      </p:pic>
    </p:spTree>
    <p:extLst>
      <p:ext uri="{BB962C8B-B14F-4D97-AF65-F5344CB8AC3E}">
        <p14:creationId xmlns:p14="http://schemas.microsoft.com/office/powerpoint/2010/main" val="415037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6773BAE-5D97-4106-B8FE-D3A11B230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59" y="2207525"/>
            <a:ext cx="5291666" cy="2844270"/>
          </a:xfrm>
          <a:prstGeom prst="rect">
            <a:avLst/>
          </a:prstGeom>
        </p:spPr>
      </p:pic>
      <p:pic>
        <p:nvPicPr>
          <p:cNvPr id="3" name="Picture 2" descr="A close up of a map&#10;&#10;Description automatically generated">
            <a:extLst>
              <a:ext uri="{FF2B5EF4-FFF2-40B4-BE49-F238E27FC236}">
                <a16:creationId xmlns:a16="http://schemas.microsoft.com/office/drawing/2014/main" id="{79C80B9F-E6BC-4526-A314-55BEBAAA5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366" y="2280285"/>
            <a:ext cx="5291667" cy="2698749"/>
          </a:xfrm>
          <a:prstGeom prst="rect">
            <a:avLst/>
          </a:prstGeom>
        </p:spPr>
      </p:pic>
      <p:sp>
        <p:nvSpPr>
          <p:cNvPr id="7" name="TextBox 6">
            <a:extLst>
              <a:ext uri="{FF2B5EF4-FFF2-40B4-BE49-F238E27FC236}">
                <a16:creationId xmlns:a16="http://schemas.microsoft.com/office/drawing/2014/main" id="{EECD76C8-364A-4CF8-BF8A-B7E5732CB640}"/>
              </a:ext>
            </a:extLst>
          </p:cNvPr>
          <p:cNvSpPr txBox="1"/>
          <p:nvPr/>
        </p:nvSpPr>
        <p:spPr>
          <a:xfrm>
            <a:off x="6705600" y="1452880"/>
            <a:ext cx="4775200" cy="646331"/>
          </a:xfrm>
          <a:prstGeom prst="rect">
            <a:avLst/>
          </a:prstGeom>
          <a:noFill/>
        </p:spPr>
        <p:txBody>
          <a:bodyPr wrap="square" rtlCol="0">
            <a:spAutoFit/>
          </a:bodyPr>
          <a:lstStyle/>
          <a:p>
            <a:r>
              <a:rPr lang="en-US" dirty="0"/>
              <a:t>Total number of rooms booked across the 10 marketing channels using mobile website</a:t>
            </a:r>
          </a:p>
        </p:txBody>
      </p:sp>
      <p:sp>
        <p:nvSpPr>
          <p:cNvPr id="18" name="TextBox 17">
            <a:extLst>
              <a:ext uri="{FF2B5EF4-FFF2-40B4-BE49-F238E27FC236}">
                <a16:creationId xmlns:a16="http://schemas.microsoft.com/office/drawing/2014/main" id="{06EEACB5-DA38-46E7-917C-BF9199DA3CBE}"/>
              </a:ext>
            </a:extLst>
          </p:cNvPr>
          <p:cNvSpPr txBox="1"/>
          <p:nvPr/>
        </p:nvSpPr>
        <p:spPr>
          <a:xfrm>
            <a:off x="1066800" y="1452879"/>
            <a:ext cx="4775200" cy="923330"/>
          </a:xfrm>
          <a:prstGeom prst="rect">
            <a:avLst/>
          </a:prstGeom>
          <a:noFill/>
        </p:spPr>
        <p:txBody>
          <a:bodyPr wrap="square" rtlCol="0">
            <a:spAutoFit/>
          </a:bodyPr>
          <a:lstStyle/>
          <a:p>
            <a:r>
              <a:rPr lang="en-US" dirty="0"/>
              <a:t>Total number of rooms booked across the 10 marketing channels using desktop website.</a:t>
            </a:r>
          </a:p>
          <a:p>
            <a:endParaRPr lang="en-US" dirty="0"/>
          </a:p>
        </p:txBody>
      </p:sp>
      <p:sp>
        <p:nvSpPr>
          <p:cNvPr id="19" name="TextBox 18">
            <a:extLst>
              <a:ext uri="{FF2B5EF4-FFF2-40B4-BE49-F238E27FC236}">
                <a16:creationId xmlns:a16="http://schemas.microsoft.com/office/drawing/2014/main" id="{7F7ABE7E-7C3A-414F-8FE9-9A7B4D290251}"/>
              </a:ext>
            </a:extLst>
          </p:cNvPr>
          <p:cNvSpPr txBox="1"/>
          <p:nvPr/>
        </p:nvSpPr>
        <p:spPr>
          <a:xfrm>
            <a:off x="1127760" y="512759"/>
            <a:ext cx="3149600" cy="584775"/>
          </a:xfrm>
          <a:prstGeom prst="rect">
            <a:avLst/>
          </a:prstGeom>
          <a:noFill/>
        </p:spPr>
        <p:txBody>
          <a:bodyPr wrap="square" rtlCol="0">
            <a:spAutoFit/>
          </a:bodyPr>
          <a:lstStyle/>
          <a:p>
            <a:r>
              <a:rPr lang="en-US" sz="3200" dirty="0"/>
              <a:t>Insight 7:</a:t>
            </a:r>
          </a:p>
        </p:txBody>
      </p:sp>
      <p:sp>
        <p:nvSpPr>
          <p:cNvPr id="8" name="TextBox 7">
            <a:extLst>
              <a:ext uri="{FF2B5EF4-FFF2-40B4-BE49-F238E27FC236}">
                <a16:creationId xmlns:a16="http://schemas.microsoft.com/office/drawing/2014/main" id="{73A11CDF-DFF5-4C4E-869B-E96195E5B2BA}"/>
              </a:ext>
            </a:extLst>
          </p:cNvPr>
          <p:cNvSpPr txBox="1"/>
          <p:nvPr/>
        </p:nvSpPr>
        <p:spPr>
          <a:xfrm>
            <a:off x="585259" y="5324475"/>
            <a:ext cx="10606616" cy="1323439"/>
          </a:xfrm>
          <a:prstGeom prst="rect">
            <a:avLst/>
          </a:prstGeom>
          <a:noFill/>
        </p:spPr>
        <p:txBody>
          <a:bodyPr wrap="square" rtlCol="0">
            <a:spAutoFit/>
          </a:bodyPr>
          <a:lstStyle/>
          <a:p>
            <a:r>
              <a:rPr lang="en-US" sz="1600" i="1" dirty="0"/>
              <a:t>Here, we can observe that the desktop users are much higher and remains constant for all channels as compared to the mobile website over time. Also in Channel 10 and 4 are the least. There is an interesting reduction in room bookings from mid of 2018 from channel 10 and a surge from channel 8 in desktop website which similarly happens in the mobile website as well but towards the end of 2018. This may be due to the popular usage of this channel, due to ease of access and usage of the channel for instance Airbnb website instead of hotel bookings on google. </a:t>
            </a:r>
          </a:p>
        </p:txBody>
      </p:sp>
    </p:spTree>
    <p:extLst>
      <p:ext uri="{BB962C8B-B14F-4D97-AF65-F5344CB8AC3E}">
        <p14:creationId xmlns:p14="http://schemas.microsoft.com/office/powerpoint/2010/main" val="290477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A3CE4DA-4104-48F5-BB39-B163E91F312A}"/>
              </a:ext>
            </a:extLst>
          </p:cNvPr>
          <p:cNvSpPr txBox="1"/>
          <p:nvPr/>
        </p:nvSpPr>
        <p:spPr>
          <a:xfrm>
            <a:off x="1127760" y="1201175"/>
            <a:ext cx="9197340" cy="584775"/>
          </a:xfrm>
          <a:prstGeom prst="rect">
            <a:avLst/>
          </a:prstGeom>
          <a:noFill/>
        </p:spPr>
        <p:txBody>
          <a:bodyPr wrap="square" rtlCol="0">
            <a:spAutoFit/>
          </a:bodyPr>
          <a:lstStyle/>
          <a:p>
            <a:r>
              <a:rPr lang="en-US" sz="1600" dirty="0"/>
              <a:t>Here, we can observe that this time series model has a clearly higher number of Users from Channel 1 mode of marketing. In March 2018 the marketing channel 1 had the highest Net Room Nights of 3,265,032.</a:t>
            </a:r>
          </a:p>
        </p:txBody>
      </p:sp>
      <p:pic>
        <p:nvPicPr>
          <p:cNvPr id="3" name="Picture 2" descr="A close up of a map&#10;&#10;Description automatically generated">
            <a:extLst>
              <a:ext uri="{FF2B5EF4-FFF2-40B4-BE49-F238E27FC236}">
                <a16:creationId xmlns:a16="http://schemas.microsoft.com/office/drawing/2014/main" id="{6B06A684-8F24-4404-BEFE-530107F1D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16" y="2251696"/>
            <a:ext cx="9677659" cy="3735701"/>
          </a:xfrm>
          <a:prstGeom prst="rect">
            <a:avLst/>
          </a:prstGeom>
        </p:spPr>
      </p:pic>
    </p:spTree>
    <p:extLst>
      <p:ext uri="{BB962C8B-B14F-4D97-AF65-F5344CB8AC3E}">
        <p14:creationId xmlns:p14="http://schemas.microsoft.com/office/powerpoint/2010/main" val="362472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304E2124-B142-4F29-AEED-26795A6BA1C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dirty="0">
                <a:solidFill>
                  <a:srgbClr val="FFFFFF"/>
                </a:solidFill>
              </a:rPr>
              <a:t>Final Dashboard</a:t>
            </a:r>
            <a:endParaRPr lang="en-US" sz="5600" kern="1200" dirty="0">
              <a:solidFill>
                <a:srgbClr val="FFFFFF"/>
              </a:solidFill>
              <a:latin typeface="+mj-lt"/>
              <a:ea typeface="+mj-ea"/>
              <a:cs typeface="+mj-cs"/>
            </a:endParaRPr>
          </a:p>
        </p:txBody>
      </p:sp>
    </p:spTree>
    <p:extLst>
      <p:ext uri="{BB962C8B-B14F-4D97-AF65-F5344CB8AC3E}">
        <p14:creationId xmlns:p14="http://schemas.microsoft.com/office/powerpoint/2010/main" val="160179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02C0222-524C-4132-9F3D-770E9E01A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 y="589938"/>
            <a:ext cx="11125200" cy="5678123"/>
          </a:xfrm>
          <a:prstGeom prst="rect">
            <a:avLst/>
          </a:prstGeom>
        </p:spPr>
      </p:pic>
    </p:spTree>
    <p:extLst>
      <p:ext uri="{BB962C8B-B14F-4D97-AF65-F5344CB8AC3E}">
        <p14:creationId xmlns:p14="http://schemas.microsoft.com/office/powerpoint/2010/main" val="160811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52F6-74F8-4D4F-8D6E-F0AC501BC68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B7D492B-9EF7-4A10-B308-1E137744B429}"/>
              </a:ext>
            </a:extLst>
          </p:cNvPr>
          <p:cNvSpPr>
            <a:spLocks noGrp="1"/>
          </p:cNvSpPr>
          <p:nvPr>
            <p:ph idx="1"/>
          </p:nvPr>
        </p:nvSpPr>
        <p:spPr/>
        <p:txBody>
          <a:bodyPr>
            <a:normAutofit fontScale="92500"/>
          </a:bodyPr>
          <a:lstStyle/>
          <a:p>
            <a:r>
              <a:rPr lang="en-US" dirty="0"/>
              <a:t>From the Linear Regression conducted in Python, I received a 98.87 accuracy score which means the model is excellent for predictive analysis. </a:t>
            </a:r>
          </a:p>
          <a:p>
            <a:r>
              <a:rPr lang="en-US" dirty="0"/>
              <a:t>Insights gathered from the Dashboards are:</a:t>
            </a:r>
          </a:p>
          <a:p>
            <a:r>
              <a:rPr lang="en-US" dirty="0"/>
              <a:t>New York and Los Angeles are the best target locations for marketing using Channel 2.</a:t>
            </a:r>
          </a:p>
          <a:p>
            <a:r>
              <a:rPr lang="en-US" dirty="0"/>
              <a:t>Also it would be better to do excessive Marketing Campaigns during the months of March, May and December as there is a surge in Bookings during the Holiday Season.</a:t>
            </a:r>
          </a:p>
          <a:p>
            <a:r>
              <a:rPr lang="en-US" dirty="0"/>
              <a:t>Lastly, it would be better to Target Desktop Customers and provide Desktop discounts to attract customers towards this Platform. </a:t>
            </a:r>
          </a:p>
          <a:p>
            <a:endParaRPr lang="en-US" dirty="0"/>
          </a:p>
        </p:txBody>
      </p:sp>
    </p:spTree>
    <p:extLst>
      <p:ext uri="{BB962C8B-B14F-4D97-AF65-F5344CB8AC3E}">
        <p14:creationId xmlns:p14="http://schemas.microsoft.com/office/powerpoint/2010/main" val="379593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304E2124-B142-4F29-AEED-26795A6BA1C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6000" i="1" dirty="0">
                <a:solidFill>
                  <a:srgbClr val="FFFFFF"/>
                </a:solidFill>
              </a:rPr>
              <a:t>THANK YOU</a:t>
            </a:r>
            <a:endParaRPr lang="en-US" sz="6000" i="1" kern="1200" dirty="0">
              <a:solidFill>
                <a:srgbClr val="FFFFFF"/>
              </a:solidFill>
              <a:latin typeface="+mj-lt"/>
              <a:ea typeface="+mj-ea"/>
              <a:cs typeface="+mj-cs"/>
            </a:endParaRPr>
          </a:p>
        </p:txBody>
      </p:sp>
    </p:spTree>
    <p:extLst>
      <p:ext uri="{BB962C8B-B14F-4D97-AF65-F5344CB8AC3E}">
        <p14:creationId xmlns:p14="http://schemas.microsoft.com/office/powerpoint/2010/main" val="767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024B-48D0-4869-8C40-0D13C3A96033}"/>
              </a:ext>
            </a:extLst>
          </p:cNvPr>
          <p:cNvSpPr>
            <a:spLocks noGrp="1"/>
          </p:cNvSpPr>
          <p:nvPr>
            <p:ph type="title"/>
          </p:nvPr>
        </p:nvSpPr>
        <p:spPr/>
        <p:txBody>
          <a:bodyPr/>
          <a:lstStyle/>
          <a:p>
            <a:r>
              <a:rPr lang="en-US" dirty="0"/>
              <a:t>Data Pre-Processing &amp; Cleaning </a:t>
            </a:r>
          </a:p>
        </p:txBody>
      </p:sp>
      <p:sp>
        <p:nvSpPr>
          <p:cNvPr id="3" name="Content Placeholder 2">
            <a:extLst>
              <a:ext uri="{FF2B5EF4-FFF2-40B4-BE49-F238E27FC236}">
                <a16:creationId xmlns:a16="http://schemas.microsoft.com/office/drawing/2014/main" id="{DEBC0444-6A0A-41BE-90D5-39ED990F0D8B}"/>
              </a:ext>
            </a:extLst>
          </p:cNvPr>
          <p:cNvSpPr>
            <a:spLocks noGrp="1"/>
          </p:cNvSpPr>
          <p:nvPr>
            <p:ph idx="1"/>
          </p:nvPr>
        </p:nvSpPr>
        <p:spPr/>
        <p:txBody>
          <a:bodyPr>
            <a:normAutofit fontScale="85000" lnSpcReduction="10000"/>
          </a:bodyPr>
          <a:lstStyle/>
          <a:p>
            <a:pPr marL="0" indent="0">
              <a:buNone/>
            </a:pPr>
            <a:r>
              <a:rPr lang="en-US" dirty="0"/>
              <a:t>During the Data Pre-Processing stage I found 2 anomalies in the data:</a:t>
            </a:r>
          </a:p>
          <a:p>
            <a:pPr marL="0" indent="0">
              <a:buNone/>
            </a:pPr>
            <a:endParaRPr lang="en-US" dirty="0"/>
          </a:p>
          <a:p>
            <a:r>
              <a:rPr lang="en-US" dirty="0"/>
              <a:t>The ‘</a:t>
            </a:r>
            <a:r>
              <a:rPr lang="en-US" i="1" dirty="0"/>
              <a:t>Date</a:t>
            </a:r>
            <a:r>
              <a:rPr lang="en-US" dirty="0"/>
              <a:t>’ column had two different formats – </a:t>
            </a:r>
            <a:r>
              <a:rPr lang="en-US" dirty="0" err="1"/>
              <a:t>yyyy</a:t>
            </a:r>
            <a:r>
              <a:rPr lang="en-US" dirty="0"/>
              <a:t>/mm/dd &amp; dd/mm/</a:t>
            </a:r>
            <a:r>
              <a:rPr lang="en-US" dirty="0" err="1"/>
              <a:t>yyyy</a:t>
            </a:r>
            <a:r>
              <a:rPr lang="en-US" dirty="0"/>
              <a:t>. Hence, I converted the dates to dd/mm/</a:t>
            </a:r>
            <a:r>
              <a:rPr lang="en-US" dirty="0" err="1"/>
              <a:t>yyyy</a:t>
            </a:r>
            <a:r>
              <a:rPr lang="en-US" dirty="0"/>
              <a:t> format in the CSV File.</a:t>
            </a:r>
          </a:p>
          <a:p>
            <a:r>
              <a:rPr lang="en-US" dirty="0"/>
              <a:t>Also, the ‘Date’ column : 29</a:t>
            </a:r>
            <a:r>
              <a:rPr lang="en-US" baseline="30000" dirty="0"/>
              <a:t>th</a:t>
            </a:r>
            <a:r>
              <a:rPr lang="en-US" dirty="0"/>
              <a:t> February 2017 is not a valid date as 2017 was not a leap year, hence I had to remove 80 invalid entries with the same date.</a:t>
            </a:r>
          </a:p>
          <a:p>
            <a:r>
              <a:rPr lang="en-US" dirty="0"/>
              <a:t>The ‘</a:t>
            </a:r>
            <a:r>
              <a:rPr lang="en-US" i="1" dirty="0" err="1"/>
              <a:t>Net_Room_Nights</a:t>
            </a:r>
            <a:r>
              <a:rPr lang="en-US" dirty="0"/>
              <a:t>’ &amp; ‘</a:t>
            </a:r>
            <a:r>
              <a:rPr lang="en-US" dirty="0" err="1"/>
              <a:t>Net_Orders</a:t>
            </a:r>
            <a:r>
              <a:rPr lang="en-US" dirty="0"/>
              <a:t>’ columns have negative values which is plausible. This can be explained by the fact that the Number of Cancelled orders can be more than the Total Number of Orders. For </a:t>
            </a:r>
            <a:r>
              <a:rPr lang="en-US" dirty="0" err="1"/>
              <a:t>Eg.</a:t>
            </a:r>
            <a:r>
              <a:rPr lang="en-US" dirty="0"/>
              <a:t> If the Gross orders=15, Cancelled Orders=-10, Total Orders=5, then Net no. of orders is -10+5=-5.</a:t>
            </a:r>
          </a:p>
          <a:p>
            <a:r>
              <a:rPr lang="en-US" dirty="0"/>
              <a:t>‘</a:t>
            </a:r>
            <a:r>
              <a:rPr lang="en-US" i="1" dirty="0" err="1"/>
              <a:t>Geographic_Region</a:t>
            </a:r>
            <a:r>
              <a:rPr lang="en-US" dirty="0"/>
              <a:t>’ I put into blocks as ‘New York’, ‘Los Angeles’, ‘Dallas’ and ‘Huntsville’.</a:t>
            </a:r>
          </a:p>
          <a:p>
            <a:endParaRPr lang="en-US" dirty="0"/>
          </a:p>
          <a:p>
            <a:endParaRPr lang="en-US" dirty="0"/>
          </a:p>
        </p:txBody>
      </p:sp>
    </p:spTree>
    <p:extLst>
      <p:ext uri="{BB962C8B-B14F-4D97-AF65-F5344CB8AC3E}">
        <p14:creationId xmlns:p14="http://schemas.microsoft.com/office/powerpoint/2010/main" val="401038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7F02-574C-4821-9C1B-856C08B98119}"/>
              </a:ext>
            </a:extLst>
          </p:cNvPr>
          <p:cNvSpPr>
            <a:spLocks noGrp="1"/>
          </p:cNvSpPr>
          <p:nvPr>
            <p:ph type="title"/>
          </p:nvPr>
        </p:nvSpPr>
        <p:spPr/>
        <p:txBody>
          <a:bodyPr>
            <a:normAutofit/>
          </a:bodyPr>
          <a:lstStyle/>
          <a:p>
            <a:r>
              <a:rPr lang="en-US" dirty="0"/>
              <a:t>Tools</a:t>
            </a:r>
            <a:endParaRPr lang="en-US" sz="4000" dirty="0"/>
          </a:p>
        </p:txBody>
      </p:sp>
      <p:sp>
        <p:nvSpPr>
          <p:cNvPr id="3" name="Content Placeholder 2">
            <a:extLst>
              <a:ext uri="{FF2B5EF4-FFF2-40B4-BE49-F238E27FC236}">
                <a16:creationId xmlns:a16="http://schemas.microsoft.com/office/drawing/2014/main" id="{68BE84EA-01CB-4282-85DB-6D01813BF9CF}"/>
              </a:ext>
            </a:extLst>
          </p:cNvPr>
          <p:cNvSpPr>
            <a:spLocks noGrp="1"/>
          </p:cNvSpPr>
          <p:nvPr>
            <p:ph idx="1"/>
          </p:nvPr>
        </p:nvSpPr>
        <p:spPr/>
        <p:txBody>
          <a:bodyPr/>
          <a:lstStyle/>
          <a:p>
            <a:r>
              <a:rPr lang="en-US" sz="3600" dirty="0"/>
              <a:t>Exploratory Data Analysis in Python </a:t>
            </a:r>
          </a:p>
          <a:p>
            <a:r>
              <a:rPr lang="en-US" sz="3600" dirty="0"/>
              <a:t>Visualizations in R &amp; Tableau</a:t>
            </a:r>
          </a:p>
          <a:p>
            <a:endParaRPr lang="en-US" dirty="0"/>
          </a:p>
          <a:p>
            <a:endParaRPr lang="en-US" dirty="0"/>
          </a:p>
        </p:txBody>
      </p:sp>
    </p:spTree>
    <p:extLst>
      <p:ext uri="{BB962C8B-B14F-4D97-AF65-F5344CB8AC3E}">
        <p14:creationId xmlns:p14="http://schemas.microsoft.com/office/powerpoint/2010/main" val="299030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304E2124-B142-4F29-AEED-26795A6BA1C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Analysis &amp; Insights</a:t>
            </a:r>
          </a:p>
        </p:txBody>
      </p:sp>
    </p:spTree>
    <p:extLst>
      <p:ext uri="{BB962C8B-B14F-4D97-AF65-F5344CB8AC3E}">
        <p14:creationId xmlns:p14="http://schemas.microsoft.com/office/powerpoint/2010/main" val="68444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evice&#10;&#10;Description automatically generated">
            <a:extLst>
              <a:ext uri="{FF2B5EF4-FFF2-40B4-BE49-F238E27FC236}">
                <a16:creationId xmlns:a16="http://schemas.microsoft.com/office/drawing/2014/main" id="{08BF8395-B14C-41B6-957E-B6D259AA0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441"/>
            <a:ext cx="4263751" cy="3127273"/>
          </a:xfrm>
          <a:prstGeom prst="rect">
            <a:avLst/>
          </a:prstGeom>
        </p:spPr>
      </p:pic>
      <p:sp>
        <p:nvSpPr>
          <p:cNvPr id="5" name="Text Placeholder 3">
            <a:extLst>
              <a:ext uri="{FF2B5EF4-FFF2-40B4-BE49-F238E27FC236}">
                <a16:creationId xmlns:a16="http://schemas.microsoft.com/office/drawing/2014/main" id="{95D419F7-FE8D-43C0-BB03-1E0D1C2B7E6C}"/>
              </a:ext>
            </a:extLst>
          </p:cNvPr>
          <p:cNvSpPr txBox="1">
            <a:spLocks/>
          </p:cNvSpPr>
          <p:nvPr/>
        </p:nvSpPr>
        <p:spPr>
          <a:xfrm>
            <a:off x="329820" y="3929526"/>
            <a:ext cx="3833678" cy="312727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i="1" dirty="0">
                <a:solidFill>
                  <a:srgbClr val="000000"/>
                </a:solidFill>
              </a:rPr>
              <a:t>Here, we can observe that New York (52%) has the highest </a:t>
            </a:r>
            <a:r>
              <a:rPr lang="en-US" sz="1600" i="1" dirty="0" err="1">
                <a:solidFill>
                  <a:srgbClr val="000000"/>
                </a:solidFill>
              </a:rPr>
              <a:t>Net_Room_Nights</a:t>
            </a:r>
            <a:r>
              <a:rPr lang="en-US" sz="1600" i="1" dirty="0">
                <a:solidFill>
                  <a:srgbClr val="000000"/>
                </a:solidFill>
              </a:rPr>
              <a:t>, followed by Los Angeles (27.8%) , Dallas (15.2%) and Huntsville (5.06%) respectively.</a:t>
            </a:r>
          </a:p>
          <a:p>
            <a:endParaRPr lang="en-US" sz="1600" i="1" dirty="0">
              <a:solidFill>
                <a:srgbClr val="000000"/>
              </a:solidFill>
            </a:endParaRPr>
          </a:p>
          <a:p>
            <a:pPr marL="0" indent="0">
              <a:buNone/>
            </a:pPr>
            <a:r>
              <a:rPr lang="en-US" sz="1600" i="1" dirty="0">
                <a:solidFill>
                  <a:srgbClr val="000000"/>
                </a:solidFill>
              </a:rPr>
              <a:t>This could be due to higher population in that region and a hence a higher demand for hotel bookings.</a:t>
            </a:r>
            <a:endParaRPr lang="en-US" sz="1600" dirty="0">
              <a:solidFill>
                <a:srgbClr val="000000"/>
              </a:solidFill>
            </a:endParaRPr>
          </a:p>
        </p:txBody>
      </p:sp>
      <p:sp>
        <p:nvSpPr>
          <p:cNvPr id="6" name="Title 1">
            <a:extLst>
              <a:ext uri="{FF2B5EF4-FFF2-40B4-BE49-F238E27FC236}">
                <a16:creationId xmlns:a16="http://schemas.microsoft.com/office/drawing/2014/main" id="{354CFABF-5944-4BD9-810B-039EFF22EDF1}"/>
              </a:ext>
            </a:extLst>
          </p:cNvPr>
          <p:cNvSpPr txBox="1">
            <a:spLocks/>
          </p:cNvSpPr>
          <p:nvPr/>
        </p:nvSpPr>
        <p:spPr>
          <a:xfrm>
            <a:off x="708164" y="169904"/>
            <a:ext cx="4223065" cy="797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mn-lt"/>
              </a:rPr>
              <a:t>Insights 1 :</a:t>
            </a:r>
          </a:p>
        </p:txBody>
      </p:sp>
      <p:pic>
        <p:nvPicPr>
          <p:cNvPr id="7" name="Picture 6">
            <a:extLst>
              <a:ext uri="{FF2B5EF4-FFF2-40B4-BE49-F238E27FC236}">
                <a16:creationId xmlns:a16="http://schemas.microsoft.com/office/drawing/2014/main" id="{17485A42-799A-48E1-82D2-3293B45A6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538" y="3429000"/>
            <a:ext cx="6244218" cy="3190059"/>
          </a:xfrm>
          <a:prstGeom prst="rect">
            <a:avLst/>
          </a:prstGeom>
        </p:spPr>
      </p:pic>
      <p:sp>
        <p:nvSpPr>
          <p:cNvPr id="8" name="TextBox 7">
            <a:extLst>
              <a:ext uri="{FF2B5EF4-FFF2-40B4-BE49-F238E27FC236}">
                <a16:creationId xmlns:a16="http://schemas.microsoft.com/office/drawing/2014/main" id="{39746061-38A0-4781-B786-8D479C72C95E}"/>
              </a:ext>
            </a:extLst>
          </p:cNvPr>
          <p:cNvSpPr txBox="1"/>
          <p:nvPr/>
        </p:nvSpPr>
        <p:spPr>
          <a:xfrm>
            <a:off x="5869538" y="967441"/>
            <a:ext cx="5767291" cy="1815882"/>
          </a:xfrm>
          <a:prstGeom prst="rect">
            <a:avLst/>
          </a:prstGeom>
          <a:noFill/>
        </p:spPr>
        <p:txBody>
          <a:bodyPr wrap="square" rtlCol="0">
            <a:spAutoFit/>
          </a:bodyPr>
          <a:lstStyle/>
          <a:p>
            <a:r>
              <a:rPr lang="en-US" sz="1600" i="1" dirty="0"/>
              <a:t>Here we can see that over time also New York has a high booking rate over time as compare to other locations. It shows a gradual increase in the bookings from 2017 to 2018. And the peak is over 3.11 mill bookings in the month of May because of summer holidays.</a:t>
            </a:r>
          </a:p>
          <a:p>
            <a:r>
              <a:rPr lang="en-US" sz="1600" i="1" dirty="0"/>
              <a:t>Also Huntsville shows almost no change over the years as it might not be a popular touristic location.</a:t>
            </a:r>
          </a:p>
        </p:txBody>
      </p:sp>
    </p:spTree>
    <p:extLst>
      <p:ext uri="{BB962C8B-B14F-4D97-AF65-F5344CB8AC3E}">
        <p14:creationId xmlns:p14="http://schemas.microsoft.com/office/powerpoint/2010/main" val="105081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BB0D-6C30-4D7F-B28E-5102E82105F3}"/>
              </a:ext>
            </a:extLst>
          </p:cNvPr>
          <p:cNvSpPr>
            <a:spLocks noGrp="1"/>
          </p:cNvSpPr>
          <p:nvPr>
            <p:ph type="title"/>
          </p:nvPr>
        </p:nvSpPr>
        <p:spPr/>
        <p:txBody>
          <a:bodyPr/>
          <a:lstStyle/>
          <a:p>
            <a:r>
              <a:rPr lang="en-US" dirty="0">
                <a:latin typeface="+mn-lt"/>
              </a:rPr>
              <a:t>Insight 2:</a:t>
            </a:r>
          </a:p>
        </p:txBody>
      </p:sp>
      <p:pic>
        <p:nvPicPr>
          <p:cNvPr id="6" name="Picture Placeholder 5">
            <a:extLst>
              <a:ext uri="{FF2B5EF4-FFF2-40B4-BE49-F238E27FC236}">
                <a16:creationId xmlns:a16="http://schemas.microsoft.com/office/drawing/2014/main" id="{9291DB45-6466-409D-BE8B-CD69CD3531A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5002975" y="1722277"/>
            <a:ext cx="6352413" cy="3697447"/>
          </a:xfrm>
        </p:spPr>
      </p:pic>
      <p:sp>
        <p:nvSpPr>
          <p:cNvPr id="4" name="Text Placeholder 3">
            <a:extLst>
              <a:ext uri="{FF2B5EF4-FFF2-40B4-BE49-F238E27FC236}">
                <a16:creationId xmlns:a16="http://schemas.microsoft.com/office/drawing/2014/main" id="{FA314825-874B-428B-9165-AD4415B6E8F6}"/>
              </a:ext>
            </a:extLst>
          </p:cNvPr>
          <p:cNvSpPr>
            <a:spLocks noGrp="1"/>
          </p:cNvSpPr>
          <p:nvPr>
            <p:ph type="body" sz="half" idx="2"/>
          </p:nvPr>
        </p:nvSpPr>
        <p:spPr/>
        <p:txBody>
          <a:bodyPr/>
          <a:lstStyle/>
          <a:p>
            <a:r>
              <a:rPr lang="en-US" i="1" dirty="0">
                <a:solidFill>
                  <a:srgbClr val="000000"/>
                </a:solidFill>
              </a:rPr>
              <a:t>Here, we can observe that for different platforms, the bookings are highest for Desktop Platform (139,215,027) as compared to Mobile Platform (35,832,345).</a:t>
            </a:r>
          </a:p>
          <a:p>
            <a:endParaRPr lang="en-US" i="1" dirty="0">
              <a:solidFill>
                <a:srgbClr val="000000"/>
              </a:solidFill>
            </a:endParaRPr>
          </a:p>
          <a:p>
            <a:r>
              <a:rPr lang="en-US" i="1" dirty="0">
                <a:solidFill>
                  <a:srgbClr val="000000"/>
                </a:solidFill>
              </a:rPr>
              <a:t>When this analysis is broadened and conducted over different geographic regions we find that New York has the highest Desktop and Mobile users and Huntsville has the least. </a:t>
            </a:r>
          </a:p>
          <a:p>
            <a:endParaRPr lang="en-US" dirty="0"/>
          </a:p>
        </p:txBody>
      </p:sp>
    </p:spTree>
    <p:extLst>
      <p:ext uri="{BB962C8B-B14F-4D97-AF65-F5344CB8AC3E}">
        <p14:creationId xmlns:p14="http://schemas.microsoft.com/office/powerpoint/2010/main" val="213176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screenshot of a computer&#10;&#10;Description automatically generated">
            <a:extLst>
              <a:ext uri="{FF2B5EF4-FFF2-40B4-BE49-F238E27FC236}">
                <a16:creationId xmlns:a16="http://schemas.microsoft.com/office/drawing/2014/main" id="{48ADBD29-4273-457A-922E-00C2A5E58DB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56" r="1" b="1"/>
          <a:stretch/>
        </p:blipFill>
        <p:spPr>
          <a:xfrm>
            <a:off x="2763826" y="1899965"/>
            <a:ext cx="8966469" cy="4580695"/>
          </a:xfrm>
          <a:prstGeom prst="rect">
            <a:avLst/>
          </a:prstGeom>
          <a:ln>
            <a:noFill/>
          </a:ln>
        </p:spPr>
      </p:pic>
      <p:sp>
        <p:nvSpPr>
          <p:cNvPr id="27" name="Isosceles Triangle 2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758573-9229-480A-990A-AD198BE90B8D}"/>
              </a:ext>
            </a:extLst>
          </p:cNvPr>
          <p:cNvSpPr txBox="1"/>
          <p:nvPr/>
        </p:nvSpPr>
        <p:spPr>
          <a:xfrm>
            <a:off x="382576" y="1621437"/>
            <a:ext cx="1714500" cy="584775"/>
          </a:xfrm>
          <a:prstGeom prst="rect">
            <a:avLst/>
          </a:prstGeom>
          <a:noFill/>
        </p:spPr>
        <p:txBody>
          <a:bodyPr wrap="square" rtlCol="0">
            <a:spAutoFit/>
          </a:bodyPr>
          <a:lstStyle/>
          <a:p>
            <a:r>
              <a:rPr lang="en-US" sz="3200" dirty="0"/>
              <a:t>Insight 3:</a:t>
            </a:r>
          </a:p>
        </p:txBody>
      </p:sp>
      <p:sp>
        <p:nvSpPr>
          <p:cNvPr id="14" name="TextBox 13">
            <a:extLst>
              <a:ext uri="{FF2B5EF4-FFF2-40B4-BE49-F238E27FC236}">
                <a16:creationId xmlns:a16="http://schemas.microsoft.com/office/drawing/2014/main" id="{A6975542-B531-4961-A56B-F9DDBC6E324A}"/>
              </a:ext>
            </a:extLst>
          </p:cNvPr>
          <p:cNvSpPr txBox="1"/>
          <p:nvPr/>
        </p:nvSpPr>
        <p:spPr>
          <a:xfrm>
            <a:off x="372263" y="2421270"/>
            <a:ext cx="2019300" cy="4031873"/>
          </a:xfrm>
          <a:prstGeom prst="rect">
            <a:avLst/>
          </a:prstGeom>
          <a:noFill/>
        </p:spPr>
        <p:txBody>
          <a:bodyPr wrap="square" rtlCol="0">
            <a:spAutoFit/>
          </a:bodyPr>
          <a:lstStyle/>
          <a:p>
            <a:r>
              <a:rPr lang="en-US" sz="1600" i="1" dirty="0"/>
              <a:t>Here, we can observe bookings across Geographic Region and Marketing Channels. </a:t>
            </a:r>
          </a:p>
          <a:p>
            <a:endParaRPr lang="en-US" sz="1600" i="1" dirty="0"/>
          </a:p>
          <a:p>
            <a:r>
              <a:rPr lang="en-US" sz="1600" i="1" dirty="0"/>
              <a:t>For New York the best Marketing Channel is Channel 2 and 3 while the worst is Channel 10.</a:t>
            </a:r>
          </a:p>
          <a:p>
            <a:endParaRPr lang="en-US" sz="1600" i="1" dirty="0"/>
          </a:p>
          <a:p>
            <a:r>
              <a:rPr lang="en-US" sz="1600" i="1" dirty="0"/>
              <a:t>For Dallas Channel 2 and 1 serve the best as a marketing strategy.</a:t>
            </a:r>
          </a:p>
        </p:txBody>
      </p:sp>
    </p:spTree>
    <p:extLst>
      <p:ext uri="{BB962C8B-B14F-4D97-AF65-F5344CB8AC3E}">
        <p14:creationId xmlns:p14="http://schemas.microsoft.com/office/powerpoint/2010/main" val="405553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9" descr="A screenshot of a social media post&#10;&#10;Description automatically generated">
            <a:extLst>
              <a:ext uri="{FF2B5EF4-FFF2-40B4-BE49-F238E27FC236}">
                <a16:creationId xmlns:a16="http://schemas.microsoft.com/office/drawing/2014/main" id="{9DEF4281-DD90-47F3-B206-D7758FD35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036" y="213243"/>
            <a:ext cx="7965440" cy="5063763"/>
          </a:xfrm>
          <a:prstGeom prst="rect">
            <a:avLst/>
          </a:prstGeom>
        </p:spPr>
      </p:pic>
      <p:sp>
        <p:nvSpPr>
          <p:cNvPr id="17" name="TextBox 16">
            <a:extLst>
              <a:ext uri="{FF2B5EF4-FFF2-40B4-BE49-F238E27FC236}">
                <a16:creationId xmlns:a16="http://schemas.microsoft.com/office/drawing/2014/main" id="{A079CA90-54A3-443D-8CDF-BAFDA51DEAE5}"/>
              </a:ext>
            </a:extLst>
          </p:cNvPr>
          <p:cNvSpPr txBox="1"/>
          <p:nvPr/>
        </p:nvSpPr>
        <p:spPr>
          <a:xfrm>
            <a:off x="349504" y="213243"/>
            <a:ext cx="1711452" cy="584835"/>
          </a:xfrm>
          <a:prstGeom prst="rect">
            <a:avLst/>
          </a:prstGeom>
          <a:noFill/>
        </p:spPr>
        <p:txBody>
          <a:bodyPr wrap="square" rtlCol="0">
            <a:spAutoFit/>
          </a:bodyPr>
          <a:lstStyle/>
          <a:p>
            <a:r>
              <a:rPr lang="en-US" sz="3200" dirty="0"/>
              <a:t>Insight 4:</a:t>
            </a:r>
          </a:p>
        </p:txBody>
      </p:sp>
      <p:pic>
        <p:nvPicPr>
          <p:cNvPr id="23" name="Picture 22" descr="A picture containing device, umbrella&#10;&#10;Description automatically generated">
            <a:extLst>
              <a:ext uri="{FF2B5EF4-FFF2-40B4-BE49-F238E27FC236}">
                <a16:creationId xmlns:a16="http://schemas.microsoft.com/office/drawing/2014/main" id="{08E2C51B-8F4E-463C-B7A9-79DA32FDE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04" y="1009040"/>
            <a:ext cx="3011638" cy="2682240"/>
          </a:xfrm>
          <a:prstGeom prst="rect">
            <a:avLst/>
          </a:prstGeom>
        </p:spPr>
      </p:pic>
      <p:sp>
        <p:nvSpPr>
          <p:cNvPr id="24" name="TextBox 23">
            <a:extLst>
              <a:ext uri="{FF2B5EF4-FFF2-40B4-BE49-F238E27FC236}">
                <a16:creationId xmlns:a16="http://schemas.microsoft.com/office/drawing/2014/main" id="{7286C4CD-A377-49DA-A469-48D02411824D}"/>
              </a:ext>
            </a:extLst>
          </p:cNvPr>
          <p:cNvSpPr txBox="1"/>
          <p:nvPr/>
        </p:nvSpPr>
        <p:spPr>
          <a:xfrm>
            <a:off x="3654298" y="5201959"/>
            <a:ext cx="8537702" cy="1569660"/>
          </a:xfrm>
          <a:prstGeom prst="rect">
            <a:avLst/>
          </a:prstGeom>
          <a:noFill/>
        </p:spPr>
        <p:txBody>
          <a:bodyPr wrap="square" rtlCol="0">
            <a:spAutoFit/>
          </a:bodyPr>
          <a:lstStyle/>
          <a:p>
            <a:r>
              <a:rPr lang="en-US" sz="1600" i="1" dirty="0"/>
              <a:t>Here, we can observe Net Room Nights and Cancelled Orders across different Marketing Channel. </a:t>
            </a:r>
          </a:p>
          <a:p>
            <a:endParaRPr lang="en-US" sz="1600" i="1" dirty="0"/>
          </a:p>
          <a:p>
            <a:r>
              <a:rPr lang="en-US" sz="1600" i="1" dirty="0"/>
              <a:t>Marketing Channel 2, 1 and 3 have the highest Cancelled Orders Especially noted among desktop Users. This might be just because the </a:t>
            </a:r>
            <a:r>
              <a:rPr lang="en-US" sz="1600" i="1" dirty="0" err="1"/>
              <a:t>freq</a:t>
            </a:r>
            <a:r>
              <a:rPr lang="en-US" sz="1600" i="1" dirty="0"/>
              <a:t> of Desktop Users are larger.</a:t>
            </a:r>
          </a:p>
          <a:p>
            <a:endParaRPr lang="en-US" sz="1600" i="1" dirty="0"/>
          </a:p>
          <a:p>
            <a:r>
              <a:rPr lang="en-US" sz="1600" i="1" dirty="0"/>
              <a:t>The bookings are marketed better to customers using Channel 2 and 1.</a:t>
            </a:r>
          </a:p>
        </p:txBody>
      </p:sp>
      <p:sp>
        <p:nvSpPr>
          <p:cNvPr id="25" name="TextBox 24">
            <a:extLst>
              <a:ext uri="{FF2B5EF4-FFF2-40B4-BE49-F238E27FC236}">
                <a16:creationId xmlns:a16="http://schemas.microsoft.com/office/drawing/2014/main" id="{02702804-5822-4B51-8888-7406F7B40857}"/>
              </a:ext>
            </a:extLst>
          </p:cNvPr>
          <p:cNvSpPr txBox="1"/>
          <p:nvPr/>
        </p:nvSpPr>
        <p:spPr>
          <a:xfrm>
            <a:off x="575163" y="4074310"/>
            <a:ext cx="2785979" cy="1200329"/>
          </a:xfrm>
          <a:prstGeom prst="rect">
            <a:avLst/>
          </a:prstGeom>
          <a:noFill/>
        </p:spPr>
        <p:txBody>
          <a:bodyPr wrap="square" rtlCol="0">
            <a:spAutoFit/>
          </a:bodyPr>
          <a:lstStyle/>
          <a:p>
            <a:r>
              <a:rPr lang="en-US" dirty="0"/>
              <a:t>Also, the Channel 2 is clearly a better marketing strategy as it bagged 57% of the customers.</a:t>
            </a:r>
          </a:p>
        </p:txBody>
      </p:sp>
    </p:spTree>
    <p:extLst>
      <p:ext uri="{BB962C8B-B14F-4D97-AF65-F5344CB8AC3E}">
        <p14:creationId xmlns:p14="http://schemas.microsoft.com/office/powerpoint/2010/main" val="383086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E202A976-CDCC-426D-9F73-FDE4A4C28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82240"/>
            <a:ext cx="11145521" cy="394861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BD6217-06A8-404A-9289-C216B35357B1}"/>
              </a:ext>
            </a:extLst>
          </p:cNvPr>
          <p:cNvSpPr txBox="1"/>
          <p:nvPr/>
        </p:nvSpPr>
        <p:spPr>
          <a:xfrm>
            <a:off x="1127760" y="512759"/>
            <a:ext cx="3149600" cy="584775"/>
          </a:xfrm>
          <a:prstGeom prst="rect">
            <a:avLst/>
          </a:prstGeom>
          <a:noFill/>
        </p:spPr>
        <p:txBody>
          <a:bodyPr wrap="square" rtlCol="0">
            <a:spAutoFit/>
          </a:bodyPr>
          <a:lstStyle/>
          <a:p>
            <a:r>
              <a:rPr lang="en-US" sz="3200" dirty="0"/>
              <a:t>Insight 5:</a:t>
            </a:r>
          </a:p>
        </p:txBody>
      </p:sp>
      <p:sp>
        <p:nvSpPr>
          <p:cNvPr id="5" name="TextBox 4">
            <a:extLst>
              <a:ext uri="{FF2B5EF4-FFF2-40B4-BE49-F238E27FC236}">
                <a16:creationId xmlns:a16="http://schemas.microsoft.com/office/drawing/2014/main" id="{3A3CE4DA-4104-48F5-BB39-B163E91F312A}"/>
              </a:ext>
            </a:extLst>
          </p:cNvPr>
          <p:cNvSpPr txBox="1"/>
          <p:nvPr/>
        </p:nvSpPr>
        <p:spPr>
          <a:xfrm>
            <a:off x="1127760" y="1201175"/>
            <a:ext cx="9197340" cy="1323439"/>
          </a:xfrm>
          <a:prstGeom prst="rect">
            <a:avLst/>
          </a:prstGeom>
          <a:noFill/>
        </p:spPr>
        <p:txBody>
          <a:bodyPr wrap="square" rtlCol="0">
            <a:spAutoFit/>
          </a:bodyPr>
          <a:lstStyle/>
          <a:p>
            <a:r>
              <a:rPr lang="en-US" sz="1600" dirty="0"/>
              <a:t>Here, we can observe that it is clearly a time series model. The distribution of the Net Room Nights is a gradual increase over time. The net orders are increasing constantly from 2017 to 2019. Also, there is a spike on March 20</a:t>
            </a:r>
            <a:r>
              <a:rPr lang="en-US" sz="1600" baseline="30000" dirty="0"/>
              <a:t>th</a:t>
            </a:r>
            <a:r>
              <a:rPr lang="en-US" sz="1600" dirty="0"/>
              <a:t>, 2017 probably due to a conference or social gathering event held by the hotels. Also, we cam observe that the summer months of May to July have a slight increase in hotel bookings while the months of September to December see a gradual decline in bookings due to holiday seasonal bookings.</a:t>
            </a:r>
          </a:p>
        </p:txBody>
      </p:sp>
    </p:spTree>
    <p:extLst>
      <p:ext uri="{BB962C8B-B14F-4D97-AF65-F5344CB8AC3E}">
        <p14:creationId xmlns:p14="http://schemas.microsoft.com/office/powerpoint/2010/main" val="145237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1040</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Hotel Marketing Campaign </vt:lpstr>
      <vt:lpstr>Data Pre-Processing &amp; Cleaning </vt:lpstr>
      <vt:lpstr>Tools</vt:lpstr>
      <vt:lpstr>Analysis &amp; Insights</vt:lpstr>
      <vt:lpstr>PowerPoint Presentation</vt:lpstr>
      <vt:lpstr>Insight 2:</vt:lpstr>
      <vt:lpstr>PowerPoint Presentation</vt:lpstr>
      <vt:lpstr>PowerPoint Presentation</vt:lpstr>
      <vt:lpstr>PowerPoint Presentation</vt:lpstr>
      <vt:lpstr>PowerPoint Presentation</vt:lpstr>
      <vt:lpstr>PowerPoint Presentation</vt:lpstr>
      <vt:lpstr>PowerPoint Presentation</vt:lpstr>
      <vt:lpstr>Final Dashboard</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Marketing Campaign</dc:title>
  <dc:creator>Kamini Ravichandran</dc:creator>
  <cp:lastModifiedBy>Kuzhimbadath, Mohammed Jithin</cp:lastModifiedBy>
  <cp:revision>8</cp:revision>
  <dcterms:created xsi:type="dcterms:W3CDTF">2020-08-26T05:42:16Z</dcterms:created>
  <dcterms:modified xsi:type="dcterms:W3CDTF">2021-09-14T00:10:26Z</dcterms:modified>
</cp:coreProperties>
</file>