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074900" cy="20104100"/>
  <p:notesSz cx="150749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701"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1093" y="6232271"/>
            <a:ext cx="1281906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2187" y="11258296"/>
            <a:ext cx="105568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4062" y="4623943"/>
            <a:ext cx="656034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66843" y="4623943"/>
            <a:ext cx="656034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54062" y="804164"/>
            <a:ext cx="135731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4062" y="4623943"/>
            <a:ext cx="135731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27625" y="18696814"/>
            <a:ext cx="482600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4062" y="18696814"/>
            <a:ext cx="346868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7/10/2021</a:t>
            </a:fld>
            <a:endParaRPr lang="en-US"/>
          </a:p>
        </p:txBody>
      </p:sp>
      <p:sp>
        <p:nvSpPr>
          <p:cNvPr id="6" name="Holder 6"/>
          <p:cNvSpPr>
            <a:spLocks noGrp="1"/>
          </p:cNvSpPr>
          <p:nvPr>
            <p:ph type="sldNum" sz="quarter" idx="7"/>
          </p:nvPr>
        </p:nvSpPr>
        <p:spPr>
          <a:xfrm>
            <a:off x="10858500" y="18696814"/>
            <a:ext cx="346868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Abdelrahman155295@bue.edu.e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46650" y="434057"/>
            <a:ext cx="8996680" cy="384721"/>
          </a:xfrm>
          <a:prstGeom prst="rect">
            <a:avLst/>
          </a:prstGeom>
        </p:spPr>
        <p:txBody>
          <a:bodyPr vert="horz" wrap="square" lIns="0" tIns="15240" rIns="0" bIns="0" rtlCol="0">
            <a:spAutoFit/>
          </a:bodyPr>
          <a:lstStyle/>
          <a:p>
            <a:r>
              <a:rPr lang="en-GB" sz="2400" dirty="0"/>
              <a:t>On The Computer Aided Detection Of Viral and Bacterial Pneumonia.</a:t>
            </a:r>
            <a:endParaRPr lang="en-US" sz="2400" dirty="0"/>
          </a:p>
        </p:txBody>
      </p:sp>
      <p:sp>
        <p:nvSpPr>
          <p:cNvPr id="3" name="object 3"/>
          <p:cNvSpPr/>
          <p:nvPr/>
        </p:nvSpPr>
        <p:spPr>
          <a:xfrm>
            <a:off x="7730655" y="12821648"/>
            <a:ext cx="7033259" cy="5447960"/>
          </a:xfrm>
          <a:custGeom>
            <a:avLst/>
            <a:gdLst/>
            <a:ahLst/>
            <a:cxnLst/>
            <a:rect l="l" t="t" r="r" b="b"/>
            <a:pathLst>
              <a:path w="7033259" h="5289550">
                <a:moveTo>
                  <a:pt x="0" y="82778"/>
                </a:moveTo>
                <a:lnTo>
                  <a:pt x="6504" y="50554"/>
                </a:lnTo>
                <a:lnTo>
                  <a:pt x="24243" y="24243"/>
                </a:lnTo>
                <a:lnTo>
                  <a:pt x="50554" y="6504"/>
                </a:lnTo>
                <a:lnTo>
                  <a:pt x="82778" y="0"/>
                </a:lnTo>
                <a:lnTo>
                  <a:pt x="6950166" y="0"/>
                </a:lnTo>
                <a:lnTo>
                  <a:pt x="6982390" y="6504"/>
                </a:lnTo>
                <a:lnTo>
                  <a:pt x="7008701" y="24243"/>
                </a:lnTo>
                <a:lnTo>
                  <a:pt x="7026440" y="50554"/>
                </a:lnTo>
                <a:lnTo>
                  <a:pt x="7032944" y="82778"/>
                </a:lnTo>
                <a:lnTo>
                  <a:pt x="7032944" y="5206415"/>
                </a:lnTo>
                <a:lnTo>
                  <a:pt x="7026440" y="5238638"/>
                </a:lnTo>
                <a:lnTo>
                  <a:pt x="7008701" y="5264950"/>
                </a:lnTo>
                <a:lnTo>
                  <a:pt x="6982390" y="5282689"/>
                </a:lnTo>
                <a:lnTo>
                  <a:pt x="6950166" y="5289193"/>
                </a:lnTo>
                <a:lnTo>
                  <a:pt x="82778" y="5289193"/>
                </a:lnTo>
                <a:lnTo>
                  <a:pt x="50554" y="5282689"/>
                </a:lnTo>
                <a:lnTo>
                  <a:pt x="24243" y="5264950"/>
                </a:lnTo>
                <a:lnTo>
                  <a:pt x="6504" y="5238638"/>
                </a:lnTo>
                <a:lnTo>
                  <a:pt x="0" y="5206415"/>
                </a:lnTo>
                <a:lnTo>
                  <a:pt x="0" y="82778"/>
                </a:lnTo>
                <a:close/>
              </a:path>
            </a:pathLst>
          </a:custGeom>
          <a:ln w="87257">
            <a:solidFill>
              <a:schemeClr val="accent3">
                <a:lumMod val="60000"/>
                <a:lumOff val="40000"/>
              </a:schemeClr>
            </a:solidFill>
          </a:ln>
        </p:spPr>
        <p:txBody>
          <a:bodyPr wrap="square" lIns="0" tIns="0" rIns="0" bIns="0" rtlCol="0"/>
          <a:lstStyle/>
          <a:p>
            <a:endParaRPr/>
          </a:p>
        </p:txBody>
      </p:sp>
      <p:grpSp>
        <p:nvGrpSpPr>
          <p:cNvPr id="4" name="object 4"/>
          <p:cNvGrpSpPr/>
          <p:nvPr/>
        </p:nvGrpSpPr>
        <p:grpSpPr>
          <a:xfrm>
            <a:off x="299979" y="2496770"/>
            <a:ext cx="7120890" cy="4860836"/>
            <a:chOff x="299979" y="2496770"/>
            <a:chExt cx="7120890" cy="3733165"/>
          </a:xfrm>
        </p:grpSpPr>
        <p:sp>
          <p:nvSpPr>
            <p:cNvPr id="5" name="object 5"/>
            <p:cNvSpPr/>
            <p:nvPr/>
          </p:nvSpPr>
          <p:spPr>
            <a:xfrm>
              <a:off x="343794" y="2540585"/>
              <a:ext cx="7033259" cy="3645535"/>
            </a:xfrm>
            <a:custGeom>
              <a:avLst/>
              <a:gdLst/>
              <a:ahLst/>
              <a:cxnLst/>
              <a:rect l="l" t="t" r="r" b="b"/>
              <a:pathLst>
                <a:path w="7033259" h="3645535">
                  <a:moveTo>
                    <a:pt x="6952144" y="0"/>
                  </a:moveTo>
                  <a:lnTo>
                    <a:pt x="80782" y="0"/>
                  </a:lnTo>
                  <a:lnTo>
                    <a:pt x="49337" y="6350"/>
                  </a:lnTo>
                  <a:lnTo>
                    <a:pt x="23659" y="23668"/>
                  </a:lnTo>
                  <a:lnTo>
                    <a:pt x="6347" y="49352"/>
                  </a:lnTo>
                  <a:lnTo>
                    <a:pt x="0" y="80800"/>
                  </a:lnTo>
                  <a:lnTo>
                    <a:pt x="0" y="3564463"/>
                  </a:lnTo>
                  <a:lnTo>
                    <a:pt x="6347" y="3595912"/>
                  </a:lnTo>
                  <a:lnTo>
                    <a:pt x="23659" y="3621595"/>
                  </a:lnTo>
                  <a:lnTo>
                    <a:pt x="49337" y="3638913"/>
                  </a:lnTo>
                  <a:lnTo>
                    <a:pt x="80782" y="3645264"/>
                  </a:lnTo>
                  <a:lnTo>
                    <a:pt x="6952144" y="3645264"/>
                  </a:lnTo>
                  <a:lnTo>
                    <a:pt x="6983592" y="3638913"/>
                  </a:lnTo>
                  <a:lnTo>
                    <a:pt x="7009276" y="3621595"/>
                  </a:lnTo>
                  <a:lnTo>
                    <a:pt x="7026594" y="3595912"/>
                  </a:lnTo>
                  <a:lnTo>
                    <a:pt x="7032944" y="3564463"/>
                  </a:lnTo>
                  <a:lnTo>
                    <a:pt x="7032944" y="80800"/>
                  </a:lnTo>
                  <a:lnTo>
                    <a:pt x="7026594" y="49352"/>
                  </a:lnTo>
                  <a:lnTo>
                    <a:pt x="7009276" y="23668"/>
                  </a:lnTo>
                  <a:lnTo>
                    <a:pt x="6983592" y="6350"/>
                  </a:lnTo>
                  <a:lnTo>
                    <a:pt x="6952144" y="0"/>
                  </a:lnTo>
                  <a:close/>
                </a:path>
              </a:pathLst>
            </a:custGeom>
            <a:solidFill>
              <a:srgbClr val="DBEDF4"/>
            </a:solidFill>
            <a:ln>
              <a:solidFill>
                <a:schemeClr val="accent3">
                  <a:lumMod val="60000"/>
                  <a:lumOff val="40000"/>
                </a:schemeClr>
              </a:solidFill>
            </a:ln>
          </p:spPr>
          <p:txBody>
            <a:bodyPr wrap="square" lIns="0" tIns="0" rIns="0" bIns="0" rtlCol="0"/>
            <a:lstStyle/>
            <a:p>
              <a:endParaRPr/>
            </a:p>
          </p:txBody>
        </p:sp>
        <p:sp>
          <p:nvSpPr>
            <p:cNvPr id="6" name="object 6"/>
            <p:cNvSpPr/>
            <p:nvPr/>
          </p:nvSpPr>
          <p:spPr>
            <a:xfrm>
              <a:off x="343794" y="2540585"/>
              <a:ext cx="7033259" cy="3645535"/>
            </a:xfrm>
            <a:custGeom>
              <a:avLst/>
              <a:gdLst/>
              <a:ahLst/>
              <a:cxnLst/>
              <a:rect l="l" t="t" r="r" b="b"/>
              <a:pathLst>
                <a:path w="7033259" h="3645535">
                  <a:moveTo>
                    <a:pt x="0" y="80800"/>
                  </a:moveTo>
                  <a:lnTo>
                    <a:pt x="6347" y="49352"/>
                  </a:lnTo>
                  <a:lnTo>
                    <a:pt x="23659" y="23668"/>
                  </a:lnTo>
                  <a:lnTo>
                    <a:pt x="49337" y="6350"/>
                  </a:lnTo>
                  <a:lnTo>
                    <a:pt x="80782" y="0"/>
                  </a:lnTo>
                  <a:lnTo>
                    <a:pt x="6952144" y="0"/>
                  </a:lnTo>
                  <a:lnTo>
                    <a:pt x="6983592" y="6350"/>
                  </a:lnTo>
                  <a:lnTo>
                    <a:pt x="7009276" y="23668"/>
                  </a:lnTo>
                  <a:lnTo>
                    <a:pt x="7026594" y="49352"/>
                  </a:lnTo>
                  <a:lnTo>
                    <a:pt x="7032944" y="80800"/>
                  </a:lnTo>
                  <a:lnTo>
                    <a:pt x="7032944" y="3564463"/>
                  </a:lnTo>
                  <a:lnTo>
                    <a:pt x="7026594" y="3595912"/>
                  </a:lnTo>
                  <a:lnTo>
                    <a:pt x="7009276" y="3621595"/>
                  </a:lnTo>
                  <a:lnTo>
                    <a:pt x="6983592" y="3638913"/>
                  </a:lnTo>
                  <a:lnTo>
                    <a:pt x="6952144" y="3645264"/>
                  </a:lnTo>
                  <a:lnTo>
                    <a:pt x="80782" y="3645264"/>
                  </a:lnTo>
                  <a:lnTo>
                    <a:pt x="49337" y="3638913"/>
                  </a:lnTo>
                  <a:lnTo>
                    <a:pt x="23659" y="3621595"/>
                  </a:lnTo>
                  <a:lnTo>
                    <a:pt x="6347" y="3595912"/>
                  </a:lnTo>
                  <a:lnTo>
                    <a:pt x="0" y="3564463"/>
                  </a:lnTo>
                  <a:lnTo>
                    <a:pt x="0" y="80800"/>
                  </a:lnTo>
                  <a:close/>
                </a:path>
              </a:pathLst>
            </a:custGeom>
            <a:ln w="87257">
              <a:solidFill>
                <a:schemeClr val="accent3">
                  <a:lumMod val="60000"/>
                  <a:lumOff val="40000"/>
                </a:schemeClr>
              </a:solidFill>
            </a:ln>
          </p:spPr>
          <p:txBody>
            <a:bodyPr wrap="square" lIns="0" tIns="0" rIns="0" bIns="0" rtlCol="0"/>
            <a:lstStyle/>
            <a:p>
              <a:endParaRPr/>
            </a:p>
          </p:txBody>
        </p:sp>
      </p:grpSp>
      <p:sp>
        <p:nvSpPr>
          <p:cNvPr id="7" name="object 7"/>
          <p:cNvSpPr txBox="1"/>
          <p:nvPr/>
        </p:nvSpPr>
        <p:spPr>
          <a:xfrm>
            <a:off x="549516" y="2691290"/>
            <a:ext cx="6224270" cy="1157946"/>
          </a:xfrm>
          <a:prstGeom prst="rect">
            <a:avLst/>
          </a:prstGeom>
        </p:spPr>
        <p:txBody>
          <a:bodyPr vert="horz" wrap="square" lIns="0" tIns="12065" rIns="0" bIns="0" rtlCol="0">
            <a:spAutoFit/>
          </a:bodyPr>
          <a:lstStyle/>
          <a:p>
            <a:pPr marL="12700">
              <a:lnSpc>
                <a:spcPct val="100000"/>
              </a:lnSpc>
              <a:spcBef>
                <a:spcPts val="95"/>
              </a:spcBef>
            </a:pPr>
            <a:r>
              <a:rPr sz="1650" b="1" dirty="0">
                <a:latin typeface="Calibri"/>
                <a:cs typeface="Calibri"/>
              </a:rPr>
              <a:t>Abstract</a:t>
            </a:r>
            <a:endParaRPr sz="1650" dirty="0">
              <a:latin typeface="Calibri"/>
              <a:cs typeface="Calibri"/>
            </a:endParaRPr>
          </a:p>
          <a:p>
            <a:pPr marL="12700" marR="5080">
              <a:lnSpc>
                <a:spcPct val="101099"/>
              </a:lnSpc>
              <a:spcBef>
                <a:spcPts val="1210"/>
              </a:spcBef>
            </a:pPr>
            <a:r>
              <a:rPr lang="en-GB" sz="1600" dirty="0"/>
              <a:t>Pneumonia is considered as a serious disease that threat to </a:t>
            </a:r>
            <a:r>
              <a:rPr lang="en-GB" sz="1600" dirty="0" smtClean="0"/>
              <a:t>life, </a:t>
            </a:r>
            <a:r>
              <a:rPr lang="en-GB" sz="1600" dirty="0"/>
              <a:t>this disease can be less life threatening if the detection process of this infection happens in the early stage of the disease. </a:t>
            </a:r>
            <a:endParaRPr lang="en-GB" sz="1600" dirty="0" smtClean="0"/>
          </a:p>
        </p:txBody>
      </p:sp>
      <p:pic>
        <p:nvPicPr>
          <p:cNvPr id="8" name="object 8"/>
          <p:cNvPicPr/>
          <p:nvPr/>
        </p:nvPicPr>
        <p:blipFill>
          <a:blip r:embed="rId2" cstate="print"/>
          <a:stretch>
            <a:fillRect/>
          </a:stretch>
        </p:blipFill>
        <p:spPr>
          <a:xfrm>
            <a:off x="12905715" y="150082"/>
            <a:ext cx="1999429" cy="972406"/>
          </a:xfrm>
          <a:prstGeom prst="rect">
            <a:avLst/>
          </a:prstGeom>
        </p:spPr>
      </p:pic>
      <p:sp>
        <p:nvSpPr>
          <p:cNvPr id="9" name="object 9"/>
          <p:cNvSpPr txBox="1"/>
          <p:nvPr/>
        </p:nvSpPr>
        <p:spPr>
          <a:xfrm>
            <a:off x="564613" y="4259474"/>
            <a:ext cx="6114415" cy="997196"/>
          </a:xfrm>
          <a:prstGeom prst="rect">
            <a:avLst/>
          </a:prstGeom>
        </p:spPr>
        <p:txBody>
          <a:bodyPr vert="horz" wrap="square" lIns="0" tIns="12065" rIns="0" bIns="0" rtlCol="0">
            <a:spAutoFit/>
          </a:bodyPr>
          <a:lstStyle/>
          <a:p>
            <a:pPr marL="12700" marR="5080">
              <a:lnSpc>
                <a:spcPct val="101099"/>
              </a:lnSpc>
              <a:spcBef>
                <a:spcPts val="95"/>
              </a:spcBef>
            </a:pPr>
            <a:r>
              <a:rPr lang="en-GB" sz="1600" dirty="0"/>
              <a:t>Chest X-rays, which is a digital image of the chest are currently the best method using for pneumonia diagnosing; however, X-rays images of pneumonia are not very clear and may be miss classified by the radiologists, which leads to a wrong way in medication for the patients.</a:t>
            </a:r>
            <a:endParaRPr sz="1200" dirty="0">
              <a:latin typeface="Arial MT"/>
              <a:cs typeface="Arial MT"/>
            </a:endParaRPr>
          </a:p>
        </p:txBody>
      </p:sp>
      <p:sp>
        <p:nvSpPr>
          <p:cNvPr id="10" name="object 10"/>
          <p:cNvSpPr txBox="1"/>
          <p:nvPr/>
        </p:nvSpPr>
        <p:spPr>
          <a:xfrm>
            <a:off x="549516" y="5676604"/>
            <a:ext cx="6429375" cy="1247457"/>
          </a:xfrm>
          <a:prstGeom prst="rect">
            <a:avLst/>
          </a:prstGeom>
        </p:spPr>
        <p:txBody>
          <a:bodyPr vert="horz" wrap="square" lIns="0" tIns="12065" rIns="0" bIns="0" rtlCol="0">
            <a:spAutoFit/>
          </a:bodyPr>
          <a:lstStyle/>
          <a:p>
            <a:pPr marL="12700" marR="5080">
              <a:lnSpc>
                <a:spcPct val="101099"/>
              </a:lnSpc>
              <a:spcBef>
                <a:spcPts val="95"/>
              </a:spcBef>
            </a:pPr>
            <a:r>
              <a:rPr lang="en-GB" sz="1600" dirty="0"/>
              <a:t>So the aim of this project is to make a computer program that detects the normal chest X-ray image versus the one with a bacterial or a viral pneumonia. To achieve this we propose one of the deep learning architecture which is the convolutional neural network (CNN) model. This model gives us the best performance for this classification </a:t>
            </a:r>
            <a:r>
              <a:rPr lang="en-GB" sz="1600" dirty="0" smtClean="0"/>
              <a:t>problem with 92% accuracy.</a:t>
            </a:r>
          </a:p>
        </p:txBody>
      </p:sp>
      <p:sp>
        <p:nvSpPr>
          <p:cNvPr id="11" name="object 11"/>
          <p:cNvSpPr/>
          <p:nvPr/>
        </p:nvSpPr>
        <p:spPr>
          <a:xfrm>
            <a:off x="261902" y="7822518"/>
            <a:ext cx="7074493" cy="6506940"/>
          </a:xfrm>
          <a:custGeom>
            <a:avLst/>
            <a:gdLst/>
            <a:ahLst/>
            <a:cxnLst/>
            <a:rect l="l" t="t" r="r" b="b"/>
            <a:pathLst>
              <a:path w="7033895" h="7491094">
                <a:moveTo>
                  <a:pt x="0" y="156365"/>
                </a:moveTo>
                <a:lnTo>
                  <a:pt x="7971" y="106931"/>
                </a:lnTo>
                <a:lnTo>
                  <a:pt x="30167" y="64006"/>
                </a:lnTo>
                <a:lnTo>
                  <a:pt x="64013" y="30161"/>
                </a:lnTo>
                <a:lnTo>
                  <a:pt x="106934" y="7969"/>
                </a:lnTo>
                <a:lnTo>
                  <a:pt x="156353" y="0"/>
                </a:lnTo>
                <a:lnTo>
                  <a:pt x="6877277" y="0"/>
                </a:lnTo>
                <a:lnTo>
                  <a:pt x="6926711" y="7969"/>
                </a:lnTo>
                <a:lnTo>
                  <a:pt x="6969636" y="30161"/>
                </a:lnTo>
                <a:lnTo>
                  <a:pt x="7003481" y="64006"/>
                </a:lnTo>
                <a:lnTo>
                  <a:pt x="7025673" y="106931"/>
                </a:lnTo>
                <a:lnTo>
                  <a:pt x="7033642" y="156365"/>
                </a:lnTo>
                <a:lnTo>
                  <a:pt x="7033642" y="7334506"/>
                </a:lnTo>
                <a:lnTo>
                  <a:pt x="7025673" y="7383940"/>
                </a:lnTo>
                <a:lnTo>
                  <a:pt x="7003481" y="7426865"/>
                </a:lnTo>
                <a:lnTo>
                  <a:pt x="6969636" y="7460709"/>
                </a:lnTo>
                <a:lnTo>
                  <a:pt x="6926711" y="7482902"/>
                </a:lnTo>
                <a:lnTo>
                  <a:pt x="6877277" y="7490871"/>
                </a:lnTo>
                <a:lnTo>
                  <a:pt x="156353" y="7490871"/>
                </a:lnTo>
                <a:lnTo>
                  <a:pt x="106934" y="7482902"/>
                </a:lnTo>
                <a:lnTo>
                  <a:pt x="64013" y="7460709"/>
                </a:lnTo>
                <a:lnTo>
                  <a:pt x="30167" y="7426865"/>
                </a:lnTo>
                <a:lnTo>
                  <a:pt x="7971" y="7383940"/>
                </a:lnTo>
                <a:lnTo>
                  <a:pt x="0" y="7334506"/>
                </a:lnTo>
                <a:lnTo>
                  <a:pt x="0" y="156365"/>
                </a:lnTo>
                <a:close/>
              </a:path>
            </a:pathLst>
          </a:custGeom>
          <a:ln w="87257">
            <a:solidFill>
              <a:schemeClr val="accent3">
                <a:lumMod val="60000"/>
                <a:lumOff val="40000"/>
              </a:schemeClr>
            </a:solidFill>
          </a:ln>
        </p:spPr>
        <p:txBody>
          <a:bodyPr wrap="square" lIns="0" tIns="0" rIns="0" bIns="0" rtlCol="0"/>
          <a:lstStyle/>
          <a:p>
            <a:endParaRPr/>
          </a:p>
        </p:txBody>
      </p:sp>
      <p:sp>
        <p:nvSpPr>
          <p:cNvPr id="12" name="object 12"/>
          <p:cNvSpPr txBox="1"/>
          <p:nvPr/>
        </p:nvSpPr>
        <p:spPr>
          <a:xfrm>
            <a:off x="402760" y="8140362"/>
            <a:ext cx="1623060" cy="276860"/>
          </a:xfrm>
          <a:prstGeom prst="rect">
            <a:avLst/>
          </a:prstGeom>
        </p:spPr>
        <p:txBody>
          <a:bodyPr vert="horz" wrap="square" lIns="0" tIns="12065" rIns="0" bIns="0" rtlCol="0">
            <a:spAutoFit/>
          </a:bodyPr>
          <a:lstStyle/>
          <a:p>
            <a:pPr marL="12700">
              <a:lnSpc>
                <a:spcPct val="100000"/>
              </a:lnSpc>
              <a:spcBef>
                <a:spcPts val="95"/>
              </a:spcBef>
            </a:pPr>
            <a:r>
              <a:rPr sz="1650" b="1" spc="-5" dirty="0">
                <a:latin typeface="Calibri"/>
                <a:cs typeface="Calibri"/>
              </a:rPr>
              <a:t>Proposed</a:t>
            </a:r>
            <a:r>
              <a:rPr sz="1650" b="1" spc="-35" dirty="0">
                <a:latin typeface="Calibri"/>
                <a:cs typeface="Calibri"/>
              </a:rPr>
              <a:t> </a:t>
            </a:r>
            <a:r>
              <a:rPr sz="1650" b="1" spc="-5" dirty="0">
                <a:latin typeface="Calibri"/>
                <a:cs typeface="Calibri"/>
              </a:rPr>
              <a:t>Solution</a:t>
            </a:r>
            <a:endParaRPr sz="1650" dirty="0">
              <a:latin typeface="Calibri"/>
              <a:cs typeface="Calibri"/>
            </a:endParaRPr>
          </a:p>
        </p:txBody>
      </p:sp>
      <p:sp>
        <p:nvSpPr>
          <p:cNvPr id="19" name="object 19"/>
          <p:cNvSpPr txBox="1"/>
          <p:nvPr/>
        </p:nvSpPr>
        <p:spPr>
          <a:xfrm>
            <a:off x="8004823" y="13033755"/>
            <a:ext cx="652780" cy="276860"/>
          </a:xfrm>
          <a:prstGeom prst="rect">
            <a:avLst/>
          </a:prstGeom>
        </p:spPr>
        <p:txBody>
          <a:bodyPr vert="horz" wrap="square" lIns="0" tIns="12065" rIns="0" bIns="0" rtlCol="0">
            <a:spAutoFit/>
          </a:bodyPr>
          <a:lstStyle/>
          <a:p>
            <a:pPr marL="12700">
              <a:lnSpc>
                <a:spcPct val="100000"/>
              </a:lnSpc>
              <a:spcBef>
                <a:spcPts val="95"/>
              </a:spcBef>
            </a:pPr>
            <a:r>
              <a:rPr sz="1650" b="1" spc="-5" dirty="0">
                <a:latin typeface="Calibri"/>
                <a:cs typeface="Calibri"/>
              </a:rPr>
              <a:t>Results</a:t>
            </a:r>
            <a:endParaRPr sz="1650" dirty="0">
              <a:latin typeface="Calibri"/>
              <a:cs typeface="Calibri"/>
            </a:endParaRPr>
          </a:p>
        </p:txBody>
      </p:sp>
      <p:sp>
        <p:nvSpPr>
          <p:cNvPr id="20" name="object 20"/>
          <p:cNvSpPr/>
          <p:nvPr/>
        </p:nvSpPr>
        <p:spPr>
          <a:xfrm>
            <a:off x="7731352" y="2548264"/>
            <a:ext cx="7032625" cy="4391660"/>
          </a:xfrm>
          <a:custGeom>
            <a:avLst/>
            <a:gdLst/>
            <a:ahLst/>
            <a:cxnLst/>
            <a:rect l="l" t="t" r="r" b="b"/>
            <a:pathLst>
              <a:path w="7032625" h="4391659">
                <a:moveTo>
                  <a:pt x="0" y="57880"/>
                </a:moveTo>
                <a:lnTo>
                  <a:pt x="4544" y="35339"/>
                </a:lnTo>
                <a:lnTo>
                  <a:pt x="16942" y="16942"/>
                </a:lnTo>
                <a:lnTo>
                  <a:pt x="35339" y="4544"/>
                </a:lnTo>
                <a:lnTo>
                  <a:pt x="57880" y="0"/>
                </a:lnTo>
                <a:lnTo>
                  <a:pt x="6974366" y="0"/>
                </a:lnTo>
                <a:lnTo>
                  <a:pt x="6996907" y="4544"/>
                </a:lnTo>
                <a:lnTo>
                  <a:pt x="7015304" y="16942"/>
                </a:lnTo>
                <a:lnTo>
                  <a:pt x="7027702" y="35339"/>
                </a:lnTo>
                <a:lnTo>
                  <a:pt x="7032246" y="57880"/>
                </a:lnTo>
                <a:lnTo>
                  <a:pt x="7032246" y="4333608"/>
                </a:lnTo>
                <a:lnTo>
                  <a:pt x="7027702" y="4356150"/>
                </a:lnTo>
                <a:lnTo>
                  <a:pt x="7015304" y="4374546"/>
                </a:lnTo>
                <a:lnTo>
                  <a:pt x="6996907" y="4386944"/>
                </a:lnTo>
                <a:lnTo>
                  <a:pt x="6974366" y="4391489"/>
                </a:lnTo>
                <a:lnTo>
                  <a:pt x="57880" y="4391489"/>
                </a:lnTo>
                <a:lnTo>
                  <a:pt x="35339" y="4386944"/>
                </a:lnTo>
                <a:lnTo>
                  <a:pt x="16942" y="4374546"/>
                </a:lnTo>
                <a:lnTo>
                  <a:pt x="4544" y="4356150"/>
                </a:lnTo>
                <a:lnTo>
                  <a:pt x="0" y="4333608"/>
                </a:lnTo>
                <a:lnTo>
                  <a:pt x="0" y="57880"/>
                </a:lnTo>
                <a:close/>
              </a:path>
            </a:pathLst>
          </a:custGeom>
          <a:ln w="87257">
            <a:solidFill>
              <a:schemeClr val="accent3">
                <a:lumMod val="60000"/>
                <a:lumOff val="40000"/>
              </a:schemeClr>
            </a:solidFill>
          </a:ln>
        </p:spPr>
        <p:txBody>
          <a:bodyPr wrap="square" lIns="0" tIns="0" rIns="0" bIns="0" rtlCol="0"/>
          <a:lstStyle/>
          <a:p>
            <a:endParaRPr/>
          </a:p>
        </p:txBody>
      </p:sp>
      <p:sp>
        <p:nvSpPr>
          <p:cNvPr id="21" name="object 21"/>
          <p:cNvSpPr txBox="1"/>
          <p:nvPr/>
        </p:nvSpPr>
        <p:spPr>
          <a:xfrm>
            <a:off x="7981763" y="2747425"/>
            <a:ext cx="6594475" cy="1517723"/>
          </a:xfrm>
          <a:prstGeom prst="rect">
            <a:avLst/>
          </a:prstGeom>
        </p:spPr>
        <p:txBody>
          <a:bodyPr vert="horz" wrap="square" lIns="0" tIns="12065" rIns="0" bIns="0" rtlCol="0">
            <a:spAutoFit/>
          </a:bodyPr>
          <a:lstStyle/>
          <a:p>
            <a:pPr marL="12700">
              <a:lnSpc>
                <a:spcPct val="100000"/>
              </a:lnSpc>
              <a:spcBef>
                <a:spcPts val="95"/>
              </a:spcBef>
            </a:pPr>
            <a:r>
              <a:rPr lang="en-US" sz="1650" b="1" spc="-5" dirty="0" smtClean="0">
                <a:latin typeface="Calibri"/>
                <a:cs typeface="Calibri"/>
              </a:rPr>
              <a:t>Pre-processing</a:t>
            </a:r>
          </a:p>
          <a:p>
            <a:pPr marL="12700">
              <a:lnSpc>
                <a:spcPct val="100000"/>
              </a:lnSpc>
              <a:spcBef>
                <a:spcPts val="95"/>
              </a:spcBef>
            </a:pPr>
            <a:endParaRPr sz="1650" dirty="0">
              <a:latin typeface="Calibri"/>
              <a:cs typeface="Calibri"/>
            </a:endParaRPr>
          </a:p>
          <a:p>
            <a:r>
              <a:rPr lang="en-GB" sz="1600" dirty="0" smtClean="0"/>
              <a:t>Data set is prepared for </a:t>
            </a:r>
            <a:r>
              <a:rPr lang="en-GB" sz="1600" dirty="0"/>
              <a:t>modelling by applying some pre-processing techniques for data preparation. We will resize the images, convert it to </a:t>
            </a:r>
            <a:r>
              <a:rPr lang="en-GB" sz="1600" dirty="0" err="1" smtClean="0"/>
              <a:t>gray</a:t>
            </a:r>
            <a:r>
              <a:rPr lang="en-GB" sz="1600" dirty="0" smtClean="0"/>
              <a:t> </a:t>
            </a:r>
            <a:r>
              <a:rPr lang="en-GB" sz="1600" dirty="0"/>
              <a:t>scale images, normalize and reshape the images to dimension required by tensor flow to be able to deal with the data.</a:t>
            </a:r>
            <a:endParaRPr lang="en-US" sz="1600" dirty="0"/>
          </a:p>
        </p:txBody>
      </p:sp>
      <p:pic>
        <p:nvPicPr>
          <p:cNvPr id="22" name="object 22"/>
          <p:cNvPicPr/>
          <p:nvPr/>
        </p:nvPicPr>
        <p:blipFill>
          <a:blip r:embed="rId3" cstate="print"/>
          <a:stretch>
            <a:fillRect/>
          </a:stretch>
        </p:blipFill>
        <p:spPr>
          <a:xfrm>
            <a:off x="381792" y="298667"/>
            <a:ext cx="2300900" cy="821826"/>
          </a:xfrm>
          <a:prstGeom prst="rect">
            <a:avLst/>
          </a:prstGeom>
        </p:spPr>
      </p:pic>
      <p:sp>
        <p:nvSpPr>
          <p:cNvPr id="23" name="object 23"/>
          <p:cNvSpPr/>
          <p:nvPr/>
        </p:nvSpPr>
        <p:spPr>
          <a:xfrm>
            <a:off x="302500" y="14645502"/>
            <a:ext cx="7033895" cy="4855348"/>
          </a:xfrm>
          <a:custGeom>
            <a:avLst/>
            <a:gdLst/>
            <a:ahLst/>
            <a:cxnLst/>
            <a:rect l="l" t="t" r="r" b="b"/>
            <a:pathLst>
              <a:path w="7033895" h="2557144">
                <a:moveTo>
                  <a:pt x="0" y="47700"/>
                </a:moveTo>
                <a:lnTo>
                  <a:pt x="3749" y="29130"/>
                </a:lnTo>
                <a:lnTo>
                  <a:pt x="13974" y="13968"/>
                </a:lnTo>
                <a:lnTo>
                  <a:pt x="29140" y="3747"/>
                </a:lnTo>
                <a:lnTo>
                  <a:pt x="47712" y="0"/>
                </a:lnTo>
                <a:lnTo>
                  <a:pt x="6985942" y="0"/>
                </a:lnTo>
                <a:lnTo>
                  <a:pt x="7004512" y="3747"/>
                </a:lnTo>
                <a:lnTo>
                  <a:pt x="7019674" y="13968"/>
                </a:lnTo>
                <a:lnTo>
                  <a:pt x="7029895" y="29130"/>
                </a:lnTo>
                <a:lnTo>
                  <a:pt x="7033642" y="47700"/>
                </a:lnTo>
                <a:lnTo>
                  <a:pt x="7033642" y="2509289"/>
                </a:lnTo>
                <a:lnTo>
                  <a:pt x="7029895" y="2527859"/>
                </a:lnTo>
                <a:lnTo>
                  <a:pt x="7019674" y="2543021"/>
                </a:lnTo>
                <a:lnTo>
                  <a:pt x="7004512" y="2553242"/>
                </a:lnTo>
                <a:lnTo>
                  <a:pt x="6985942" y="2556990"/>
                </a:lnTo>
                <a:lnTo>
                  <a:pt x="47712" y="2556990"/>
                </a:lnTo>
                <a:lnTo>
                  <a:pt x="29140" y="2553242"/>
                </a:lnTo>
                <a:lnTo>
                  <a:pt x="13974" y="2543021"/>
                </a:lnTo>
                <a:lnTo>
                  <a:pt x="3749" y="2527859"/>
                </a:lnTo>
                <a:lnTo>
                  <a:pt x="0" y="2509289"/>
                </a:lnTo>
                <a:lnTo>
                  <a:pt x="0" y="47700"/>
                </a:lnTo>
                <a:close/>
              </a:path>
            </a:pathLst>
          </a:custGeom>
          <a:ln w="87257">
            <a:solidFill>
              <a:schemeClr val="accent3">
                <a:lumMod val="60000"/>
                <a:lumOff val="40000"/>
              </a:schemeClr>
            </a:solidFill>
          </a:ln>
        </p:spPr>
        <p:txBody>
          <a:bodyPr wrap="square" lIns="0" tIns="0" rIns="0" bIns="0" rtlCol="0"/>
          <a:lstStyle/>
          <a:p>
            <a:endParaRPr/>
          </a:p>
        </p:txBody>
      </p:sp>
      <p:grpSp>
        <p:nvGrpSpPr>
          <p:cNvPr id="26" name="object 26"/>
          <p:cNvGrpSpPr/>
          <p:nvPr/>
        </p:nvGrpSpPr>
        <p:grpSpPr>
          <a:xfrm>
            <a:off x="300165" y="19644078"/>
            <a:ext cx="7120255" cy="353060"/>
            <a:chOff x="300165" y="19644078"/>
            <a:chExt cx="7120255" cy="353060"/>
          </a:xfrm>
        </p:grpSpPr>
        <p:sp>
          <p:nvSpPr>
            <p:cNvPr id="27" name="object 27"/>
            <p:cNvSpPr/>
            <p:nvPr/>
          </p:nvSpPr>
          <p:spPr>
            <a:xfrm>
              <a:off x="343794" y="19687707"/>
              <a:ext cx="7033259" cy="265430"/>
            </a:xfrm>
            <a:custGeom>
              <a:avLst/>
              <a:gdLst/>
              <a:ahLst/>
              <a:cxnLst/>
              <a:rect l="l" t="t" r="r" b="b"/>
              <a:pathLst>
                <a:path w="7033259" h="265430">
                  <a:moveTo>
                    <a:pt x="6998681" y="0"/>
                  </a:moveTo>
                  <a:lnTo>
                    <a:pt x="34286" y="0"/>
                  </a:lnTo>
                  <a:lnTo>
                    <a:pt x="20940" y="2694"/>
                  </a:lnTo>
                  <a:lnTo>
                    <a:pt x="10042" y="10042"/>
                  </a:lnTo>
                  <a:lnTo>
                    <a:pt x="2694" y="20940"/>
                  </a:lnTo>
                  <a:lnTo>
                    <a:pt x="0" y="34286"/>
                  </a:lnTo>
                  <a:lnTo>
                    <a:pt x="0" y="230970"/>
                  </a:lnTo>
                  <a:lnTo>
                    <a:pt x="2694" y="244319"/>
                  </a:lnTo>
                  <a:lnTo>
                    <a:pt x="10042" y="255219"/>
                  </a:lnTo>
                  <a:lnTo>
                    <a:pt x="20940" y="262567"/>
                  </a:lnTo>
                  <a:lnTo>
                    <a:pt x="34286" y="265262"/>
                  </a:lnTo>
                  <a:lnTo>
                    <a:pt x="6998681" y="265262"/>
                  </a:lnTo>
                  <a:lnTo>
                    <a:pt x="7012011" y="262567"/>
                  </a:lnTo>
                  <a:lnTo>
                    <a:pt x="7022903" y="255219"/>
                  </a:lnTo>
                  <a:lnTo>
                    <a:pt x="7030249" y="244319"/>
                  </a:lnTo>
                  <a:lnTo>
                    <a:pt x="7032944" y="230970"/>
                  </a:lnTo>
                  <a:lnTo>
                    <a:pt x="7032944" y="34286"/>
                  </a:lnTo>
                  <a:lnTo>
                    <a:pt x="7030249" y="20940"/>
                  </a:lnTo>
                  <a:lnTo>
                    <a:pt x="7022903" y="10042"/>
                  </a:lnTo>
                  <a:lnTo>
                    <a:pt x="7012011" y="2694"/>
                  </a:lnTo>
                  <a:lnTo>
                    <a:pt x="6998681" y="0"/>
                  </a:lnTo>
                  <a:close/>
                </a:path>
              </a:pathLst>
            </a:custGeom>
            <a:solidFill>
              <a:srgbClr val="F1F1F1"/>
            </a:solidFill>
          </p:spPr>
          <p:txBody>
            <a:bodyPr wrap="square" lIns="0" tIns="0" rIns="0" bIns="0" rtlCol="0"/>
            <a:lstStyle/>
            <a:p>
              <a:endParaRPr/>
            </a:p>
          </p:txBody>
        </p:sp>
        <p:sp>
          <p:nvSpPr>
            <p:cNvPr id="28" name="object 28"/>
            <p:cNvSpPr/>
            <p:nvPr/>
          </p:nvSpPr>
          <p:spPr>
            <a:xfrm>
              <a:off x="343794" y="19687707"/>
              <a:ext cx="7033259" cy="265430"/>
            </a:xfrm>
            <a:custGeom>
              <a:avLst/>
              <a:gdLst/>
              <a:ahLst/>
              <a:cxnLst/>
              <a:rect l="l" t="t" r="r" b="b"/>
              <a:pathLst>
                <a:path w="7033259" h="265430">
                  <a:moveTo>
                    <a:pt x="0" y="34286"/>
                  </a:moveTo>
                  <a:lnTo>
                    <a:pt x="2694" y="20940"/>
                  </a:lnTo>
                  <a:lnTo>
                    <a:pt x="10042" y="10042"/>
                  </a:lnTo>
                  <a:lnTo>
                    <a:pt x="20940" y="2694"/>
                  </a:lnTo>
                  <a:lnTo>
                    <a:pt x="34286" y="0"/>
                  </a:lnTo>
                  <a:lnTo>
                    <a:pt x="6998681" y="0"/>
                  </a:lnTo>
                  <a:lnTo>
                    <a:pt x="7012011" y="2694"/>
                  </a:lnTo>
                  <a:lnTo>
                    <a:pt x="7022903" y="10042"/>
                  </a:lnTo>
                  <a:lnTo>
                    <a:pt x="7030249" y="20940"/>
                  </a:lnTo>
                  <a:lnTo>
                    <a:pt x="7032944" y="34286"/>
                  </a:lnTo>
                  <a:lnTo>
                    <a:pt x="7032944" y="230970"/>
                  </a:lnTo>
                  <a:lnTo>
                    <a:pt x="7030249" y="244319"/>
                  </a:lnTo>
                  <a:lnTo>
                    <a:pt x="7022903" y="255219"/>
                  </a:lnTo>
                  <a:lnTo>
                    <a:pt x="7012011" y="262567"/>
                  </a:lnTo>
                  <a:lnTo>
                    <a:pt x="6998681" y="265262"/>
                  </a:lnTo>
                  <a:lnTo>
                    <a:pt x="34286" y="265262"/>
                  </a:lnTo>
                  <a:lnTo>
                    <a:pt x="20940" y="262567"/>
                  </a:lnTo>
                  <a:lnTo>
                    <a:pt x="10042" y="255219"/>
                  </a:lnTo>
                  <a:lnTo>
                    <a:pt x="2694" y="244319"/>
                  </a:lnTo>
                  <a:lnTo>
                    <a:pt x="0" y="230970"/>
                  </a:lnTo>
                  <a:lnTo>
                    <a:pt x="0" y="34286"/>
                  </a:lnTo>
                  <a:close/>
                </a:path>
              </a:pathLst>
            </a:custGeom>
            <a:ln w="87257">
              <a:solidFill>
                <a:srgbClr val="F1F1F1"/>
              </a:solidFill>
            </a:ln>
          </p:spPr>
          <p:txBody>
            <a:bodyPr wrap="square" lIns="0" tIns="0" rIns="0" bIns="0" rtlCol="0"/>
            <a:lstStyle/>
            <a:p>
              <a:endParaRPr/>
            </a:p>
          </p:txBody>
        </p:sp>
      </p:grpSp>
      <p:grpSp>
        <p:nvGrpSpPr>
          <p:cNvPr id="29" name="object 29"/>
          <p:cNvGrpSpPr/>
          <p:nvPr/>
        </p:nvGrpSpPr>
        <p:grpSpPr>
          <a:xfrm>
            <a:off x="299467" y="1337480"/>
            <a:ext cx="14513560" cy="986155"/>
            <a:chOff x="299467" y="1337480"/>
            <a:chExt cx="14513560" cy="986155"/>
          </a:xfrm>
        </p:grpSpPr>
        <p:sp>
          <p:nvSpPr>
            <p:cNvPr id="30" name="object 30"/>
            <p:cNvSpPr/>
            <p:nvPr/>
          </p:nvSpPr>
          <p:spPr>
            <a:xfrm>
              <a:off x="343096" y="1381109"/>
              <a:ext cx="14426565" cy="898525"/>
            </a:xfrm>
            <a:custGeom>
              <a:avLst/>
              <a:gdLst/>
              <a:ahLst/>
              <a:cxnLst/>
              <a:rect l="l" t="t" r="r" b="b"/>
              <a:pathLst>
                <a:path w="14426565" h="898525">
                  <a:moveTo>
                    <a:pt x="14406193" y="0"/>
                  </a:moveTo>
                  <a:lnTo>
                    <a:pt x="19912" y="0"/>
                  </a:lnTo>
                  <a:lnTo>
                    <a:pt x="12160" y="1562"/>
                  </a:lnTo>
                  <a:lnTo>
                    <a:pt x="5830" y="5824"/>
                  </a:lnTo>
                  <a:lnTo>
                    <a:pt x="1564" y="12147"/>
                  </a:lnTo>
                  <a:lnTo>
                    <a:pt x="0" y="19894"/>
                  </a:lnTo>
                  <a:lnTo>
                    <a:pt x="0" y="878507"/>
                  </a:lnTo>
                  <a:lnTo>
                    <a:pt x="1564" y="886254"/>
                  </a:lnTo>
                  <a:lnTo>
                    <a:pt x="5830" y="892577"/>
                  </a:lnTo>
                  <a:lnTo>
                    <a:pt x="12160" y="896839"/>
                  </a:lnTo>
                  <a:lnTo>
                    <a:pt x="19912" y="898401"/>
                  </a:lnTo>
                  <a:lnTo>
                    <a:pt x="14406193" y="898401"/>
                  </a:lnTo>
                  <a:lnTo>
                    <a:pt x="14413940" y="896839"/>
                  </a:lnTo>
                  <a:lnTo>
                    <a:pt x="14420263" y="892577"/>
                  </a:lnTo>
                  <a:lnTo>
                    <a:pt x="14424525" y="886254"/>
                  </a:lnTo>
                  <a:lnTo>
                    <a:pt x="14426088" y="878507"/>
                  </a:lnTo>
                  <a:lnTo>
                    <a:pt x="14426088" y="19894"/>
                  </a:lnTo>
                  <a:lnTo>
                    <a:pt x="14424525" y="12147"/>
                  </a:lnTo>
                  <a:lnTo>
                    <a:pt x="14420263" y="5824"/>
                  </a:lnTo>
                  <a:lnTo>
                    <a:pt x="14413940" y="1562"/>
                  </a:lnTo>
                  <a:lnTo>
                    <a:pt x="14406193" y="0"/>
                  </a:lnTo>
                  <a:close/>
                </a:path>
              </a:pathLst>
            </a:custGeom>
            <a:solidFill>
              <a:srgbClr val="F1F1F1"/>
            </a:solidFill>
          </p:spPr>
          <p:txBody>
            <a:bodyPr wrap="square" lIns="0" tIns="0" rIns="0" bIns="0" rtlCol="0"/>
            <a:lstStyle/>
            <a:p>
              <a:endParaRPr/>
            </a:p>
          </p:txBody>
        </p:sp>
        <p:sp>
          <p:nvSpPr>
            <p:cNvPr id="31" name="object 31"/>
            <p:cNvSpPr/>
            <p:nvPr/>
          </p:nvSpPr>
          <p:spPr>
            <a:xfrm>
              <a:off x="343096" y="1381109"/>
              <a:ext cx="14426565" cy="898525"/>
            </a:xfrm>
            <a:custGeom>
              <a:avLst/>
              <a:gdLst/>
              <a:ahLst/>
              <a:cxnLst/>
              <a:rect l="l" t="t" r="r" b="b"/>
              <a:pathLst>
                <a:path w="14426565" h="898525">
                  <a:moveTo>
                    <a:pt x="0" y="19894"/>
                  </a:moveTo>
                  <a:lnTo>
                    <a:pt x="1564" y="12147"/>
                  </a:lnTo>
                  <a:lnTo>
                    <a:pt x="5830" y="5824"/>
                  </a:lnTo>
                  <a:lnTo>
                    <a:pt x="12160" y="1562"/>
                  </a:lnTo>
                  <a:lnTo>
                    <a:pt x="19912" y="0"/>
                  </a:lnTo>
                  <a:lnTo>
                    <a:pt x="14406193" y="0"/>
                  </a:lnTo>
                  <a:lnTo>
                    <a:pt x="14413940" y="1562"/>
                  </a:lnTo>
                  <a:lnTo>
                    <a:pt x="14420263" y="5824"/>
                  </a:lnTo>
                  <a:lnTo>
                    <a:pt x="14424525" y="12147"/>
                  </a:lnTo>
                  <a:lnTo>
                    <a:pt x="14426088" y="19894"/>
                  </a:lnTo>
                  <a:lnTo>
                    <a:pt x="14426088" y="878507"/>
                  </a:lnTo>
                  <a:lnTo>
                    <a:pt x="14424525" y="886254"/>
                  </a:lnTo>
                  <a:lnTo>
                    <a:pt x="14420263" y="892577"/>
                  </a:lnTo>
                  <a:lnTo>
                    <a:pt x="14413940" y="896839"/>
                  </a:lnTo>
                  <a:lnTo>
                    <a:pt x="14406193" y="898401"/>
                  </a:lnTo>
                  <a:lnTo>
                    <a:pt x="19912" y="898401"/>
                  </a:lnTo>
                  <a:lnTo>
                    <a:pt x="12160" y="896839"/>
                  </a:lnTo>
                  <a:lnTo>
                    <a:pt x="5830" y="892577"/>
                  </a:lnTo>
                  <a:lnTo>
                    <a:pt x="1564" y="886254"/>
                  </a:lnTo>
                  <a:lnTo>
                    <a:pt x="0" y="878507"/>
                  </a:lnTo>
                  <a:lnTo>
                    <a:pt x="0" y="19894"/>
                  </a:lnTo>
                  <a:close/>
                </a:path>
              </a:pathLst>
            </a:custGeom>
            <a:ln w="87257">
              <a:solidFill>
                <a:srgbClr val="F1F1F1"/>
              </a:solidFill>
            </a:ln>
          </p:spPr>
          <p:txBody>
            <a:bodyPr wrap="square" lIns="0" tIns="0" rIns="0" bIns="0" rtlCol="0"/>
            <a:lstStyle/>
            <a:p>
              <a:endParaRPr/>
            </a:p>
          </p:txBody>
        </p:sp>
      </p:grpSp>
      <p:sp>
        <p:nvSpPr>
          <p:cNvPr id="32" name="object 32"/>
          <p:cNvSpPr txBox="1"/>
          <p:nvPr/>
        </p:nvSpPr>
        <p:spPr>
          <a:xfrm>
            <a:off x="402760" y="1424738"/>
            <a:ext cx="14307185" cy="670761"/>
          </a:xfrm>
          <a:prstGeom prst="rect">
            <a:avLst/>
          </a:prstGeom>
          <a:solidFill>
            <a:srgbClr val="F1F1F1"/>
          </a:solidFill>
        </p:spPr>
        <p:txBody>
          <a:bodyPr vert="horz" wrap="square" lIns="0" tIns="122555" rIns="0" bIns="0" rtlCol="0">
            <a:spAutoFit/>
          </a:bodyPr>
          <a:lstStyle/>
          <a:p>
            <a:pPr marL="5027930" marR="4989195" indent="1059815">
              <a:lnSpc>
                <a:spcPct val="101800"/>
              </a:lnSpc>
              <a:spcBef>
                <a:spcPts val="965"/>
              </a:spcBef>
            </a:pPr>
            <a:r>
              <a:rPr lang="en-US" spc="15" dirty="0" smtClean="0">
                <a:latin typeface="Arial MT"/>
                <a:cs typeface="Arial MT"/>
              </a:rPr>
              <a:t>Mohammed </a:t>
            </a:r>
            <a:r>
              <a:rPr lang="en-US" spc="15" dirty="0" smtClean="0">
                <a:latin typeface="Arial MT"/>
                <a:cs typeface="Arial MT"/>
              </a:rPr>
              <a:t>H</a:t>
            </a:r>
            <a:r>
              <a:rPr lang="en-US" spc="15" dirty="0" smtClean="0">
                <a:latin typeface="Arial MT"/>
                <a:cs typeface="Arial MT"/>
              </a:rPr>
              <a:t>ussein</a:t>
            </a:r>
            <a:r>
              <a:rPr spc="20" dirty="0" smtClean="0">
                <a:latin typeface="Arial MT"/>
                <a:cs typeface="Arial MT"/>
              </a:rPr>
              <a:t> </a:t>
            </a:r>
            <a:r>
              <a:rPr lang="en-US" spc="20" dirty="0" smtClean="0">
                <a:latin typeface="Arial MT"/>
                <a:cs typeface="Arial MT"/>
              </a:rPr>
              <a:t>   	</a:t>
            </a:r>
            <a:r>
              <a:rPr spc="10" dirty="0" smtClean="0">
                <a:latin typeface="Arial MT"/>
                <a:cs typeface="Arial MT"/>
              </a:rPr>
              <a:t>Supervised</a:t>
            </a:r>
            <a:r>
              <a:rPr spc="15" dirty="0" smtClean="0">
                <a:latin typeface="Arial MT"/>
                <a:cs typeface="Arial MT"/>
              </a:rPr>
              <a:t> by</a:t>
            </a:r>
            <a:r>
              <a:rPr spc="5" dirty="0" smtClean="0">
                <a:latin typeface="Arial MT"/>
                <a:cs typeface="Arial MT"/>
              </a:rPr>
              <a:t> </a:t>
            </a:r>
            <a:r>
              <a:rPr spc="10" dirty="0">
                <a:latin typeface="Arial MT"/>
                <a:cs typeface="Arial MT"/>
              </a:rPr>
              <a:t>Prof.</a:t>
            </a:r>
            <a:r>
              <a:rPr spc="15" dirty="0">
                <a:latin typeface="Arial MT"/>
                <a:cs typeface="Arial MT"/>
              </a:rPr>
              <a:t> </a:t>
            </a:r>
            <a:r>
              <a:rPr lang="en-US" spc="10" dirty="0" smtClean="0">
                <a:latin typeface="Arial MT"/>
                <a:cs typeface="Arial MT"/>
              </a:rPr>
              <a:t>Amr</a:t>
            </a:r>
            <a:r>
              <a:rPr spc="20" dirty="0" smtClean="0">
                <a:latin typeface="Arial MT"/>
                <a:cs typeface="Arial MT"/>
              </a:rPr>
              <a:t> </a:t>
            </a:r>
            <a:r>
              <a:rPr lang="en-US" spc="15" dirty="0" smtClean="0">
                <a:latin typeface="Arial MT"/>
                <a:cs typeface="Arial MT"/>
              </a:rPr>
              <a:t>Ghoniem</a:t>
            </a:r>
            <a:endParaRPr dirty="0">
              <a:latin typeface="Arial MT"/>
              <a:cs typeface="Arial MT"/>
            </a:endParaRPr>
          </a:p>
        </p:txBody>
      </p:sp>
      <p:sp>
        <p:nvSpPr>
          <p:cNvPr id="42" name="object 42"/>
          <p:cNvSpPr/>
          <p:nvPr/>
        </p:nvSpPr>
        <p:spPr>
          <a:xfrm>
            <a:off x="7731352" y="7148472"/>
            <a:ext cx="7038340" cy="5502657"/>
          </a:xfrm>
          <a:custGeom>
            <a:avLst/>
            <a:gdLst/>
            <a:ahLst/>
            <a:cxnLst/>
            <a:rect l="l" t="t" r="r" b="b"/>
            <a:pathLst>
              <a:path w="7038340" h="5598795">
                <a:moveTo>
                  <a:pt x="0" y="104476"/>
                </a:moveTo>
                <a:lnTo>
                  <a:pt x="8209" y="63806"/>
                </a:lnTo>
                <a:lnTo>
                  <a:pt x="30598" y="30598"/>
                </a:lnTo>
                <a:lnTo>
                  <a:pt x="63806" y="8209"/>
                </a:lnTo>
                <a:lnTo>
                  <a:pt x="104476" y="0"/>
                </a:lnTo>
                <a:lnTo>
                  <a:pt x="6933355" y="0"/>
                </a:lnTo>
                <a:lnTo>
                  <a:pt x="6974024" y="8209"/>
                </a:lnTo>
                <a:lnTo>
                  <a:pt x="7007233" y="30598"/>
                </a:lnTo>
                <a:lnTo>
                  <a:pt x="7029621" y="63806"/>
                </a:lnTo>
                <a:lnTo>
                  <a:pt x="7037831" y="104476"/>
                </a:lnTo>
                <a:lnTo>
                  <a:pt x="7037831" y="5493957"/>
                </a:lnTo>
                <a:lnTo>
                  <a:pt x="7029621" y="5534626"/>
                </a:lnTo>
                <a:lnTo>
                  <a:pt x="7007233" y="5567835"/>
                </a:lnTo>
                <a:lnTo>
                  <a:pt x="6974024" y="5590224"/>
                </a:lnTo>
                <a:lnTo>
                  <a:pt x="6933355" y="5598433"/>
                </a:lnTo>
                <a:lnTo>
                  <a:pt x="104476" y="5598433"/>
                </a:lnTo>
                <a:lnTo>
                  <a:pt x="63806" y="5590224"/>
                </a:lnTo>
                <a:lnTo>
                  <a:pt x="30598" y="5567835"/>
                </a:lnTo>
                <a:lnTo>
                  <a:pt x="8209" y="5534626"/>
                </a:lnTo>
                <a:lnTo>
                  <a:pt x="0" y="5493957"/>
                </a:lnTo>
                <a:lnTo>
                  <a:pt x="0" y="104476"/>
                </a:lnTo>
                <a:close/>
              </a:path>
            </a:pathLst>
          </a:custGeom>
          <a:ln w="87257">
            <a:solidFill>
              <a:schemeClr val="accent3">
                <a:lumMod val="60000"/>
                <a:lumOff val="40000"/>
              </a:schemeClr>
            </a:solidFill>
          </a:ln>
        </p:spPr>
        <p:txBody>
          <a:bodyPr wrap="square" lIns="0" tIns="0" rIns="0" bIns="0" rtlCol="0"/>
          <a:lstStyle/>
          <a:p>
            <a:endParaRPr/>
          </a:p>
        </p:txBody>
      </p:sp>
      <p:sp>
        <p:nvSpPr>
          <p:cNvPr id="43" name="object 43"/>
          <p:cNvSpPr txBox="1"/>
          <p:nvPr/>
        </p:nvSpPr>
        <p:spPr>
          <a:xfrm>
            <a:off x="7872865" y="7318991"/>
            <a:ext cx="1118870" cy="266740"/>
          </a:xfrm>
          <a:prstGeom prst="rect">
            <a:avLst/>
          </a:prstGeom>
        </p:spPr>
        <p:txBody>
          <a:bodyPr vert="horz" wrap="square" lIns="0" tIns="12700" rIns="0" bIns="0" rtlCol="0">
            <a:spAutoFit/>
          </a:bodyPr>
          <a:lstStyle/>
          <a:p>
            <a:pPr marL="12700">
              <a:lnSpc>
                <a:spcPct val="100000"/>
              </a:lnSpc>
              <a:spcBef>
                <a:spcPts val="100"/>
              </a:spcBef>
            </a:pPr>
            <a:r>
              <a:rPr lang="en-US" sz="1650" b="1" dirty="0" smtClean="0">
                <a:latin typeface="Calibri"/>
                <a:cs typeface="Calibri"/>
              </a:rPr>
              <a:t>CNN Model</a:t>
            </a:r>
            <a:endParaRPr sz="1650" dirty="0">
              <a:latin typeface="Calibri"/>
              <a:cs typeface="Calibri"/>
            </a:endParaRPr>
          </a:p>
        </p:txBody>
      </p:sp>
      <p:sp>
        <p:nvSpPr>
          <p:cNvPr id="56" name="object 56"/>
          <p:cNvSpPr txBox="1"/>
          <p:nvPr/>
        </p:nvSpPr>
        <p:spPr>
          <a:xfrm>
            <a:off x="7910044" y="18524905"/>
            <a:ext cx="6579584" cy="1263808"/>
          </a:xfrm>
          <a:prstGeom prst="rect">
            <a:avLst/>
          </a:prstGeom>
        </p:spPr>
        <p:txBody>
          <a:bodyPr vert="horz" wrap="square" lIns="0" tIns="12065" rIns="0" bIns="0" rtlCol="0">
            <a:spAutoFit/>
          </a:bodyPr>
          <a:lstStyle/>
          <a:p>
            <a:pPr marL="12700">
              <a:lnSpc>
                <a:spcPct val="100000"/>
              </a:lnSpc>
              <a:spcBef>
                <a:spcPts val="95"/>
              </a:spcBef>
            </a:pPr>
            <a:r>
              <a:rPr sz="1650" b="1" spc="-5" dirty="0" smtClean="0">
                <a:latin typeface="Calibri"/>
                <a:cs typeface="Calibri"/>
              </a:rPr>
              <a:t>Conclusion</a:t>
            </a:r>
            <a:endParaRPr lang="en-US" sz="1650" dirty="0">
              <a:latin typeface="Calibri"/>
              <a:cs typeface="Calibri"/>
            </a:endParaRPr>
          </a:p>
          <a:p>
            <a:pPr marL="12700">
              <a:lnSpc>
                <a:spcPct val="100000"/>
              </a:lnSpc>
              <a:spcBef>
                <a:spcPts val="95"/>
              </a:spcBef>
            </a:pPr>
            <a:r>
              <a:rPr lang="en-GB" sz="1600" dirty="0" smtClean="0"/>
              <a:t>In conclusion we </a:t>
            </a:r>
            <a:r>
              <a:rPr lang="en-GB" sz="1600" dirty="0"/>
              <a:t>used the chest X-Ray data set from kaggle to train it on a convolutional neural network. We build our model from scratch which is not like the other methods that uses the transfer learning approach. And we have </a:t>
            </a:r>
            <a:r>
              <a:rPr lang="en-GB" sz="1600" dirty="0" smtClean="0"/>
              <a:t>reached an accuracy of 91%.</a:t>
            </a:r>
            <a:endParaRPr sz="1600" dirty="0">
              <a:latin typeface="Arial MT"/>
              <a:cs typeface="Arial MT"/>
            </a:endParaRPr>
          </a:p>
        </p:txBody>
      </p:sp>
      <p:sp>
        <p:nvSpPr>
          <p:cNvPr id="57" name="object 57"/>
          <p:cNvSpPr txBox="1"/>
          <p:nvPr/>
        </p:nvSpPr>
        <p:spPr>
          <a:xfrm>
            <a:off x="2463722" y="19692249"/>
            <a:ext cx="2692400" cy="223779"/>
          </a:xfrm>
          <a:prstGeom prst="rect">
            <a:avLst/>
          </a:prstGeom>
        </p:spPr>
        <p:txBody>
          <a:bodyPr vert="horz" wrap="square" lIns="0" tIns="15875" rIns="0" bIns="0" rtlCol="0">
            <a:spAutoFit/>
          </a:bodyPr>
          <a:lstStyle/>
          <a:p>
            <a:pPr marL="12700">
              <a:lnSpc>
                <a:spcPct val="100000"/>
              </a:lnSpc>
              <a:spcBef>
                <a:spcPts val="125"/>
              </a:spcBef>
            </a:pPr>
            <a:r>
              <a:rPr lang="en-US" sz="1350" spc="10" dirty="0" smtClean="0">
                <a:latin typeface="Arial MT"/>
                <a:cs typeface="Arial MT"/>
                <a:hlinkClick r:id="rId4"/>
              </a:rPr>
              <a:t>mohammed176203</a:t>
            </a:r>
            <a:r>
              <a:rPr sz="1350" spc="10" dirty="0" smtClean="0">
                <a:latin typeface="Arial MT"/>
                <a:cs typeface="Arial MT"/>
                <a:hlinkClick r:id="rId4"/>
              </a:rPr>
              <a:t>@bue.edu.eg</a:t>
            </a:r>
            <a:endParaRPr sz="1350" dirty="0">
              <a:latin typeface="Arial MT"/>
              <a:cs typeface="Arial MT"/>
            </a:endParaRPr>
          </a:p>
        </p:txBody>
      </p:sp>
      <p:sp>
        <p:nvSpPr>
          <p:cNvPr id="62" name="Rectangle 61"/>
          <p:cNvSpPr/>
          <p:nvPr/>
        </p:nvSpPr>
        <p:spPr>
          <a:xfrm>
            <a:off x="1944022" y="9051869"/>
            <a:ext cx="3296164" cy="587311"/>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Load Data</a:t>
            </a:r>
            <a:r>
              <a:rPr lang="en-US" dirty="0" smtClean="0"/>
              <a:t> </a:t>
            </a:r>
            <a:endParaRPr lang="en-US" dirty="0"/>
          </a:p>
        </p:txBody>
      </p:sp>
      <p:sp>
        <p:nvSpPr>
          <p:cNvPr id="68" name="Rectangle 67"/>
          <p:cNvSpPr/>
          <p:nvPr/>
        </p:nvSpPr>
        <p:spPr>
          <a:xfrm>
            <a:off x="1936905" y="9955224"/>
            <a:ext cx="3303281" cy="587311"/>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Data Visualization</a:t>
            </a:r>
            <a:r>
              <a:rPr lang="en-US" dirty="0" smtClean="0"/>
              <a:t> </a:t>
            </a:r>
            <a:endParaRPr lang="en-US" dirty="0"/>
          </a:p>
        </p:txBody>
      </p:sp>
      <p:sp>
        <p:nvSpPr>
          <p:cNvPr id="69" name="Rectangle 68"/>
          <p:cNvSpPr/>
          <p:nvPr/>
        </p:nvSpPr>
        <p:spPr>
          <a:xfrm>
            <a:off x="1947977" y="10710206"/>
            <a:ext cx="3281136" cy="587311"/>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Preprocessing and augmentation</a:t>
            </a:r>
            <a:r>
              <a:rPr lang="en-US" dirty="0" smtClean="0"/>
              <a:t> </a:t>
            </a:r>
            <a:endParaRPr lang="en-US" dirty="0"/>
          </a:p>
        </p:txBody>
      </p:sp>
      <p:sp>
        <p:nvSpPr>
          <p:cNvPr id="70" name="Rectangle 69"/>
          <p:cNvSpPr/>
          <p:nvPr/>
        </p:nvSpPr>
        <p:spPr>
          <a:xfrm>
            <a:off x="1947819" y="11599831"/>
            <a:ext cx="3281294" cy="587311"/>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Build CNN Model</a:t>
            </a:r>
            <a:r>
              <a:rPr lang="en-US" dirty="0" smtClean="0"/>
              <a:t> </a:t>
            </a:r>
            <a:endParaRPr lang="en-US" dirty="0"/>
          </a:p>
        </p:txBody>
      </p:sp>
      <p:sp>
        <p:nvSpPr>
          <p:cNvPr id="71" name="Rectangle 70"/>
          <p:cNvSpPr/>
          <p:nvPr/>
        </p:nvSpPr>
        <p:spPr>
          <a:xfrm>
            <a:off x="1947819" y="12457795"/>
            <a:ext cx="3281294" cy="587311"/>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Fit the model with training data</a:t>
            </a:r>
            <a:r>
              <a:rPr lang="en-US" dirty="0" smtClean="0"/>
              <a:t> </a:t>
            </a:r>
            <a:endParaRPr lang="en-US" dirty="0"/>
          </a:p>
        </p:txBody>
      </p:sp>
      <p:sp>
        <p:nvSpPr>
          <p:cNvPr id="72" name="Rectangle 71"/>
          <p:cNvSpPr/>
          <p:nvPr/>
        </p:nvSpPr>
        <p:spPr>
          <a:xfrm>
            <a:off x="1944022" y="13273411"/>
            <a:ext cx="3281294" cy="587311"/>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Model Evaluation</a:t>
            </a:r>
            <a:r>
              <a:rPr lang="en-US" dirty="0" smtClean="0"/>
              <a:t> </a:t>
            </a:r>
            <a:endParaRPr lang="en-US" dirty="0"/>
          </a:p>
        </p:txBody>
      </p:sp>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6686" y="7936476"/>
            <a:ext cx="1176469" cy="1640521"/>
          </a:xfrm>
          <a:prstGeom prst="rect">
            <a:avLst/>
          </a:prstGeom>
        </p:spPr>
      </p:pic>
      <p:cxnSp>
        <p:nvCxnSpPr>
          <p:cNvPr id="75" name="Straight Arrow Connector 74"/>
          <p:cNvCxnSpPr/>
          <p:nvPr/>
        </p:nvCxnSpPr>
        <p:spPr>
          <a:xfrm>
            <a:off x="3559619" y="11298951"/>
            <a:ext cx="0" cy="305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3541785" y="9693403"/>
            <a:ext cx="3558" cy="2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3545343" y="10475359"/>
            <a:ext cx="3558" cy="2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3581111" y="12187142"/>
            <a:ext cx="3558" cy="2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3612156" y="13021825"/>
            <a:ext cx="3558" cy="2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02760" y="14871358"/>
            <a:ext cx="997517" cy="369332"/>
          </a:xfrm>
          <a:prstGeom prst="rect">
            <a:avLst/>
          </a:prstGeom>
        </p:spPr>
        <p:txBody>
          <a:bodyPr wrap="none">
            <a:spAutoFit/>
          </a:bodyPr>
          <a:lstStyle/>
          <a:p>
            <a:pPr marL="12700">
              <a:lnSpc>
                <a:spcPct val="100000"/>
              </a:lnSpc>
              <a:spcBef>
                <a:spcPts val="95"/>
              </a:spcBef>
            </a:pPr>
            <a:r>
              <a:rPr lang="en-US" b="1" spc="-5" dirty="0" smtClean="0">
                <a:cs typeface="Calibri"/>
              </a:rPr>
              <a:t>Data Set</a:t>
            </a:r>
            <a:endParaRPr lang="en-US" dirty="0">
              <a:cs typeface="Calibri"/>
            </a:endParaRPr>
          </a:p>
        </p:txBody>
      </p:sp>
      <p:sp>
        <p:nvSpPr>
          <p:cNvPr id="92" name="Rectangle 91"/>
          <p:cNvSpPr/>
          <p:nvPr/>
        </p:nvSpPr>
        <p:spPr>
          <a:xfrm>
            <a:off x="437220" y="15298309"/>
            <a:ext cx="6604485" cy="1200329"/>
          </a:xfrm>
          <a:prstGeom prst="rect">
            <a:avLst/>
          </a:prstGeom>
        </p:spPr>
        <p:txBody>
          <a:bodyPr wrap="square">
            <a:spAutoFit/>
          </a:bodyPr>
          <a:lstStyle/>
          <a:p>
            <a:pPr algn="just">
              <a:lnSpc>
                <a:spcPct val="150000"/>
              </a:lnSpc>
              <a:spcAft>
                <a:spcPts val="600"/>
              </a:spcAft>
            </a:pPr>
            <a:r>
              <a:rPr lang="en-US" sz="1600" kern="1100" dirty="0">
                <a:ea typeface="Times New Roman" panose="02020603050405020304" pitchFamily="18" charset="0"/>
                <a:cs typeface="Times New Roman" panose="02020603050405020304" pitchFamily="18" charset="0"/>
              </a:rPr>
              <a:t>The </a:t>
            </a:r>
            <a:r>
              <a:rPr lang="en-US" sz="1600" kern="1100" dirty="0" smtClean="0">
                <a:ea typeface="Times New Roman" panose="02020603050405020304" pitchFamily="18" charset="0"/>
                <a:cs typeface="Times New Roman" panose="02020603050405020304" pitchFamily="18" charset="0"/>
              </a:rPr>
              <a:t>data we use is the chest x-ray data set </a:t>
            </a:r>
            <a:r>
              <a:rPr lang="en-US" sz="1600" kern="1100" dirty="0">
                <a:ea typeface="Times New Roman" panose="02020603050405020304" pitchFamily="18" charset="0"/>
                <a:cs typeface="Times New Roman" panose="02020603050405020304" pitchFamily="18" charset="0"/>
              </a:rPr>
              <a:t>from kaggle contains 5,856 </a:t>
            </a:r>
            <a:r>
              <a:rPr lang="en-US" sz="1600" kern="1100" dirty="0" smtClean="0">
                <a:ea typeface="Times New Roman" panose="02020603050405020304" pitchFamily="18" charset="0"/>
                <a:cs typeface="Times New Roman" panose="02020603050405020304" pitchFamily="18" charset="0"/>
              </a:rPr>
              <a:t>image. These </a:t>
            </a:r>
            <a:r>
              <a:rPr lang="en-US" sz="1600" kern="1100" dirty="0">
                <a:ea typeface="Times New Roman" panose="02020603050405020304" pitchFamily="18" charset="0"/>
                <a:cs typeface="Times New Roman" panose="02020603050405020304" pitchFamily="18" charset="0"/>
              </a:rPr>
              <a:t>images divided into two </a:t>
            </a:r>
            <a:r>
              <a:rPr lang="en-US" sz="1600" kern="1100" dirty="0" smtClean="0">
                <a:ea typeface="Times New Roman" panose="02020603050405020304" pitchFamily="18" charset="0"/>
                <a:cs typeface="Times New Roman" panose="02020603050405020304" pitchFamily="18" charset="0"/>
              </a:rPr>
              <a:t>classes, </a:t>
            </a:r>
            <a:r>
              <a:rPr lang="en-US" sz="1600" kern="1100" dirty="0">
                <a:ea typeface="Times New Roman" panose="02020603050405020304" pitchFamily="18" charset="0"/>
                <a:cs typeface="Times New Roman" panose="02020603050405020304" pitchFamily="18" charset="0"/>
              </a:rPr>
              <a:t>1,583 normal image X-ray and 4,273 X-ray images with </a:t>
            </a:r>
            <a:r>
              <a:rPr lang="en-US" sz="1600" kern="1100" dirty="0" smtClean="0">
                <a:ea typeface="Times New Roman" panose="02020603050405020304" pitchFamily="18" charset="0"/>
                <a:cs typeface="Times New Roman" panose="02020603050405020304" pitchFamily="18" charset="0"/>
              </a:rPr>
              <a:t>pneumonia.</a:t>
            </a:r>
            <a:endParaRPr lang="en-US" sz="1600" kern="1100" dirty="0">
              <a:ea typeface="Times New Roman" panose="02020603050405020304" pitchFamily="18" charset="0"/>
              <a:cs typeface="Times New Roman" panose="02020603050405020304" pitchFamily="18" charset="0"/>
            </a:endParaRPr>
          </a:p>
        </p:txBody>
      </p:sp>
      <p:sp>
        <p:nvSpPr>
          <p:cNvPr id="94" name="Rectangle 93"/>
          <p:cNvSpPr/>
          <p:nvPr/>
        </p:nvSpPr>
        <p:spPr>
          <a:xfrm>
            <a:off x="901518" y="18790679"/>
            <a:ext cx="1506246" cy="338554"/>
          </a:xfrm>
          <a:prstGeom prst="rect">
            <a:avLst/>
          </a:prstGeom>
        </p:spPr>
        <p:txBody>
          <a:bodyPr wrap="none">
            <a:spAutoFit/>
          </a:bodyPr>
          <a:lstStyle/>
          <a:p>
            <a:pPr algn="just">
              <a:spcAft>
                <a:spcPts val="1000"/>
              </a:spcAft>
            </a:pPr>
            <a:r>
              <a:rPr lang="en-US" sz="1600" i="1" dirty="0" smtClean="0">
                <a:solidFill>
                  <a:srgbClr val="44546A"/>
                </a:solidFill>
                <a:latin typeface="Calibri" panose="020F0502020204030204" pitchFamily="34" charset="0"/>
                <a:ea typeface="Calibri" panose="020F0502020204030204" pitchFamily="34" charset="0"/>
                <a:cs typeface="Arial" panose="020B0604020202020204" pitchFamily="34" charset="0"/>
              </a:rPr>
              <a:t> kaggle dataset.</a:t>
            </a:r>
            <a:endParaRPr lang="en-US" sz="1600" i="1" dirty="0">
              <a:solidFill>
                <a:srgbClr val="44546A"/>
              </a:solidFill>
              <a:latin typeface="Calibri" panose="020F0502020204030204" pitchFamily="34" charset="0"/>
              <a:ea typeface="Calibri" panose="020F0502020204030204" pitchFamily="34" charset="0"/>
              <a:cs typeface="Arial" panose="020B0604020202020204" pitchFamily="34" charset="0"/>
            </a:endParaRPr>
          </a:p>
        </p:txBody>
      </p:sp>
      <p:pic>
        <p:nvPicPr>
          <p:cNvPr id="95" name="Picture 94" descr="image resizing"/>
          <p:cNvPicPr/>
          <p:nvPr/>
        </p:nvPicPr>
        <p:blipFill>
          <a:blip r:embed="rId6">
            <a:extLst>
              <a:ext uri="{28A0092B-C50C-407E-A947-70E740481C1C}">
                <a14:useLocalDpi xmlns:a14="http://schemas.microsoft.com/office/drawing/2010/main" val="0"/>
              </a:ext>
            </a:extLst>
          </a:blip>
          <a:srcRect/>
          <a:stretch>
            <a:fillRect/>
          </a:stretch>
        </p:blipFill>
        <p:spPr bwMode="auto">
          <a:xfrm>
            <a:off x="7981763" y="4454340"/>
            <a:ext cx="3975287" cy="1751504"/>
          </a:xfrm>
          <a:prstGeom prst="rect">
            <a:avLst/>
          </a:prstGeom>
          <a:noFill/>
          <a:ln>
            <a:noFill/>
          </a:ln>
        </p:spPr>
      </p:pic>
      <p:sp>
        <p:nvSpPr>
          <p:cNvPr id="96" name="Rectangle 95"/>
          <p:cNvSpPr/>
          <p:nvPr/>
        </p:nvSpPr>
        <p:spPr>
          <a:xfrm>
            <a:off x="12259338" y="4398807"/>
            <a:ext cx="2230290" cy="399075"/>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R</a:t>
            </a:r>
            <a:r>
              <a:rPr lang="en-US" dirty="0" smtClean="0">
                <a:solidFill>
                  <a:schemeClr val="tx1"/>
                </a:solidFill>
              </a:rPr>
              <a:t>esize</a:t>
            </a:r>
            <a:endParaRPr lang="en-US" dirty="0"/>
          </a:p>
        </p:txBody>
      </p:sp>
      <p:sp>
        <p:nvSpPr>
          <p:cNvPr id="97" name="Rectangle 96"/>
          <p:cNvSpPr/>
          <p:nvPr/>
        </p:nvSpPr>
        <p:spPr>
          <a:xfrm>
            <a:off x="12259338" y="4967852"/>
            <a:ext cx="2230290" cy="399075"/>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Gray-scale</a:t>
            </a:r>
            <a:endParaRPr lang="en-US" dirty="0"/>
          </a:p>
        </p:txBody>
      </p:sp>
      <p:sp>
        <p:nvSpPr>
          <p:cNvPr id="98" name="Rectangle 97"/>
          <p:cNvSpPr/>
          <p:nvPr/>
        </p:nvSpPr>
        <p:spPr>
          <a:xfrm>
            <a:off x="12259338" y="5575475"/>
            <a:ext cx="2230290" cy="399075"/>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N</a:t>
            </a:r>
            <a:r>
              <a:rPr lang="en-US" dirty="0" smtClean="0">
                <a:solidFill>
                  <a:schemeClr val="tx1"/>
                </a:solidFill>
              </a:rPr>
              <a:t>ormalize</a:t>
            </a:r>
            <a:endParaRPr lang="en-US" dirty="0"/>
          </a:p>
        </p:txBody>
      </p:sp>
      <p:sp>
        <p:nvSpPr>
          <p:cNvPr id="99" name="Rectangle 98"/>
          <p:cNvSpPr/>
          <p:nvPr/>
        </p:nvSpPr>
        <p:spPr>
          <a:xfrm>
            <a:off x="12259338" y="6205844"/>
            <a:ext cx="2230290" cy="399075"/>
          </a:xfrm>
          <a:prstGeom prst="rect">
            <a:avLst/>
          </a:prstGeom>
          <a:solidFill>
            <a:schemeClr val="accent3">
              <a:lumMod val="20000"/>
              <a:lumOff val="80000"/>
            </a:schemeClr>
          </a:solidFill>
          <a:ln>
            <a:solidFill>
              <a:schemeClr val="accent6">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R</a:t>
            </a:r>
            <a:r>
              <a:rPr lang="en-US" dirty="0" smtClean="0">
                <a:solidFill>
                  <a:schemeClr val="tx1"/>
                </a:solidFill>
              </a:rPr>
              <a:t>eshape</a:t>
            </a:r>
            <a:endParaRPr lang="en-US" dirty="0"/>
          </a:p>
        </p:txBody>
      </p:sp>
      <p:cxnSp>
        <p:nvCxnSpPr>
          <p:cNvPr id="100" name="Straight Arrow Connector 99"/>
          <p:cNvCxnSpPr/>
          <p:nvPr/>
        </p:nvCxnSpPr>
        <p:spPr>
          <a:xfrm flipH="1">
            <a:off x="13370925" y="4746336"/>
            <a:ext cx="3558" cy="2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a:off x="13366870" y="5946401"/>
            <a:ext cx="3558" cy="2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13366870" y="5342684"/>
            <a:ext cx="3558" cy="24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063267" y="6234330"/>
            <a:ext cx="1439818" cy="338554"/>
          </a:xfrm>
          <a:prstGeom prst="rect">
            <a:avLst/>
          </a:prstGeom>
        </p:spPr>
        <p:txBody>
          <a:bodyPr wrap="none">
            <a:spAutoFit/>
          </a:bodyPr>
          <a:lstStyle/>
          <a:p>
            <a:pPr algn="just">
              <a:spcAft>
                <a:spcPts val="1000"/>
              </a:spcAft>
            </a:pPr>
            <a:r>
              <a:rPr lang="en-US" sz="1600" i="1" dirty="0" smtClean="0">
                <a:solidFill>
                  <a:srgbClr val="44546A"/>
                </a:solidFill>
                <a:latin typeface="Calibri" panose="020F0502020204030204" pitchFamily="34" charset="0"/>
                <a:ea typeface="Calibri" panose="020F0502020204030204" pitchFamily="34" charset="0"/>
                <a:cs typeface="Arial" panose="020B0604020202020204" pitchFamily="34" charset="0"/>
              </a:rPr>
              <a:t>Image resizing.</a:t>
            </a:r>
            <a:endParaRPr lang="en-US" sz="1600" i="1" dirty="0">
              <a:solidFill>
                <a:srgbClr val="44546A"/>
              </a:solidFill>
              <a:latin typeface="Calibri" panose="020F0502020204030204" pitchFamily="34" charset="0"/>
              <a:ea typeface="Calibri" panose="020F0502020204030204" pitchFamily="34" charset="0"/>
              <a:cs typeface="Arial" panose="020B0604020202020204" pitchFamily="34" charset="0"/>
            </a:endParaRPr>
          </a:p>
        </p:txBody>
      </p:sp>
      <p:pic>
        <p:nvPicPr>
          <p:cNvPr id="106" name="Picture 105"/>
          <p:cNvPicPr/>
          <p:nvPr/>
        </p:nvPicPr>
        <p:blipFill>
          <a:blip r:embed="rId7"/>
          <a:stretch>
            <a:fillRect/>
          </a:stretch>
        </p:blipFill>
        <p:spPr>
          <a:xfrm>
            <a:off x="901832" y="16705348"/>
            <a:ext cx="5731510" cy="2083060"/>
          </a:xfrm>
          <a:prstGeom prst="rect">
            <a:avLst/>
          </a:prstGeom>
        </p:spPr>
      </p:pic>
      <p:sp>
        <p:nvSpPr>
          <p:cNvPr id="107" name="Rectangle 106"/>
          <p:cNvSpPr/>
          <p:nvPr/>
        </p:nvSpPr>
        <p:spPr>
          <a:xfrm>
            <a:off x="7844990" y="7851549"/>
            <a:ext cx="6546241" cy="1077218"/>
          </a:xfrm>
          <a:prstGeom prst="rect">
            <a:avLst/>
          </a:prstGeom>
        </p:spPr>
        <p:txBody>
          <a:bodyPr wrap="square">
            <a:spAutoFit/>
          </a:bodyPr>
          <a:lstStyle/>
          <a:p>
            <a:r>
              <a:rPr lang="en-US" sz="1600" dirty="0" smtClean="0">
                <a:ea typeface="Calibri" panose="020F0502020204030204" pitchFamily="34" charset="0"/>
              </a:rPr>
              <a:t>The model </a:t>
            </a:r>
            <a:r>
              <a:rPr lang="en-US" sz="1600" dirty="0">
                <a:ea typeface="Calibri" panose="020F0502020204030204" pitchFamily="34" charset="0"/>
              </a:rPr>
              <a:t>is a sequential </a:t>
            </a:r>
            <a:r>
              <a:rPr lang="en-US" sz="1600" dirty="0" smtClean="0">
                <a:ea typeface="Calibri" panose="020F0502020204030204" pitchFamily="34" charset="0"/>
              </a:rPr>
              <a:t>model. </a:t>
            </a:r>
            <a:r>
              <a:rPr lang="en-GB" sz="1600" dirty="0" smtClean="0"/>
              <a:t>We </a:t>
            </a:r>
            <a:r>
              <a:rPr lang="en-GB" sz="1600" dirty="0"/>
              <a:t>build the model with many convolutional layers, pooling layers, batch normalization </a:t>
            </a:r>
            <a:endParaRPr lang="en-GB" sz="1600" dirty="0" smtClean="0"/>
          </a:p>
          <a:p>
            <a:r>
              <a:rPr lang="en-GB" sz="1600" dirty="0" smtClean="0"/>
              <a:t>and </a:t>
            </a:r>
            <a:r>
              <a:rPr lang="en-GB" sz="1600" dirty="0"/>
              <a:t>dropout layers in order to extract the most needed features from the images that will be passes to the model. </a:t>
            </a:r>
            <a:r>
              <a:rPr lang="en-US" sz="1600" dirty="0" smtClean="0">
                <a:ea typeface="Calibri" panose="020F0502020204030204" pitchFamily="34" charset="0"/>
              </a:rPr>
              <a:t> </a:t>
            </a:r>
            <a:endParaRPr lang="en-US" sz="1600" dirty="0"/>
          </a:p>
        </p:txBody>
      </p:sp>
      <p:sp>
        <p:nvSpPr>
          <p:cNvPr id="109" name="Oval 108"/>
          <p:cNvSpPr/>
          <p:nvPr/>
        </p:nvSpPr>
        <p:spPr>
          <a:xfrm>
            <a:off x="7940220" y="9194585"/>
            <a:ext cx="3276600" cy="836179"/>
          </a:xfrm>
          <a:prstGeom prst="ellipse">
            <a:avLst/>
          </a:prstGeom>
          <a:solidFill>
            <a:schemeClr val="accent1">
              <a:lumMod val="20000"/>
              <a:lumOff val="80000"/>
            </a:schemeClr>
          </a:solidFill>
          <a:ln>
            <a:solidFill>
              <a:schemeClr val="tx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t>
            </a:r>
            <a:r>
              <a:rPr lang="en-US" dirty="0" smtClean="0">
                <a:ln w="0"/>
                <a:solidFill>
                  <a:schemeClr val="tx1"/>
                </a:solidFill>
                <a:effectLst>
                  <a:outerShdw blurRad="38100" dist="19050" dir="2700000" algn="tl" rotWithShape="0">
                    <a:schemeClr val="dk1">
                      <a:alpha val="40000"/>
                    </a:schemeClr>
                  </a:outerShdw>
                </a:effectLst>
              </a:rPr>
              <a:t>onvolutional Layer</a:t>
            </a:r>
            <a:endParaRPr lang="en-US" dirty="0"/>
          </a:p>
        </p:txBody>
      </p:sp>
      <p:sp>
        <p:nvSpPr>
          <p:cNvPr id="110" name="Oval 109"/>
          <p:cNvSpPr/>
          <p:nvPr/>
        </p:nvSpPr>
        <p:spPr>
          <a:xfrm>
            <a:off x="11143517" y="9940060"/>
            <a:ext cx="3276600" cy="836179"/>
          </a:xfrm>
          <a:prstGeom prst="ellipse">
            <a:avLst/>
          </a:prstGeom>
          <a:solidFill>
            <a:schemeClr val="accent2">
              <a:lumMod val="20000"/>
              <a:lumOff val="80000"/>
            </a:schemeClr>
          </a:solidFill>
          <a:ln>
            <a:solidFill>
              <a:schemeClr val="tx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Max Pooling Layer</a:t>
            </a:r>
            <a:endParaRPr lang="en-US" dirty="0"/>
          </a:p>
        </p:txBody>
      </p:sp>
      <p:sp>
        <p:nvSpPr>
          <p:cNvPr id="111" name="Oval 110"/>
          <p:cNvSpPr/>
          <p:nvPr/>
        </p:nvSpPr>
        <p:spPr>
          <a:xfrm>
            <a:off x="7940220" y="10810163"/>
            <a:ext cx="3276600" cy="836179"/>
          </a:xfrm>
          <a:prstGeom prst="ellipse">
            <a:avLst/>
          </a:prstGeom>
          <a:solidFill>
            <a:schemeClr val="accent4">
              <a:lumMod val="20000"/>
              <a:lumOff val="80000"/>
            </a:schemeClr>
          </a:solidFill>
          <a:ln>
            <a:solidFill>
              <a:schemeClr val="tx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Dropout Layer</a:t>
            </a:r>
            <a:endParaRPr lang="en-US" dirty="0"/>
          </a:p>
        </p:txBody>
      </p:sp>
      <p:sp>
        <p:nvSpPr>
          <p:cNvPr id="112" name="Oval 111"/>
          <p:cNvSpPr/>
          <p:nvPr/>
        </p:nvSpPr>
        <p:spPr>
          <a:xfrm>
            <a:off x="11217002" y="11680267"/>
            <a:ext cx="3276600" cy="836179"/>
          </a:xfrm>
          <a:prstGeom prst="ellipse">
            <a:avLst/>
          </a:prstGeom>
          <a:solidFill>
            <a:schemeClr val="accent6">
              <a:lumMod val="20000"/>
              <a:lumOff val="80000"/>
            </a:schemeClr>
          </a:solidFill>
          <a:ln>
            <a:solidFill>
              <a:schemeClr val="tx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Batch Norm Layer</a:t>
            </a:r>
            <a:endParaRPr lang="en-US" dirty="0"/>
          </a:p>
        </p:txBody>
      </p:sp>
      <p:sp>
        <p:nvSpPr>
          <p:cNvPr id="113" name="Rectangle 112"/>
          <p:cNvSpPr/>
          <p:nvPr/>
        </p:nvSpPr>
        <p:spPr>
          <a:xfrm>
            <a:off x="7930167" y="13453147"/>
            <a:ext cx="6489950" cy="619272"/>
          </a:xfrm>
          <a:prstGeom prst="rect">
            <a:avLst/>
          </a:prstGeom>
        </p:spPr>
        <p:txBody>
          <a:bodyPr wrap="square">
            <a:spAutoFit/>
          </a:bodyPr>
          <a:lstStyle/>
          <a:p>
            <a:pPr>
              <a:lnSpc>
                <a:spcPct val="107000"/>
              </a:lnSpc>
              <a:spcAft>
                <a:spcPts val="800"/>
              </a:spcAft>
            </a:pPr>
            <a:r>
              <a:rPr lang="en-GB" sz="1600" dirty="0">
                <a:ea typeface="Calibri" panose="020F0502020204030204" pitchFamily="34" charset="0"/>
                <a:cs typeface="Arial" panose="020B0604020202020204" pitchFamily="34" charset="0"/>
              </a:rPr>
              <a:t>The accuracy of our model on the test set is 91 %. Which is considered a good accuracy</a:t>
            </a:r>
            <a:r>
              <a:rPr lang="en-GB" sz="1600" dirty="0" smtClean="0">
                <a:ea typeface="Calibri" panose="020F0502020204030204" pitchFamily="34" charset="0"/>
                <a:cs typeface="Arial" panose="020B0604020202020204" pitchFamily="34" charset="0"/>
              </a:rPr>
              <a:t>.</a:t>
            </a:r>
            <a:endParaRPr lang="en-US" sz="1600" dirty="0">
              <a:ea typeface="Calibri" panose="020F0502020204030204" pitchFamily="34" charset="0"/>
              <a:cs typeface="Arial" panose="020B0604020202020204" pitchFamily="34" charset="0"/>
            </a:endParaRPr>
          </a:p>
        </p:txBody>
      </p:sp>
      <p:sp>
        <p:nvSpPr>
          <p:cNvPr id="114" name="Rectangle 113"/>
          <p:cNvSpPr/>
          <p:nvPr/>
        </p:nvSpPr>
        <p:spPr>
          <a:xfrm>
            <a:off x="7918994" y="14168960"/>
            <a:ext cx="5830955" cy="830997"/>
          </a:xfrm>
          <a:prstGeom prst="rect">
            <a:avLst/>
          </a:prstGeom>
        </p:spPr>
        <p:txBody>
          <a:bodyPr wrap="none">
            <a:spAutoFit/>
          </a:bodyPr>
          <a:lstStyle/>
          <a:p>
            <a:r>
              <a:rPr lang="en-US" sz="1600" dirty="0" smtClean="0">
                <a:latin typeface="Calibri" panose="020F0502020204030204" pitchFamily="34" charset="0"/>
                <a:ea typeface="Calibri" panose="020F0502020204030204" pitchFamily="34" charset="0"/>
                <a:cs typeface="Arial" panose="020B0604020202020204" pitchFamily="34" charset="0"/>
              </a:rPr>
              <a:t>the </a:t>
            </a:r>
            <a:r>
              <a:rPr lang="en-US" sz="1600" dirty="0">
                <a:latin typeface="Calibri" panose="020F0502020204030204" pitchFamily="34" charset="0"/>
                <a:ea typeface="Calibri" panose="020F0502020204030204" pitchFamily="34" charset="0"/>
                <a:cs typeface="Arial" panose="020B0604020202020204" pitchFamily="34" charset="0"/>
              </a:rPr>
              <a:t>precision, recall and F1-score </a:t>
            </a:r>
            <a:r>
              <a:rPr lang="en-US" sz="1600" dirty="0" smtClean="0">
                <a:latin typeface="Calibri" panose="020F0502020204030204" pitchFamily="34" charset="0"/>
                <a:ea typeface="Calibri" panose="020F0502020204030204" pitchFamily="34" charset="0"/>
                <a:cs typeface="Arial" panose="020B0604020202020204" pitchFamily="34" charset="0"/>
              </a:rPr>
              <a:t>accuracies scores 91%.</a:t>
            </a:r>
          </a:p>
          <a:p>
            <a:endParaRPr lang="en-US" sz="1600" dirty="0" smtClean="0">
              <a:latin typeface="Calibri" panose="020F0502020204030204" pitchFamily="34" charset="0"/>
              <a:ea typeface="Calibri" panose="020F0502020204030204" pitchFamily="34" charset="0"/>
              <a:cs typeface="Arial" panose="020B0604020202020204" pitchFamily="34" charset="0"/>
            </a:endParaRPr>
          </a:p>
          <a:p>
            <a:r>
              <a:rPr lang="en-US" sz="1600" dirty="0" smtClean="0">
                <a:latin typeface="Calibri" panose="020F0502020204030204" pitchFamily="34" charset="0"/>
                <a:cs typeface="Arial" panose="020B0604020202020204" pitchFamily="34" charset="0"/>
              </a:rPr>
              <a:t>The confusion matrix shows only 24 pneumonia classified as normal.</a:t>
            </a:r>
            <a:endParaRPr lang="en-US" sz="1600" dirty="0"/>
          </a:p>
        </p:txBody>
      </p:sp>
      <p:pic>
        <p:nvPicPr>
          <p:cNvPr id="127" name="Picture 126"/>
          <p:cNvPicPr/>
          <p:nvPr/>
        </p:nvPicPr>
        <p:blipFill>
          <a:blip r:embed="rId8"/>
          <a:stretch>
            <a:fillRect/>
          </a:stretch>
        </p:blipFill>
        <p:spPr>
          <a:xfrm>
            <a:off x="7871595" y="15170476"/>
            <a:ext cx="6712812" cy="2957269"/>
          </a:xfrm>
          <a:prstGeom prst="rect">
            <a:avLst/>
          </a:prstGeom>
        </p:spPr>
      </p:pic>
      <p:sp>
        <p:nvSpPr>
          <p:cNvPr id="131" name="object 11"/>
          <p:cNvSpPr/>
          <p:nvPr/>
        </p:nvSpPr>
        <p:spPr>
          <a:xfrm>
            <a:off x="7741753" y="18366149"/>
            <a:ext cx="7074493" cy="1586988"/>
          </a:xfrm>
          <a:custGeom>
            <a:avLst/>
            <a:gdLst/>
            <a:ahLst/>
            <a:cxnLst/>
            <a:rect l="l" t="t" r="r" b="b"/>
            <a:pathLst>
              <a:path w="7033895" h="7491094">
                <a:moveTo>
                  <a:pt x="0" y="156365"/>
                </a:moveTo>
                <a:lnTo>
                  <a:pt x="7971" y="106931"/>
                </a:lnTo>
                <a:lnTo>
                  <a:pt x="30167" y="64006"/>
                </a:lnTo>
                <a:lnTo>
                  <a:pt x="64013" y="30161"/>
                </a:lnTo>
                <a:lnTo>
                  <a:pt x="106934" y="7969"/>
                </a:lnTo>
                <a:lnTo>
                  <a:pt x="156353" y="0"/>
                </a:lnTo>
                <a:lnTo>
                  <a:pt x="6877277" y="0"/>
                </a:lnTo>
                <a:lnTo>
                  <a:pt x="6926711" y="7969"/>
                </a:lnTo>
                <a:lnTo>
                  <a:pt x="6969636" y="30161"/>
                </a:lnTo>
                <a:lnTo>
                  <a:pt x="7003481" y="64006"/>
                </a:lnTo>
                <a:lnTo>
                  <a:pt x="7025673" y="106931"/>
                </a:lnTo>
                <a:lnTo>
                  <a:pt x="7033642" y="156365"/>
                </a:lnTo>
                <a:lnTo>
                  <a:pt x="7033642" y="7334506"/>
                </a:lnTo>
                <a:lnTo>
                  <a:pt x="7025673" y="7383940"/>
                </a:lnTo>
                <a:lnTo>
                  <a:pt x="7003481" y="7426865"/>
                </a:lnTo>
                <a:lnTo>
                  <a:pt x="6969636" y="7460709"/>
                </a:lnTo>
                <a:lnTo>
                  <a:pt x="6926711" y="7482902"/>
                </a:lnTo>
                <a:lnTo>
                  <a:pt x="6877277" y="7490871"/>
                </a:lnTo>
                <a:lnTo>
                  <a:pt x="156353" y="7490871"/>
                </a:lnTo>
                <a:lnTo>
                  <a:pt x="106934" y="7482902"/>
                </a:lnTo>
                <a:lnTo>
                  <a:pt x="64013" y="7460709"/>
                </a:lnTo>
                <a:lnTo>
                  <a:pt x="30167" y="7426865"/>
                </a:lnTo>
                <a:lnTo>
                  <a:pt x="7971" y="7383940"/>
                </a:lnTo>
                <a:lnTo>
                  <a:pt x="0" y="7334506"/>
                </a:lnTo>
                <a:lnTo>
                  <a:pt x="0" y="156365"/>
                </a:lnTo>
                <a:close/>
              </a:path>
            </a:pathLst>
          </a:custGeom>
          <a:ln w="87257">
            <a:solidFill>
              <a:schemeClr val="accent3">
                <a:lumMod val="60000"/>
                <a:lumOff val="40000"/>
              </a:schemeClr>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433</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MT</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Walid Hussein</dc:creator>
  <cp:lastModifiedBy>kamunna</cp:lastModifiedBy>
  <cp:revision>29</cp:revision>
  <dcterms:created xsi:type="dcterms:W3CDTF">2021-07-10T15:16:33Z</dcterms:created>
  <dcterms:modified xsi:type="dcterms:W3CDTF">2021-07-10T17:30:19Z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2020-08-15T00:00:00Z</vt:filetime>
  </property>
  <property fmtid="{D5CDD505-2E9C-101B-9397-08002B2CF9AE}" pid="3" name="Creator">
    <vt:lpwstr>Microsoft® PowerPoint® for Office 365</vt:lpwstr>
  </property>
  <property fmtid="{D5CDD505-2E9C-101B-9397-08002B2CF9AE}" pid="4" name="LastSaved">
    <vt:filetime>2021-07-10T00:00:00Z</vt:filetime>
  </property>
</Properties>
</file>