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61" r:id="rId4"/>
    <p:sldId id="262"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84"/>
  </p:normalViewPr>
  <p:slideViewPr>
    <p:cSldViewPr snapToGrid="0">
      <p:cViewPr varScale="1">
        <p:scale>
          <a:sx n="114" d="100"/>
          <a:sy n="114" d="100"/>
        </p:scale>
        <p:origin x="5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DA6B-481C-9990-FB12-47097C5AAA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93CC70-C1F4-DB41-24D7-45A104C907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F0AA6A-DE57-1156-4782-9FFA26F43107}"/>
              </a:ext>
            </a:extLst>
          </p:cNvPr>
          <p:cNvSpPr>
            <a:spLocks noGrp="1"/>
          </p:cNvSpPr>
          <p:nvPr>
            <p:ph type="dt" sz="half" idx="10"/>
          </p:nvPr>
        </p:nvSpPr>
        <p:spPr/>
        <p:txBody>
          <a:bodyPr/>
          <a:lstStyle/>
          <a:p>
            <a:fld id="{6E0A6E42-42DE-FD44-AB63-51032570EEEB}" type="datetimeFigureOut">
              <a:rPr lang="en-US" smtClean="0"/>
              <a:t>3/23/25</a:t>
            </a:fld>
            <a:endParaRPr lang="en-US"/>
          </a:p>
        </p:txBody>
      </p:sp>
      <p:sp>
        <p:nvSpPr>
          <p:cNvPr id="5" name="Footer Placeholder 4">
            <a:extLst>
              <a:ext uri="{FF2B5EF4-FFF2-40B4-BE49-F238E27FC236}">
                <a16:creationId xmlns:a16="http://schemas.microsoft.com/office/drawing/2014/main" id="{E1E03DCD-EE23-4E4C-A5FC-327F509AC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B5A3C-A63A-DFD3-0ADD-4B1543332005}"/>
              </a:ext>
            </a:extLst>
          </p:cNvPr>
          <p:cNvSpPr>
            <a:spLocks noGrp="1"/>
          </p:cNvSpPr>
          <p:nvPr>
            <p:ph type="sldNum" sz="quarter" idx="12"/>
          </p:nvPr>
        </p:nvSpPr>
        <p:spPr/>
        <p:txBody>
          <a:bodyPr/>
          <a:lstStyle/>
          <a:p>
            <a:fld id="{A2DA3A54-19B1-1F4E-BB13-8B59549C47CE}" type="slidenum">
              <a:rPr lang="en-US" smtClean="0"/>
              <a:t>‹#›</a:t>
            </a:fld>
            <a:endParaRPr lang="en-US"/>
          </a:p>
        </p:txBody>
      </p:sp>
    </p:spTree>
    <p:extLst>
      <p:ext uri="{BB962C8B-B14F-4D97-AF65-F5344CB8AC3E}">
        <p14:creationId xmlns:p14="http://schemas.microsoft.com/office/powerpoint/2010/main" val="22210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57EF4-4010-DD16-E576-F83D07A663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C2777D-12B1-EF2A-3EED-9AB24AF372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9C847B-2281-9C37-D2F0-1A3EB87CE4ED}"/>
              </a:ext>
            </a:extLst>
          </p:cNvPr>
          <p:cNvSpPr>
            <a:spLocks noGrp="1"/>
          </p:cNvSpPr>
          <p:nvPr>
            <p:ph type="dt" sz="half" idx="10"/>
          </p:nvPr>
        </p:nvSpPr>
        <p:spPr/>
        <p:txBody>
          <a:bodyPr/>
          <a:lstStyle/>
          <a:p>
            <a:fld id="{6E0A6E42-42DE-FD44-AB63-51032570EEEB}" type="datetimeFigureOut">
              <a:rPr lang="en-US" smtClean="0"/>
              <a:t>3/23/25</a:t>
            </a:fld>
            <a:endParaRPr lang="en-US"/>
          </a:p>
        </p:txBody>
      </p:sp>
      <p:sp>
        <p:nvSpPr>
          <p:cNvPr id="5" name="Footer Placeholder 4">
            <a:extLst>
              <a:ext uri="{FF2B5EF4-FFF2-40B4-BE49-F238E27FC236}">
                <a16:creationId xmlns:a16="http://schemas.microsoft.com/office/drawing/2014/main" id="{1C7A9A32-431A-1F22-D380-2657708E1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34C02-5BCE-E502-4542-19EDA3D3FF7E}"/>
              </a:ext>
            </a:extLst>
          </p:cNvPr>
          <p:cNvSpPr>
            <a:spLocks noGrp="1"/>
          </p:cNvSpPr>
          <p:nvPr>
            <p:ph type="sldNum" sz="quarter" idx="12"/>
          </p:nvPr>
        </p:nvSpPr>
        <p:spPr/>
        <p:txBody>
          <a:bodyPr/>
          <a:lstStyle/>
          <a:p>
            <a:fld id="{A2DA3A54-19B1-1F4E-BB13-8B59549C47CE}" type="slidenum">
              <a:rPr lang="en-US" smtClean="0"/>
              <a:t>‹#›</a:t>
            </a:fld>
            <a:endParaRPr lang="en-US"/>
          </a:p>
        </p:txBody>
      </p:sp>
    </p:spTree>
    <p:extLst>
      <p:ext uri="{BB962C8B-B14F-4D97-AF65-F5344CB8AC3E}">
        <p14:creationId xmlns:p14="http://schemas.microsoft.com/office/powerpoint/2010/main" val="3946728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E88260-AA9B-FE19-25D9-A7478FDDB3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AC1E31-26E6-1FF4-8254-B77021FF6D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F45BD-3716-C2DE-3444-99C637419393}"/>
              </a:ext>
            </a:extLst>
          </p:cNvPr>
          <p:cNvSpPr>
            <a:spLocks noGrp="1"/>
          </p:cNvSpPr>
          <p:nvPr>
            <p:ph type="dt" sz="half" idx="10"/>
          </p:nvPr>
        </p:nvSpPr>
        <p:spPr/>
        <p:txBody>
          <a:bodyPr/>
          <a:lstStyle/>
          <a:p>
            <a:fld id="{6E0A6E42-42DE-FD44-AB63-51032570EEEB}" type="datetimeFigureOut">
              <a:rPr lang="en-US" smtClean="0"/>
              <a:t>3/23/25</a:t>
            </a:fld>
            <a:endParaRPr lang="en-US"/>
          </a:p>
        </p:txBody>
      </p:sp>
      <p:sp>
        <p:nvSpPr>
          <p:cNvPr id="5" name="Footer Placeholder 4">
            <a:extLst>
              <a:ext uri="{FF2B5EF4-FFF2-40B4-BE49-F238E27FC236}">
                <a16:creationId xmlns:a16="http://schemas.microsoft.com/office/drawing/2014/main" id="{7018A3F9-E28B-4A78-5D2A-62880CC1E2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C937C8-991E-48CB-EB1C-9217CEEAE521}"/>
              </a:ext>
            </a:extLst>
          </p:cNvPr>
          <p:cNvSpPr>
            <a:spLocks noGrp="1"/>
          </p:cNvSpPr>
          <p:nvPr>
            <p:ph type="sldNum" sz="quarter" idx="12"/>
          </p:nvPr>
        </p:nvSpPr>
        <p:spPr/>
        <p:txBody>
          <a:bodyPr/>
          <a:lstStyle/>
          <a:p>
            <a:fld id="{A2DA3A54-19B1-1F4E-BB13-8B59549C47CE}" type="slidenum">
              <a:rPr lang="en-US" smtClean="0"/>
              <a:t>‹#›</a:t>
            </a:fld>
            <a:endParaRPr lang="en-US"/>
          </a:p>
        </p:txBody>
      </p:sp>
    </p:spTree>
    <p:extLst>
      <p:ext uri="{BB962C8B-B14F-4D97-AF65-F5344CB8AC3E}">
        <p14:creationId xmlns:p14="http://schemas.microsoft.com/office/powerpoint/2010/main" val="1393043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EB6E-C244-5892-F8D3-ADCA81A5B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89909D-6230-0DD3-B22B-FB6A0F6368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96B0E-A873-8964-4178-EAB39AA76161}"/>
              </a:ext>
            </a:extLst>
          </p:cNvPr>
          <p:cNvSpPr>
            <a:spLocks noGrp="1"/>
          </p:cNvSpPr>
          <p:nvPr>
            <p:ph type="dt" sz="half" idx="10"/>
          </p:nvPr>
        </p:nvSpPr>
        <p:spPr/>
        <p:txBody>
          <a:bodyPr/>
          <a:lstStyle/>
          <a:p>
            <a:fld id="{6E0A6E42-42DE-FD44-AB63-51032570EEEB}" type="datetimeFigureOut">
              <a:rPr lang="en-US" smtClean="0"/>
              <a:t>3/23/25</a:t>
            </a:fld>
            <a:endParaRPr lang="en-US"/>
          </a:p>
        </p:txBody>
      </p:sp>
      <p:sp>
        <p:nvSpPr>
          <p:cNvPr id="5" name="Footer Placeholder 4">
            <a:extLst>
              <a:ext uri="{FF2B5EF4-FFF2-40B4-BE49-F238E27FC236}">
                <a16:creationId xmlns:a16="http://schemas.microsoft.com/office/drawing/2014/main" id="{33AA3598-E82B-0027-2FE5-F0F495F6D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A4B8B-6C83-2D05-72DA-FB03F9CEC747}"/>
              </a:ext>
            </a:extLst>
          </p:cNvPr>
          <p:cNvSpPr>
            <a:spLocks noGrp="1"/>
          </p:cNvSpPr>
          <p:nvPr>
            <p:ph type="sldNum" sz="quarter" idx="12"/>
          </p:nvPr>
        </p:nvSpPr>
        <p:spPr/>
        <p:txBody>
          <a:bodyPr/>
          <a:lstStyle/>
          <a:p>
            <a:fld id="{A2DA3A54-19B1-1F4E-BB13-8B59549C47CE}" type="slidenum">
              <a:rPr lang="en-US" smtClean="0"/>
              <a:t>‹#›</a:t>
            </a:fld>
            <a:endParaRPr lang="en-US"/>
          </a:p>
        </p:txBody>
      </p:sp>
    </p:spTree>
    <p:extLst>
      <p:ext uri="{BB962C8B-B14F-4D97-AF65-F5344CB8AC3E}">
        <p14:creationId xmlns:p14="http://schemas.microsoft.com/office/powerpoint/2010/main" val="3304850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0BEE-0B5B-7A01-9CBF-7BDC2109AD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E454FA-D6E8-79E2-6E45-FD4FFE81F2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242089-C021-F1AE-4B9A-5A35A1DD728F}"/>
              </a:ext>
            </a:extLst>
          </p:cNvPr>
          <p:cNvSpPr>
            <a:spLocks noGrp="1"/>
          </p:cNvSpPr>
          <p:nvPr>
            <p:ph type="dt" sz="half" idx="10"/>
          </p:nvPr>
        </p:nvSpPr>
        <p:spPr/>
        <p:txBody>
          <a:bodyPr/>
          <a:lstStyle/>
          <a:p>
            <a:fld id="{6E0A6E42-42DE-FD44-AB63-51032570EEEB}" type="datetimeFigureOut">
              <a:rPr lang="en-US" smtClean="0"/>
              <a:t>3/23/25</a:t>
            </a:fld>
            <a:endParaRPr lang="en-US"/>
          </a:p>
        </p:txBody>
      </p:sp>
      <p:sp>
        <p:nvSpPr>
          <p:cNvPr id="5" name="Footer Placeholder 4">
            <a:extLst>
              <a:ext uri="{FF2B5EF4-FFF2-40B4-BE49-F238E27FC236}">
                <a16:creationId xmlns:a16="http://schemas.microsoft.com/office/drawing/2014/main" id="{2F0A830F-2DCC-CE09-5491-D75652476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5F036-25A4-7A91-BBCD-8139F47FE028}"/>
              </a:ext>
            </a:extLst>
          </p:cNvPr>
          <p:cNvSpPr>
            <a:spLocks noGrp="1"/>
          </p:cNvSpPr>
          <p:nvPr>
            <p:ph type="sldNum" sz="quarter" idx="12"/>
          </p:nvPr>
        </p:nvSpPr>
        <p:spPr/>
        <p:txBody>
          <a:bodyPr/>
          <a:lstStyle/>
          <a:p>
            <a:fld id="{A2DA3A54-19B1-1F4E-BB13-8B59549C47CE}" type="slidenum">
              <a:rPr lang="en-US" smtClean="0"/>
              <a:t>‹#›</a:t>
            </a:fld>
            <a:endParaRPr lang="en-US"/>
          </a:p>
        </p:txBody>
      </p:sp>
    </p:spTree>
    <p:extLst>
      <p:ext uri="{BB962C8B-B14F-4D97-AF65-F5344CB8AC3E}">
        <p14:creationId xmlns:p14="http://schemas.microsoft.com/office/powerpoint/2010/main" val="2981432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247A8-2AB6-E2F9-704A-1D073882AA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7660E-814B-0072-044A-8B704769B7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B2DCE2-CFB7-D634-FD35-48A376CEB9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5B28D8-09EE-3CAB-1CD5-2D1AC2F2477C}"/>
              </a:ext>
            </a:extLst>
          </p:cNvPr>
          <p:cNvSpPr>
            <a:spLocks noGrp="1"/>
          </p:cNvSpPr>
          <p:nvPr>
            <p:ph type="dt" sz="half" idx="10"/>
          </p:nvPr>
        </p:nvSpPr>
        <p:spPr/>
        <p:txBody>
          <a:bodyPr/>
          <a:lstStyle/>
          <a:p>
            <a:fld id="{6E0A6E42-42DE-FD44-AB63-51032570EEEB}" type="datetimeFigureOut">
              <a:rPr lang="en-US" smtClean="0"/>
              <a:t>3/23/25</a:t>
            </a:fld>
            <a:endParaRPr lang="en-US"/>
          </a:p>
        </p:txBody>
      </p:sp>
      <p:sp>
        <p:nvSpPr>
          <p:cNvPr id="6" name="Footer Placeholder 5">
            <a:extLst>
              <a:ext uri="{FF2B5EF4-FFF2-40B4-BE49-F238E27FC236}">
                <a16:creationId xmlns:a16="http://schemas.microsoft.com/office/drawing/2014/main" id="{0555CECF-27B9-33A3-1453-294BBBB2B6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65966D-BDA2-51C4-DB28-98854F4C5773}"/>
              </a:ext>
            </a:extLst>
          </p:cNvPr>
          <p:cNvSpPr>
            <a:spLocks noGrp="1"/>
          </p:cNvSpPr>
          <p:nvPr>
            <p:ph type="sldNum" sz="quarter" idx="12"/>
          </p:nvPr>
        </p:nvSpPr>
        <p:spPr/>
        <p:txBody>
          <a:bodyPr/>
          <a:lstStyle/>
          <a:p>
            <a:fld id="{A2DA3A54-19B1-1F4E-BB13-8B59549C47CE}" type="slidenum">
              <a:rPr lang="en-US" smtClean="0"/>
              <a:t>‹#›</a:t>
            </a:fld>
            <a:endParaRPr lang="en-US"/>
          </a:p>
        </p:txBody>
      </p:sp>
    </p:spTree>
    <p:extLst>
      <p:ext uri="{BB962C8B-B14F-4D97-AF65-F5344CB8AC3E}">
        <p14:creationId xmlns:p14="http://schemas.microsoft.com/office/powerpoint/2010/main" val="3108974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AD1B-33F1-86F4-E69F-0BA4275F3D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95A019-7727-680B-CBCE-F6055B3874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5627D7-47AA-48BD-1369-E7FBABAEB8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74634C-5D6C-3870-FA2A-9AEDFE9BF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FA4C2B-0DBA-21CD-B84E-CEE542B449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0CBA00-AABA-1C3A-430F-E5376FD7DAED}"/>
              </a:ext>
            </a:extLst>
          </p:cNvPr>
          <p:cNvSpPr>
            <a:spLocks noGrp="1"/>
          </p:cNvSpPr>
          <p:nvPr>
            <p:ph type="dt" sz="half" idx="10"/>
          </p:nvPr>
        </p:nvSpPr>
        <p:spPr/>
        <p:txBody>
          <a:bodyPr/>
          <a:lstStyle/>
          <a:p>
            <a:fld id="{6E0A6E42-42DE-FD44-AB63-51032570EEEB}" type="datetimeFigureOut">
              <a:rPr lang="en-US" smtClean="0"/>
              <a:t>3/23/25</a:t>
            </a:fld>
            <a:endParaRPr lang="en-US"/>
          </a:p>
        </p:txBody>
      </p:sp>
      <p:sp>
        <p:nvSpPr>
          <p:cNvPr id="8" name="Footer Placeholder 7">
            <a:extLst>
              <a:ext uri="{FF2B5EF4-FFF2-40B4-BE49-F238E27FC236}">
                <a16:creationId xmlns:a16="http://schemas.microsoft.com/office/drawing/2014/main" id="{8B673086-58DF-309E-9B79-91AE25DE37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54A280-BBDF-D2D8-0D49-76C42D708FE3}"/>
              </a:ext>
            </a:extLst>
          </p:cNvPr>
          <p:cNvSpPr>
            <a:spLocks noGrp="1"/>
          </p:cNvSpPr>
          <p:nvPr>
            <p:ph type="sldNum" sz="quarter" idx="12"/>
          </p:nvPr>
        </p:nvSpPr>
        <p:spPr/>
        <p:txBody>
          <a:bodyPr/>
          <a:lstStyle/>
          <a:p>
            <a:fld id="{A2DA3A54-19B1-1F4E-BB13-8B59549C47CE}" type="slidenum">
              <a:rPr lang="en-US" smtClean="0"/>
              <a:t>‹#›</a:t>
            </a:fld>
            <a:endParaRPr lang="en-US"/>
          </a:p>
        </p:txBody>
      </p:sp>
    </p:spTree>
    <p:extLst>
      <p:ext uri="{BB962C8B-B14F-4D97-AF65-F5344CB8AC3E}">
        <p14:creationId xmlns:p14="http://schemas.microsoft.com/office/powerpoint/2010/main" val="170670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82F12-CAB5-48E3-66C1-6D52EE8EC9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E3517C-7C7E-2695-59D0-2A27E4867C8D}"/>
              </a:ext>
            </a:extLst>
          </p:cNvPr>
          <p:cNvSpPr>
            <a:spLocks noGrp="1"/>
          </p:cNvSpPr>
          <p:nvPr>
            <p:ph type="dt" sz="half" idx="10"/>
          </p:nvPr>
        </p:nvSpPr>
        <p:spPr/>
        <p:txBody>
          <a:bodyPr/>
          <a:lstStyle/>
          <a:p>
            <a:fld id="{6E0A6E42-42DE-FD44-AB63-51032570EEEB}" type="datetimeFigureOut">
              <a:rPr lang="en-US" smtClean="0"/>
              <a:t>3/23/25</a:t>
            </a:fld>
            <a:endParaRPr lang="en-US"/>
          </a:p>
        </p:txBody>
      </p:sp>
      <p:sp>
        <p:nvSpPr>
          <p:cNvPr id="4" name="Footer Placeholder 3">
            <a:extLst>
              <a:ext uri="{FF2B5EF4-FFF2-40B4-BE49-F238E27FC236}">
                <a16:creationId xmlns:a16="http://schemas.microsoft.com/office/drawing/2014/main" id="{A79F252D-97D5-2806-A944-E0B538CEFE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D62E3A-D638-9DF1-D816-75DDDA753E66}"/>
              </a:ext>
            </a:extLst>
          </p:cNvPr>
          <p:cNvSpPr>
            <a:spLocks noGrp="1"/>
          </p:cNvSpPr>
          <p:nvPr>
            <p:ph type="sldNum" sz="quarter" idx="12"/>
          </p:nvPr>
        </p:nvSpPr>
        <p:spPr/>
        <p:txBody>
          <a:bodyPr/>
          <a:lstStyle/>
          <a:p>
            <a:fld id="{A2DA3A54-19B1-1F4E-BB13-8B59549C47CE}" type="slidenum">
              <a:rPr lang="en-US" smtClean="0"/>
              <a:t>‹#›</a:t>
            </a:fld>
            <a:endParaRPr lang="en-US"/>
          </a:p>
        </p:txBody>
      </p:sp>
    </p:spTree>
    <p:extLst>
      <p:ext uri="{BB962C8B-B14F-4D97-AF65-F5344CB8AC3E}">
        <p14:creationId xmlns:p14="http://schemas.microsoft.com/office/powerpoint/2010/main" val="2506175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7F41F4-940C-8891-6994-42E7D7F485E9}"/>
              </a:ext>
            </a:extLst>
          </p:cNvPr>
          <p:cNvSpPr>
            <a:spLocks noGrp="1"/>
          </p:cNvSpPr>
          <p:nvPr>
            <p:ph type="dt" sz="half" idx="10"/>
          </p:nvPr>
        </p:nvSpPr>
        <p:spPr/>
        <p:txBody>
          <a:bodyPr/>
          <a:lstStyle/>
          <a:p>
            <a:fld id="{6E0A6E42-42DE-FD44-AB63-51032570EEEB}" type="datetimeFigureOut">
              <a:rPr lang="en-US" smtClean="0"/>
              <a:t>3/23/25</a:t>
            </a:fld>
            <a:endParaRPr lang="en-US"/>
          </a:p>
        </p:txBody>
      </p:sp>
      <p:sp>
        <p:nvSpPr>
          <p:cNvPr id="3" name="Footer Placeholder 2">
            <a:extLst>
              <a:ext uri="{FF2B5EF4-FFF2-40B4-BE49-F238E27FC236}">
                <a16:creationId xmlns:a16="http://schemas.microsoft.com/office/drawing/2014/main" id="{296BC999-7A5E-BE14-4FDF-4B99657F32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2038F4-F262-BFBA-1A13-CF1E42A76FFC}"/>
              </a:ext>
            </a:extLst>
          </p:cNvPr>
          <p:cNvSpPr>
            <a:spLocks noGrp="1"/>
          </p:cNvSpPr>
          <p:nvPr>
            <p:ph type="sldNum" sz="quarter" idx="12"/>
          </p:nvPr>
        </p:nvSpPr>
        <p:spPr/>
        <p:txBody>
          <a:bodyPr/>
          <a:lstStyle/>
          <a:p>
            <a:fld id="{A2DA3A54-19B1-1F4E-BB13-8B59549C47CE}" type="slidenum">
              <a:rPr lang="en-US" smtClean="0"/>
              <a:t>‹#›</a:t>
            </a:fld>
            <a:endParaRPr lang="en-US"/>
          </a:p>
        </p:txBody>
      </p:sp>
    </p:spTree>
    <p:extLst>
      <p:ext uri="{BB962C8B-B14F-4D97-AF65-F5344CB8AC3E}">
        <p14:creationId xmlns:p14="http://schemas.microsoft.com/office/powerpoint/2010/main" val="370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B79F1-3AD0-E74D-B422-517C61C98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B76C0A-28FC-8559-9086-BDA2AA533B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A0ECE0-9E69-F77D-1E2B-EBC415891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A502BE-1249-0939-B74A-01D2CD2ED016}"/>
              </a:ext>
            </a:extLst>
          </p:cNvPr>
          <p:cNvSpPr>
            <a:spLocks noGrp="1"/>
          </p:cNvSpPr>
          <p:nvPr>
            <p:ph type="dt" sz="half" idx="10"/>
          </p:nvPr>
        </p:nvSpPr>
        <p:spPr/>
        <p:txBody>
          <a:bodyPr/>
          <a:lstStyle/>
          <a:p>
            <a:fld id="{6E0A6E42-42DE-FD44-AB63-51032570EEEB}" type="datetimeFigureOut">
              <a:rPr lang="en-US" smtClean="0"/>
              <a:t>3/23/25</a:t>
            </a:fld>
            <a:endParaRPr lang="en-US"/>
          </a:p>
        </p:txBody>
      </p:sp>
      <p:sp>
        <p:nvSpPr>
          <p:cNvPr id="6" name="Footer Placeholder 5">
            <a:extLst>
              <a:ext uri="{FF2B5EF4-FFF2-40B4-BE49-F238E27FC236}">
                <a16:creationId xmlns:a16="http://schemas.microsoft.com/office/drawing/2014/main" id="{4A59DF1C-0E51-BE20-74B0-BBF52390CE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E0CFCE-EC41-F897-E4C4-A1B56273BCB1}"/>
              </a:ext>
            </a:extLst>
          </p:cNvPr>
          <p:cNvSpPr>
            <a:spLocks noGrp="1"/>
          </p:cNvSpPr>
          <p:nvPr>
            <p:ph type="sldNum" sz="quarter" idx="12"/>
          </p:nvPr>
        </p:nvSpPr>
        <p:spPr/>
        <p:txBody>
          <a:bodyPr/>
          <a:lstStyle/>
          <a:p>
            <a:fld id="{A2DA3A54-19B1-1F4E-BB13-8B59549C47CE}" type="slidenum">
              <a:rPr lang="en-US" smtClean="0"/>
              <a:t>‹#›</a:t>
            </a:fld>
            <a:endParaRPr lang="en-US"/>
          </a:p>
        </p:txBody>
      </p:sp>
    </p:spTree>
    <p:extLst>
      <p:ext uri="{BB962C8B-B14F-4D97-AF65-F5344CB8AC3E}">
        <p14:creationId xmlns:p14="http://schemas.microsoft.com/office/powerpoint/2010/main" val="4153007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5EB1-9CA7-4B85-BACA-9D2C33F0B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284799-2902-3FD0-9889-C456ECEE9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035E9B-A101-B245-57EB-BE2767FA9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B615C2-903F-CBF1-0508-67530ACD9DB8}"/>
              </a:ext>
            </a:extLst>
          </p:cNvPr>
          <p:cNvSpPr>
            <a:spLocks noGrp="1"/>
          </p:cNvSpPr>
          <p:nvPr>
            <p:ph type="dt" sz="half" idx="10"/>
          </p:nvPr>
        </p:nvSpPr>
        <p:spPr/>
        <p:txBody>
          <a:bodyPr/>
          <a:lstStyle/>
          <a:p>
            <a:fld id="{6E0A6E42-42DE-FD44-AB63-51032570EEEB}" type="datetimeFigureOut">
              <a:rPr lang="en-US" smtClean="0"/>
              <a:t>3/23/25</a:t>
            </a:fld>
            <a:endParaRPr lang="en-US"/>
          </a:p>
        </p:txBody>
      </p:sp>
      <p:sp>
        <p:nvSpPr>
          <p:cNvPr id="6" name="Footer Placeholder 5">
            <a:extLst>
              <a:ext uri="{FF2B5EF4-FFF2-40B4-BE49-F238E27FC236}">
                <a16:creationId xmlns:a16="http://schemas.microsoft.com/office/drawing/2014/main" id="{1B67E248-BB7E-9C85-323C-19E22A7F19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ABC82-47F6-827C-372B-6F8403D1EBFA}"/>
              </a:ext>
            </a:extLst>
          </p:cNvPr>
          <p:cNvSpPr>
            <a:spLocks noGrp="1"/>
          </p:cNvSpPr>
          <p:nvPr>
            <p:ph type="sldNum" sz="quarter" idx="12"/>
          </p:nvPr>
        </p:nvSpPr>
        <p:spPr/>
        <p:txBody>
          <a:bodyPr/>
          <a:lstStyle/>
          <a:p>
            <a:fld id="{A2DA3A54-19B1-1F4E-BB13-8B59549C47CE}" type="slidenum">
              <a:rPr lang="en-US" smtClean="0"/>
              <a:t>‹#›</a:t>
            </a:fld>
            <a:endParaRPr lang="en-US"/>
          </a:p>
        </p:txBody>
      </p:sp>
    </p:spTree>
    <p:extLst>
      <p:ext uri="{BB962C8B-B14F-4D97-AF65-F5344CB8AC3E}">
        <p14:creationId xmlns:p14="http://schemas.microsoft.com/office/powerpoint/2010/main" val="315411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DEA494-8BAB-822C-9990-B0B4E8C916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FC8F93-38AB-0D54-30DE-C6AF9AFEA9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2DFB7-EBF4-11F9-A682-8741C088FA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0A6E42-42DE-FD44-AB63-51032570EEEB}" type="datetimeFigureOut">
              <a:rPr lang="en-US" smtClean="0"/>
              <a:t>3/23/25</a:t>
            </a:fld>
            <a:endParaRPr lang="en-US"/>
          </a:p>
        </p:txBody>
      </p:sp>
      <p:sp>
        <p:nvSpPr>
          <p:cNvPr id="5" name="Footer Placeholder 4">
            <a:extLst>
              <a:ext uri="{FF2B5EF4-FFF2-40B4-BE49-F238E27FC236}">
                <a16:creationId xmlns:a16="http://schemas.microsoft.com/office/drawing/2014/main" id="{4FA3A412-A894-3AC0-9864-BAFF52B92E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047B9B-E90A-A7FA-B177-207E524631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DA3A54-19B1-1F4E-BB13-8B59549C47CE}" type="slidenum">
              <a:rPr lang="en-US" smtClean="0"/>
              <a:t>‹#›</a:t>
            </a:fld>
            <a:endParaRPr lang="en-US"/>
          </a:p>
        </p:txBody>
      </p:sp>
    </p:spTree>
    <p:extLst>
      <p:ext uri="{BB962C8B-B14F-4D97-AF65-F5344CB8AC3E}">
        <p14:creationId xmlns:p14="http://schemas.microsoft.com/office/powerpoint/2010/main" val="2785610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s://images.unsplash.com/photo-1516574187841-cb9cc2ca948b?crop=entropy&amp;cs=tinysrgb&amp;fit=max&amp;fm=jpg&amp;ixid=M3w0NjEzNDN8MHwxfHNlYXJjaHwxfHxIb3NwaXRhbHxlbnwxfHx8fDE3NDI3ODU3NTR8MA&amp;ixlib=rb-4.0.3&amp;q=80&amp;w=1080"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linkedin.com/in/maazmohiuddinm/" TargetMode="External"/><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144EA-0B18-2A5B-71EC-ECB223C8963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B4C21C0-F452-666D-D526-2CF4EA04FE5E}"/>
              </a:ext>
            </a:extLst>
          </p:cNvPr>
          <p:cNvSpPr txBox="1"/>
          <p:nvPr/>
        </p:nvSpPr>
        <p:spPr>
          <a:xfrm>
            <a:off x="880946" y="702526"/>
            <a:ext cx="10123669" cy="1077218"/>
          </a:xfrm>
          <a:prstGeom prst="rect">
            <a:avLst/>
          </a:prstGeom>
          <a:noFill/>
        </p:spPr>
        <p:txBody>
          <a:bodyPr wrap="none" rtlCol="0">
            <a:spAutoFit/>
          </a:bodyPr>
          <a:lstStyle/>
          <a:p>
            <a:r>
              <a:rPr lang="en-US" sz="3200" b="1" u="sng" dirty="0"/>
              <a:t>Health Care Project - Hospital Readmissions Analysis </a:t>
            </a:r>
          </a:p>
          <a:p>
            <a:endParaRPr lang="en-US" sz="3200" b="1" u="sng" dirty="0"/>
          </a:p>
        </p:txBody>
      </p:sp>
      <p:pic>
        <p:nvPicPr>
          <p:cNvPr id="1025" name="Picture 1" descr="A close-up of a iv drip&#10;&#10;Description automatically generated">
            <a:extLst>
              <a:ext uri="{FF2B5EF4-FFF2-40B4-BE49-F238E27FC236}">
                <a16:creationId xmlns:a16="http://schemas.microsoft.com/office/drawing/2014/main" id="{FE60DE0C-6975-C023-0878-5615443358CA}"/>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851914" y="1540219"/>
            <a:ext cx="5943600" cy="3962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text on a white background&#10;&#10;Description automatically generated">
            <a:extLst>
              <a:ext uri="{FF2B5EF4-FFF2-40B4-BE49-F238E27FC236}">
                <a16:creationId xmlns:a16="http://schemas.microsoft.com/office/drawing/2014/main" id="{62EE2C5E-CE40-B642-16BB-9795F3BCF2E4}"/>
              </a:ext>
            </a:extLst>
          </p:cNvPr>
          <p:cNvPicPr>
            <a:picLocks noChangeAspect="1"/>
          </p:cNvPicPr>
          <p:nvPr/>
        </p:nvPicPr>
        <p:blipFill>
          <a:blip r:embed="rId4"/>
          <a:stretch>
            <a:fillRect/>
          </a:stretch>
        </p:blipFill>
        <p:spPr>
          <a:xfrm>
            <a:off x="8629651" y="5858549"/>
            <a:ext cx="3281362" cy="674158"/>
          </a:xfrm>
          <a:prstGeom prst="rect">
            <a:avLst/>
          </a:prstGeom>
        </p:spPr>
      </p:pic>
      <p:sp>
        <p:nvSpPr>
          <p:cNvPr id="11" name="TextBox 10">
            <a:extLst>
              <a:ext uri="{FF2B5EF4-FFF2-40B4-BE49-F238E27FC236}">
                <a16:creationId xmlns:a16="http://schemas.microsoft.com/office/drawing/2014/main" id="{6E8BC499-3BAC-7D9F-DBBE-945F04C52F46}"/>
              </a:ext>
            </a:extLst>
          </p:cNvPr>
          <p:cNvSpPr txBox="1"/>
          <p:nvPr/>
        </p:nvSpPr>
        <p:spPr>
          <a:xfrm>
            <a:off x="7329793" y="2323311"/>
            <a:ext cx="4223849" cy="1323439"/>
          </a:xfrm>
          <a:prstGeom prst="rect">
            <a:avLst/>
          </a:prstGeom>
          <a:noFill/>
        </p:spPr>
        <p:txBody>
          <a:bodyPr wrap="none" rtlCol="0">
            <a:spAutoFit/>
          </a:bodyPr>
          <a:lstStyle/>
          <a:p>
            <a:r>
              <a:rPr lang="en-US" sz="2000" dirty="0"/>
              <a:t>Identifying Key Factors &amp; </a:t>
            </a:r>
          </a:p>
          <a:p>
            <a:r>
              <a:rPr lang="en-US" sz="2000" dirty="0"/>
              <a:t>Reducing Readmission Rate</a:t>
            </a:r>
          </a:p>
          <a:p>
            <a:r>
              <a:rPr lang="en-US" sz="2000" i="1" dirty="0"/>
              <a:t>An End-to-End Data Analysis Project </a:t>
            </a:r>
          </a:p>
          <a:p>
            <a:r>
              <a:rPr lang="en-US" sz="2000" i="1" dirty="0"/>
              <a:t>Using Python</a:t>
            </a:r>
          </a:p>
        </p:txBody>
      </p:sp>
      <p:sp>
        <p:nvSpPr>
          <p:cNvPr id="12" name="Rectangle 11">
            <a:extLst>
              <a:ext uri="{FF2B5EF4-FFF2-40B4-BE49-F238E27FC236}">
                <a16:creationId xmlns:a16="http://schemas.microsoft.com/office/drawing/2014/main" id="{DF64B0EC-38B4-15ED-4B60-CBAF8F4008DD}"/>
              </a:ext>
            </a:extLst>
          </p:cNvPr>
          <p:cNvSpPr/>
          <p:nvPr/>
        </p:nvSpPr>
        <p:spPr>
          <a:xfrm>
            <a:off x="133815" y="111512"/>
            <a:ext cx="11954107" cy="664612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69779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73D90-9839-88F5-958A-9E1014C1602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0300797-AF53-0DCD-AEA1-DDBBDE651C73}"/>
              </a:ext>
            </a:extLst>
          </p:cNvPr>
          <p:cNvSpPr txBox="1"/>
          <p:nvPr/>
        </p:nvSpPr>
        <p:spPr>
          <a:xfrm>
            <a:off x="880946" y="702526"/>
            <a:ext cx="3812839" cy="584775"/>
          </a:xfrm>
          <a:prstGeom prst="rect">
            <a:avLst/>
          </a:prstGeom>
          <a:noFill/>
        </p:spPr>
        <p:txBody>
          <a:bodyPr wrap="none" rtlCol="0">
            <a:spAutoFit/>
          </a:bodyPr>
          <a:lstStyle/>
          <a:p>
            <a:r>
              <a:rPr lang="en-US" sz="3200" b="1" u="sng" dirty="0"/>
              <a:t>Problem Statement</a:t>
            </a:r>
          </a:p>
        </p:txBody>
      </p:sp>
      <p:pic>
        <p:nvPicPr>
          <p:cNvPr id="10" name="Picture 9" descr="A black text on a white background&#10;&#10;Description automatically generated">
            <a:extLst>
              <a:ext uri="{FF2B5EF4-FFF2-40B4-BE49-F238E27FC236}">
                <a16:creationId xmlns:a16="http://schemas.microsoft.com/office/drawing/2014/main" id="{35D64D95-4FED-34B7-5211-F8989665CEF9}"/>
              </a:ext>
            </a:extLst>
          </p:cNvPr>
          <p:cNvPicPr>
            <a:picLocks noChangeAspect="1"/>
          </p:cNvPicPr>
          <p:nvPr/>
        </p:nvPicPr>
        <p:blipFill>
          <a:blip r:embed="rId2"/>
          <a:stretch>
            <a:fillRect/>
          </a:stretch>
        </p:blipFill>
        <p:spPr>
          <a:xfrm>
            <a:off x="8629651" y="5858549"/>
            <a:ext cx="3281362" cy="674158"/>
          </a:xfrm>
          <a:prstGeom prst="rect">
            <a:avLst/>
          </a:prstGeom>
        </p:spPr>
      </p:pic>
      <p:sp>
        <p:nvSpPr>
          <p:cNvPr id="12" name="Rectangle 11">
            <a:extLst>
              <a:ext uri="{FF2B5EF4-FFF2-40B4-BE49-F238E27FC236}">
                <a16:creationId xmlns:a16="http://schemas.microsoft.com/office/drawing/2014/main" id="{6753D467-5153-818B-8457-7F537FC7C7FA}"/>
              </a:ext>
            </a:extLst>
          </p:cNvPr>
          <p:cNvSpPr/>
          <p:nvPr/>
        </p:nvSpPr>
        <p:spPr>
          <a:xfrm>
            <a:off x="133815" y="111512"/>
            <a:ext cx="11954107" cy="664612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8E2D4CA1-E4C6-5B9F-844E-EBF8647FF585}"/>
              </a:ext>
            </a:extLst>
          </p:cNvPr>
          <p:cNvSpPr txBox="1"/>
          <p:nvPr/>
        </p:nvSpPr>
        <p:spPr>
          <a:xfrm>
            <a:off x="880946" y="1874728"/>
            <a:ext cx="8854068" cy="2677656"/>
          </a:xfrm>
          <a:prstGeom prst="rect">
            <a:avLst/>
          </a:prstGeom>
          <a:noFill/>
        </p:spPr>
        <p:txBody>
          <a:bodyPr wrap="square" rtlCol="0">
            <a:spAutoFit/>
          </a:bodyPr>
          <a:lstStyle/>
          <a:p>
            <a:r>
              <a:rPr lang="en-US" sz="2800" dirty="0"/>
              <a:t>The management at Olive Hospital has noticed a significant increase in hospital readmissions, particularly among elderly patients. They aim to reduce readmission rates overall to make better use of available beds for new patients, utilize resources more efficiently, and improve patient satisfaction.</a:t>
            </a:r>
          </a:p>
        </p:txBody>
      </p:sp>
    </p:spTree>
    <p:extLst>
      <p:ext uri="{BB962C8B-B14F-4D97-AF65-F5344CB8AC3E}">
        <p14:creationId xmlns:p14="http://schemas.microsoft.com/office/powerpoint/2010/main" val="169119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61030-E217-5C9A-FD84-DC3CC8FB9B7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5BFA2BD-2C14-7E96-624F-C708F7416443}"/>
              </a:ext>
            </a:extLst>
          </p:cNvPr>
          <p:cNvSpPr txBox="1"/>
          <p:nvPr/>
        </p:nvSpPr>
        <p:spPr>
          <a:xfrm>
            <a:off x="880946" y="702526"/>
            <a:ext cx="5365893" cy="584775"/>
          </a:xfrm>
          <a:prstGeom prst="rect">
            <a:avLst/>
          </a:prstGeom>
          <a:noFill/>
        </p:spPr>
        <p:txBody>
          <a:bodyPr wrap="none" rtlCol="0">
            <a:spAutoFit/>
          </a:bodyPr>
          <a:lstStyle/>
          <a:p>
            <a:r>
              <a:rPr lang="en-US" sz="3200" b="1" u="sng" dirty="0"/>
              <a:t>Project Process and Outline</a:t>
            </a:r>
          </a:p>
        </p:txBody>
      </p:sp>
      <p:pic>
        <p:nvPicPr>
          <p:cNvPr id="10" name="Picture 9" descr="A black text on a white background&#10;&#10;Description automatically generated">
            <a:extLst>
              <a:ext uri="{FF2B5EF4-FFF2-40B4-BE49-F238E27FC236}">
                <a16:creationId xmlns:a16="http://schemas.microsoft.com/office/drawing/2014/main" id="{A0DCCFF1-4D4E-4AD9-CB26-6B4216B3A6BE}"/>
              </a:ext>
            </a:extLst>
          </p:cNvPr>
          <p:cNvPicPr>
            <a:picLocks noChangeAspect="1"/>
          </p:cNvPicPr>
          <p:nvPr/>
        </p:nvPicPr>
        <p:blipFill>
          <a:blip r:embed="rId2"/>
          <a:stretch>
            <a:fillRect/>
          </a:stretch>
        </p:blipFill>
        <p:spPr>
          <a:xfrm>
            <a:off x="8629651" y="5858549"/>
            <a:ext cx="3281362" cy="674158"/>
          </a:xfrm>
          <a:prstGeom prst="rect">
            <a:avLst/>
          </a:prstGeom>
        </p:spPr>
      </p:pic>
      <p:sp>
        <p:nvSpPr>
          <p:cNvPr id="12" name="Rectangle 11">
            <a:extLst>
              <a:ext uri="{FF2B5EF4-FFF2-40B4-BE49-F238E27FC236}">
                <a16:creationId xmlns:a16="http://schemas.microsoft.com/office/drawing/2014/main" id="{0950D5BE-803D-0DB4-93CB-3F92E24EA5CB}"/>
              </a:ext>
            </a:extLst>
          </p:cNvPr>
          <p:cNvSpPr/>
          <p:nvPr/>
        </p:nvSpPr>
        <p:spPr>
          <a:xfrm>
            <a:off x="133815" y="111512"/>
            <a:ext cx="11954107" cy="664612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7C5702E5-1094-E4E3-7B5F-3BCC03E8B3F6}"/>
              </a:ext>
            </a:extLst>
          </p:cNvPr>
          <p:cNvSpPr txBox="1"/>
          <p:nvPr/>
        </p:nvSpPr>
        <p:spPr>
          <a:xfrm>
            <a:off x="880946" y="1573645"/>
            <a:ext cx="8854068" cy="3539430"/>
          </a:xfrm>
          <a:prstGeom prst="rect">
            <a:avLst/>
          </a:prstGeom>
          <a:noFill/>
        </p:spPr>
        <p:txBody>
          <a:bodyPr wrap="square" rtlCol="0">
            <a:spAutoFit/>
          </a:bodyPr>
          <a:lstStyle/>
          <a:p>
            <a:r>
              <a:rPr lang="en-US" sz="2800" dirty="0"/>
              <a:t>The following steps will be taken in the project to formulate a recommendation:</a:t>
            </a:r>
          </a:p>
          <a:p>
            <a:endParaRPr lang="en-US" sz="2800" dirty="0"/>
          </a:p>
          <a:p>
            <a:pPr marL="514350" indent="-514350">
              <a:buAutoNum type="arabicPeriod"/>
            </a:pPr>
            <a:r>
              <a:rPr lang="en-US" sz="2800" dirty="0"/>
              <a:t>Analyze the raw data to identify trends and patterns.</a:t>
            </a:r>
          </a:p>
          <a:p>
            <a:r>
              <a:rPr lang="en-US" sz="2800" dirty="0"/>
              <a:t>2. Identify the specific age groups with the highest readmission rates.</a:t>
            </a:r>
          </a:p>
          <a:p>
            <a:r>
              <a:rPr lang="en-US" sz="2800" dirty="0"/>
              <a:t>3. Examine the key factors that influence these readmissions.</a:t>
            </a:r>
          </a:p>
        </p:txBody>
      </p:sp>
    </p:spTree>
    <p:extLst>
      <p:ext uri="{BB962C8B-B14F-4D97-AF65-F5344CB8AC3E}">
        <p14:creationId xmlns:p14="http://schemas.microsoft.com/office/powerpoint/2010/main" val="389110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1E4A9-F680-0B62-2B7F-5E2FE48D48B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9D8742A-0E1D-5829-A915-E7D70CED3DFC}"/>
              </a:ext>
            </a:extLst>
          </p:cNvPr>
          <p:cNvSpPr txBox="1"/>
          <p:nvPr/>
        </p:nvSpPr>
        <p:spPr>
          <a:xfrm>
            <a:off x="880946" y="702526"/>
            <a:ext cx="2457660" cy="584775"/>
          </a:xfrm>
          <a:prstGeom prst="rect">
            <a:avLst/>
          </a:prstGeom>
          <a:noFill/>
        </p:spPr>
        <p:txBody>
          <a:bodyPr wrap="none" rtlCol="0">
            <a:spAutoFit/>
          </a:bodyPr>
          <a:lstStyle/>
          <a:p>
            <a:r>
              <a:rPr lang="en-US" sz="3200" b="1" u="sng" dirty="0"/>
              <a:t>KPI’s Trends</a:t>
            </a:r>
          </a:p>
        </p:txBody>
      </p:sp>
      <p:pic>
        <p:nvPicPr>
          <p:cNvPr id="10" name="Picture 9" descr="A black text on a white background&#10;&#10;Description automatically generated">
            <a:extLst>
              <a:ext uri="{FF2B5EF4-FFF2-40B4-BE49-F238E27FC236}">
                <a16:creationId xmlns:a16="http://schemas.microsoft.com/office/drawing/2014/main" id="{AC00B97F-3288-EAB5-4C35-734B61B80ADF}"/>
              </a:ext>
            </a:extLst>
          </p:cNvPr>
          <p:cNvPicPr>
            <a:picLocks noChangeAspect="1"/>
          </p:cNvPicPr>
          <p:nvPr/>
        </p:nvPicPr>
        <p:blipFill>
          <a:blip r:embed="rId2"/>
          <a:stretch>
            <a:fillRect/>
          </a:stretch>
        </p:blipFill>
        <p:spPr>
          <a:xfrm>
            <a:off x="8629651" y="5858549"/>
            <a:ext cx="3281362" cy="674158"/>
          </a:xfrm>
          <a:prstGeom prst="rect">
            <a:avLst/>
          </a:prstGeom>
        </p:spPr>
      </p:pic>
      <p:sp>
        <p:nvSpPr>
          <p:cNvPr id="12" name="Rectangle 11">
            <a:extLst>
              <a:ext uri="{FF2B5EF4-FFF2-40B4-BE49-F238E27FC236}">
                <a16:creationId xmlns:a16="http://schemas.microsoft.com/office/drawing/2014/main" id="{623A007D-9766-61C2-6341-0C101FCA4EFD}"/>
              </a:ext>
            </a:extLst>
          </p:cNvPr>
          <p:cNvSpPr/>
          <p:nvPr/>
        </p:nvSpPr>
        <p:spPr>
          <a:xfrm>
            <a:off x="133815" y="111512"/>
            <a:ext cx="11954107" cy="664612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9FF02400-8005-90ED-971E-958F265650A0}"/>
              </a:ext>
            </a:extLst>
          </p:cNvPr>
          <p:cNvSpPr txBox="1"/>
          <p:nvPr/>
        </p:nvSpPr>
        <p:spPr>
          <a:xfrm>
            <a:off x="880946" y="1573645"/>
            <a:ext cx="4527395" cy="1384995"/>
          </a:xfrm>
          <a:prstGeom prst="rect">
            <a:avLst/>
          </a:prstGeom>
          <a:noFill/>
        </p:spPr>
        <p:txBody>
          <a:bodyPr wrap="square" rtlCol="0">
            <a:spAutoFit/>
          </a:bodyPr>
          <a:lstStyle/>
          <a:p>
            <a:r>
              <a:rPr lang="en-US" sz="2800" dirty="0"/>
              <a:t>The hospital readmission rate is 47.02% (higher than the industry average of 30%</a:t>
            </a:r>
          </a:p>
        </p:txBody>
      </p:sp>
      <p:pic>
        <p:nvPicPr>
          <p:cNvPr id="3076" name="Picture 4">
            <a:extLst>
              <a:ext uri="{FF2B5EF4-FFF2-40B4-BE49-F238E27FC236}">
                <a16:creationId xmlns:a16="http://schemas.microsoft.com/office/drawing/2014/main" id="{F2EB2F90-23CC-0C03-5B6D-528B4A686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0974" y="914567"/>
            <a:ext cx="6137354" cy="4443899"/>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D92A560-4FF0-D621-DA5E-4EB97ADF3071}"/>
              </a:ext>
            </a:extLst>
          </p:cNvPr>
          <p:cNvSpPr txBox="1"/>
          <p:nvPr/>
        </p:nvSpPr>
        <p:spPr>
          <a:xfrm>
            <a:off x="7075449" y="5396884"/>
            <a:ext cx="6099716" cy="923330"/>
          </a:xfrm>
          <a:prstGeom prst="rect">
            <a:avLst/>
          </a:prstGeom>
          <a:noFill/>
        </p:spPr>
        <p:txBody>
          <a:bodyPr wrap="square">
            <a:spAutoFit/>
          </a:bodyPr>
          <a:lstStyle/>
          <a:p>
            <a:pPr algn="l">
              <a:buNone/>
            </a:pPr>
            <a:r>
              <a:rPr lang="en-US" dirty="0">
                <a:effectLst/>
                <a:latin typeface="var(--jp-code-font-family)"/>
              </a:rPr>
              <a:t>Hospital Olive Readmission Rate: 47.02% </a:t>
            </a:r>
          </a:p>
          <a:p>
            <a:br>
              <a:rPr lang="en-US" dirty="0">
                <a:effectLst/>
              </a:rPr>
            </a:br>
            <a:endParaRPr lang="en-US" dirty="0">
              <a:effectLst/>
            </a:endParaRPr>
          </a:p>
        </p:txBody>
      </p:sp>
      <p:sp>
        <p:nvSpPr>
          <p:cNvPr id="8" name="TextBox 7">
            <a:extLst>
              <a:ext uri="{FF2B5EF4-FFF2-40B4-BE49-F238E27FC236}">
                <a16:creationId xmlns:a16="http://schemas.microsoft.com/office/drawing/2014/main" id="{BBFCB8AA-5D41-BDE1-C3B5-656823AF0D8E}"/>
              </a:ext>
            </a:extLst>
          </p:cNvPr>
          <p:cNvSpPr txBox="1"/>
          <p:nvPr/>
        </p:nvSpPr>
        <p:spPr>
          <a:xfrm>
            <a:off x="880945" y="3610601"/>
            <a:ext cx="4527395" cy="954107"/>
          </a:xfrm>
          <a:prstGeom prst="rect">
            <a:avLst/>
          </a:prstGeom>
          <a:noFill/>
        </p:spPr>
        <p:txBody>
          <a:bodyPr wrap="square" rtlCol="0">
            <a:spAutoFit/>
          </a:bodyPr>
          <a:lstStyle/>
          <a:p>
            <a:pPr marL="457200" indent="-457200">
              <a:buFont typeface="Arial" panose="020B0604020202020204" pitchFamily="34" charset="0"/>
              <a:buChar char="•"/>
            </a:pPr>
            <a:r>
              <a:rPr lang="en-US" sz="2800" i="1" dirty="0"/>
              <a:t>0 – % of Admissions</a:t>
            </a:r>
          </a:p>
          <a:p>
            <a:pPr marL="457200" indent="-457200">
              <a:buFont typeface="Arial" panose="020B0604020202020204" pitchFamily="34" charset="0"/>
              <a:buChar char="•"/>
            </a:pPr>
            <a:r>
              <a:rPr lang="en-US" sz="2800" i="1" dirty="0"/>
              <a:t>1 – % of Readmissions</a:t>
            </a:r>
          </a:p>
        </p:txBody>
      </p:sp>
    </p:spTree>
    <p:extLst>
      <p:ext uri="{BB962C8B-B14F-4D97-AF65-F5344CB8AC3E}">
        <p14:creationId xmlns:p14="http://schemas.microsoft.com/office/powerpoint/2010/main" val="3000132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1E2D4-7AE3-4046-B6E3-4546B5F9775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7F9B384-8FFA-E4C0-12A8-63699432A14F}"/>
              </a:ext>
            </a:extLst>
          </p:cNvPr>
          <p:cNvSpPr txBox="1"/>
          <p:nvPr/>
        </p:nvSpPr>
        <p:spPr>
          <a:xfrm>
            <a:off x="880946" y="702526"/>
            <a:ext cx="2457660" cy="584775"/>
          </a:xfrm>
          <a:prstGeom prst="rect">
            <a:avLst/>
          </a:prstGeom>
          <a:noFill/>
        </p:spPr>
        <p:txBody>
          <a:bodyPr wrap="none" rtlCol="0">
            <a:spAutoFit/>
          </a:bodyPr>
          <a:lstStyle/>
          <a:p>
            <a:r>
              <a:rPr lang="en-US" sz="3200" b="1" u="sng" dirty="0"/>
              <a:t>KPI’s Trends</a:t>
            </a:r>
          </a:p>
        </p:txBody>
      </p:sp>
      <p:pic>
        <p:nvPicPr>
          <p:cNvPr id="10" name="Picture 9" descr="A black text on a white background&#10;&#10;Description automatically generated">
            <a:extLst>
              <a:ext uri="{FF2B5EF4-FFF2-40B4-BE49-F238E27FC236}">
                <a16:creationId xmlns:a16="http://schemas.microsoft.com/office/drawing/2014/main" id="{950BE5B5-FB1A-57F3-FBAE-91504B8F288F}"/>
              </a:ext>
            </a:extLst>
          </p:cNvPr>
          <p:cNvPicPr>
            <a:picLocks noChangeAspect="1"/>
          </p:cNvPicPr>
          <p:nvPr/>
        </p:nvPicPr>
        <p:blipFill>
          <a:blip r:embed="rId2"/>
          <a:stretch>
            <a:fillRect/>
          </a:stretch>
        </p:blipFill>
        <p:spPr>
          <a:xfrm>
            <a:off x="8629651" y="5858549"/>
            <a:ext cx="3281362" cy="674158"/>
          </a:xfrm>
          <a:prstGeom prst="rect">
            <a:avLst/>
          </a:prstGeom>
        </p:spPr>
      </p:pic>
      <p:sp>
        <p:nvSpPr>
          <p:cNvPr id="12" name="Rectangle 11">
            <a:extLst>
              <a:ext uri="{FF2B5EF4-FFF2-40B4-BE49-F238E27FC236}">
                <a16:creationId xmlns:a16="http://schemas.microsoft.com/office/drawing/2014/main" id="{B93FCEC1-6753-D452-8A3B-6142649FB288}"/>
              </a:ext>
            </a:extLst>
          </p:cNvPr>
          <p:cNvSpPr/>
          <p:nvPr/>
        </p:nvSpPr>
        <p:spPr>
          <a:xfrm>
            <a:off x="133815" y="111512"/>
            <a:ext cx="11954107" cy="664612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8E39801A-76B9-6C18-3BBC-EA88F6A30DBC}"/>
              </a:ext>
            </a:extLst>
          </p:cNvPr>
          <p:cNvSpPr txBox="1"/>
          <p:nvPr/>
        </p:nvSpPr>
        <p:spPr>
          <a:xfrm>
            <a:off x="553214" y="1573645"/>
            <a:ext cx="4527395" cy="954107"/>
          </a:xfrm>
          <a:prstGeom prst="rect">
            <a:avLst/>
          </a:prstGeom>
          <a:noFill/>
        </p:spPr>
        <p:txBody>
          <a:bodyPr wrap="square" rtlCol="0">
            <a:spAutoFit/>
          </a:bodyPr>
          <a:lstStyle/>
          <a:p>
            <a:r>
              <a:rPr lang="en-US" sz="2800" dirty="0"/>
              <a:t>Categorizing readmissions by age group</a:t>
            </a:r>
          </a:p>
        </p:txBody>
      </p:sp>
      <p:sp>
        <p:nvSpPr>
          <p:cNvPr id="8" name="TextBox 7">
            <a:extLst>
              <a:ext uri="{FF2B5EF4-FFF2-40B4-BE49-F238E27FC236}">
                <a16:creationId xmlns:a16="http://schemas.microsoft.com/office/drawing/2014/main" id="{7D688614-457D-749B-B419-AE9FF4F56CFF}"/>
              </a:ext>
            </a:extLst>
          </p:cNvPr>
          <p:cNvSpPr txBox="1"/>
          <p:nvPr/>
        </p:nvSpPr>
        <p:spPr>
          <a:xfrm>
            <a:off x="583697" y="2629294"/>
            <a:ext cx="4527395" cy="1815882"/>
          </a:xfrm>
          <a:prstGeom prst="rect">
            <a:avLst/>
          </a:prstGeom>
          <a:noFill/>
        </p:spPr>
        <p:txBody>
          <a:bodyPr wrap="square" rtlCol="0">
            <a:spAutoFit/>
          </a:bodyPr>
          <a:lstStyle/>
          <a:p>
            <a:r>
              <a:rPr lang="en-US" sz="2800" i="1" dirty="0"/>
              <a:t>Top 2 Age Groups with Highest Readmission Rates:</a:t>
            </a:r>
          </a:p>
          <a:p>
            <a:r>
              <a:rPr lang="en-US" sz="2800" i="1" dirty="0"/>
              <a:t>(70-80) 28.38%</a:t>
            </a:r>
          </a:p>
          <a:p>
            <a:r>
              <a:rPr lang="en-US" sz="2800" i="1" dirty="0"/>
              <a:t>(60-70) 23.56%</a:t>
            </a:r>
          </a:p>
        </p:txBody>
      </p:sp>
      <p:pic>
        <p:nvPicPr>
          <p:cNvPr id="5124" name="Picture 4">
            <a:extLst>
              <a:ext uri="{FF2B5EF4-FFF2-40B4-BE49-F238E27FC236}">
                <a16:creationId xmlns:a16="http://schemas.microsoft.com/office/drawing/2014/main" id="{8C5D72F3-3BC2-34CE-9ED3-0022F51C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2542" y="1037230"/>
            <a:ext cx="6843447" cy="412069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713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8A8C8-68E2-5771-0BE3-AF949CA34CB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A122593-7880-BE02-E07F-ABDDBBA50141}"/>
              </a:ext>
            </a:extLst>
          </p:cNvPr>
          <p:cNvSpPr txBox="1"/>
          <p:nvPr/>
        </p:nvSpPr>
        <p:spPr>
          <a:xfrm>
            <a:off x="880946" y="702526"/>
            <a:ext cx="3968330" cy="584775"/>
          </a:xfrm>
          <a:prstGeom prst="rect">
            <a:avLst/>
          </a:prstGeom>
          <a:noFill/>
        </p:spPr>
        <p:txBody>
          <a:bodyPr wrap="none" rtlCol="0">
            <a:spAutoFit/>
          </a:bodyPr>
          <a:lstStyle/>
          <a:p>
            <a:r>
              <a:rPr lang="en-US" sz="3200" b="1" u="sng" dirty="0"/>
              <a:t>Correlation Analysis</a:t>
            </a:r>
          </a:p>
        </p:txBody>
      </p:sp>
      <p:pic>
        <p:nvPicPr>
          <p:cNvPr id="10" name="Picture 9" descr="A black text on a white background&#10;&#10;Description automatically generated">
            <a:extLst>
              <a:ext uri="{FF2B5EF4-FFF2-40B4-BE49-F238E27FC236}">
                <a16:creationId xmlns:a16="http://schemas.microsoft.com/office/drawing/2014/main" id="{ACAA0172-AB0F-F834-4B95-1DDACAA146AB}"/>
              </a:ext>
            </a:extLst>
          </p:cNvPr>
          <p:cNvPicPr>
            <a:picLocks noChangeAspect="1"/>
          </p:cNvPicPr>
          <p:nvPr/>
        </p:nvPicPr>
        <p:blipFill>
          <a:blip r:embed="rId2"/>
          <a:stretch>
            <a:fillRect/>
          </a:stretch>
        </p:blipFill>
        <p:spPr>
          <a:xfrm>
            <a:off x="8629651" y="5858549"/>
            <a:ext cx="3281362" cy="674158"/>
          </a:xfrm>
          <a:prstGeom prst="rect">
            <a:avLst/>
          </a:prstGeom>
        </p:spPr>
      </p:pic>
      <p:sp>
        <p:nvSpPr>
          <p:cNvPr id="12" name="Rectangle 11">
            <a:extLst>
              <a:ext uri="{FF2B5EF4-FFF2-40B4-BE49-F238E27FC236}">
                <a16:creationId xmlns:a16="http://schemas.microsoft.com/office/drawing/2014/main" id="{8866FB12-0994-7571-DBC7-3F0E13038E11}"/>
              </a:ext>
            </a:extLst>
          </p:cNvPr>
          <p:cNvSpPr/>
          <p:nvPr/>
        </p:nvSpPr>
        <p:spPr>
          <a:xfrm>
            <a:off x="133815" y="111512"/>
            <a:ext cx="11954107" cy="664612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9CFFB2C4-9DCC-DFEE-7E75-E1D230A57F64}"/>
              </a:ext>
            </a:extLst>
          </p:cNvPr>
          <p:cNvSpPr txBox="1"/>
          <p:nvPr/>
        </p:nvSpPr>
        <p:spPr>
          <a:xfrm>
            <a:off x="553214" y="1573645"/>
            <a:ext cx="4527395"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Inpatient visits (0.20 correlation) have the highest positive impact on readmission.  </a:t>
            </a:r>
          </a:p>
          <a:p>
            <a:pPr marL="342900" indent="-342900">
              <a:buFont typeface="Arial" panose="020B0604020202020204" pitchFamily="34" charset="0"/>
              <a:buChar char="•"/>
            </a:pPr>
            <a:r>
              <a:rPr lang="en-US" sz="2000" dirty="0"/>
              <a:t>Outpatient visits, emergency visits, lab procedures, and medications show very weak or no correlation.</a:t>
            </a:r>
          </a:p>
        </p:txBody>
      </p:sp>
      <p:pic>
        <p:nvPicPr>
          <p:cNvPr id="7170" name="Picture 2">
            <a:extLst>
              <a:ext uri="{FF2B5EF4-FFF2-40B4-BE49-F238E27FC236}">
                <a16:creationId xmlns:a16="http://schemas.microsoft.com/office/drawing/2014/main" id="{9B652E8E-6D8B-C2C3-D080-869744E5F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7772" y="667656"/>
            <a:ext cx="5991014" cy="5174166"/>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BBB0B99D-9685-BFF9-70CC-35ACEB9DDC0A}"/>
              </a:ext>
            </a:extLst>
          </p:cNvPr>
          <p:cNvGraphicFramePr>
            <a:graphicFrameLocks noGrp="1"/>
          </p:cNvGraphicFramePr>
          <p:nvPr>
            <p:extLst>
              <p:ext uri="{D42A27DB-BD31-4B8C-83A1-F6EECF244321}">
                <p14:modId xmlns:p14="http://schemas.microsoft.com/office/powerpoint/2010/main" val="2345463014"/>
              </p:ext>
            </p:extLst>
          </p:nvPr>
        </p:nvGraphicFramePr>
        <p:xfrm>
          <a:off x="397727" y="3718003"/>
          <a:ext cx="4800909" cy="2032000"/>
        </p:xfrm>
        <a:graphic>
          <a:graphicData uri="http://schemas.openxmlformats.org/drawingml/2006/table">
            <a:tbl>
              <a:tblPr/>
              <a:tblGrid>
                <a:gridCol w="1540280">
                  <a:extLst>
                    <a:ext uri="{9D8B030D-6E8A-4147-A177-3AD203B41FA5}">
                      <a16:colId xmlns:a16="http://schemas.microsoft.com/office/drawing/2014/main" val="3077234831"/>
                    </a:ext>
                  </a:extLst>
                </a:gridCol>
                <a:gridCol w="1041628">
                  <a:extLst>
                    <a:ext uri="{9D8B030D-6E8A-4147-A177-3AD203B41FA5}">
                      <a16:colId xmlns:a16="http://schemas.microsoft.com/office/drawing/2014/main" val="2602403579"/>
                    </a:ext>
                  </a:extLst>
                </a:gridCol>
                <a:gridCol w="2219001">
                  <a:extLst>
                    <a:ext uri="{9D8B030D-6E8A-4147-A177-3AD203B41FA5}">
                      <a16:colId xmlns:a16="http://schemas.microsoft.com/office/drawing/2014/main" val="2668029217"/>
                    </a:ext>
                  </a:extLst>
                </a:gridCol>
              </a:tblGrid>
              <a:tr h="254000">
                <a:tc>
                  <a:txBody>
                    <a:bodyPr/>
                    <a:lstStyle/>
                    <a:p>
                      <a:pPr algn="l" fontAlgn="b"/>
                      <a:r>
                        <a:rPr lang="en-US" sz="1600" b="1" i="0" u="none" strike="noStrike">
                          <a:solidFill>
                            <a:srgbClr val="000000"/>
                          </a:solidFill>
                          <a:effectLst/>
                          <a:latin typeface="Aptos Display" panose="020B0004020202020204" pitchFamily="34" charset="0"/>
                        </a:rPr>
                        <a:t>Factor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1" i="0" u="none" strike="noStrike">
                          <a:solidFill>
                            <a:srgbClr val="000000"/>
                          </a:solidFill>
                          <a:effectLst/>
                          <a:latin typeface="Aptos Display" panose="020B0004020202020204" pitchFamily="34" charset="0"/>
                        </a:rPr>
                        <a:t>Correlation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1" i="0" u="none" strike="noStrike">
                          <a:solidFill>
                            <a:srgbClr val="000000"/>
                          </a:solidFill>
                          <a:effectLst/>
                          <a:latin typeface="Aptos Display" panose="020B0004020202020204" pitchFamily="34" charset="0"/>
                        </a:rPr>
                        <a:t>Strength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2340919"/>
                  </a:ext>
                </a:extLst>
              </a:tr>
              <a:tr h="254000">
                <a:tc>
                  <a:txBody>
                    <a:bodyPr/>
                    <a:lstStyle/>
                    <a:p>
                      <a:pPr algn="l" fontAlgn="b"/>
                      <a:r>
                        <a:rPr lang="en-US" sz="1600" b="0" i="0" u="none" strike="noStrike">
                          <a:solidFill>
                            <a:srgbClr val="000000"/>
                          </a:solidFill>
                          <a:effectLst/>
                          <a:latin typeface="Aptos Display" panose="020B0004020202020204" pitchFamily="34" charset="0"/>
                        </a:rPr>
                        <a:t>readmitted</a:t>
                      </a:r>
                    </a:p>
                  </a:txBody>
                  <a:tcPr marL="9525" marR="9525" marT="9525" marB="0" anchor="b">
                    <a:lnL w="6350" cap="flat" cmpd="sng" algn="ctr">
                      <a:solidFill>
                        <a:srgbClr val="400834"/>
                      </a:solidFill>
                      <a:prstDash val="solid"/>
                      <a:round/>
                      <a:headEnd type="none" w="med" len="med"/>
                      <a:tailEnd type="none" w="med" len="med"/>
                    </a:lnL>
                    <a:lnR w="6350" cap="flat" cmpd="sng" algn="ctr">
                      <a:solidFill>
                        <a:srgbClr val="40083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00834"/>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Display" panose="020B0004020202020204" pitchFamily="34" charset="0"/>
                        </a:rPr>
                        <a:t>1.000</a:t>
                      </a:r>
                    </a:p>
                  </a:txBody>
                  <a:tcPr marL="9525" marR="9525" marT="9525" marB="0" anchor="b">
                    <a:lnL w="6350" cap="flat" cmpd="sng" algn="ctr">
                      <a:solidFill>
                        <a:srgbClr val="400834"/>
                      </a:solidFill>
                      <a:prstDash val="solid"/>
                      <a:round/>
                      <a:headEnd type="none" w="med" len="med"/>
                      <a:tailEnd type="none" w="med" len="med"/>
                    </a:lnL>
                    <a:lnR w="6350" cap="flat" cmpd="sng" algn="ctr">
                      <a:solidFill>
                        <a:srgbClr val="80213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2134"/>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Display" panose="020B0004020202020204" pitchFamily="34" charset="0"/>
                        </a:rPr>
                        <a:t>Perfect Positive</a:t>
                      </a:r>
                    </a:p>
                  </a:txBody>
                  <a:tcPr marL="9525" marR="9525" marT="9525" marB="0" anchor="b">
                    <a:lnL w="6350" cap="flat" cmpd="sng" algn="ctr">
                      <a:solidFill>
                        <a:srgbClr val="802134"/>
                      </a:solidFill>
                      <a:prstDash val="solid"/>
                      <a:round/>
                      <a:headEnd type="none" w="med" len="med"/>
                      <a:tailEnd type="none" w="med" len="med"/>
                    </a:lnL>
                    <a:lnR w="6350" cap="flat" cmpd="sng" algn="ctr">
                      <a:solidFill>
                        <a:srgbClr val="00303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3034"/>
                      </a:solidFill>
                      <a:prstDash val="solid"/>
                      <a:round/>
                      <a:headEnd type="none" w="med" len="med"/>
                      <a:tailEnd type="none" w="med" len="med"/>
                    </a:lnB>
                    <a:noFill/>
                  </a:tcPr>
                </a:tc>
                <a:extLst>
                  <a:ext uri="{0D108BD9-81ED-4DB2-BD59-A6C34878D82A}">
                    <a16:rowId xmlns:a16="http://schemas.microsoft.com/office/drawing/2014/main" val="2388413336"/>
                  </a:ext>
                </a:extLst>
              </a:tr>
              <a:tr h="254000">
                <a:tc>
                  <a:txBody>
                    <a:bodyPr/>
                    <a:lstStyle/>
                    <a:p>
                      <a:pPr algn="l" fontAlgn="b"/>
                      <a:r>
                        <a:rPr lang="en-US" sz="1600" b="0" i="0" u="none" strike="noStrike">
                          <a:solidFill>
                            <a:srgbClr val="000000"/>
                          </a:solidFill>
                          <a:effectLst/>
                          <a:latin typeface="Aptos Display" panose="020B0004020202020204" pitchFamily="34" charset="0"/>
                        </a:rPr>
                        <a:t>n_inpatient</a:t>
                      </a:r>
                    </a:p>
                  </a:txBody>
                  <a:tcPr marL="9525" marR="9525" marT="9525" marB="0" anchor="b">
                    <a:lnL w="6350" cap="flat" cmpd="sng" algn="ctr">
                      <a:solidFill>
                        <a:srgbClr val="C0D637"/>
                      </a:solidFill>
                      <a:prstDash val="solid"/>
                      <a:round/>
                      <a:headEnd type="none" w="med" len="med"/>
                      <a:tailEnd type="none" w="med" len="med"/>
                    </a:lnL>
                    <a:lnR w="6350" cap="flat" cmpd="sng" algn="ctr">
                      <a:solidFill>
                        <a:srgbClr val="C0D637"/>
                      </a:solidFill>
                      <a:prstDash val="solid"/>
                      <a:round/>
                      <a:headEnd type="none" w="med" len="med"/>
                      <a:tailEnd type="none" w="med" len="med"/>
                    </a:lnR>
                    <a:lnT w="6350" cap="flat" cmpd="sng" algn="ctr">
                      <a:solidFill>
                        <a:srgbClr val="400834"/>
                      </a:solidFill>
                      <a:prstDash val="solid"/>
                      <a:round/>
                      <a:headEnd type="none" w="med" len="med"/>
                      <a:tailEnd type="none" w="med" len="med"/>
                    </a:lnT>
                    <a:lnB w="6350" cap="flat" cmpd="sng" algn="ctr">
                      <a:solidFill>
                        <a:srgbClr val="C0D637"/>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Display" panose="020B0004020202020204" pitchFamily="34" charset="0"/>
                        </a:rPr>
                        <a:t>0.200</a:t>
                      </a:r>
                    </a:p>
                  </a:txBody>
                  <a:tcPr marL="9525" marR="9525" marT="9525" marB="0" anchor="b">
                    <a:lnL w="6350" cap="flat" cmpd="sng" algn="ctr">
                      <a:solidFill>
                        <a:srgbClr val="C0D637"/>
                      </a:solidFill>
                      <a:prstDash val="solid"/>
                      <a:round/>
                      <a:headEnd type="none" w="med" len="med"/>
                      <a:tailEnd type="none" w="med" len="med"/>
                    </a:lnL>
                    <a:lnR w="6350" cap="flat" cmpd="sng" algn="ctr">
                      <a:solidFill>
                        <a:srgbClr val="802D3C"/>
                      </a:solidFill>
                      <a:prstDash val="solid"/>
                      <a:round/>
                      <a:headEnd type="none" w="med" len="med"/>
                      <a:tailEnd type="none" w="med" len="med"/>
                    </a:lnR>
                    <a:lnT w="6350" cap="flat" cmpd="sng" algn="ctr">
                      <a:solidFill>
                        <a:srgbClr val="802134"/>
                      </a:solidFill>
                      <a:prstDash val="solid"/>
                      <a:round/>
                      <a:headEnd type="none" w="med" len="med"/>
                      <a:tailEnd type="none" w="med" len="med"/>
                    </a:lnT>
                    <a:lnB w="6350" cap="flat" cmpd="sng" algn="ctr">
                      <a:solidFill>
                        <a:srgbClr val="802D3C"/>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Display" panose="020B0004020202020204" pitchFamily="34" charset="0"/>
                        </a:rPr>
                        <a:t>Weak Positive</a:t>
                      </a:r>
                    </a:p>
                  </a:txBody>
                  <a:tcPr marL="9525" marR="9525" marT="9525" marB="0" anchor="b">
                    <a:lnL w="6350" cap="flat" cmpd="sng" algn="ctr">
                      <a:solidFill>
                        <a:srgbClr val="802D3C"/>
                      </a:solidFill>
                      <a:prstDash val="solid"/>
                      <a:round/>
                      <a:headEnd type="none" w="med" len="med"/>
                      <a:tailEnd type="none" w="med" len="med"/>
                    </a:lnL>
                    <a:lnR w="6350" cap="flat" cmpd="sng" algn="ctr">
                      <a:solidFill>
                        <a:srgbClr val="802738"/>
                      </a:solidFill>
                      <a:prstDash val="solid"/>
                      <a:round/>
                      <a:headEnd type="none" w="med" len="med"/>
                      <a:tailEnd type="none" w="med" len="med"/>
                    </a:lnR>
                    <a:lnT w="6350" cap="flat" cmpd="sng" algn="ctr">
                      <a:solidFill>
                        <a:srgbClr val="003034"/>
                      </a:solidFill>
                      <a:prstDash val="solid"/>
                      <a:round/>
                      <a:headEnd type="none" w="med" len="med"/>
                      <a:tailEnd type="none" w="med" len="med"/>
                    </a:lnT>
                    <a:lnB w="6350" cap="flat" cmpd="sng" algn="ctr">
                      <a:solidFill>
                        <a:srgbClr val="802738"/>
                      </a:solidFill>
                      <a:prstDash val="solid"/>
                      <a:round/>
                      <a:headEnd type="none" w="med" len="med"/>
                      <a:tailEnd type="none" w="med" len="med"/>
                    </a:lnB>
                    <a:noFill/>
                  </a:tcPr>
                </a:tc>
                <a:extLst>
                  <a:ext uri="{0D108BD9-81ED-4DB2-BD59-A6C34878D82A}">
                    <a16:rowId xmlns:a16="http://schemas.microsoft.com/office/drawing/2014/main" val="2219039736"/>
                  </a:ext>
                </a:extLst>
              </a:tr>
              <a:tr h="254000">
                <a:tc>
                  <a:txBody>
                    <a:bodyPr/>
                    <a:lstStyle/>
                    <a:p>
                      <a:pPr algn="l" fontAlgn="b"/>
                      <a:r>
                        <a:rPr lang="en-US" sz="1600" b="0" i="0" u="none" strike="noStrike">
                          <a:solidFill>
                            <a:srgbClr val="000000"/>
                          </a:solidFill>
                          <a:effectLst/>
                          <a:latin typeface="Aptos Display" panose="020B0004020202020204" pitchFamily="34" charset="0"/>
                        </a:rPr>
                        <a:t>n_outpatient</a:t>
                      </a:r>
                    </a:p>
                  </a:txBody>
                  <a:tcPr marL="9525" marR="9525" marT="9525" marB="0" anchor="b">
                    <a:lnL w="6350" cap="flat" cmpd="sng" algn="ctr">
                      <a:solidFill>
                        <a:srgbClr val="80A039"/>
                      </a:solidFill>
                      <a:prstDash val="solid"/>
                      <a:round/>
                      <a:headEnd type="none" w="med" len="med"/>
                      <a:tailEnd type="none" w="med" len="med"/>
                    </a:lnL>
                    <a:lnR w="6350" cap="flat" cmpd="sng" algn="ctr">
                      <a:solidFill>
                        <a:srgbClr val="80A039"/>
                      </a:solidFill>
                      <a:prstDash val="solid"/>
                      <a:round/>
                      <a:headEnd type="none" w="med" len="med"/>
                      <a:tailEnd type="none" w="med" len="med"/>
                    </a:lnR>
                    <a:lnT w="6350" cap="flat" cmpd="sng" algn="ctr">
                      <a:solidFill>
                        <a:srgbClr val="C0D637"/>
                      </a:solidFill>
                      <a:prstDash val="solid"/>
                      <a:round/>
                      <a:headEnd type="none" w="med" len="med"/>
                      <a:tailEnd type="none" w="med" len="med"/>
                    </a:lnT>
                    <a:lnB w="6350" cap="flat" cmpd="sng" algn="ctr">
                      <a:solidFill>
                        <a:srgbClr val="80A039"/>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Display" panose="020B0004020202020204" pitchFamily="34" charset="0"/>
                        </a:rPr>
                        <a:t>0.099</a:t>
                      </a:r>
                    </a:p>
                  </a:txBody>
                  <a:tcPr marL="9525" marR="9525" marT="9525" marB="0" anchor="b">
                    <a:lnL w="6350" cap="flat" cmpd="sng" algn="ctr">
                      <a:solidFill>
                        <a:srgbClr val="80A039"/>
                      </a:solidFill>
                      <a:prstDash val="solid"/>
                      <a:round/>
                      <a:headEnd type="none" w="med" len="med"/>
                      <a:tailEnd type="none" w="med" len="med"/>
                    </a:lnL>
                    <a:lnR w="6350" cap="flat" cmpd="sng" algn="ctr">
                      <a:solidFill>
                        <a:srgbClr val="409939"/>
                      </a:solidFill>
                      <a:prstDash val="solid"/>
                      <a:round/>
                      <a:headEnd type="none" w="med" len="med"/>
                      <a:tailEnd type="none" w="med" len="med"/>
                    </a:lnR>
                    <a:lnT w="6350" cap="flat" cmpd="sng" algn="ctr">
                      <a:solidFill>
                        <a:srgbClr val="802D3C"/>
                      </a:solidFill>
                      <a:prstDash val="solid"/>
                      <a:round/>
                      <a:headEnd type="none" w="med" len="med"/>
                      <a:tailEnd type="none" w="med" len="med"/>
                    </a:lnT>
                    <a:lnB w="6350" cap="flat" cmpd="sng" algn="ctr">
                      <a:solidFill>
                        <a:srgbClr val="409939"/>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Display" panose="020B0004020202020204" pitchFamily="34" charset="0"/>
                        </a:rPr>
                        <a:t>Very Weak/No Correlation</a:t>
                      </a:r>
                    </a:p>
                  </a:txBody>
                  <a:tcPr marL="9525" marR="9525" marT="9525" marB="0" anchor="b">
                    <a:lnL w="6350" cap="flat" cmpd="sng" algn="ctr">
                      <a:solidFill>
                        <a:srgbClr val="409939"/>
                      </a:solidFill>
                      <a:prstDash val="solid"/>
                      <a:round/>
                      <a:headEnd type="none" w="med" len="med"/>
                      <a:tailEnd type="none" w="med" len="med"/>
                    </a:lnL>
                    <a:lnR w="6350" cap="flat" cmpd="sng" algn="ctr">
                      <a:solidFill>
                        <a:srgbClr val="C09539"/>
                      </a:solidFill>
                      <a:prstDash val="solid"/>
                      <a:round/>
                      <a:headEnd type="none" w="med" len="med"/>
                      <a:tailEnd type="none" w="med" len="med"/>
                    </a:lnR>
                    <a:lnT w="6350" cap="flat" cmpd="sng" algn="ctr">
                      <a:solidFill>
                        <a:srgbClr val="802738"/>
                      </a:solidFill>
                      <a:prstDash val="solid"/>
                      <a:round/>
                      <a:headEnd type="none" w="med" len="med"/>
                      <a:tailEnd type="none" w="med" len="med"/>
                    </a:lnT>
                    <a:lnB w="6350" cap="flat" cmpd="sng" algn="ctr">
                      <a:solidFill>
                        <a:srgbClr val="C09539"/>
                      </a:solidFill>
                      <a:prstDash val="solid"/>
                      <a:round/>
                      <a:headEnd type="none" w="med" len="med"/>
                      <a:tailEnd type="none" w="med" len="med"/>
                    </a:lnB>
                    <a:noFill/>
                  </a:tcPr>
                </a:tc>
                <a:extLst>
                  <a:ext uri="{0D108BD9-81ED-4DB2-BD59-A6C34878D82A}">
                    <a16:rowId xmlns:a16="http://schemas.microsoft.com/office/drawing/2014/main" val="3619628081"/>
                  </a:ext>
                </a:extLst>
              </a:tr>
              <a:tr h="254000">
                <a:tc>
                  <a:txBody>
                    <a:bodyPr/>
                    <a:lstStyle/>
                    <a:p>
                      <a:pPr algn="l" fontAlgn="b"/>
                      <a:r>
                        <a:rPr lang="en-US" sz="1600" b="0" i="0" u="none" strike="noStrike">
                          <a:solidFill>
                            <a:srgbClr val="000000"/>
                          </a:solidFill>
                          <a:effectLst/>
                          <a:latin typeface="Aptos Display" panose="020B0004020202020204" pitchFamily="34" charset="0"/>
                        </a:rPr>
                        <a:t>n_emergency</a:t>
                      </a:r>
                    </a:p>
                  </a:txBody>
                  <a:tcPr marL="9525" marR="9525" marT="9525" marB="0" anchor="b">
                    <a:lnL w="6350" cap="flat" cmpd="sng" algn="ctr">
                      <a:solidFill>
                        <a:srgbClr val="C06D39"/>
                      </a:solidFill>
                      <a:prstDash val="solid"/>
                      <a:round/>
                      <a:headEnd type="none" w="med" len="med"/>
                      <a:tailEnd type="none" w="med" len="med"/>
                    </a:lnL>
                    <a:lnR w="6350" cap="flat" cmpd="sng" algn="ctr">
                      <a:solidFill>
                        <a:srgbClr val="C06D39"/>
                      </a:solidFill>
                      <a:prstDash val="solid"/>
                      <a:round/>
                      <a:headEnd type="none" w="med" len="med"/>
                      <a:tailEnd type="none" w="med" len="med"/>
                    </a:lnR>
                    <a:lnT w="6350" cap="flat" cmpd="sng" algn="ctr">
                      <a:solidFill>
                        <a:srgbClr val="80A039"/>
                      </a:solidFill>
                      <a:prstDash val="solid"/>
                      <a:round/>
                      <a:headEnd type="none" w="med" len="med"/>
                      <a:tailEnd type="none" w="med" len="med"/>
                    </a:lnT>
                    <a:lnB w="6350" cap="flat" cmpd="sng" algn="ctr">
                      <a:solidFill>
                        <a:srgbClr val="C06D39"/>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Display" panose="020B0004020202020204" pitchFamily="34" charset="0"/>
                        </a:rPr>
                        <a:t>0.079</a:t>
                      </a:r>
                    </a:p>
                  </a:txBody>
                  <a:tcPr marL="9525" marR="9525" marT="9525" marB="0" anchor="b">
                    <a:lnL w="6350" cap="flat" cmpd="sng" algn="ctr">
                      <a:solidFill>
                        <a:srgbClr val="C06D39"/>
                      </a:solidFill>
                      <a:prstDash val="solid"/>
                      <a:round/>
                      <a:headEnd type="none" w="med" len="med"/>
                      <a:tailEnd type="none" w="med" len="med"/>
                    </a:lnL>
                    <a:lnR w="6350" cap="flat" cmpd="sng" algn="ctr">
                      <a:solidFill>
                        <a:srgbClr val="C0CA3A"/>
                      </a:solidFill>
                      <a:prstDash val="solid"/>
                      <a:round/>
                      <a:headEnd type="none" w="med" len="med"/>
                      <a:tailEnd type="none" w="med" len="med"/>
                    </a:lnR>
                    <a:lnT w="6350" cap="flat" cmpd="sng" algn="ctr">
                      <a:solidFill>
                        <a:srgbClr val="409939"/>
                      </a:solidFill>
                      <a:prstDash val="solid"/>
                      <a:round/>
                      <a:headEnd type="none" w="med" len="med"/>
                      <a:tailEnd type="none" w="med" len="med"/>
                    </a:lnT>
                    <a:lnB w="6350" cap="flat" cmpd="sng" algn="ctr">
                      <a:solidFill>
                        <a:srgbClr val="C0CA3A"/>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Display" panose="020B0004020202020204" pitchFamily="34" charset="0"/>
                        </a:rPr>
                        <a:t>Very Weak/No Correlation</a:t>
                      </a:r>
                    </a:p>
                  </a:txBody>
                  <a:tcPr marL="9525" marR="9525" marT="9525" marB="0" anchor="b">
                    <a:lnL w="6350" cap="flat" cmpd="sng" algn="ctr">
                      <a:solidFill>
                        <a:srgbClr val="C0CA3A"/>
                      </a:solidFill>
                      <a:prstDash val="solid"/>
                      <a:round/>
                      <a:headEnd type="none" w="med" len="med"/>
                      <a:tailEnd type="none" w="med" len="med"/>
                    </a:lnL>
                    <a:lnR w="6350" cap="flat" cmpd="sng" algn="ctr">
                      <a:solidFill>
                        <a:srgbClr val="40553A"/>
                      </a:solidFill>
                      <a:prstDash val="solid"/>
                      <a:round/>
                      <a:headEnd type="none" w="med" len="med"/>
                      <a:tailEnd type="none" w="med" len="med"/>
                    </a:lnR>
                    <a:lnT w="6350" cap="flat" cmpd="sng" algn="ctr">
                      <a:solidFill>
                        <a:srgbClr val="C09539"/>
                      </a:solidFill>
                      <a:prstDash val="solid"/>
                      <a:round/>
                      <a:headEnd type="none" w="med" len="med"/>
                      <a:tailEnd type="none" w="med" len="med"/>
                    </a:lnT>
                    <a:lnB w="6350" cap="flat" cmpd="sng" algn="ctr">
                      <a:solidFill>
                        <a:srgbClr val="40553A"/>
                      </a:solidFill>
                      <a:prstDash val="solid"/>
                      <a:round/>
                      <a:headEnd type="none" w="med" len="med"/>
                      <a:tailEnd type="none" w="med" len="med"/>
                    </a:lnB>
                    <a:noFill/>
                  </a:tcPr>
                </a:tc>
                <a:extLst>
                  <a:ext uri="{0D108BD9-81ED-4DB2-BD59-A6C34878D82A}">
                    <a16:rowId xmlns:a16="http://schemas.microsoft.com/office/drawing/2014/main" val="2335266129"/>
                  </a:ext>
                </a:extLst>
              </a:tr>
              <a:tr h="254000">
                <a:tc>
                  <a:txBody>
                    <a:bodyPr/>
                    <a:lstStyle/>
                    <a:p>
                      <a:pPr algn="l" fontAlgn="b"/>
                      <a:r>
                        <a:rPr lang="en-US" sz="1600" b="0" i="0" u="none" strike="noStrike">
                          <a:solidFill>
                            <a:srgbClr val="000000"/>
                          </a:solidFill>
                          <a:effectLst/>
                          <a:latin typeface="Aptos Display" panose="020B0004020202020204" pitchFamily="34" charset="0"/>
                        </a:rPr>
                        <a:t>n_lab_procedures</a:t>
                      </a:r>
                    </a:p>
                  </a:txBody>
                  <a:tcPr marL="9525" marR="9525" marT="9525" marB="0" anchor="b">
                    <a:lnL w="6350" cap="flat" cmpd="sng" algn="ctr">
                      <a:solidFill>
                        <a:srgbClr val="40F30F"/>
                      </a:solidFill>
                      <a:prstDash val="solid"/>
                      <a:round/>
                      <a:headEnd type="none" w="med" len="med"/>
                      <a:tailEnd type="none" w="med" len="med"/>
                    </a:lnL>
                    <a:lnR w="6350" cap="flat" cmpd="sng" algn="ctr">
                      <a:solidFill>
                        <a:srgbClr val="40F30F"/>
                      </a:solidFill>
                      <a:prstDash val="solid"/>
                      <a:round/>
                      <a:headEnd type="none" w="med" len="med"/>
                      <a:tailEnd type="none" w="med" len="med"/>
                    </a:lnR>
                    <a:lnT w="6350" cap="flat" cmpd="sng" algn="ctr">
                      <a:solidFill>
                        <a:srgbClr val="C06D39"/>
                      </a:solidFill>
                      <a:prstDash val="solid"/>
                      <a:round/>
                      <a:headEnd type="none" w="med" len="med"/>
                      <a:tailEnd type="none" w="med" len="med"/>
                    </a:lnT>
                    <a:lnB w="6350" cap="flat" cmpd="sng" algn="ctr">
                      <a:solidFill>
                        <a:srgbClr val="40F30F"/>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Display" panose="020B0004020202020204" pitchFamily="34" charset="0"/>
                        </a:rPr>
                        <a:t>0.037</a:t>
                      </a:r>
                    </a:p>
                  </a:txBody>
                  <a:tcPr marL="9525" marR="9525" marT="9525" marB="0" anchor="b">
                    <a:lnL w="6350" cap="flat" cmpd="sng" algn="ctr">
                      <a:solidFill>
                        <a:srgbClr val="40F30F"/>
                      </a:solidFill>
                      <a:prstDash val="solid"/>
                      <a:round/>
                      <a:headEnd type="none" w="med" len="med"/>
                      <a:tailEnd type="none" w="med" len="med"/>
                    </a:lnL>
                    <a:lnR w="6350" cap="flat" cmpd="sng" algn="ctr">
                      <a:solidFill>
                        <a:srgbClr val="40250B"/>
                      </a:solidFill>
                      <a:prstDash val="solid"/>
                      <a:round/>
                      <a:headEnd type="none" w="med" len="med"/>
                      <a:tailEnd type="none" w="med" len="med"/>
                    </a:lnR>
                    <a:lnT w="6350" cap="flat" cmpd="sng" algn="ctr">
                      <a:solidFill>
                        <a:srgbClr val="C0CA3A"/>
                      </a:solidFill>
                      <a:prstDash val="solid"/>
                      <a:round/>
                      <a:headEnd type="none" w="med" len="med"/>
                      <a:tailEnd type="none" w="med" len="med"/>
                    </a:lnT>
                    <a:lnB w="6350" cap="flat" cmpd="sng" algn="ctr">
                      <a:solidFill>
                        <a:srgbClr val="40250B"/>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Display" panose="020B0004020202020204" pitchFamily="34" charset="0"/>
                        </a:rPr>
                        <a:t>Very Weak/No Correlation</a:t>
                      </a:r>
                    </a:p>
                  </a:txBody>
                  <a:tcPr marL="9525" marR="9525" marT="9525" marB="0" anchor="b">
                    <a:lnL w="6350" cap="flat" cmpd="sng" algn="ctr">
                      <a:solidFill>
                        <a:srgbClr val="40250B"/>
                      </a:solidFill>
                      <a:prstDash val="solid"/>
                      <a:round/>
                      <a:headEnd type="none" w="med" len="med"/>
                      <a:tailEnd type="none" w="med" len="med"/>
                    </a:lnL>
                    <a:lnR w="6350" cap="flat" cmpd="sng" algn="ctr">
                      <a:solidFill>
                        <a:srgbClr val="809C16"/>
                      </a:solidFill>
                      <a:prstDash val="solid"/>
                      <a:round/>
                      <a:headEnd type="none" w="med" len="med"/>
                      <a:tailEnd type="none" w="med" len="med"/>
                    </a:lnR>
                    <a:lnT w="6350" cap="flat" cmpd="sng" algn="ctr">
                      <a:solidFill>
                        <a:srgbClr val="40553A"/>
                      </a:solidFill>
                      <a:prstDash val="solid"/>
                      <a:round/>
                      <a:headEnd type="none" w="med" len="med"/>
                      <a:tailEnd type="none" w="med" len="med"/>
                    </a:lnT>
                    <a:lnB w="6350" cap="flat" cmpd="sng" algn="ctr">
                      <a:solidFill>
                        <a:srgbClr val="809C16"/>
                      </a:solidFill>
                      <a:prstDash val="solid"/>
                      <a:round/>
                      <a:headEnd type="none" w="med" len="med"/>
                      <a:tailEnd type="none" w="med" len="med"/>
                    </a:lnB>
                    <a:noFill/>
                  </a:tcPr>
                </a:tc>
                <a:extLst>
                  <a:ext uri="{0D108BD9-81ED-4DB2-BD59-A6C34878D82A}">
                    <a16:rowId xmlns:a16="http://schemas.microsoft.com/office/drawing/2014/main" val="1112120018"/>
                  </a:ext>
                </a:extLst>
              </a:tr>
              <a:tr h="254000">
                <a:tc>
                  <a:txBody>
                    <a:bodyPr/>
                    <a:lstStyle/>
                    <a:p>
                      <a:pPr algn="l" fontAlgn="b"/>
                      <a:r>
                        <a:rPr lang="en-US" sz="1600" b="0" i="0" u="none" strike="noStrike">
                          <a:solidFill>
                            <a:srgbClr val="000000"/>
                          </a:solidFill>
                          <a:effectLst/>
                          <a:latin typeface="Aptos Display" panose="020B0004020202020204" pitchFamily="34" charset="0"/>
                        </a:rPr>
                        <a:t>age_num</a:t>
                      </a:r>
                    </a:p>
                  </a:txBody>
                  <a:tcPr marL="9525" marR="9525" marT="9525" marB="0" anchor="b">
                    <a:lnL w="6350" cap="flat" cmpd="sng" algn="ctr">
                      <a:solidFill>
                        <a:srgbClr val="808510"/>
                      </a:solidFill>
                      <a:prstDash val="solid"/>
                      <a:round/>
                      <a:headEnd type="none" w="med" len="med"/>
                      <a:tailEnd type="none" w="med" len="med"/>
                    </a:lnL>
                    <a:lnR w="6350" cap="flat" cmpd="sng" algn="ctr">
                      <a:solidFill>
                        <a:srgbClr val="808510"/>
                      </a:solidFill>
                      <a:prstDash val="solid"/>
                      <a:round/>
                      <a:headEnd type="none" w="med" len="med"/>
                      <a:tailEnd type="none" w="med" len="med"/>
                    </a:lnR>
                    <a:lnT w="6350" cap="flat" cmpd="sng" algn="ctr">
                      <a:solidFill>
                        <a:srgbClr val="40F30F"/>
                      </a:solidFill>
                      <a:prstDash val="solid"/>
                      <a:round/>
                      <a:headEnd type="none" w="med" len="med"/>
                      <a:tailEnd type="none" w="med" len="med"/>
                    </a:lnT>
                    <a:lnB w="6350" cap="flat" cmpd="sng" algn="ctr">
                      <a:solidFill>
                        <a:srgbClr val="80851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Display" panose="020B0004020202020204" pitchFamily="34" charset="0"/>
                        </a:rPr>
                        <a:t>0.019</a:t>
                      </a:r>
                    </a:p>
                  </a:txBody>
                  <a:tcPr marL="9525" marR="9525" marT="9525" marB="0" anchor="b">
                    <a:lnL w="6350" cap="flat" cmpd="sng" algn="ctr">
                      <a:solidFill>
                        <a:srgbClr val="808510"/>
                      </a:solidFill>
                      <a:prstDash val="solid"/>
                      <a:round/>
                      <a:headEnd type="none" w="med" len="med"/>
                      <a:tailEnd type="none" w="med" len="med"/>
                    </a:lnL>
                    <a:lnR w="6350" cap="flat" cmpd="sng" algn="ctr">
                      <a:solidFill>
                        <a:srgbClr val="C05D61"/>
                      </a:solidFill>
                      <a:prstDash val="solid"/>
                      <a:round/>
                      <a:headEnd type="none" w="med" len="med"/>
                      <a:tailEnd type="none" w="med" len="med"/>
                    </a:lnR>
                    <a:lnT w="6350" cap="flat" cmpd="sng" algn="ctr">
                      <a:solidFill>
                        <a:srgbClr val="40250B"/>
                      </a:solidFill>
                      <a:prstDash val="solid"/>
                      <a:round/>
                      <a:headEnd type="none" w="med" len="med"/>
                      <a:tailEnd type="none" w="med" len="med"/>
                    </a:lnT>
                    <a:lnB w="6350" cap="flat" cmpd="sng" algn="ctr">
                      <a:solidFill>
                        <a:srgbClr val="C05D6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Display" panose="020B0004020202020204" pitchFamily="34" charset="0"/>
                        </a:rPr>
                        <a:t>Very Weak/No Correlation</a:t>
                      </a:r>
                    </a:p>
                  </a:txBody>
                  <a:tcPr marL="9525" marR="9525" marT="9525" marB="0" anchor="b">
                    <a:lnL w="6350" cap="flat" cmpd="sng" algn="ctr">
                      <a:solidFill>
                        <a:srgbClr val="C05D61"/>
                      </a:solidFill>
                      <a:prstDash val="solid"/>
                      <a:round/>
                      <a:headEnd type="none" w="med" len="med"/>
                      <a:tailEnd type="none" w="med" len="med"/>
                    </a:lnL>
                    <a:lnR w="6350" cap="flat" cmpd="sng" algn="ctr">
                      <a:solidFill>
                        <a:srgbClr val="005C6A"/>
                      </a:solidFill>
                      <a:prstDash val="solid"/>
                      <a:round/>
                      <a:headEnd type="none" w="med" len="med"/>
                      <a:tailEnd type="none" w="med" len="med"/>
                    </a:lnR>
                    <a:lnT w="6350" cap="flat" cmpd="sng" algn="ctr">
                      <a:solidFill>
                        <a:srgbClr val="809C16"/>
                      </a:solidFill>
                      <a:prstDash val="solid"/>
                      <a:round/>
                      <a:headEnd type="none" w="med" len="med"/>
                      <a:tailEnd type="none" w="med" len="med"/>
                    </a:lnT>
                    <a:lnB w="6350" cap="flat" cmpd="sng" algn="ctr">
                      <a:solidFill>
                        <a:srgbClr val="005C6A"/>
                      </a:solidFill>
                      <a:prstDash val="solid"/>
                      <a:round/>
                      <a:headEnd type="none" w="med" len="med"/>
                      <a:tailEnd type="none" w="med" len="med"/>
                    </a:lnB>
                    <a:noFill/>
                  </a:tcPr>
                </a:tc>
                <a:extLst>
                  <a:ext uri="{0D108BD9-81ED-4DB2-BD59-A6C34878D82A}">
                    <a16:rowId xmlns:a16="http://schemas.microsoft.com/office/drawing/2014/main" val="2718458515"/>
                  </a:ext>
                </a:extLst>
              </a:tr>
              <a:tr h="254000">
                <a:tc>
                  <a:txBody>
                    <a:bodyPr/>
                    <a:lstStyle/>
                    <a:p>
                      <a:pPr algn="l" fontAlgn="b"/>
                      <a:r>
                        <a:rPr lang="en-US" sz="1600" b="0" i="0" u="none" strike="noStrike">
                          <a:solidFill>
                            <a:srgbClr val="000000"/>
                          </a:solidFill>
                          <a:effectLst/>
                          <a:latin typeface="Aptos Display" panose="020B0004020202020204" pitchFamily="34" charset="0"/>
                        </a:rPr>
                        <a:t>n_medications</a:t>
                      </a:r>
                    </a:p>
                  </a:txBody>
                  <a:tcPr marL="9525" marR="9525" marT="9525" marB="0" anchor="b">
                    <a:lnL w="6350" cap="flat" cmpd="sng" algn="ctr">
                      <a:solidFill>
                        <a:srgbClr val="C03A1D"/>
                      </a:solidFill>
                      <a:prstDash val="solid"/>
                      <a:round/>
                      <a:headEnd type="none" w="med" len="med"/>
                      <a:tailEnd type="none" w="med" len="med"/>
                    </a:lnL>
                    <a:lnR w="6350" cap="flat" cmpd="sng" algn="ctr">
                      <a:solidFill>
                        <a:srgbClr val="C03A1D"/>
                      </a:solidFill>
                      <a:prstDash val="solid"/>
                      <a:round/>
                      <a:headEnd type="none" w="med" len="med"/>
                      <a:tailEnd type="none" w="med" len="med"/>
                    </a:lnR>
                    <a:lnT w="6350" cap="flat" cmpd="sng" algn="ctr">
                      <a:solidFill>
                        <a:srgbClr val="808510"/>
                      </a:solidFill>
                      <a:prstDash val="solid"/>
                      <a:round/>
                      <a:headEnd type="none" w="med" len="med"/>
                      <a:tailEnd type="none" w="med" len="med"/>
                    </a:lnT>
                    <a:lnB w="6350" cap="flat" cmpd="sng" algn="ctr">
                      <a:solidFill>
                        <a:srgbClr val="C03A1D"/>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Display" panose="020B0004020202020204" pitchFamily="34" charset="0"/>
                        </a:rPr>
                        <a:t>0.019</a:t>
                      </a:r>
                    </a:p>
                  </a:txBody>
                  <a:tcPr marL="9525" marR="9525" marT="9525" marB="0" anchor="b">
                    <a:lnL w="6350" cap="flat" cmpd="sng" algn="ctr">
                      <a:solidFill>
                        <a:srgbClr val="C03A1D"/>
                      </a:solidFill>
                      <a:prstDash val="solid"/>
                      <a:round/>
                      <a:headEnd type="none" w="med" len="med"/>
                      <a:tailEnd type="none" w="med" len="med"/>
                    </a:lnL>
                    <a:lnR w="6350" cap="flat" cmpd="sng" algn="ctr">
                      <a:solidFill>
                        <a:srgbClr val="40A612"/>
                      </a:solidFill>
                      <a:prstDash val="solid"/>
                      <a:round/>
                      <a:headEnd type="none" w="med" len="med"/>
                      <a:tailEnd type="none" w="med" len="med"/>
                    </a:lnR>
                    <a:lnT w="6350" cap="flat" cmpd="sng" algn="ctr">
                      <a:solidFill>
                        <a:srgbClr val="C05D61"/>
                      </a:solidFill>
                      <a:prstDash val="solid"/>
                      <a:round/>
                      <a:headEnd type="none" w="med" len="med"/>
                      <a:tailEnd type="none" w="med" len="med"/>
                    </a:lnT>
                    <a:lnB w="6350" cap="flat" cmpd="sng" algn="ctr">
                      <a:solidFill>
                        <a:srgbClr val="40A612"/>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Aptos Display" panose="020B0004020202020204" pitchFamily="34" charset="0"/>
                        </a:rPr>
                        <a:t>Very Weak/No Correlation</a:t>
                      </a:r>
                    </a:p>
                  </a:txBody>
                  <a:tcPr marL="9525" marR="9525" marT="9525" marB="0" anchor="b">
                    <a:lnL w="6350" cap="flat" cmpd="sng" algn="ctr">
                      <a:solidFill>
                        <a:srgbClr val="40A612"/>
                      </a:solidFill>
                      <a:prstDash val="solid"/>
                      <a:round/>
                      <a:headEnd type="none" w="med" len="med"/>
                      <a:tailEnd type="none" w="med" len="med"/>
                    </a:lnL>
                    <a:lnR w="6350" cap="flat" cmpd="sng" algn="ctr">
                      <a:solidFill>
                        <a:srgbClr val="802A17"/>
                      </a:solidFill>
                      <a:prstDash val="solid"/>
                      <a:round/>
                      <a:headEnd type="none" w="med" len="med"/>
                      <a:tailEnd type="none" w="med" len="med"/>
                    </a:lnR>
                    <a:lnT w="6350" cap="flat" cmpd="sng" algn="ctr">
                      <a:solidFill>
                        <a:srgbClr val="005C6A"/>
                      </a:solidFill>
                      <a:prstDash val="solid"/>
                      <a:round/>
                      <a:headEnd type="none" w="med" len="med"/>
                      <a:tailEnd type="none" w="med" len="med"/>
                    </a:lnT>
                    <a:lnB w="6350" cap="flat" cmpd="sng" algn="ctr">
                      <a:solidFill>
                        <a:srgbClr val="802A17"/>
                      </a:solidFill>
                      <a:prstDash val="solid"/>
                      <a:round/>
                      <a:headEnd type="none" w="med" len="med"/>
                      <a:tailEnd type="none" w="med" len="med"/>
                    </a:lnB>
                    <a:noFill/>
                  </a:tcPr>
                </a:tc>
                <a:extLst>
                  <a:ext uri="{0D108BD9-81ED-4DB2-BD59-A6C34878D82A}">
                    <a16:rowId xmlns:a16="http://schemas.microsoft.com/office/drawing/2014/main" val="2669412347"/>
                  </a:ext>
                </a:extLst>
              </a:tr>
            </a:tbl>
          </a:graphicData>
        </a:graphic>
      </p:graphicFrame>
    </p:spTree>
    <p:extLst>
      <p:ext uri="{BB962C8B-B14F-4D97-AF65-F5344CB8AC3E}">
        <p14:creationId xmlns:p14="http://schemas.microsoft.com/office/powerpoint/2010/main" val="316567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99002-DEC5-3C11-E41A-76079F3C2B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C5FD8CB-1B5E-1B88-0DB4-C3DBAFC61DE2}"/>
              </a:ext>
            </a:extLst>
          </p:cNvPr>
          <p:cNvSpPr txBox="1"/>
          <p:nvPr/>
        </p:nvSpPr>
        <p:spPr>
          <a:xfrm>
            <a:off x="880946" y="702526"/>
            <a:ext cx="6749540" cy="584775"/>
          </a:xfrm>
          <a:prstGeom prst="rect">
            <a:avLst/>
          </a:prstGeom>
          <a:noFill/>
        </p:spPr>
        <p:txBody>
          <a:bodyPr wrap="none" rtlCol="0">
            <a:spAutoFit/>
          </a:bodyPr>
          <a:lstStyle/>
          <a:p>
            <a:r>
              <a:rPr lang="en-US" sz="3200" b="1" u="sng" dirty="0"/>
              <a:t>Conclusion and Recommendations</a:t>
            </a:r>
          </a:p>
        </p:txBody>
      </p:sp>
      <p:pic>
        <p:nvPicPr>
          <p:cNvPr id="10" name="Picture 9" descr="A black text on a white background&#10;&#10;Description automatically generated">
            <a:extLst>
              <a:ext uri="{FF2B5EF4-FFF2-40B4-BE49-F238E27FC236}">
                <a16:creationId xmlns:a16="http://schemas.microsoft.com/office/drawing/2014/main" id="{71C9076A-C373-E8E8-4EE1-398022B330E7}"/>
              </a:ext>
            </a:extLst>
          </p:cNvPr>
          <p:cNvPicPr>
            <a:picLocks noChangeAspect="1"/>
          </p:cNvPicPr>
          <p:nvPr/>
        </p:nvPicPr>
        <p:blipFill>
          <a:blip r:embed="rId2"/>
          <a:stretch>
            <a:fillRect/>
          </a:stretch>
        </p:blipFill>
        <p:spPr>
          <a:xfrm>
            <a:off x="8629651" y="5858549"/>
            <a:ext cx="3281362" cy="674158"/>
          </a:xfrm>
          <a:prstGeom prst="rect">
            <a:avLst/>
          </a:prstGeom>
        </p:spPr>
      </p:pic>
      <p:sp>
        <p:nvSpPr>
          <p:cNvPr id="12" name="Rectangle 11">
            <a:extLst>
              <a:ext uri="{FF2B5EF4-FFF2-40B4-BE49-F238E27FC236}">
                <a16:creationId xmlns:a16="http://schemas.microsoft.com/office/drawing/2014/main" id="{346BB1D9-EBDA-81A5-38C5-F6817FCDFCB1}"/>
              </a:ext>
            </a:extLst>
          </p:cNvPr>
          <p:cNvSpPr/>
          <p:nvPr/>
        </p:nvSpPr>
        <p:spPr>
          <a:xfrm>
            <a:off x="133815" y="111512"/>
            <a:ext cx="11954107" cy="664612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4B7375A5-F5C2-4028-615D-AB7CF32B90D9}"/>
              </a:ext>
            </a:extLst>
          </p:cNvPr>
          <p:cNvSpPr txBox="1"/>
          <p:nvPr/>
        </p:nvSpPr>
        <p:spPr>
          <a:xfrm>
            <a:off x="880946" y="1573645"/>
            <a:ext cx="8854068" cy="4801314"/>
          </a:xfrm>
          <a:prstGeom prst="rect">
            <a:avLst/>
          </a:prstGeom>
          <a:noFill/>
        </p:spPr>
        <p:txBody>
          <a:bodyPr wrap="square" rtlCol="0">
            <a:spAutoFit/>
          </a:bodyPr>
          <a:lstStyle/>
          <a:p>
            <a:r>
              <a:rPr lang="en-US" b="1" dirty="0"/>
              <a:t>Recommendations</a:t>
            </a:r>
          </a:p>
          <a:p>
            <a:pPr>
              <a:buFont typeface="+mj-lt"/>
              <a:buAutoNum type="arabicPeriod"/>
            </a:pPr>
            <a:r>
              <a:rPr lang="en-US" b="1" dirty="0"/>
              <a:t>Enhance Post-Discharge Care for Inpatients</a:t>
            </a:r>
            <a:endParaRPr lang="en-US" dirty="0"/>
          </a:p>
          <a:p>
            <a:pPr marL="742950" lvl="1" indent="-285750">
              <a:buFont typeface="+mj-lt"/>
              <a:buAutoNum type="arabicPeriod"/>
            </a:pPr>
            <a:r>
              <a:rPr lang="en-US" dirty="0"/>
              <a:t>Improve discharge planning and schedule follow-ups.</a:t>
            </a:r>
          </a:p>
          <a:p>
            <a:pPr marL="742950" lvl="1" indent="-285750">
              <a:buFont typeface="+mj-lt"/>
              <a:buAutoNum type="arabicPeriod"/>
            </a:pPr>
            <a:r>
              <a:rPr lang="en-US" dirty="0"/>
              <a:t>Implement telemedicine check-ups to monitor recovery.</a:t>
            </a:r>
          </a:p>
          <a:p>
            <a:pPr>
              <a:buFont typeface="+mj-lt"/>
              <a:buAutoNum type="arabicPeriod"/>
            </a:pPr>
            <a:r>
              <a:rPr lang="en-US" b="1" dirty="0"/>
              <a:t>Strengthen Transitional Care Programs</a:t>
            </a:r>
            <a:endParaRPr lang="en-US" dirty="0"/>
          </a:p>
          <a:p>
            <a:pPr marL="742950" lvl="1" indent="-285750">
              <a:buFont typeface="+mj-lt"/>
              <a:buAutoNum type="arabicPeriod"/>
            </a:pPr>
            <a:r>
              <a:rPr lang="en-US" dirty="0"/>
              <a:t>Assign case managers for high-risk and elderly patients.</a:t>
            </a:r>
          </a:p>
          <a:p>
            <a:pPr marL="742950" lvl="1" indent="-285750">
              <a:buFont typeface="+mj-lt"/>
              <a:buAutoNum type="arabicPeriod"/>
            </a:pPr>
            <a:r>
              <a:rPr lang="en-US" dirty="0"/>
              <a:t>Offer home healthcare services to reduce unnecessary readmissions.</a:t>
            </a:r>
            <a:r>
              <a:rPr lang="en-US" b="1" dirty="0"/>
              <a:t> </a:t>
            </a:r>
          </a:p>
          <a:p>
            <a:pPr>
              <a:buNone/>
            </a:pPr>
            <a:r>
              <a:rPr lang="en-US" b="1" dirty="0"/>
              <a:t>3. Improve Patient Education and Chronic Disease Management</a:t>
            </a:r>
          </a:p>
          <a:p>
            <a:pPr>
              <a:buNone/>
            </a:pPr>
            <a:r>
              <a:rPr lang="en-US" dirty="0"/>
              <a:t>         1. Conduct educational programs on self-care and lifestyle adjustments.</a:t>
            </a:r>
          </a:p>
          <a:p>
            <a:pPr>
              <a:buNone/>
            </a:pPr>
            <a:r>
              <a:rPr lang="en-US" dirty="0"/>
              <a:t>         2. Provide support groups and coaching for chronic disease management.</a:t>
            </a:r>
          </a:p>
          <a:p>
            <a:endParaRPr lang="en-US" dirty="0"/>
          </a:p>
          <a:p>
            <a:r>
              <a:rPr lang="en-US" dirty="0"/>
              <a:t>Conclusion:</a:t>
            </a:r>
          </a:p>
          <a:p>
            <a:pPr>
              <a:buFont typeface="Arial" panose="020B0604020202020204" pitchFamily="34" charset="0"/>
              <a:buChar char="•"/>
            </a:pPr>
            <a:r>
              <a:rPr lang="en-US" b="1" dirty="0"/>
              <a:t>Inpatient hospitalization is the most significant factor.</a:t>
            </a:r>
          </a:p>
          <a:p>
            <a:pPr>
              <a:buFont typeface="Arial" panose="020B0604020202020204" pitchFamily="34" charset="0"/>
              <a:buChar char="•"/>
            </a:pPr>
            <a:r>
              <a:rPr lang="en-US" b="1" dirty="0"/>
              <a:t>Better post-discharge management and patient education can reduce readmission rates.</a:t>
            </a:r>
          </a:p>
          <a:p>
            <a:pPr>
              <a:buFont typeface="Arial" panose="020B0604020202020204" pitchFamily="34" charset="0"/>
              <a:buChar char="•"/>
            </a:pPr>
            <a:endParaRPr lang="en-US" dirty="0"/>
          </a:p>
          <a:p>
            <a:pPr marL="742950" lvl="1" indent="-285750">
              <a:buFont typeface="+mj-lt"/>
              <a:buAutoNum type="arabicPeriod"/>
            </a:pPr>
            <a:endParaRPr lang="en-US" dirty="0"/>
          </a:p>
        </p:txBody>
      </p:sp>
    </p:spTree>
    <p:extLst>
      <p:ext uri="{BB962C8B-B14F-4D97-AF65-F5344CB8AC3E}">
        <p14:creationId xmlns:p14="http://schemas.microsoft.com/office/powerpoint/2010/main" val="842442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29401-C742-431A-8AA2-99F51E8B223C}"/>
            </a:ext>
          </a:extLst>
        </p:cNvPr>
        <p:cNvGrpSpPr/>
        <p:nvPr/>
      </p:nvGrpSpPr>
      <p:grpSpPr>
        <a:xfrm>
          <a:off x="0" y="0"/>
          <a:ext cx="0" cy="0"/>
          <a:chOff x="0" y="0"/>
          <a:chExt cx="0" cy="0"/>
        </a:xfrm>
      </p:grpSpPr>
      <p:pic>
        <p:nvPicPr>
          <p:cNvPr id="10" name="Picture 9" descr="A black text on a white background&#10;&#10;Description automatically generated">
            <a:hlinkClick r:id="rId2"/>
            <a:extLst>
              <a:ext uri="{FF2B5EF4-FFF2-40B4-BE49-F238E27FC236}">
                <a16:creationId xmlns:a16="http://schemas.microsoft.com/office/drawing/2014/main" id="{3B85DDBE-80E5-2E74-E569-26ACBAB27836}"/>
              </a:ext>
            </a:extLst>
          </p:cNvPr>
          <p:cNvPicPr>
            <a:picLocks noChangeAspect="1"/>
          </p:cNvPicPr>
          <p:nvPr/>
        </p:nvPicPr>
        <p:blipFill>
          <a:blip r:embed="rId3"/>
          <a:stretch>
            <a:fillRect/>
          </a:stretch>
        </p:blipFill>
        <p:spPr>
          <a:xfrm>
            <a:off x="6647986" y="3429000"/>
            <a:ext cx="3488166" cy="716646"/>
          </a:xfrm>
          <a:prstGeom prst="rect">
            <a:avLst/>
          </a:prstGeom>
        </p:spPr>
      </p:pic>
      <p:sp>
        <p:nvSpPr>
          <p:cNvPr id="12" name="Rectangle 11">
            <a:extLst>
              <a:ext uri="{FF2B5EF4-FFF2-40B4-BE49-F238E27FC236}">
                <a16:creationId xmlns:a16="http://schemas.microsoft.com/office/drawing/2014/main" id="{B2F6943D-F8C5-0D20-636F-327F30065F69}"/>
              </a:ext>
            </a:extLst>
          </p:cNvPr>
          <p:cNvSpPr/>
          <p:nvPr/>
        </p:nvSpPr>
        <p:spPr>
          <a:xfrm>
            <a:off x="133815" y="111512"/>
            <a:ext cx="11954107" cy="664612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2C89C9A9-F86F-89CA-46CC-A859D5D4FA17}"/>
              </a:ext>
            </a:extLst>
          </p:cNvPr>
          <p:cNvSpPr txBox="1"/>
          <p:nvPr/>
        </p:nvSpPr>
        <p:spPr>
          <a:xfrm>
            <a:off x="2453268" y="3633400"/>
            <a:ext cx="6099716" cy="369332"/>
          </a:xfrm>
          <a:prstGeom prst="rect">
            <a:avLst/>
          </a:prstGeom>
          <a:noFill/>
        </p:spPr>
        <p:txBody>
          <a:bodyPr wrap="square">
            <a:spAutoFit/>
          </a:bodyPr>
          <a:lstStyle/>
          <a:p>
            <a:r>
              <a:rPr lang="en-US" b="1" dirty="0"/>
              <a:t>ANY QUESTIONS? LET US CONNECT </a:t>
            </a:r>
          </a:p>
        </p:txBody>
      </p:sp>
      <p:sp>
        <p:nvSpPr>
          <p:cNvPr id="8" name="Freeform 2">
            <a:extLst>
              <a:ext uri="{FF2B5EF4-FFF2-40B4-BE49-F238E27FC236}">
                <a16:creationId xmlns:a16="http://schemas.microsoft.com/office/drawing/2014/main" id="{81A400C5-75DF-B46A-C72D-3472EEBF2BBF}"/>
              </a:ext>
            </a:extLst>
          </p:cNvPr>
          <p:cNvSpPr/>
          <p:nvPr/>
        </p:nvSpPr>
        <p:spPr>
          <a:xfrm>
            <a:off x="2575931" y="1181219"/>
            <a:ext cx="7315200" cy="1862051"/>
          </a:xfrm>
          <a:custGeom>
            <a:avLst/>
            <a:gdLst/>
            <a:ahLst/>
            <a:cxnLst/>
            <a:rect l="l" t="t" r="r" b="b"/>
            <a:pathLst>
              <a:path w="7315200" h="1862051">
                <a:moveTo>
                  <a:pt x="0" y="0"/>
                </a:moveTo>
                <a:lnTo>
                  <a:pt x="7315200" y="0"/>
                </a:lnTo>
                <a:lnTo>
                  <a:pt x="7315200" y="1862051"/>
                </a:lnTo>
                <a:lnTo>
                  <a:pt x="0" y="18620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extLst>
      <p:ext uri="{BB962C8B-B14F-4D97-AF65-F5344CB8AC3E}">
        <p14:creationId xmlns:p14="http://schemas.microsoft.com/office/powerpoint/2010/main" val="1605743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TotalTime>
  <Words>384</Words>
  <Application>Microsoft Macintosh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var(--jp-code-font-family)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Maaz Mohiuddin Mohammed</dc:creator>
  <cp:lastModifiedBy>Maaz Mohiuddin Mohammed</cp:lastModifiedBy>
  <cp:revision>2</cp:revision>
  <dcterms:created xsi:type="dcterms:W3CDTF">2025-03-24T03:05:27Z</dcterms:created>
  <dcterms:modified xsi:type="dcterms:W3CDTF">2025-03-24T04:20:33Z</dcterms:modified>
</cp:coreProperties>
</file>