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FF56EE-A987-4B68-9437-E05168F360AA}">
          <p14:sldIdLst>
            <p14:sldId id="256"/>
            <p14:sldId id="257"/>
            <p14:sldId id="258"/>
            <p14:sldId id="260"/>
            <p14:sldId id="259"/>
          </p14:sldIdLst>
        </p14:section>
        <p14:section name="Untitled Section" id="{C1645254-7A89-4FD5-837A-9C4E08975157}">
          <p14:sldIdLst>
            <p14:sldId id="265"/>
            <p14:sldId id="264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666666666666668"/>
          <c:y val="2.4271844660194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31714785651794"/>
          <c:y val="0.21821248375506455"/>
          <c:w val="0.82859251968503933"/>
          <c:h val="0.6616676460218592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Sheet1!$K$3:$K$14</c:f>
              <c:strCache>
                <c:ptCount val="12"/>
                <c:pt idx="0">
                  <c:v>8.80%</c:v>
                </c:pt>
                <c:pt idx="1">
                  <c:v>8.04%</c:v>
                </c:pt>
                <c:pt idx="2">
                  <c:v>7.30%</c:v>
                </c:pt>
                <c:pt idx="3">
                  <c:v>6.60%</c:v>
                </c:pt>
                <c:pt idx="4">
                  <c:v>5.95%</c:v>
                </c:pt>
                <c:pt idx="5">
                  <c:v>5.36%</c:v>
                </c:pt>
                <c:pt idx="6">
                  <c:v>4.86%</c:v>
                </c:pt>
                <c:pt idx="7">
                  <c:v>4.48%</c:v>
                </c:pt>
                <c:pt idx="8">
                  <c:v>4.25%</c:v>
                </c:pt>
                <c:pt idx="9">
                  <c:v>4.20%</c:v>
                </c:pt>
                <c:pt idx="10">
                  <c:v>4.32%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Sheet1!$K$3:$K$14</c:f>
              <c:numCache>
                <c:formatCode>0.00%</c:formatCode>
                <c:ptCount val="12"/>
                <c:pt idx="0">
                  <c:v>8.8045735794468463E-2</c:v>
                </c:pt>
                <c:pt idx="1">
                  <c:v>8.0410349860494876E-2</c:v>
                </c:pt>
                <c:pt idx="2">
                  <c:v>7.3039189621982317E-2</c:v>
                </c:pt>
                <c:pt idx="3">
                  <c:v>6.602081610700862E-2</c:v>
                </c:pt>
                <c:pt idx="4">
                  <c:v>5.9480241938696457E-2</c:v>
                </c:pt>
                <c:pt idx="5">
                  <c:v>5.3592688732579372E-2</c:v>
                </c:pt>
                <c:pt idx="6">
                  <c:v>4.8596084954852806E-2</c:v>
                </c:pt>
                <c:pt idx="7">
                  <c:v>4.4789605302371895E-2</c:v>
                </c:pt>
                <c:pt idx="8">
                  <c:v>4.2494283100154878E-2</c:v>
                </c:pt>
                <c:pt idx="9">
                  <c:v>4.1958855228673882E-2</c:v>
                </c:pt>
                <c:pt idx="10">
                  <c:v>4.3248734673471963E-2</c:v>
                </c:pt>
              </c:numCache>
            </c:numRef>
          </c:xVal>
          <c:yVal>
            <c:numRef>
              <c:f>Sheet1!$J$3:$J$14</c:f>
              <c:numCache>
                <c:formatCode>0.00%</c:formatCode>
                <c:ptCount val="12"/>
                <c:pt idx="0">
                  <c:v>1.9219303666137038E-2</c:v>
                </c:pt>
                <c:pt idx="1">
                  <c:v>2.1385109828660601E-2</c:v>
                </c:pt>
                <c:pt idx="2">
                  <c:v>2.3550915991184161E-2</c:v>
                </c:pt>
                <c:pt idx="3">
                  <c:v>2.5716722153707725E-2</c:v>
                </c:pt>
                <c:pt idx="4">
                  <c:v>2.7882528316231288E-2</c:v>
                </c:pt>
                <c:pt idx="5">
                  <c:v>3.0048334478754844E-2</c:v>
                </c:pt>
                <c:pt idx="6">
                  <c:v>3.2214140641278408E-2</c:v>
                </c:pt>
                <c:pt idx="7">
                  <c:v>3.4379946803801971E-2</c:v>
                </c:pt>
                <c:pt idx="8">
                  <c:v>3.6545752966325527E-2</c:v>
                </c:pt>
                <c:pt idx="9">
                  <c:v>3.8711559128849091E-2</c:v>
                </c:pt>
                <c:pt idx="10">
                  <c:v>4.0877365291372647E-2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BBB-47B9-A189-AE647A84E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8851951"/>
        <c:axId val="1718852367"/>
      </c:scatterChart>
      <c:valAx>
        <c:axId val="1718851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852367"/>
        <c:crosses val="autoZero"/>
        <c:crossBetween val="midCat"/>
      </c:valAx>
      <c:valAx>
        <c:axId val="1718852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88519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EB01D-2C38-4344-B40E-C71F0A5FBB31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2600D-F628-43DE-BB30-6D50979B9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2600D-F628-43DE-BB30-6D50979B9D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803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53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008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5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5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1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7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1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6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1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8C52-74B1-4485-9676-0E8E649899C8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4E1140-4CBF-4133-910B-C18044789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4867-1ABB-4BDD-BA94-021483EA0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8143" y="165099"/>
            <a:ext cx="7860693" cy="32639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  <a:latin typeface="Cooper Black" panose="0208090404030B020404" pitchFamily="18" charset="0"/>
              </a:rPr>
              <a:t>PORTFOLIO    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C2F77-8048-4418-81B9-96606EB4A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681" y="3151573"/>
            <a:ext cx="8138160" cy="223322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>
              <a:latin typeface="Algerian" panose="04020705040A02060702" pitchFamily="82" charset="0"/>
            </a:endParaRPr>
          </a:p>
          <a:p>
            <a:r>
              <a:rPr lang="en-US" dirty="0">
                <a:latin typeface="Algerian" panose="04020705040A02060702" pitchFamily="82" charset="0"/>
              </a:rPr>
              <a:t>                             </a:t>
            </a:r>
            <a:r>
              <a:rPr lang="en-US" sz="4400" dirty="0">
                <a:latin typeface="Algerian" panose="04020705040A02060702" pitchFamily="82" charset="0"/>
              </a:rPr>
              <a:t>By TEAM 6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0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E33A-9B44-4D4D-AB54-66F631330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                </a:t>
            </a:r>
            <a:r>
              <a:rPr lang="en-US" b="1" dirty="0">
                <a:latin typeface="Algerian" panose="04020705040A02060702" pitchFamily="82" charset="0"/>
              </a:rPr>
              <a:t>THANK  YOU.</a:t>
            </a:r>
          </a:p>
        </p:txBody>
      </p:sp>
    </p:spTree>
    <p:extLst>
      <p:ext uri="{BB962C8B-B14F-4D97-AF65-F5344CB8AC3E}">
        <p14:creationId xmlns:p14="http://schemas.microsoft.com/office/powerpoint/2010/main" val="29527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2306-4C1B-4779-B95E-599E10010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938509"/>
            <a:ext cx="8915399" cy="1838872"/>
          </a:xfrm>
        </p:spPr>
        <p:txBody>
          <a:bodyPr>
            <a:normAutofit fontScale="90000"/>
          </a:bodyPr>
          <a:lstStyle/>
          <a:p>
            <a:pPr algn="l"/>
            <a:b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  <a:t>Portfolio Optimization:</a:t>
            </a:r>
            <a:b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</a:br>
            <a:b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  <a:t>●Portfolio Optimization is Based on </a:t>
            </a:r>
            <a:r>
              <a:rPr lang="en-US" sz="2000" b="1" dirty="0">
                <a:solidFill>
                  <a:schemeClr val="accent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  <a:t>Modern Portfolio Theory(MPT) </a:t>
            </a:r>
            <a: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  <a:t>or Mean- variance Analysis is a Mathematical Model Study For Developing and Creating of Portfolio for Which Aim to Maximize the Return </a:t>
            </a:r>
            <a:b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  <a:t>For given Amount Of Risk.</a:t>
            </a:r>
            <a:b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</a:br>
            <a:b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  <a:t>●MPT Theory was Developed by </a:t>
            </a:r>
            <a:r>
              <a:rPr lang="en-US" sz="2000" b="1" dirty="0">
                <a:solidFill>
                  <a:schemeClr val="accent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  <a:t>Harry</a:t>
            </a:r>
            <a:b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  <a:t>Markowitz</a:t>
            </a:r>
            <a: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  <a:t> in the 1950’s,He was Awarded The</a:t>
            </a:r>
            <a:b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</a:br>
            <a:r>
              <a:rPr lang="en-US" sz="2000" dirty="0">
                <a:latin typeface="+mn-lt"/>
                <a:ea typeface="Cambria" panose="02040503050406030204" pitchFamily="18" charset="0"/>
                <a:cs typeface="Calibri" panose="020F0502020204030204" pitchFamily="34" charset="0"/>
              </a:rPr>
              <a:t> Nobel Prize.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2F227-94F6-43B8-A74C-A02F6D530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5600" y="3551068"/>
            <a:ext cx="7052226" cy="273302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Cambria" panose="02040503050406030204" pitchFamily="18" charset="0"/>
              </a:rPr>
              <a:t>Modern Portfolio Theory(MPT):</a:t>
            </a:r>
          </a:p>
          <a:p>
            <a:pPr algn="l"/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  <a:ea typeface="Cambria" panose="02040503050406030204" pitchFamily="18" charset="0"/>
            </a:endParaRPr>
          </a:p>
          <a:p>
            <a:pPr algn="l"/>
            <a:r>
              <a:rPr lang="en-US" dirty="0"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●</a:t>
            </a:r>
            <a:r>
              <a:rPr lang="en-US" dirty="0">
                <a:ea typeface="Cambria" panose="02040503050406030204" pitchFamily="18" charset="0"/>
                <a:cs typeface="Calibri" panose="020F0502020204030204" pitchFamily="34" charset="0"/>
              </a:rPr>
              <a:t>Markowitz Provides the tools for Identifying the Portfolio which give the highest return for a Particular level of Risk(mean-variance portfolio </a:t>
            </a:r>
            <a:r>
              <a:rPr lang="en-US" dirty="0" err="1">
                <a:ea typeface="Cambria" panose="02040503050406030204" pitchFamily="18" charset="0"/>
                <a:cs typeface="Calibri" panose="020F0502020204030204" pitchFamily="34" charset="0"/>
              </a:rPr>
              <a:t>throey</a:t>
            </a:r>
            <a:r>
              <a:rPr lang="en-US" dirty="0">
                <a:ea typeface="Cambria" panose="02040503050406030204" pitchFamily="18" charset="0"/>
                <a:cs typeface="Calibri" panose="020F0502020204030204" pitchFamily="34" charset="0"/>
              </a:rPr>
              <a:t>).</a:t>
            </a:r>
          </a:p>
          <a:p>
            <a:pPr algn="l"/>
            <a:r>
              <a:rPr lang="en-US" dirty="0">
                <a:ea typeface="Cambria" panose="02040503050406030204" pitchFamily="18" charset="0"/>
                <a:cs typeface="Calibri" panose="020F0502020204030204" pitchFamily="34" charset="0"/>
              </a:rPr>
              <a:t>●Total risk of the Portfolio can be Reduced by Diversification-this can be achieved by Investing in assets that have Low Positive </a:t>
            </a:r>
            <a:r>
              <a:rPr lang="en-US" dirty="0" err="1">
                <a:ea typeface="Cambria" panose="02040503050406030204" pitchFamily="18" charset="0"/>
                <a:cs typeface="Calibri" panose="020F0502020204030204" pitchFamily="34" charset="0"/>
              </a:rPr>
              <a:t>Correlation,or</a:t>
            </a:r>
            <a:r>
              <a:rPr lang="en-US" dirty="0">
                <a:ea typeface="Cambria" panose="02040503050406030204" pitchFamily="18" charset="0"/>
                <a:cs typeface="Calibri" panose="020F0502020204030204" pitchFamily="34" charset="0"/>
              </a:rPr>
              <a:t> Better </a:t>
            </a:r>
            <a:r>
              <a:rPr lang="en-US" dirty="0" err="1">
                <a:ea typeface="Cambria" panose="02040503050406030204" pitchFamily="18" charset="0"/>
                <a:cs typeface="Calibri" panose="020F0502020204030204" pitchFamily="34" charset="0"/>
              </a:rPr>
              <a:t>still,a</a:t>
            </a:r>
            <a:r>
              <a:rPr lang="en-US" dirty="0">
                <a:ea typeface="Cambria" panose="02040503050406030204" pitchFamily="18" charset="0"/>
                <a:cs typeface="Calibri" panose="020F0502020204030204" pitchFamily="34" charset="0"/>
              </a:rPr>
              <a:t> Negative Correlation.</a:t>
            </a:r>
            <a:endParaRPr lang="en-US" dirty="0"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009E1-BF3F-4ACB-ADDC-46768264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068" y="1836757"/>
            <a:ext cx="3289516" cy="2203504"/>
          </a:xfrm>
          <a:prstGeom prst="rect">
            <a:avLst/>
          </a:prstGeom>
          <a:ln>
            <a:solidFill>
              <a:schemeClr val="tx2"/>
            </a:solidFill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00149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4520-C48F-4625-847F-9E1E43B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9417" y="4154751"/>
            <a:ext cx="9470037" cy="3499118"/>
          </a:xfrm>
        </p:spPr>
        <p:txBody>
          <a:bodyPr>
            <a:normAutofit fontScale="90000"/>
          </a:bodyPr>
          <a:lstStyle/>
          <a:p>
            <a:pPr algn="l"/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According to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MPT,risk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  <a:t> comes in Two categories: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</a:b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+mn-lt"/>
                <a:ea typeface="Cambria" panose="02040503050406030204" pitchFamily="18" charset="0"/>
              </a:rPr>
            </a:br>
            <a:r>
              <a:rPr lang="en-US" sz="2000" b="1" dirty="0">
                <a:latin typeface="+mn-lt"/>
                <a:ea typeface="Cambria" panose="02040503050406030204" pitchFamily="18" charset="0"/>
              </a:rPr>
              <a:t>Systematic Risk:</a:t>
            </a:r>
            <a:br>
              <a:rPr lang="en-US" sz="1800" b="1" dirty="0">
                <a:latin typeface="+mn-lt"/>
                <a:ea typeface="Cambria" panose="02040503050406030204" pitchFamily="18" charset="0"/>
              </a:rPr>
            </a:br>
            <a:r>
              <a:rPr lang="en-US" sz="1800" dirty="0">
                <a:latin typeface="+mn-lt"/>
                <a:ea typeface="Cambria" panose="02040503050406030204" pitchFamily="18" charset="0"/>
              </a:rPr>
              <a:t>Systematic risk is the Risk that Influences a large Number of assets also called as </a:t>
            </a:r>
            <a:r>
              <a:rPr lang="en-US" sz="1800" b="1" dirty="0">
                <a:solidFill>
                  <a:schemeClr val="accent1"/>
                </a:solidFill>
                <a:latin typeface="+mn-lt"/>
                <a:ea typeface="Cambria" panose="02040503050406030204" pitchFamily="18" charset="0"/>
              </a:rPr>
              <a:t>Market Risk</a:t>
            </a:r>
            <a:r>
              <a:rPr lang="en-US" sz="1800" dirty="0">
                <a:latin typeface="+mn-lt"/>
                <a:ea typeface="Cambria" panose="02040503050406030204" pitchFamily="18" charset="0"/>
              </a:rPr>
              <a:t>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</a:t>
            </a:r>
            <a:r>
              <a:rPr lang="en-US" sz="2000" b="1" dirty="0">
                <a:latin typeface="+mn-lt"/>
                <a:ea typeface="Cambria" panose="02040503050406030204" pitchFamily="18" charset="0"/>
              </a:rPr>
              <a:t>Unsystematic Risk</a:t>
            </a:r>
            <a:r>
              <a:rPr lang="en-US" sz="2000" dirty="0">
                <a:latin typeface="+mn-lt"/>
                <a:ea typeface="Cambria" panose="02040503050406030204" pitchFamily="18" charset="0"/>
              </a:rPr>
              <a:t>:</a:t>
            </a:r>
            <a:br>
              <a:rPr lang="en-US" sz="1800" dirty="0">
                <a:latin typeface="+mn-lt"/>
                <a:ea typeface="Cambria" panose="02040503050406030204" pitchFamily="18" charset="0"/>
              </a:rPr>
            </a:br>
            <a:r>
              <a:rPr lang="en-US" sz="1800" dirty="0">
                <a:latin typeface="+mn-lt"/>
                <a:ea typeface="Cambria" panose="02040503050406030204" pitchFamily="18" charset="0"/>
              </a:rPr>
              <a:t>                                                     Unsystematic Risk is the Risk that Influences a Single company </a:t>
            </a:r>
            <a:br>
              <a:rPr lang="en-US" sz="1800" dirty="0">
                <a:latin typeface="+mn-lt"/>
                <a:ea typeface="Cambria" panose="02040503050406030204" pitchFamily="18" charset="0"/>
              </a:rPr>
            </a:br>
            <a:r>
              <a:rPr lang="en-US" sz="1800" dirty="0">
                <a:latin typeface="+mn-lt"/>
                <a:ea typeface="Cambria" panose="02040503050406030204" pitchFamily="18" charset="0"/>
              </a:rPr>
              <a:t>                                                     (or)group of Companies also called </a:t>
            </a:r>
            <a:br>
              <a:rPr lang="en-US" sz="1800" dirty="0">
                <a:latin typeface="+mn-lt"/>
                <a:ea typeface="Cambria" panose="02040503050406030204" pitchFamily="18" charset="0"/>
              </a:rPr>
            </a:br>
            <a:r>
              <a:rPr lang="en-US" sz="1800" dirty="0">
                <a:latin typeface="+mn-lt"/>
                <a:ea typeface="Cambria" panose="02040503050406030204" pitchFamily="18" charset="0"/>
              </a:rPr>
              <a:t>                                                      </a:t>
            </a:r>
            <a:r>
              <a:rPr lang="en-US" sz="1800" b="1" dirty="0">
                <a:solidFill>
                  <a:schemeClr val="accent1"/>
                </a:solidFill>
                <a:latin typeface="+mn-lt"/>
                <a:ea typeface="Cambria" panose="02040503050406030204" pitchFamily="18" charset="0"/>
              </a:rPr>
              <a:t>Unique Risk </a:t>
            </a:r>
            <a:r>
              <a:rPr lang="en-US" sz="1800" dirty="0">
                <a:latin typeface="+mn-lt"/>
                <a:ea typeface="Cambria" panose="02040503050406030204" pitchFamily="18" charset="0"/>
              </a:rPr>
              <a:t>or </a:t>
            </a:r>
            <a:r>
              <a:rPr lang="en-US" sz="1800" b="1" dirty="0">
                <a:solidFill>
                  <a:schemeClr val="accent1"/>
                </a:solidFill>
                <a:latin typeface="+mn-lt"/>
                <a:ea typeface="Cambria" panose="02040503050406030204" pitchFamily="18" charset="0"/>
              </a:rPr>
              <a:t>Firm-Specific Risk. </a:t>
            </a:r>
            <a:br>
              <a:rPr lang="en-US" sz="1800" dirty="0">
                <a:latin typeface="+mn-lt"/>
                <a:ea typeface="Cambria" panose="02040503050406030204" pitchFamily="18" charset="0"/>
              </a:rPr>
            </a:br>
            <a:r>
              <a:rPr lang="en-US" sz="1800" dirty="0">
                <a:latin typeface="+mn-lt"/>
                <a:ea typeface="Cambria" panose="02040503050406030204" pitchFamily="18" charset="0"/>
              </a:rPr>
              <a:t> </a:t>
            </a:r>
            <a:br>
              <a:rPr lang="en-US" sz="1800" dirty="0">
                <a:latin typeface="+mn-lt"/>
                <a:ea typeface="Cambria" panose="02040503050406030204" pitchFamily="18" charset="0"/>
              </a:rPr>
            </a:br>
            <a:r>
              <a:rPr lang="en-US" sz="1800" dirty="0">
                <a:latin typeface="+mn-lt"/>
                <a:ea typeface="Cambria" panose="02040503050406030204" pitchFamily="18" charset="0"/>
              </a:rPr>
              <a:t>                                </a:t>
            </a:r>
            <a:r>
              <a:rPr lang="en-US" sz="1800" b="1" dirty="0">
                <a:latin typeface="+mn-lt"/>
                <a:ea typeface="Cambria" panose="02040503050406030204" pitchFamily="18" charset="0"/>
              </a:rPr>
              <a:t>Total Risk=Systematic </a:t>
            </a:r>
            <a:r>
              <a:rPr lang="en-US" sz="1800" b="1" dirty="0" err="1">
                <a:latin typeface="+mn-lt"/>
                <a:ea typeface="Cambria" panose="02040503050406030204" pitchFamily="18" charset="0"/>
              </a:rPr>
              <a:t>Risk+Unsystematic</a:t>
            </a:r>
            <a:r>
              <a:rPr lang="en-US" sz="1800" b="1" dirty="0">
                <a:latin typeface="+mn-lt"/>
                <a:ea typeface="Cambria" panose="02040503050406030204" pitchFamily="18" charset="0"/>
              </a:rPr>
              <a:t> Risk.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63EF1-1160-4A75-8DFA-2076FFAF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36" y="1864311"/>
            <a:ext cx="3920833" cy="229044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407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93E3AB-C53B-49FB-87F3-593CAA787D0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111281" y="1837268"/>
                <a:ext cx="8574622" cy="342719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000" b="1" dirty="0">
                    <a:solidFill>
                      <a:schemeClr val="accent1"/>
                    </a:solidFill>
                    <a:latin typeface="+mn-lt"/>
                  </a:rPr>
                  <a:t>Risk and Expected Return:</a:t>
                </a:r>
                <a:br>
                  <a:rPr lang="en-US" sz="2000" dirty="0">
                    <a:solidFill>
                      <a:schemeClr val="accent1"/>
                    </a:solidFill>
                    <a:latin typeface="+mn-lt"/>
                  </a:rPr>
                </a:br>
                <a:br>
                  <a:rPr lang="en-US" sz="2000" dirty="0">
                    <a:latin typeface="+mn-lt"/>
                  </a:rPr>
                </a:b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</a:rPr>
                  <a:t>In General Formula’s</a:t>
                </a:r>
                <a:br>
                  <a:rPr lang="en-US" sz="2000" dirty="0">
                    <a:latin typeface="+mn-lt"/>
                  </a:rPr>
                </a:b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  <a:cs typeface="Calibri" panose="020F0502020204030204" pitchFamily="34" charset="0"/>
                  </a:rPr>
                  <a:t>●</a:t>
                </a:r>
                <a:r>
                  <a:rPr lang="en-US" sz="2200" dirty="0">
                    <a:latin typeface="+mn-lt"/>
                    <a:cs typeface="Calibri" panose="020F0502020204030204" pitchFamily="34" charset="0"/>
                  </a:rPr>
                  <a:t>Expected return:</a:t>
                </a:r>
                <a:br>
                  <a:rPr lang="en-US" sz="2200" dirty="0">
                    <a:latin typeface="+mn-lt"/>
                    <a:cs typeface="Calibri" panose="020F0502020204030204" pitchFamily="34" charset="0"/>
                  </a:rPr>
                </a:br>
                <a:r>
                  <a:rPr lang="en-US" sz="2200" b="1" dirty="0">
                    <a:solidFill>
                      <a:schemeClr val="accent1"/>
                    </a:solidFill>
                    <a:latin typeface="+mn-lt"/>
                    <a:cs typeface="Calibri" panose="020F0502020204030204" pitchFamily="34" charset="0"/>
                  </a:rPr>
                  <a:t>E(Rp)=</a:t>
                </a:r>
                <a:r>
                  <a:rPr lang="en-US" sz="2000" b="1" dirty="0">
                    <a:solidFill>
                      <a:schemeClr val="accent1"/>
                    </a:solidFill>
                    <a:latin typeface="+mn-lt"/>
                    <a:cs typeface="Calibri" panose="020F0502020204030204" pitchFamily="34" charset="0"/>
                  </a:rPr>
                  <a:t>∑Wi E(Ri)</a:t>
                </a:r>
                <a:br>
                  <a:rPr lang="en-US" sz="2000" dirty="0">
                    <a:latin typeface="+mn-lt"/>
                    <a:cs typeface="Calibri" panose="020F0502020204030204" pitchFamily="34" charset="0"/>
                  </a:rPr>
                </a:br>
                <a:r>
                  <a:rPr lang="en-US" sz="2000" dirty="0">
                    <a:latin typeface="+mn-lt"/>
                    <a:cs typeface="Calibri" panose="020F0502020204030204" pitchFamily="34" charset="0"/>
                  </a:rPr>
                  <a:t>Rp is the return on the portfolio</a:t>
                </a:r>
                <a:br>
                  <a:rPr lang="en-US" sz="2000" dirty="0">
                    <a:latin typeface="+mn-lt"/>
                    <a:cs typeface="Calibri" panose="020F0502020204030204" pitchFamily="34" charset="0"/>
                  </a:rPr>
                </a:br>
                <a:r>
                  <a:rPr lang="en-US" sz="2000" dirty="0">
                    <a:latin typeface="+mn-lt"/>
                    <a:cs typeface="Calibri" panose="020F0502020204030204" pitchFamily="34" charset="0"/>
                  </a:rPr>
                  <a:t>Ri is the return on asset </a:t>
                </a:r>
                <a:r>
                  <a:rPr lang="en-US" sz="2000" dirty="0" err="1">
                    <a:latin typeface="+mn-lt"/>
                    <a:cs typeface="Calibri" panose="020F0502020204030204" pitchFamily="34" charset="0"/>
                  </a:rPr>
                  <a:t>i&amp;Wi</a:t>
                </a:r>
                <a:r>
                  <a:rPr lang="en-US" sz="2000" dirty="0">
                    <a:latin typeface="+mn-lt"/>
                    <a:cs typeface="Calibri" panose="020F0502020204030204" pitchFamily="34" charset="0"/>
                  </a:rPr>
                  <a:t> is the weighting of Component asset </a:t>
                </a:r>
                <a:r>
                  <a:rPr lang="en-US" sz="2000" dirty="0" err="1">
                    <a:latin typeface="+mn-lt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+mn-lt"/>
                    <a:cs typeface="Calibri" panose="020F0502020204030204" pitchFamily="34" charset="0"/>
                  </a:rPr>
                  <a:t>.</a:t>
                </a:r>
                <a:br>
                  <a:rPr lang="en-US" sz="2000" dirty="0">
                    <a:latin typeface="+mn-lt"/>
                    <a:cs typeface="Calibri" panose="020F0502020204030204" pitchFamily="34" charset="0"/>
                  </a:rPr>
                </a:br>
                <a:br>
                  <a:rPr lang="en-US" sz="2000" dirty="0">
                    <a:latin typeface="+mn-lt"/>
                    <a:cs typeface="Calibri" panose="020F0502020204030204" pitchFamily="34" charset="0"/>
                  </a:rPr>
                </a:br>
                <a:r>
                  <a:rPr lang="en-US" sz="2000" dirty="0">
                    <a:latin typeface="+mn-lt"/>
                    <a:cs typeface="Calibri" panose="020F0502020204030204" pitchFamily="34" charset="0"/>
                  </a:rPr>
                  <a:t>●Portfolio Return variance:</a:t>
                </a:r>
                <a:br>
                  <a:rPr lang="en-US" sz="2000" dirty="0">
                    <a:latin typeface="+mn-lt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𝝈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𝟐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𝒑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  <a:latin typeface="+mn-lt"/>
                    <a:cs typeface="Calibri" panose="020F0502020204030204" pitchFamily="34" charset="0"/>
                  </a:rPr>
                  <a:t> ∑ </a:t>
                </a:r>
                <a:r>
                  <a:rPr lang="en-US" sz="2000" b="1" dirty="0" err="1">
                    <a:solidFill>
                      <a:schemeClr val="accent1"/>
                    </a:solidFill>
                    <a:latin typeface="+mn-lt"/>
                    <a:cs typeface="Calibri" panose="020F0502020204030204" pitchFamily="34" charset="0"/>
                  </a:rPr>
                  <a:t>i</a:t>
                </a:r>
                <a:r>
                  <a:rPr lang="en-US" sz="2000" b="1" dirty="0">
                    <a:solidFill>
                      <a:schemeClr val="accent1"/>
                    </a:solidFill>
                    <a:latin typeface="+mn-lt"/>
                    <a:cs typeface="Calibri" panose="020F0502020204030204" pitchFamily="34" charset="0"/>
                  </a:rPr>
                  <a:t> ∑ j </a:t>
                </a:r>
                <a:r>
                  <a:rPr lang="en-US" sz="2000" b="1" dirty="0" err="1">
                    <a:solidFill>
                      <a:schemeClr val="accent1"/>
                    </a:solidFill>
                    <a:latin typeface="+mn-lt"/>
                    <a:cs typeface="Calibri" panose="020F0502020204030204" pitchFamily="34" charset="0"/>
                  </a:rPr>
                  <a:t>WiWj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𝝈</m:t>
                    </m:r>
                    <m:r>
                      <a:rPr lang="en-US" sz="20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𝐢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  <a:latin typeface="+mn-lt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𝝈</m:t>
                    </m:r>
                    <m:r>
                      <a:rPr lang="en-US" sz="20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𝐣</m:t>
                    </m:r>
                    <m:r>
                      <a:rPr lang="en-US" sz="20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𝐏𝐢𝐣</m:t>
                    </m:r>
                  </m:oMath>
                </a14:m>
                <a:br>
                  <a:rPr lang="en-US" sz="2000" b="0" dirty="0">
                    <a:latin typeface="+mn-lt"/>
                    <a:ea typeface="Cambria Math" panose="02040503050406030204" pitchFamily="18" charset="0"/>
                    <a:cs typeface="Calibri" panose="020F0502020204030204" pitchFamily="34" charset="0"/>
                  </a:rPr>
                </a:br>
                <a:r>
                  <a:rPr lang="en-US" sz="2000" b="0" dirty="0">
                    <a:latin typeface="+mn-lt"/>
                    <a:ea typeface="Cambria Math" panose="02040503050406030204" pitchFamily="18" charset="0"/>
                    <a:cs typeface="Calibri" panose="020F0502020204030204" pitchFamily="34" charset="0"/>
                  </a:rPr>
                  <a:t>Where </a:t>
                </a:r>
                <a:r>
                  <a:rPr lang="en-US" sz="2000" b="0" dirty="0" err="1">
                    <a:latin typeface="+mn-lt"/>
                    <a:ea typeface="Cambria Math" panose="02040503050406030204" pitchFamily="18" charset="0"/>
                    <a:cs typeface="Calibri" panose="020F0502020204030204" pitchFamily="34" charset="0"/>
                  </a:rPr>
                  <a:t>eij</a:t>
                </a:r>
                <a:r>
                  <a:rPr lang="en-US" sz="2000" b="0" dirty="0">
                    <a:latin typeface="+mn-lt"/>
                    <a:ea typeface="Cambria Math" panose="02040503050406030204" pitchFamily="18" charset="0"/>
                    <a:cs typeface="Calibri" panose="020F0502020204030204" pitchFamily="34" charset="0"/>
                  </a:rPr>
                  <a:t>=1 for </a:t>
                </a:r>
                <a:r>
                  <a:rPr lang="en-US" sz="2000" b="0" dirty="0" err="1">
                    <a:latin typeface="+mn-lt"/>
                    <a:ea typeface="Cambria Math" panose="02040503050406030204" pitchFamily="18" charset="0"/>
                    <a:cs typeface="Calibri" panose="020F0502020204030204" pitchFamily="34" charset="0"/>
                  </a:rPr>
                  <a:t>i</a:t>
                </a:r>
                <a:r>
                  <a:rPr lang="en-US" sz="2000" b="0" dirty="0">
                    <a:latin typeface="+mn-lt"/>
                    <a:ea typeface="Cambria Math" panose="02040503050406030204" pitchFamily="18" charset="0"/>
                    <a:cs typeface="Calibri" panose="020F0502020204030204" pitchFamily="34" charset="0"/>
                  </a:rPr>
                  <a:t>=j(or)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∑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jWiWj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ij</m:t>
                    </m:r>
                  </m:oMath>
                </a14:m>
                <a:br>
                  <a:rPr lang="en-US" sz="2000" dirty="0">
                    <a:solidFill>
                      <a:schemeClr val="accent1"/>
                    </a:solidFill>
                    <a:latin typeface="+mn-lt"/>
                  </a:rPr>
                </a:br>
                <a:r>
                  <a:rPr lang="en-US" sz="2200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ij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200" dirty="0">
                    <a:latin typeface="+mn-lt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i</m:t>
                    </m:r>
                  </m:oMath>
                </a14:m>
                <a:r>
                  <a:rPr lang="en-US" sz="2200" dirty="0">
                    <a:latin typeface="+mn-lt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jPij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is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the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Covariance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+mn-lt"/>
                  </a:rPr>
                  <a:t>of the Periodic returns on the Assets (or) Alternatively denoted as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</m:oMath>
                </a14:m>
                <a:r>
                  <a:rPr lang="en-US" sz="2200" dirty="0">
                    <a:latin typeface="+mn-lt"/>
                  </a:rPr>
                  <a:t>(</a:t>
                </a:r>
                <a:r>
                  <a:rPr lang="en-US" sz="2200" dirty="0" err="1">
                    <a:latin typeface="+mn-lt"/>
                  </a:rPr>
                  <a:t>i,j</a:t>
                </a:r>
                <a:r>
                  <a:rPr lang="en-US" sz="2200" dirty="0">
                    <a:latin typeface="+mn-lt"/>
                  </a:rPr>
                  <a:t>),</a:t>
                </a:r>
                <a:r>
                  <a:rPr lang="en-US" sz="2200" dirty="0" err="1">
                    <a:latin typeface="+mn-lt"/>
                  </a:rPr>
                  <a:t>covij</a:t>
                </a:r>
                <a:r>
                  <a:rPr lang="en-US" sz="2200" dirty="0">
                    <a:latin typeface="+mn-lt"/>
                  </a:rPr>
                  <a:t>(or)</a:t>
                </a:r>
                <a:r>
                  <a:rPr lang="en-US" sz="2200" dirty="0" err="1">
                    <a:latin typeface="+mn-lt"/>
                  </a:rPr>
                  <a:t>covv</a:t>
                </a:r>
                <a:r>
                  <a:rPr lang="en-US" sz="2200" dirty="0">
                    <a:latin typeface="+mn-lt"/>
                  </a:rPr>
                  <a:t>(</a:t>
                </a:r>
                <a:r>
                  <a:rPr lang="en-US" sz="2200" dirty="0" err="1">
                    <a:latin typeface="+mn-lt"/>
                  </a:rPr>
                  <a:t>i,j</a:t>
                </a:r>
                <a:r>
                  <a:rPr lang="en-US" sz="2200" dirty="0">
                    <a:latin typeface="+mn-lt"/>
                  </a:rPr>
                  <a:t>).</a:t>
                </a:r>
                <a:endParaRPr lang="en-US" sz="2000" dirty="0">
                  <a:solidFill>
                    <a:schemeClr val="accent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93E3AB-C53B-49FB-87F3-593CAA787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111281" y="1837268"/>
                <a:ext cx="8574622" cy="3427190"/>
              </a:xfrm>
              <a:blipFill>
                <a:blip r:embed="rId2"/>
                <a:stretch>
                  <a:fillRect l="-711" t="-27176" b="-3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27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11B36F-6669-43CE-BD9F-E4095724BB7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928401" y="1380068"/>
                <a:ext cx="8574622" cy="3484895"/>
              </a:xfrm>
            </p:spPr>
            <p:txBody>
              <a:bodyPr>
                <a:normAutofit fontScale="90000"/>
              </a:bodyPr>
              <a:lstStyle/>
              <a:p>
                <a:pPr algn="l"/>
                <a:br>
                  <a:rPr lang="en-US" sz="1600" b="1" dirty="0"/>
                </a:br>
                <a:br>
                  <a:rPr lang="en-US" sz="1600" b="1" dirty="0"/>
                </a:br>
                <a:br>
                  <a:rPr lang="en-US" sz="1600" b="1" dirty="0"/>
                </a:br>
                <a:br>
                  <a:rPr lang="en-US" sz="1600" b="1" dirty="0"/>
                </a:br>
                <a:br>
                  <a:rPr lang="en-US" sz="1600" b="1" dirty="0"/>
                </a:br>
                <a:br>
                  <a:rPr lang="en-US" sz="1600" b="1" dirty="0">
                    <a:latin typeface="+mn-lt"/>
                  </a:rPr>
                </a:br>
                <a:r>
                  <a:rPr lang="en-US" sz="1600" b="1" dirty="0">
                    <a:latin typeface="+mn-lt"/>
                  </a:rPr>
                  <a:t>                                                                                                                                                                                                                         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Sharpe Ratio:</a:t>
                </a:r>
                <a:b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</a:br>
                <a:br>
                  <a:rPr lang="en-US" sz="1600" dirty="0">
                    <a:latin typeface="+mn-lt"/>
                  </a:rPr>
                </a:br>
                <a:r>
                  <a:rPr lang="en-US" sz="1800" dirty="0">
                    <a:latin typeface="+mn-lt"/>
                    <a:cs typeface="Calibri" panose="020F0502020204030204" pitchFamily="34" charset="0"/>
                  </a:rPr>
                  <a:t>●</a:t>
                </a:r>
                <a:r>
                  <a:rPr lang="en-US" sz="1800" dirty="0">
                    <a:latin typeface="+mn-lt"/>
                  </a:rPr>
                  <a:t>The Sharpe ratio measures the return of an investment in relation to the risk-free rate(Treasury rate)and its risk Profile.</a:t>
                </a:r>
                <a:br>
                  <a:rPr lang="en-US" sz="1800" dirty="0">
                    <a:latin typeface="+mn-lt"/>
                  </a:rPr>
                </a:br>
                <a:br>
                  <a:rPr lang="en-US" sz="1600" dirty="0">
                    <a:latin typeface="+mn-lt"/>
                    <a:cs typeface="Calibri" panose="020F0502020204030204" pitchFamily="34" charset="0"/>
                  </a:rPr>
                </a:br>
                <a:r>
                  <a:rPr lang="en-US" sz="1800" dirty="0">
                    <a:latin typeface="+mn-lt"/>
                    <a:cs typeface="Calibri" panose="020F0502020204030204" pitchFamily="34" charset="0"/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3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𝑹𝒑</m:t>
                            </m:r>
                            <m:r>
                              <a:rPr lang="en-US" sz="3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3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𝑹𝒇</m:t>
                            </m:r>
                          </m:num>
                          <m:den>
                            <m:r>
                              <a:rPr lang="en-US" sz="3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𝝈</m:t>
                            </m:r>
                            <m:r>
                              <a:rPr lang="en-US" sz="3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𝒑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200" b="1" dirty="0">
                    <a:latin typeface="+mn-lt"/>
                  </a:rPr>
                  <a:t> </a:t>
                </a:r>
                <a:br>
                  <a:rPr lang="en-US" sz="2200" dirty="0">
                    <a:latin typeface="+mn-lt"/>
                  </a:rPr>
                </a:br>
                <a:r>
                  <a:rPr lang="en-US" sz="1800" dirty="0">
                    <a:latin typeface="+mn-lt"/>
                  </a:rPr>
                  <a:t>where Rp=return of Portfolio.</a:t>
                </a:r>
                <a:br>
                  <a:rPr lang="en-US" sz="2200" dirty="0">
                    <a:latin typeface="+mn-lt"/>
                  </a:rPr>
                </a:br>
                <a:r>
                  <a:rPr lang="en-US" sz="2200" dirty="0">
                    <a:latin typeface="+mn-lt"/>
                  </a:rPr>
                  <a:t>           </a:t>
                </a:r>
                <a:r>
                  <a:rPr lang="en-US" sz="1800" dirty="0">
                    <a:latin typeface="+mn-lt"/>
                  </a:rPr>
                  <a:t>Rf=risk-free rate.</a:t>
                </a:r>
                <a:br>
                  <a:rPr lang="en-US" sz="1600" dirty="0">
                    <a:latin typeface="+mn-lt"/>
                  </a:rPr>
                </a:br>
                <a:br>
                  <a:rPr lang="en-US" sz="2000" dirty="0">
                    <a:latin typeface="+mn-lt"/>
                  </a:rPr>
                </a:b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  <a:t>Efficient Frontier:</a:t>
                </a:r>
                <a:b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</a:rPr>
                </a:br>
                <a:br>
                  <a:rPr lang="en-US" sz="2000" dirty="0">
                    <a:latin typeface="+mn-lt"/>
                  </a:rPr>
                </a:br>
                <a:r>
                  <a:rPr lang="en-US" sz="2000" dirty="0">
                    <a:latin typeface="+mn-lt"/>
                    <a:cs typeface="Calibri" panose="020F0502020204030204" pitchFamily="34" charset="0"/>
                  </a:rPr>
                  <a:t>●</a:t>
                </a:r>
                <a:r>
                  <a:rPr lang="en-US" sz="1800" dirty="0">
                    <a:latin typeface="+mn-lt"/>
                    <a:cs typeface="Calibri" panose="020F0502020204030204" pitchFamily="34" charset="0"/>
                  </a:rPr>
                  <a:t>This plot measure risk vs returns and is used to select the most Optimum Portfolio to Invest after considering the Risk Profile and the Characteristics of the investor.</a:t>
                </a:r>
                <a:br>
                  <a:rPr lang="en-US" sz="1600" dirty="0">
                    <a:latin typeface="+mn-lt"/>
                    <a:cs typeface="Calibri" panose="020F0502020204030204" pitchFamily="34" charset="0"/>
                  </a:rPr>
                </a:b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11B36F-6669-43CE-BD9F-E4095724B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928401" y="1380068"/>
                <a:ext cx="8574622" cy="3484895"/>
              </a:xfrm>
              <a:blipFill>
                <a:blip r:embed="rId2"/>
                <a:stretch>
                  <a:fillRect l="-569" t="-3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4A1B4E-F843-4633-BDEB-76B80C87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99" y="4202174"/>
            <a:ext cx="4416548" cy="2429445"/>
          </a:xfrm>
          <a:prstGeom prst="rect">
            <a:avLst/>
          </a:prstGeom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114052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053D17-C94D-41F2-80F2-63CF25EED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066384"/>
              </p:ext>
            </p:extLst>
          </p:nvPr>
        </p:nvGraphicFramePr>
        <p:xfrm>
          <a:off x="1991264" y="1310676"/>
          <a:ext cx="9301130" cy="3506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2048">
                  <a:extLst>
                    <a:ext uri="{9D8B030D-6E8A-4147-A177-3AD203B41FA5}">
                      <a16:colId xmlns:a16="http://schemas.microsoft.com/office/drawing/2014/main" val="4268102011"/>
                    </a:ext>
                  </a:extLst>
                </a:gridCol>
                <a:gridCol w="712048">
                  <a:extLst>
                    <a:ext uri="{9D8B030D-6E8A-4147-A177-3AD203B41FA5}">
                      <a16:colId xmlns:a16="http://schemas.microsoft.com/office/drawing/2014/main" val="3593559791"/>
                    </a:ext>
                  </a:extLst>
                </a:gridCol>
                <a:gridCol w="815889">
                  <a:extLst>
                    <a:ext uri="{9D8B030D-6E8A-4147-A177-3AD203B41FA5}">
                      <a16:colId xmlns:a16="http://schemas.microsoft.com/office/drawing/2014/main" val="3561263327"/>
                    </a:ext>
                  </a:extLst>
                </a:gridCol>
                <a:gridCol w="993901">
                  <a:extLst>
                    <a:ext uri="{9D8B030D-6E8A-4147-A177-3AD203B41FA5}">
                      <a16:colId xmlns:a16="http://schemas.microsoft.com/office/drawing/2014/main" val="2092355787"/>
                    </a:ext>
                  </a:extLst>
                </a:gridCol>
                <a:gridCol w="964232">
                  <a:extLst>
                    <a:ext uri="{9D8B030D-6E8A-4147-A177-3AD203B41FA5}">
                      <a16:colId xmlns:a16="http://schemas.microsoft.com/office/drawing/2014/main" val="2556944884"/>
                    </a:ext>
                  </a:extLst>
                </a:gridCol>
                <a:gridCol w="712048">
                  <a:extLst>
                    <a:ext uri="{9D8B030D-6E8A-4147-A177-3AD203B41FA5}">
                      <a16:colId xmlns:a16="http://schemas.microsoft.com/office/drawing/2014/main" val="856208682"/>
                    </a:ext>
                  </a:extLst>
                </a:gridCol>
                <a:gridCol w="712048">
                  <a:extLst>
                    <a:ext uri="{9D8B030D-6E8A-4147-A177-3AD203B41FA5}">
                      <a16:colId xmlns:a16="http://schemas.microsoft.com/office/drawing/2014/main" val="2787314362"/>
                    </a:ext>
                  </a:extLst>
                </a:gridCol>
                <a:gridCol w="712048">
                  <a:extLst>
                    <a:ext uri="{9D8B030D-6E8A-4147-A177-3AD203B41FA5}">
                      <a16:colId xmlns:a16="http://schemas.microsoft.com/office/drawing/2014/main" val="2010014203"/>
                    </a:ext>
                  </a:extLst>
                </a:gridCol>
                <a:gridCol w="712048">
                  <a:extLst>
                    <a:ext uri="{9D8B030D-6E8A-4147-A177-3AD203B41FA5}">
                      <a16:colId xmlns:a16="http://schemas.microsoft.com/office/drawing/2014/main" val="1500716420"/>
                    </a:ext>
                  </a:extLst>
                </a:gridCol>
                <a:gridCol w="1542772">
                  <a:extLst>
                    <a:ext uri="{9D8B030D-6E8A-4147-A177-3AD203B41FA5}">
                      <a16:colId xmlns:a16="http://schemas.microsoft.com/office/drawing/2014/main" val="4098531056"/>
                    </a:ext>
                  </a:extLst>
                </a:gridCol>
                <a:gridCol w="712048">
                  <a:extLst>
                    <a:ext uri="{9D8B030D-6E8A-4147-A177-3AD203B41FA5}">
                      <a16:colId xmlns:a16="http://schemas.microsoft.com/office/drawing/2014/main" val="550436671"/>
                    </a:ext>
                  </a:extLst>
                </a:gridCol>
              </a:tblGrid>
              <a:tr h="250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SBI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%returns HUL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%returns SBI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368292"/>
                  </a:ext>
                </a:extLst>
              </a:tr>
              <a:tr h="250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Nov-19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855.4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SBI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0629157"/>
                  </a:ext>
                </a:extLst>
              </a:tr>
              <a:tr h="250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Dec-19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865.9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1.23%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3.54%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1237596"/>
                  </a:ext>
                </a:extLst>
              </a:tr>
              <a:tr h="250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Jan-20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911.75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292.6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8.04%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6822110"/>
                  </a:ext>
                </a:extLst>
              </a:tr>
              <a:tr h="250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Feb-20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934.95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289.45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-1.08%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2.36%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1488044"/>
                  </a:ext>
                </a:extLst>
              </a:tr>
              <a:tr h="250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Mar-20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288.55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14.12%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8422762"/>
                  </a:ext>
                </a:extLst>
              </a:tr>
              <a:tr h="250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Apr-20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1079.6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273.6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5.95%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9522779"/>
                  </a:ext>
                </a:extLst>
              </a:tr>
              <a:tr h="250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May-20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1155.75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7.05%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14.24%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10.64%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8832636"/>
                  </a:ext>
                </a:extLst>
              </a:tr>
              <a:tr h="250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Jun-20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1219.75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277.35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5.54%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-11.26%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-2.86%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8968184"/>
                  </a:ext>
                </a:extLst>
              </a:tr>
              <a:tr h="250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Jul-20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1173.9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253.75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-3.76%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-6.13%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3.44%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5269553"/>
                  </a:ext>
                </a:extLst>
              </a:tr>
              <a:tr h="250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Aug-20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1237.45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12.96%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3919630"/>
                  </a:ext>
                </a:extLst>
              </a:tr>
              <a:tr h="250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Sep-20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1272.45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2.83%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702813"/>
                  </a:ext>
                </a:extLst>
              </a:tr>
              <a:tr h="250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Oct-20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1367.85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-3.42%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4983078"/>
                  </a:ext>
                </a:extLst>
              </a:tr>
              <a:tr h="25047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Nov-20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1369.35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312.75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600369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80B8F3-3EDC-4229-949A-A12877BA4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10235"/>
              </p:ext>
            </p:extLst>
          </p:nvPr>
        </p:nvGraphicFramePr>
        <p:xfrm>
          <a:off x="5245653" y="5045178"/>
          <a:ext cx="2792351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279">
                  <a:extLst>
                    <a:ext uri="{9D8B030D-6E8A-4147-A177-3AD203B41FA5}">
                      <a16:colId xmlns:a16="http://schemas.microsoft.com/office/drawing/2014/main" val="1268832174"/>
                    </a:ext>
                  </a:extLst>
                </a:gridCol>
                <a:gridCol w="1000468">
                  <a:extLst>
                    <a:ext uri="{9D8B030D-6E8A-4147-A177-3AD203B41FA5}">
                      <a16:colId xmlns:a16="http://schemas.microsoft.com/office/drawing/2014/main" val="971460150"/>
                    </a:ext>
                  </a:extLst>
                </a:gridCol>
                <a:gridCol w="970604">
                  <a:extLst>
                    <a:ext uri="{9D8B030D-6E8A-4147-A177-3AD203B41FA5}">
                      <a16:colId xmlns:a16="http://schemas.microsoft.com/office/drawing/2014/main" val="183403243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15865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9285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4.32%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21264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Correlation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0.24504541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7742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Portfolio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8687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73400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S.D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5.36%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5.36%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7219789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7C15D16-CDE8-4C0C-83BA-E0136B38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287" y="206859"/>
            <a:ext cx="8911687" cy="1280890"/>
          </a:xfrm>
        </p:spPr>
        <p:txBody>
          <a:bodyPr>
            <a:noAutofit/>
          </a:bodyPr>
          <a:lstStyle/>
          <a:p>
            <a:r>
              <a:rPr lang="en-US" sz="1800" b="1" dirty="0"/>
              <a:t>Statement : There are two assets , We have to Minimize the risk and get more Expected returns of the Companies on Monthly Basis data.</a:t>
            </a:r>
          </a:p>
        </p:txBody>
      </p:sp>
    </p:spTree>
    <p:extLst>
      <p:ext uri="{BB962C8B-B14F-4D97-AF65-F5344CB8AC3E}">
        <p14:creationId xmlns:p14="http://schemas.microsoft.com/office/powerpoint/2010/main" val="386144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61A092C-BF26-4A28-B8B8-B0C3BDC848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24619"/>
              </p:ext>
            </p:extLst>
          </p:nvPr>
        </p:nvGraphicFramePr>
        <p:xfrm>
          <a:off x="2201662" y="523783"/>
          <a:ext cx="7315200" cy="4287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335A66B-A733-4ADE-BACC-ED008A13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552" y="5094914"/>
            <a:ext cx="8915399" cy="146880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+mn-lt"/>
              </a:rPr>
              <a:t>Interpretation: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X-axis are Risk-Standard </a:t>
            </a:r>
            <a:r>
              <a:rPr lang="en-US" sz="1800" dirty="0" err="1">
                <a:latin typeface="+mn-lt"/>
              </a:rPr>
              <a:t>Deviation,Y</a:t>
            </a:r>
            <a:r>
              <a:rPr lang="en-US" sz="1800" dirty="0">
                <a:latin typeface="+mn-lt"/>
              </a:rPr>
              <a:t>-axis are Return-Mean.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  <a:cs typeface="Calibri" panose="020F0502020204030204" pitchFamily="34" charset="0"/>
              </a:rPr>
              <a:t>●On the X-axis it represents Standard Deviation all the </a:t>
            </a:r>
            <a:r>
              <a:rPr lang="en-US" sz="1800" dirty="0" err="1">
                <a:latin typeface="+mn-lt"/>
                <a:cs typeface="Calibri" panose="020F0502020204030204" pitchFamily="34" charset="0"/>
              </a:rPr>
              <a:t>Riskness</a:t>
            </a:r>
            <a:r>
              <a:rPr lang="en-US" sz="1800" dirty="0">
                <a:latin typeface="+mn-lt"/>
                <a:cs typeface="Calibri" panose="020F0502020204030204" pitchFamily="34" charset="0"/>
              </a:rPr>
              <a:t>.</a:t>
            </a:r>
            <a:br>
              <a:rPr lang="en-US" sz="1800" dirty="0">
                <a:latin typeface="+mn-lt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●</a:t>
            </a:r>
            <a:r>
              <a:rPr lang="en-US" sz="1800" dirty="0">
                <a:latin typeface="+mn-lt"/>
                <a:cs typeface="Calibri" panose="020F0502020204030204" pitchFamily="34" charset="0"/>
              </a:rPr>
              <a:t>On the Y-axis it represents Mean all the Returns.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632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1E20-35DE-48CA-A16A-1BDF7E0C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1"/>
            <a:ext cx="8911687" cy="2145722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Objective:</a:t>
            </a:r>
            <a:b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2200" dirty="0">
                <a:solidFill>
                  <a:schemeClr val="tx1"/>
                </a:solidFill>
                <a:latin typeface="+mn-lt"/>
              </a:rPr>
              <a:t>The main objective of the Modern Portfolio theory is that it Minimize the Risk &amp; Maximize the Expected Return.</a:t>
            </a:r>
            <a:br>
              <a:rPr lang="en-US" sz="2200" dirty="0">
                <a:solidFill>
                  <a:schemeClr val="tx1"/>
                </a:solidFill>
                <a:latin typeface="+mn-lt"/>
              </a:rPr>
            </a:br>
            <a:br>
              <a:rPr lang="en-US" sz="2700" dirty="0">
                <a:solidFill>
                  <a:schemeClr val="tx1"/>
                </a:solidFill>
                <a:latin typeface="+mn-lt"/>
              </a:rPr>
            </a:b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Decision Variables:</a:t>
            </a:r>
            <a:br>
              <a:rPr lang="en-US" sz="2200" dirty="0">
                <a:solidFill>
                  <a:schemeClr val="tx1"/>
                </a:solidFill>
                <a:latin typeface="+mn-lt"/>
              </a:rPr>
            </a:br>
            <a:r>
              <a:rPr lang="en-US" sz="2200" dirty="0">
                <a:solidFill>
                  <a:schemeClr val="tx1"/>
                </a:solidFill>
                <a:latin typeface="+mn-lt"/>
              </a:rPr>
              <a:t>These Variables represents the Investment levels in each of the Two Assets.</a:t>
            </a:r>
            <a:br>
              <a:rPr lang="en-US" sz="2700" dirty="0">
                <a:solidFill>
                  <a:schemeClr val="tx1"/>
                </a:solidFill>
                <a:latin typeface="+mn-lt"/>
              </a:rPr>
            </a:br>
            <a:b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Conclusion: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  <a:cs typeface="Calibri" panose="020F0502020204030204" pitchFamily="34" charset="0"/>
              </a:rPr>
              <a:t>●</a:t>
            </a:r>
            <a:r>
              <a:rPr lang="en-US" sz="2000" dirty="0">
                <a:latin typeface="+mn-lt"/>
              </a:rPr>
              <a:t>The main idea or the Purpose of the Modern Portfolio theory says that the risk is undertaken and return expected linked directly.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  <a:cs typeface="Calibri" panose="020F0502020204030204" pitchFamily="34" charset="0"/>
              </a:rPr>
              <a:t>●I</a:t>
            </a:r>
            <a:r>
              <a:rPr lang="en-US" sz="2000" dirty="0">
                <a:latin typeface="+mn-lt"/>
              </a:rPr>
              <a:t>n Order to achieve the greater rate of expected </a:t>
            </a:r>
            <a:r>
              <a:rPr lang="en-US" sz="2000" dirty="0" err="1">
                <a:latin typeface="+mn-lt"/>
              </a:rPr>
              <a:t>returns,an</a:t>
            </a:r>
            <a:r>
              <a:rPr lang="en-US" sz="2000" dirty="0">
                <a:latin typeface="+mn-lt"/>
              </a:rPr>
              <a:t> investor must have to take a high risk.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  <a:cs typeface="Calibri" panose="020F0502020204030204" pitchFamily="34" charset="0"/>
              </a:rPr>
              <a:t>●This</a:t>
            </a:r>
            <a:r>
              <a:rPr lang="en-US" sz="2000" dirty="0">
                <a:latin typeface="+mn-lt"/>
              </a:rPr>
              <a:t> theory says that the Overall risk of the Portfolio having Securities can be reduced through the means of diversification.</a:t>
            </a:r>
          </a:p>
        </p:txBody>
      </p:sp>
    </p:spTree>
    <p:extLst>
      <p:ext uri="{BB962C8B-B14F-4D97-AF65-F5344CB8AC3E}">
        <p14:creationId xmlns:p14="http://schemas.microsoft.com/office/powerpoint/2010/main" val="350343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9DBE-0A13-495B-B857-7FA6EF56D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419" y="1380068"/>
            <a:ext cx="7614604" cy="3857757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By TEAM 6: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4400" dirty="0">
                <a:latin typeface="+mn-lt"/>
              </a:rPr>
              <a:t>Mohammad </a:t>
            </a:r>
            <a:r>
              <a:rPr lang="en-US" sz="4400" dirty="0" err="1">
                <a:latin typeface="+mn-lt"/>
              </a:rPr>
              <a:t>Nelofar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Mohammed  Mehdi Ali</a:t>
            </a:r>
            <a:br>
              <a:rPr lang="en-US" sz="4400" dirty="0">
                <a:latin typeface="+mn-lt"/>
              </a:rPr>
            </a:br>
            <a:r>
              <a:rPr lang="en-US" sz="4400" dirty="0" err="1">
                <a:latin typeface="+mn-lt"/>
              </a:rPr>
              <a:t>Mahitha</a:t>
            </a:r>
            <a:r>
              <a:rPr lang="en-US" sz="4400" dirty="0">
                <a:latin typeface="+mn-lt"/>
              </a:rPr>
              <a:t> </a:t>
            </a:r>
            <a:r>
              <a:rPr lang="en-US" sz="4400" dirty="0" err="1">
                <a:latin typeface="+mn-lt"/>
              </a:rPr>
              <a:t>palepu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36406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433</TotalTime>
  <Words>974</Words>
  <Application>Microsoft Office PowerPoint</Application>
  <PresentationFormat>Widescreen</PresentationFormat>
  <Paragraphs>168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Calibri</vt:lpstr>
      <vt:lpstr>Cambria</vt:lpstr>
      <vt:lpstr>Cambria Math</vt:lpstr>
      <vt:lpstr>Century Gothic</vt:lpstr>
      <vt:lpstr>Cooper Black</vt:lpstr>
      <vt:lpstr>Wingdings 3</vt:lpstr>
      <vt:lpstr>Wisp</vt:lpstr>
      <vt:lpstr>PORTFOLIO     OPTIMIZATION</vt:lpstr>
      <vt:lpstr> Portfolio Optimization:  ●Portfolio Optimization is Based on Modern Portfolio Theory(MPT) or Mean- variance Analysis is a Mathematical Model Study For Developing and Creating of Portfolio for Which Aim to Maximize the Return  For given Amount Of Risk.  ●MPT Theory was Developed by Harry  Markowitz in the 1950’s,He was Awarded The  Nobel Prize.      </vt:lpstr>
      <vt:lpstr>                                                                                                                                                                                                                                           According to MPT,risk comes in Two categories:  Systematic Risk: Systematic risk is the Risk that Influences a large Number of assets also called as Market Risk.                                                                                Unsystematic Risk:                                                      Unsystematic Risk is the Risk that Influences a Single company                                                       (or)group of Companies also called                                                        Unique Risk or Firm-Specific Risk.                                    Total Risk=Systematic Risk+Unsystematic Risk.      </vt:lpstr>
      <vt:lpstr>Risk and Expected Return:   In General Formula’s  ●Expected return: E(Rp)=∑Wi E(Ri) Rp is the return on the portfolio Ri is the return on asset i&amp;Wi is the weighting of Component asset i.  ●Portfolio Return variance: σ 2 p= ∑ i ∑ j WiWj σi σj Pij Where eij=1 for i=j(or) σ2p=∑i∑jWiWj σij Where σij= σi σjPij is the Covariance of the Periodic returns on the Assets (or) Alternatively denoted as σ(i,j),covij(or)covv(i,j).</vt:lpstr>
      <vt:lpstr>                                                                                                                                                                                                                                Sharpe Ratio:  ●The Sharpe ratio measures the return of an investment in relation to the risk-free rate(Treasury rate)and its risk Profile.                                                                   □(64&amp;(Rp-Rf)/σp)  where Rp=return of Portfolio.            Rf=risk-free rate.  Efficient Frontier:  ●This plot measure risk vs returns and is used to select the most Optimum Portfolio to Invest after considering the Risk Profile and the Characteristics of the investor.   </vt:lpstr>
      <vt:lpstr>Statement : There are two assets , We have to Minimize the risk and get more Expected returns of the Companies on Monthly Basis data.</vt:lpstr>
      <vt:lpstr>Interpretation: X-axis are Risk-Standard Deviation,Y-axis are Return-Mean. ●On the X-axis it represents Standard Deviation all the Riskness. ●On the Y-axis it represents Mean all the Returns. </vt:lpstr>
      <vt:lpstr>Objective: The main objective of the Modern Portfolio theory is that it Minimize the Risk &amp; Maximize the Expected Return.  Decision Variables: These Variables represents the Investment levels in each of the Two Assets.   Conclusion:  ●The main idea or the Purpose of the Modern Portfolio theory says that the risk is undertaken and return expected linked directly. ●In Order to achieve the greater rate of expected returns,an investor must have to take a high risk. ●This theory says that the Overall risk of the Portfolio having Securities can be reduced through the means of diversification.</vt:lpstr>
      <vt:lpstr>By TEAM 6:   Mohammad Nelofar Mohammed  Mehdi Ali Mahitha palepu  </vt:lpstr>
      <vt:lpstr>                THANK 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</dc:title>
  <dc:creator>Palepu Srinivasu</dc:creator>
  <cp:lastModifiedBy>Palepu Srinivasu</cp:lastModifiedBy>
  <cp:revision>37</cp:revision>
  <dcterms:created xsi:type="dcterms:W3CDTF">2021-05-07T07:38:19Z</dcterms:created>
  <dcterms:modified xsi:type="dcterms:W3CDTF">2021-05-11T08:26:58Z</dcterms:modified>
</cp:coreProperties>
</file>