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81" r:id="rId6"/>
    <p:sldId id="278" r:id="rId7"/>
    <p:sldId id="259" r:id="rId8"/>
    <p:sldId id="260" r:id="rId9"/>
    <p:sldId id="279" r:id="rId10"/>
    <p:sldId id="283" r:id="rId11"/>
    <p:sldId id="284" r:id="rId12"/>
    <p:sldId id="261" r:id="rId13"/>
    <p:sldId id="276" r:id="rId14"/>
    <p:sldId id="263" r:id="rId15"/>
    <p:sldId id="275" r:id="rId16"/>
    <p:sldId id="285" r:id="rId17"/>
    <p:sldId id="273" r:id="rId18"/>
    <p:sldId id="268" r:id="rId19"/>
    <p:sldId id="269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43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2630" autoAdjust="0"/>
  </p:normalViewPr>
  <p:slideViewPr>
    <p:cSldViewPr>
      <p:cViewPr varScale="1">
        <p:scale>
          <a:sx n="67" d="100"/>
          <a:sy n="67" d="100"/>
        </p:scale>
        <p:origin x="-14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09333-1393-4382-841C-73F1046CD0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ar-EG"/>
        </a:p>
      </dgm:t>
    </dgm:pt>
    <dgm:pt modelId="{CBDEE90E-A5F3-49C9-892F-BEF6BAF258A3}">
      <dgm:prSet/>
      <dgm:spPr/>
      <dgm:t>
        <a:bodyPr/>
        <a:lstStyle/>
        <a:p>
          <a:pPr rtl="0"/>
          <a:r>
            <a:rPr lang="en-US" b="1" dirty="0" smtClean="0"/>
            <a:t>Any Questions </a:t>
          </a:r>
          <a:endParaRPr lang="ar-EG" dirty="0"/>
        </a:p>
      </dgm:t>
    </dgm:pt>
    <dgm:pt modelId="{6DDF7726-2F23-4984-A1A5-DFE6134DED07}" type="parTrans" cxnId="{54CCD228-4DF6-4115-8157-01269AF248B2}">
      <dgm:prSet/>
      <dgm:spPr/>
      <dgm:t>
        <a:bodyPr/>
        <a:lstStyle/>
        <a:p>
          <a:pPr rtl="1"/>
          <a:endParaRPr lang="ar-EG"/>
        </a:p>
      </dgm:t>
    </dgm:pt>
    <dgm:pt modelId="{B3345BB7-1C2B-4FCD-A089-F052276C04E7}" type="sibTrans" cxnId="{54CCD228-4DF6-4115-8157-01269AF248B2}">
      <dgm:prSet/>
      <dgm:spPr/>
      <dgm:t>
        <a:bodyPr/>
        <a:lstStyle/>
        <a:p>
          <a:pPr rtl="1"/>
          <a:endParaRPr lang="ar-EG"/>
        </a:p>
      </dgm:t>
    </dgm:pt>
    <dgm:pt modelId="{DEBFCE2C-D8FD-4517-9BDA-3FA289BF7ACF}" type="pres">
      <dgm:prSet presAssocID="{DA809333-1393-4382-841C-73F1046CD08A}" presName="linear" presStyleCnt="0">
        <dgm:presLayoutVars>
          <dgm:animLvl val="lvl"/>
          <dgm:resizeHandles val="exact"/>
        </dgm:presLayoutVars>
      </dgm:prSet>
      <dgm:spPr/>
    </dgm:pt>
    <dgm:pt modelId="{433B6D6B-7441-465A-97F8-B3376C09D73E}" type="pres">
      <dgm:prSet presAssocID="{CBDEE90E-A5F3-49C9-892F-BEF6BAF258A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4CCD228-4DF6-4115-8157-01269AF248B2}" srcId="{DA809333-1393-4382-841C-73F1046CD08A}" destId="{CBDEE90E-A5F3-49C9-892F-BEF6BAF258A3}" srcOrd="0" destOrd="0" parTransId="{6DDF7726-2F23-4984-A1A5-DFE6134DED07}" sibTransId="{B3345BB7-1C2B-4FCD-A089-F052276C04E7}"/>
    <dgm:cxn modelId="{D849BC30-E7CA-4855-B811-6943B281DF42}" type="presOf" srcId="{DA809333-1393-4382-841C-73F1046CD08A}" destId="{DEBFCE2C-D8FD-4517-9BDA-3FA289BF7ACF}" srcOrd="0" destOrd="0" presId="urn:microsoft.com/office/officeart/2005/8/layout/vList2"/>
    <dgm:cxn modelId="{F9153E00-4F3A-4884-8169-ED6FC5E010C4}" type="presOf" srcId="{CBDEE90E-A5F3-49C9-892F-BEF6BAF258A3}" destId="{433B6D6B-7441-465A-97F8-B3376C09D73E}" srcOrd="0" destOrd="0" presId="urn:microsoft.com/office/officeart/2005/8/layout/vList2"/>
    <dgm:cxn modelId="{FF453F2B-0520-4138-B7A5-127170446B23}" type="presParOf" srcId="{DEBFCE2C-D8FD-4517-9BDA-3FA289BF7ACF}" destId="{433B6D6B-7441-465A-97F8-B3376C09D73E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A9041-76B5-4F0A-943B-A6E60E9CE99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ar-EG"/>
        </a:p>
      </dgm:t>
    </dgm:pt>
    <dgm:pt modelId="{CF58C095-004F-4142-BAF1-880C10FE4BB8}">
      <dgm:prSet/>
      <dgm:spPr/>
      <dgm:t>
        <a:bodyPr/>
        <a:lstStyle/>
        <a:p>
          <a:pPr rtl="0"/>
          <a:r>
            <a:rPr lang="en-US" b="1" dirty="0" smtClean="0"/>
            <a:t>Thanks For Listening</a:t>
          </a:r>
          <a:endParaRPr lang="ar-EG" dirty="0"/>
        </a:p>
      </dgm:t>
    </dgm:pt>
    <dgm:pt modelId="{26466852-F238-4421-81BB-F55BD4849833}" type="parTrans" cxnId="{8A5A33C0-C800-457B-98C0-721E11BD3B75}">
      <dgm:prSet/>
      <dgm:spPr/>
      <dgm:t>
        <a:bodyPr/>
        <a:lstStyle/>
        <a:p>
          <a:pPr rtl="1"/>
          <a:endParaRPr lang="ar-EG"/>
        </a:p>
      </dgm:t>
    </dgm:pt>
    <dgm:pt modelId="{CA30D485-C7A6-4532-81A3-CE47BDCF13A5}" type="sibTrans" cxnId="{8A5A33C0-C800-457B-98C0-721E11BD3B75}">
      <dgm:prSet/>
      <dgm:spPr/>
      <dgm:t>
        <a:bodyPr/>
        <a:lstStyle/>
        <a:p>
          <a:pPr rtl="1"/>
          <a:endParaRPr lang="ar-EG"/>
        </a:p>
      </dgm:t>
    </dgm:pt>
    <dgm:pt modelId="{E2B333C2-B94E-4FEE-AEC2-A92F2747C7FA}" type="pres">
      <dgm:prSet presAssocID="{B07A9041-76B5-4F0A-943B-A6E60E9CE99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22C1E53-C7F4-4C11-A408-BF5F2BB11008}" type="pres">
      <dgm:prSet presAssocID="{CF58C095-004F-4142-BAF1-880C10FE4BB8}" presName="circle1" presStyleLbl="node1" presStyleIdx="0" presStyleCnt="1"/>
      <dgm:spPr/>
    </dgm:pt>
    <dgm:pt modelId="{03E23A77-63C5-4189-B917-899680A1C49F}" type="pres">
      <dgm:prSet presAssocID="{CF58C095-004F-4142-BAF1-880C10FE4BB8}" presName="space" presStyleCnt="0"/>
      <dgm:spPr/>
    </dgm:pt>
    <dgm:pt modelId="{352318C3-3DE9-42E5-97AF-1C98F8B32CB1}" type="pres">
      <dgm:prSet presAssocID="{CF58C095-004F-4142-BAF1-880C10FE4BB8}" presName="rect1" presStyleLbl="alignAcc1" presStyleIdx="0" presStyleCnt="1"/>
      <dgm:spPr/>
    </dgm:pt>
    <dgm:pt modelId="{8AB3EED6-12EF-4488-8BFA-7D88594A4ACC}" type="pres">
      <dgm:prSet presAssocID="{CF58C095-004F-4142-BAF1-880C10FE4BB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A5A33C0-C800-457B-98C0-721E11BD3B75}" srcId="{B07A9041-76B5-4F0A-943B-A6E60E9CE997}" destId="{CF58C095-004F-4142-BAF1-880C10FE4BB8}" srcOrd="0" destOrd="0" parTransId="{26466852-F238-4421-81BB-F55BD4849833}" sibTransId="{CA30D485-C7A6-4532-81A3-CE47BDCF13A5}"/>
    <dgm:cxn modelId="{A7B7A75A-FD2B-4B57-B97A-C2CA9AD0E965}" type="presOf" srcId="{CF58C095-004F-4142-BAF1-880C10FE4BB8}" destId="{352318C3-3DE9-42E5-97AF-1C98F8B32CB1}" srcOrd="0" destOrd="0" presId="urn:microsoft.com/office/officeart/2005/8/layout/target3"/>
    <dgm:cxn modelId="{1349AD07-CB5E-43D9-BE52-AA0C1F3C959B}" type="presOf" srcId="{CF58C095-004F-4142-BAF1-880C10FE4BB8}" destId="{8AB3EED6-12EF-4488-8BFA-7D88594A4ACC}" srcOrd="1" destOrd="0" presId="urn:microsoft.com/office/officeart/2005/8/layout/target3"/>
    <dgm:cxn modelId="{6C96E3F8-9542-4AC4-8DCC-F1E0B0BDE20D}" type="presOf" srcId="{B07A9041-76B5-4F0A-943B-A6E60E9CE997}" destId="{E2B333C2-B94E-4FEE-AEC2-A92F2747C7FA}" srcOrd="0" destOrd="0" presId="urn:microsoft.com/office/officeart/2005/8/layout/target3"/>
    <dgm:cxn modelId="{6017244E-0D12-47AC-9407-577E66F51411}" type="presParOf" srcId="{E2B333C2-B94E-4FEE-AEC2-A92F2747C7FA}" destId="{D22C1E53-C7F4-4C11-A408-BF5F2BB11008}" srcOrd="0" destOrd="0" presId="urn:microsoft.com/office/officeart/2005/8/layout/target3"/>
    <dgm:cxn modelId="{E8EC7799-44F5-4A6A-91DF-574EC4EC94EA}" type="presParOf" srcId="{E2B333C2-B94E-4FEE-AEC2-A92F2747C7FA}" destId="{03E23A77-63C5-4189-B917-899680A1C49F}" srcOrd="1" destOrd="0" presId="urn:microsoft.com/office/officeart/2005/8/layout/target3"/>
    <dgm:cxn modelId="{DF4A3595-6BFD-45C3-8A81-D1BB97257394}" type="presParOf" srcId="{E2B333C2-B94E-4FEE-AEC2-A92F2747C7FA}" destId="{352318C3-3DE9-42E5-97AF-1C98F8B32CB1}" srcOrd="2" destOrd="0" presId="urn:microsoft.com/office/officeart/2005/8/layout/target3"/>
    <dgm:cxn modelId="{636B2B6F-32BC-4BD6-BEC9-835841A58597}" type="presParOf" srcId="{E2B333C2-B94E-4FEE-AEC2-A92F2747C7FA}" destId="{8AB3EED6-12EF-4488-8BFA-7D88594A4ACC}" srcOrd="3" destOrd="0" presId="urn:microsoft.com/office/officeart/2005/8/layout/targe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8651-64ED-4771-A08D-758B451E897F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4C17A-A41D-41F6-A185-D6482119D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909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applications/erp/procurement-clou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Company needs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232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18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26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To these companies, ERP is as indispensable as the electricity that keeps the lights on.</a:t>
            </a:r>
          </a:p>
          <a:p>
            <a:pPr algn="l">
              <a:buNone/>
            </a:pPr>
            <a:endParaRPr lang="ar-EG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Office Software </a:t>
            </a:r>
            <a:r>
              <a:rPr lang="ar-E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تعرف بال</a:t>
            </a:r>
            <a:endParaRPr lang="ar-EG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ar-E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تقوم بتقدیم حلول لاتمام الصفقة من تسجیل المبلغ المدفوع والبضاعة او الخدمة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ERP</a:t>
            </a:r>
            <a:endParaRPr lang="ar-EG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Relationship Management CRM   </a:t>
            </a:r>
            <a:r>
              <a:rPr lang="ar-E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تستخدم فى خلال وبعد عملیة الشراء وھى تعنى بمتابعة العمیل اكثر من متابعة عقود البیع والشراء والمواد المباعة والسعر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ar-EG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ar-EG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قاعدة بيانات بوستجراس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Postgresql)</a:t>
            </a:r>
          </a:p>
          <a:p>
            <a:endParaRPr lang="en-US" dirty="0" smtClean="0">
              <a:solidFill>
                <a:schemeClr val="tx1"/>
              </a:solidFill>
              <a:hlinkClick r:id="rId3"/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Procurement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ar-EG" baseline="0" smtClean="0">
                <a:solidFill>
                  <a:schemeClr val="tx1"/>
                </a:solidFill>
              </a:rPr>
              <a:t>مشتريات</a:t>
            </a:r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indispensable  </a:t>
            </a:r>
            <a:r>
              <a:rPr lang="ar-EG" dirty="0" smtClean="0"/>
              <a:t>لا</a:t>
            </a:r>
            <a:r>
              <a:rPr lang="ar-EG" baseline="0" dirty="0" smtClean="0"/>
              <a:t> غنى عنه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98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Decenterliazed</a:t>
            </a:r>
            <a:r>
              <a:rPr lang="en-US" dirty="0" smtClean="0"/>
              <a:t> System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Data</a:t>
            </a:r>
            <a:r>
              <a:rPr lang="en-US" baseline="0" dirty="0" smtClean="0"/>
              <a:t> is maintained locally at the individual departments .</a:t>
            </a:r>
          </a:p>
          <a:p>
            <a:pPr algn="l"/>
            <a:endParaRPr lang="en-US" baseline="0" dirty="0" smtClean="0"/>
          </a:p>
          <a:p>
            <a:pPr algn="l"/>
            <a:r>
              <a:rPr lang="ar-EG" baseline="0" dirty="0" smtClean="0"/>
              <a:t> </a:t>
            </a:r>
            <a:r>
              <a:rPr lang="en-US" baseline="0" dirty="0" smtClean="0"/>
              <a:t>Departments do not have access to data of Other Departments 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Problems of </a:t>
            </a:r>
            <a:r>
              <a:rPr lang="en-US" baseline="0" dirty="0" err="1" smtClean="0"/>
              <a:t>Decenterliazed</a:t>
            </a:r>
            <a:r>
              <a:rPr lang="en-US" baseline="0" dirty="0" smtClean="0"/>
              <a:t> System 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1- No Real Time Inventory Information</a:t>
            </a:r>
          </a:p>
          <a:p>
            <a:pPr algn="l"/>
            <a:r>
              <a:rPr lang="en-US" baseline="0" dirty="0" smtClean="0"/>
              <a:t> 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2D015-4953-4EE6-8150-A98ABE3150F3}" type="slidenum">
              <a:rPr lang="ar-EG" smtClean="0"/>
              <a:pPr/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Solving complicated problems for your business doesn’t mean you have to splash out on a million dollar enterprise resource planning (ERP)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and SAP may dominate the field, but there are plenty of free, open source ERP options that can help get your business in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59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3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097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4C17A-A41D-41F6-A185-D6482119D67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632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ذو زاوية واحدة مخدوشة ودائرية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ثلث قائم الزاوية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10" name="شكل حر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شكل حر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مجموعة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شكل حر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شكل حر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checker/>
  </p:transition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00042"/>
            <a:ext cx="6777318" cy="2232048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rgbClr val="00B0F0"/>
                </a:solidFill>
              </a:rPr>
              <a:t>Integrated open source ERP with mobile application in sales and marketing module </a:t>
            </a:r>
            <a:br>
              <a:rPr lang="en-US" sz="4400" b="1" dirty="0" smtClean="0">
                <a:solidFill>
                  <a:srgbClr val="00B0F0"/>
                </a:solidFill>
              </a:rPr>
            </a:br>
            <a:endParaRPr lang="ar-EG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ar-EG" dirty="0"/>
          </a:p>
          <a:p>
            <a:endParaRPr lang="ar-EG" dirty="0"/>
          </a:p>
          <a:p>
            <a:r>
              <a:rPr lang="en-US" sz="3000" b="1" dirty="0" smtClean="0"/>
              <a:t>Supervisor</a:t>
            </a:r>
          </a:p>
          <a:p>
            <a:endParaRPr lang="en-US" sz="3000" b="1" dirty="0"/>
          </a:p>
          <a:p>
            <a:r>
              <a:rPr lang="en-US" sz="2800" b="1" dirty="0" smtClean="0"/>
              <a:t>Prof. Khaled Bahnasy </a:t>
            </a:r>
          </a:p>
          <a:p>
            <a:r>
              <a:rPr lang="en-US" sz="3000" b="1" dirty="0" smtClean="0"/>
              <a:t> </a:t>
            </a:r>
            <a:endParaRPr lang="ar-EG" dirty="0"/>
          </a:p>
        </p:txBody>
      </p:sp>
      <p:pic>
        <p:nvPicPr>
          <p:cNvPr id="4" name="صورة 3" descr="benefits-implementing-erp-infographic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3071810"/>
            <a:ext cx="5072098" cy="35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063805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Mobile Sales app</a:t>
            </a:r>
            <a:endParaRPr lang="ar-EG" dirty="0"/>
          </a:p>
        </p:txBody>
      </p:sp>
      <p:pic>
        <p:nvPicPr>
          <p:cNvPr id="6" name="Content Placeholder 3" descr="Screenshot (4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2792" r="32004"/>
          <a:stretch>
            <a:fillRect/>
          </a:stretch>
        </p:blipFill>
        <p:spPr>
          <a:xfrm>
            <a:off x="539552" y="2276872"/>
            <a:ext cx="1584176" cy="388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Screenshot (42).png"/>
          <p:cNvPicPr>
            <a:picLocks noChangeAspect="1"/>
          </p:cNvPicPr>
          <p:nvPr/>
        </p:nvPicPr>
        <p:blipFill>
          <a:blip r:embed="rId3" cstate="print"/>
          <a:srcRect l="32561" r="30225"/>
          <a:stretch>
            <a:fillRect/>
          </a:stretch>
        </p:blipFill>
        <p:spPr>
          <a:xfrm>
            <a:off x="3131840" y="2276872"/>
            <a:ext cx="1728192" cy="3888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323528" y="0"/>
            <a:ext cx="8258204" cy="11752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Works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(cont.)</a:t>
            </a:r>
            <a:endParaRPr kumimoji="0" lang="ar-EG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44824"/>
            <a:ext cx="882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URL:https://</a:t>
            </a:r>
            <a:r>
              <a:rPr lang="en-US" dirty="0" err="1" smtClean="0"/>
              <a:t>play.google.com</a:t>
            </a:r>
            <a:r>
              <a:rPr lang="en-US" dirty="0" smtClean="0"/>
              <a:t>/store/apps/</a:t>
            </a:r>
            <a:r>
              <a:rPr lang="en-US" dirty="0" err="1" smtClean="0"/>
              <a:t>details?id</a:t>
            </a:r>
            <a:r>
              <a:rPr lang="en-US" dirty="0" smtClean="0"/>
              <a:t>=</a:t>
            </a:r>
            <a:r>
              <a:rPr lang="en-US" dirty="0" err="1" smtClean="0"/>
              <a:t>it.greenorange.mobilesales&amp;hl</a:t>
            </a:r>
            <a:r>
              <a:rPr lang="en-US" dirty="0" smtClean="0"/>
              <a:t>=</a:t>
            </a:r>
            <a:r>
              <a:rPr lang="en-US" dirty="0" err="1" smtClean="0"/>
              <a:t>ar</a:t>
            </a:r>
            <a:endParaRPr lang="ar-EG" dirty="0"/>
          </a:p>
        </p:txBody>
      </p:sp>
      <p:pic>
        <p:nvPicPr>
          <p:cNvPr id="10" name="Picture 9" descr="Screenshot (65).png"/>
          <p:cNvPicPr>
            <a:picLocks noChangeAspect="1"/>
          </p:cNvPicPr>
          <p:nvPr/>
        </p:nvPicPr>
        <p:blipFill>
          <a:blip r:embed="rId4" cstate="print"/>
          <a:srcRect l="32751" t="4208" r="32158" b="11649"/>
          <a:stretch>
            <a:fillRect/>
          </a:stretch>
        </p:blipFill>
        <p:spPr>
          <a:xfrm>
            <a:off x="5940152" y="2204864"/>
            <a:ext cx="2160240" cy="4248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2- </a:t>
            </a:r>
            <a:r>
              <a:rPr lang="en-US" sz="5400" dirty="0" err="1" smtClean="0"/>
              <a:t>dayTrack</a:t>
            </a:r>
            <a:r>
              <a:rPr lang="en-US" sz="5400" dirty="0" smtClean="0"/>
              <a:t> - mobile CRM app</a:t>
            </a:r>
            <a:endParaRPr lang="ar-EG" dirty="0"/>
          </a:p>
        </p:txBody>
      </p:sp>
      <p:pic>
        <p:nvPicPr>
          <p:cNvPr id="9" name="Picture 8" descr="Screenshot (54).png"/>
          <p:cNvPicPr>
            <a:picLocks noChangeAspect="1"/>
          </p:cNvPicPr>
          <p:nvPr/>
        </p:nvPicPr>
        <p:blipFill>
          <a:blip r:embed="rId2" cstate="print"/>
          <a:srcRect l="24401" r="31500"/>
          <a:stretch>
            <a:fillRect/>
          </a:stretch>
        </p:blipFill>
        <p:spPr>
          <a:xfrm>
            <a:off x="899592" y="2204864"/>
            <a:ext cx="2016224" cy="4149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Screenshot (56).png"/>
          <p:cNvPicPr>
            <a:picLocks noChangeAspect="1"/>
          </p:cNvPicPr>
          <p:nvPr/>
        </p:nvPicPr>
        <p:blipFill>
          <a:blip r:embed="rId3" cstate="print"/>
          <a:srcRect l="29925" t="3471" r="24401" b="-2396"/>
          <a:stretch>
            <a:fillRect/>
          </a:stretch>
        </p:blipFill>
        <p:spPr>
          <a:xfrm>
            <a:off x="4860032" y="2204864"/>
            <a:ext cx="2088232" cy="4464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323528" y="0"/>
            <a:ext cx="8258204" cy="11752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Works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(cont.)</a:t>
            </a:r>
            <a:endParaRPr kumimoji="0" lang="ar-EG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184482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URL : https://play.google.com/store/apps/details?id=com.daytrack&amp;hl=ar</a:t>
            </a:r>
            <a:endParaRPr lang="ar-EG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58204" cy="1175200"/>
          </a:xfrm>
        </p:spPr>
        <p:txBody>
          <a:bodyPr/>
          <a:lstStyle/>
          <a:p>
            <a:r>
              <a:rPr lang="en-US" b="1" dirty="0"/>
              <a:t>Related </a:t>
            </a:r>
            <a:r>
              <a:rPr lang="en-US" b="1" dirty="0" smtClean="0"/>
              <a:t>Works </a:t>
            </a:r>
            <a:r>
              <a:rPr lang="en-US" sz="5400" b="1" dirty="0" smtClean="0"/>
              <a:t>(cont.)</a:t>
            </a:r>
            <a:endParaRPr lang="ar-EG" b="1" dirty="0"/>
          </a:p>
        </p:txBody>
      </p:sp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105273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rtl="1">
              <a:spcBef>
                <a:spcPct val="0"/>
              </a:spcBef>
            </a:pPr>
            <a:r>
              <a:rPr lang="en-US" sz="5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dirty="0" err="1" smtClean="0"/>
              <a:t>OpenERP</a:t>
            </a:r>
            <a:r>
              <a:rPr lang="en-US" sz="5400" dirty="0" smtClean="0"/>
              <a:t> CRM Sales </a:t>
            </a:r>
            <a:endParaRPr kumimoji="0" lang="ar-EG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132856"/>
            <a:ext cx="9468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URL:</a:t>
            </a:r>
          </a:p>
          <a:p>
            <a:r>
              <a:rPr lang="en-US" dirty="0" smtClean="0"/>
              <a:t>https://play.google.com/store/apps/details?id=air.co.intisoft.openerp.mobilecrm&amp;hl=ar</a:t>
            </a:r>
            <a:endParaRPr lang="ar-EG" dirty="0"/>
          </a:p>
        </p:txBody>
      </p:sp>
      <p:pic>
        <p:nvPicPr>
          <p:cNvPr id="9" name="Picture 8" descr="Screenshot (59).png"/>
          <p:cNvPicPr>
            <a:picLocks noChangeAspect="1"/>
          </p:cNvPicPr>
          <p:nvPr/>
        </p:nvPicPr>
        <p:blipFill>
          <a:blip r:embed="rId3" cstate="print"/>
          <a:srcRect l="28237" r="29011"/>
          <a:stretch>
            <a:fillRect/>
          </a:stretch>
        </p:blipFill>
        <p:spPr>
          <a:xfrm>
            <a:off x="467544" y="2780928"/>
            <a:ext cx="2016224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Screenshot (60).png"/>
          <p:cNvPicPr>
            <a:picLocks noChangeAspect="1"/>
          </p:cNvPicPr>
          <p:nvPr/>
        </p:nvPicPr>
        <p:blipFill>
          <a:blip r:embed="rId4" cstate="print"/>
          <a:srcRect l="29525" r="28738" b="16534"/>
          <a:stretch>
            <a:fillRect/>
          </a:stretch>
        </p:blipFill>
        <p:spPr>
          <a:xfrm>
            <a:off x="5076056" y="2780928"/>
            <a:ext cx="3816424" cy="4293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Screenshot (63).png"/>
          <p:cNvPicPr>
            <a:picLocks noChangeAspect="1"/>
          </p:cNvPicPr>
          <p:nvPr/>
        </p:nvPicPr>
        <p:blipFill>
          <a:blip r:embed="rId5" cstate="print"/>
          <a:srcRect l="26531" t="5606" r="28571"/>
          <a:stretch>
            <a:fillRect/>
          </a:stretch>
        </p:blipFill>
        <p:spPr>
          <a:xfrm>
            <a:off x="2915816" y="2708920"/>
            <a:ext cx="1584176" cy="4850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03300310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  <a:endParaRPr lang="ar-EG" dirty="0"/>
          </a:p>
        </p:txBody>
      </p:sp>
      <p:pic>
        <p:nvPicPr>
          <p:cNvPr id="7" name="عنصر نائب للمحتوى 6" descr="System Archite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881874"/>
            <a:ext cx="8269688" cy="4643470"/>
          </a:xfrm>
        </p:spPr>
      </p:pic>
    </p:spTree>
    <p:extLst>
      <p:ext uri="{BB962C8B-B14F-4D97-AF65-F5344CB8AC3E}">
        <p14:creationId xmlns:p14="http://schemas.microsoft.com/office/powerpoint/2010/main" xmlns="" val="14636025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5786" y="285728"/>
            <a:ext cx="7572428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Functional Requirements</a:t>
            </a:r>
            <a:endParaRPr lang="ar-EG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5136638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System Prerequisite</a:t>
            </a:r>
            <a:r>
              <a:rPr lang="en-US" sz="2400" b="1" dirty="0" smtClean="0">
                <a:latin typeface="Adobe Gothic Std B" pitchFamily="34" charset="-128"/>
                <a:ea typeface="Adobe Gothic Std B" pitchFamily="34" charset="-128"/>
              </a:rPr>
              <a:t>: Internet access is available.</a:t>
            </a:r>
          </a:p>
          <a:p>
            <a:pPr algn="l">
              <a:buNone/>
            </a:pPr>
            <a:r>
              <a:rPr lang="en-US" sz="2800" dirty="0" smtClean="0"/>
              <a:t>1.  User  can register  for  ERP System .</a:t>
            </a:r>
          </a:p>
          <a:p>
            <a:pPr algn="l">
              <a:buNone/>
            </a:pPr>
            <a:endParaRPr lang="en-US" sz="2800" dirty="0" smtClean="0"/>
          </a:p>
          <a:p>
            <a:pPr algn="l">
              <a:buNone/>
            </a:pPr>
            <a:r>
              <a:rPr lang="en-US" sz="2800" dirty="0" smtClean="0"/>
              <a:t>2. User  can View cost of  products  and  invoices .</a:t>
            </a:r>
          </a:p>
          <a:p>
            <a:pPr algn="l">
              <a:buNone/>
            </a:pPr>
            <a:endParaRPr lang="en-US" sz="2800" dirty="0" smtClean="0"/>
          </a:p>
          <a:p>
            <a:pPr algn="l">
              <a:buNone/>
            </a:pPr>
            <a:r>
              <a:rPr lang="en-US" sz="2800" dirty="0" smtClean="0"/>
              <a:t>3. User can request the route to a specific work way and get Shortest Path.</a:t>
            </a:r>
          </a:p>
          <a:p>
            <a:pPr algn="l">
              <a:buNone/>
            </a:pPr>
            <a:r>
              <a:rPr lang="en-US" sz="2800" dirty="0" smtClean="0"/>
              <a:t>Prerequisite : GPS is activated .</a:t>
            </a:r>
          </a:p>
          <a:p>
            <a:pPr algn="l">
              <a:buNone/>
            </a:pPr>
            <a:r>
              <a:rPr lang="en-US" sz="2800" dirty="0" smtClean="0"/>
              <a:t> </a:t>
            </a:r>
            <a:r>
              <a:rPr lang="en-US" sz="2800" b="1" dirty="0">
                <a:latin typeface="Adobe Gothic Std B" pitchFamily="34" charset="-128"/>
                <a:ea typeface="Adobe Gothic Std B" pitchFamily="34" charset="-128"/>
              </a:rPr>
              <a:t> </a:t>
            </a:r>
            <a:endParaRPr lang="en-US" sz="2800" dirty="0" smtClean="0"/>
          </a:p>
          <a:p>
            <a:pPr algn="l">
              <a:buNone/>
            </a:pPr>
            <a:r>
              <a:rPr lang="en-US" sz="2800" dirty="0" smtClean="0"/>
              <a:t>,Remove and Update .</a:t>
            </a:r>
            <a:r>
              <a:rPr lang="ar-EG" sz="2800" dirty="0" smtClean="0"/>
              <a:t> </a:t>
            </a:r>
            <a:r>
              <a:rPr lang="en-US" sz="2800" dirty="0" smtClean="0"/>
              <a:t>4. User can Create Order</a:t>
            </a:r>
            <a:endParaRPr lang="en-US" sz="2400" b="1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400" b="1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latin typeface="Adobe Gothic Std B" pitchFamily="34" charset="-128"/>
                <a:ea typeface="Adobe Gothic Std B" pitchFamily="34" charset="-128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31945876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2400" y="570156"/>
            <a:ext cx="8763000" cy="1054250"/>
          </a:xfrm>
        </p:spPr>
        <p:txBody>
          <a:bodyPr>
            <a:normAutofit/>
          </a:bodyPr>
          <a:lstStyle/>
          <a:p>
            <a:r>
              <a:rPr lang="en-US" sz="4800" b="1" dirty="0"/>
              <a:t>Functional Requirements (cont.)</a:t>
            </a:r>
            <a:endParaRPr lang="ar-EG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5237584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ar-EG" sz="2800" dirty="0" smtClean="0"/>
              <a:t>.</a:t>
            </a:r>
            <a:r>
              <a:rPr lang="en-US" sz="2800" dirty="0" smtClean="0"/>
              <a:t>5- User can Add Customer   </a:t>
            </a:r>
          </a:p>
          <a:p>
            <a:pPr algn="l">
              <a:buNone/>
            </a:pPr>
            <a:endParaRPr lang="en-US" sz="2800" dirty="0" smtClean="0"/>
          </a:p>
          <a:p>
            <a:pPr algn="l">
              <a:buNone/>
            </a:pPr>
            <a:r>
              <a:rPr lang="en-US" sz="2800" dirty="0" smtClean="0"/>
              <a:t>6- User Can View unlimited dynamic categories for all your products .</a:t>
            </a:r>
          </a:p>
          <a:p>
            <a:pPr algn="l">
              <a:buNone/>
            </a:pPr>
            <a:r>
              <a:rPr lang="en-US" sz="2800" dirty="0" smtClean="0"/>
              <a:t>7- User can check  product quantity if not exist create that product .</a:t>
            </a:r>
          </a:p>
          <a:p>
            <a:pPr algn="l">
              <a:buNone/>
            </a:pPr>
            <a:endParaRPr lang="ar-EG" sz="2800" dirty="0" smtClean="0"/>
          </a:p>
          <a:p>
            <a:pPr algn="l">
              <a:buNone/>
            </a:pPr>
            <a:r>
              <a:rPr lang="en-US" sz="2800" dirty="0" smtClean="0"/>
              <a:t>8- User can print bill/invoice .</a:t>
            </a:r>
          </a:p>
          <a:p>
            <a:pPr algn="l">
              <a:buNone/>
            </a:pPr>
            <a:endParaRPr lang="en-US" sz="200" b="1" dirty="0">
              <a:latin typeface="Adobe Gothic Std B" pitchFamily="34" charset="-128"/>
              <a:ea typeface="Adobe Gothic Std B" pitchFamily="34" charset="-128"/>
            </a:endParaRPr>
          </a:p>
          <a:p>
            <a:pPr algn="l">
              <a:buNone/>
            </a:pP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 algn="l">
              <a:buNone/>
            </a:pPr>
            <a:r>
              <a:rPr lang="en-US" b="1" dirty="0">
                <a:latin typeface="Adobe Gothic Std B" pitchFamily="34" charset="-128"/>
                <a:ea typeface="Adobe Gothic Std B" pitchFamily="34" charset="-128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38185055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0408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Functional Requirements (cont.)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686800" cy="438912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ar-EG" sz="2800" dirty="0" smtClean="0"/>
              <a:t> </a:t>
            </a:r>
            <a:r>
              <a:rPr lang="en-US" sz="2800" dirty="0" smtClean="0"/>
              <a:t> 9- Admin Can Add </a:t>
            </a:r>
            <a:r>
              <a:rPr lang="en-US" sz="2800" dirty="0" err="1" smtClean="0"/>
              <a:t>SalesPerson</a:t>
            </a:r>
            <a:r>
              <a:rPr lang="en-US" sz="2800" dirty="0" smtClean="0"/>
              <a:t> ,Remove and Update .</a:t>
            </a:r>
          </a:p>
          <a:p>
            <a:pPr algn="l">
              <a:buNone/>
            </a:pPr>
            <a:endParaRPr lang="en-US" sz="2800" dirty="0" smtClean="0"/>
          </a:p>
          <a:p>
            <a:pPr algn="l">
              <a:buNone/>
            </a:pPr>
            <a:r>
              <a:rPr lang="en-US" sz="2800" dirty="0" smtClean="0"/>
              <a:t>10 - Admin Can View All Orders For each </a:t>
            </a:r>
            <a:r>
              <a:rPr lang="en-US" sz="2800" dirty="0" err="1" smtClean="0"/>
              <a:t>SalesPerson</a:t>
            </a:r>
            <a:r>
              <a:rPr lang="en-US" sz="2800" dirty="0" smtClean="0"/>
              <a:t> .</a:t>
            </a:r>
          </a:p>
          <a:p>
            <a:pPr algn="l">
              <a:buNone/>
            </a:pPr>
            <a:endParaRPr lang="en-US" sz="2800" dirty="0" smtClean="0"/>
          </a:p>
          <a:p>
            <a:pPr algn="l">
              <a:buNone/>
            </a:pPr>
            <a:r>
              <a:rPr lang="en-US" sz="2800" dirty="0" smtClean="0"/>
              <a:t>11 - Admin  Can View For  </a:t>
            </a:r>
            <a:r>
              <a:rPr lang="en-US" sz="2800" dirty="0" err="1" smtClean="0"/>
              <a:t>SalesPerson</a:t>
            </a:r>
            <a:r>
              <a:rPr lang="en-US" sz="2800" dirty="0" smtClean="0"/>
              <a:t>  Route  By Tracking him via GPS .   </a:t>
            </a:r>
          </a:p>
          <a:p>
            <a:endParaRPr lang="ar-EG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Use Case Diagram</a:t>
            </a:r>
            <a:endParaRPr lang="ar-EG" sz="4800" b="1" dirty="0"/>
          </a:p>
        </p:txBody>
      </p:sp>
      <p:pic>
        <p:nvPicPr>
          <p:cNvPr id="6" name="Content Placeholder 5" descr="Screenshot (6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8373" y="1935163"/>
            <a:ext cx="7807254" cy="4389437"/>
          </a:xfrm>
        </p:spPr>
      </p:pic>
    </p:spTree>
    <p:extLst>
      <p:ext uri="{BB962C8B-B14F-4D97-AF65-F5344CB8AC3E}">
        <p14:creationId xmlns:p14="http://schemas.microsoft.com/office/powerpoint/2010/main" xmlns="" val="258370548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Software &amp; Hardware Tools</a:t>
            </a:r>
            <a:endParaRPr lang="ar-EG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JAVA</a:t>
            </a:r>
          </a:p>
          <a:p>
            <a:pPr marL="0" indent="0" algn="l">
              <a:buNone/>
            </a:pPr>
            <a:r>
              <a:rPr lang="en-US" dirty="0" smtClean="0"/>
              <a:t>Android </a:t>
            </a:r>
            <a:r>
              <a:rPr lang="en-US" dirty="0"/>
              <a:t>studio IDE (Development).</a:t>
            </a:r>
          </a:p>
          <a:p>
            <a:pPr marL="0" indent="0" algn="l">
              <a:buNone/>
            </a:pPr>
            <a:r>
              <a:rPr lang="en-US" dirty="0"/>
              <a:t>Rational Rose (Analysis &amp; Design).</a:t>
            </a:r>
          </a:p>
          <a:p>
            <a:pPr marL="0" indent="0" algn="l">
              <a:buNone/>
            </a:pPr>
            <a:r>
              <a:rPr lang="en-US" dirty="0" smtClean="0"/>
              <a:t>Android </a:t>
            </a:r>
            <a:r>
              <a:rPr lang="en-US" dirty="0"/>
              <a:t>Mobile Device (Testing). </a:t>
            </a:r>
          </a:p>
          <a:p>
            <a:pPr marL="0" indent="0" algn="l">
              <a:buNone/>
            </a:pPr>
            <a:r>
              <a:rPr lang="en-US" dirty="0"/>
              <a:t>Web </a:t>
            </a:r>
            <a:r>
              <a:rPr lang="en-US" dirty="0" smtClean="0"/>
              <a:t>Server .</a:t>
            </a:r>
            <a:endParaRPr lang="en-US" dirty="0"/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xmlns="" val="215023307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143000"/>
          </a:xfrm>
        </p:spPr>
        <p:txBody>
          <a:bodyPr/>
          <a:lstStyle/>
          <a:p>
            <a:r>
              <a:rPr lang="en-US" b="1" dirty="0"/>
              <a:t>Time Plan</a:t>
            </a:r>
            <a:endParaRPr lang="ar-EG" b="1" dirty="0"/>
          </a:p>
        </p:txBody>
      </p:sp>
      <p:pic>
        <p:nvPicPr>
          <p:cNvPr id="5" name="عنصر نائب للمحتوى 4" descr="ti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43050"/>
            <a:ext cx="8929718" cy="4071966"/>
          </a:xfrm>
        </p:spPr>
      </p:pic>
    </p:spTree>
    <p:extLst>
      <p:ext uri="{BB962C8B-B14F-4D97-AF65-F5344CB8AC3E}">
        <p14:creationId xmlns:p14="http://schemas.microsoft.com/office/powerpoint/2010/main" xmlns="" val="278306819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</a:t>
            </a:r>
            <a:endParaRPr lang="ar-EG" b="1" dirty="0"/>
          </a:p>
        </p:txBody>
      </p:sp>
      <p:sp>
        <p:nvSpPr>
          <p:cNvPr id="4" name="Rectangle 3"/>
          <p:cNvSpPr/>
          <p:nvPr/>
        </p:nvSpPr>
        <p:spPr>
          <a:xfrm>
            <a:off x="857226" y="2571744"/>
            <a:ext cx="801187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40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dirty="0" err="1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Mahmoud</a:t>
            </a:r>
            <a:r>
              <a:rPr lang="en-US" sz="40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mahmed</a:t>
            </a:r>
            <a:r>
              <a:rPr lang="en-US" sz="40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bassion</a:t>
            </a:r>
            <a:endParaRPr lang="en-US" sz="40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40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dirty="0" err="1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Mostafa</a:t>
            </a:r>
            <a:r>
              <a:rPr lang="en-US" sz="40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mahmmed</a:t>
            </a:r>
            <a:r>
              <a:rPr lang="en-US" sz="40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mahmoud</a:t>
            </a:r>
            <a:endParaRPr lang="en-US" sz="40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40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dirty="0" err="1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Abdelrahman</a:t>
            </a:r>
            <a:r>
              <a:rPr lang="en-US" sz="40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mahmed bassiony</a:t>
            </a:r>
            <a:endParaRPr lang="en-US" sz="40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04213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رسم تخطيطي 3"/>
          <p:cNvGraphicFramePr/>
          <p:nvPr/>
        </p:nvGraphicFramePr>
        <p:xfrm>
          <a:off x="585266" y="2976067"/>
          <a:ext cx="6193775" cy="1107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8919" y="457200"/>
            <a:ext cx="16383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58900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رسم تخطيطي 2"/>
          <p:cNvGraphicFramePr/>
          <p:nvPr/>
        </p:nvGraphicFramePr>
        <p:xfrm>
          <a:off x="785786" y="2362200"/>
          <a:ext cx="7286676" cy="144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8170576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Agenda</a:t>
            </a:r>
            <a:endParaRPr lang="ar-E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None/>
            </a:pPr>
            <a:r>
              <a:rPr lang="en-US" sz="3000" b="1" dirty="0" smtClean="0"/>
              <a:t>1. </a:t>
            </a:r>
            <a:r>
              <a:rPr lang="en-US" sz="3000" b="1" dirty="0" smtClean="0">
                <a:solidFill>
                  <a:srgbClr val="FF0000"/>
                </a:solidFill>
              </a:rPr>
              <a:t>Introduction</a:t>
            </a:r>
          </a:p>
          <a:p>
            <a:pPr marL="514350" indent="-514350" algn="l">
              <a:buNone/>
            </a:pPr>
            <a:r>
              <a:rPr lang="en-US" sz="3000" b="1" dirty="0" smtClean="0"/>
              <a:t>2. </a:t>
            </a:r>
            <a:r>
              <a:rPr lang="en-US" sz="3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 Definition</a:t>
            </a:r>
          </a:p>
          <a:p>
            <a:pPr marL="514350" indent="-514350" algn="l">
              <a:buNone/>
            </a:pPr>
            <a:r>
              <a:rPr lang="en-US" sz="3000" b="1" dirty="0" smtClean="0"/>
              <a:t>3. </a:t>
            </a:r>
            <a:r>
              <a:rPr lang="en-US" sz="3000" b="1" dirty="0" smtClean="0">
                <a:solidFill>
                  <a:srgbClr val="00B0F0"/>
                </a:solidFill>
              </a:rPr>
              <a:t>Objective</a:t>
            </a:r>
          </a:p>
          <a:p>
            <a:pPr marL="514350" indent="-514350" algn="l">
              <a:buNone/>
            </a:pPr>
            <a:r>
              <a:rPr lang="en-US" sz="3000" b="1" dirty="0" smtClean="0"/>
              <a:t>4. </a:t>
            </a:r>
            <a:r>
              <a:rPr lang="en-US" sz="3000" b="1" dirty="0" smtClean="0">
                <a:solidFill>
                  <a:srgbClr val="002060"/>
                </a:solidFill>
              </a:rPr>
              <a:t>Related Works</a:t>
            </a:r>
          </a:p>
          <a:p>
            <a:pPr marL="514350" indent="-514350" algn="l">
              <a:buNone/>
            </a:pPr>
            <a:r>
              <a:rPr lang="en-US" sz="3000" b="1" dirty="0" smtClean="0"/>
              <a:t>5. </a:t>
            </a:r>
            <a:r>
              <a:rPr lang="en-US" sz="3000" b="1" dirty="0" smtClean="0">
                <a:solidFill>
                  <a:srgbClr val="FFC000"/>
                </a:solidFill>
              </a:rPr>
              <a:t>Functional Requirements</a:t>
            </a:r>
          </a:p>
          <a:p>
            <a:pPr marL="514350" indent="-514350" algn="l">
              <a:buNone/>
            </a:pPr>
            <a:r>
              <a:rPr lang="en-US" sz="3000" b="1" dirty="0" smtClean="0"/>
              <a:t>6. </a:t>
            </a:r>
            <a:r>
              <a:rPr lang="en-US" sz="3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System Architecture</a:t>
            </a:r>
          </a:p>
          <a:p>
            <a:pPr marL="514350" indent="-514350" algn="l">
              <a:buNone/>
            </a:pPr>
            <a:r>
              <a:rPr lang="en-US" sz="3000" b="1" dirty="0" smtClean="0"/>
              <a:t>7. </a:t>
            </a:r>
            <a:r>
              <a:rPr lang="en-US" sz="3000" b="1" dirty="0" smtClean="0">
                <a:solidFill>
                  <a:schemeClr val="accent5"/>
                </a:solidFill>
              </a:rPr>
              <a:t>Use Case diagram</a:t>
            </a:r>
          </a:p>
          <a:p>
            <a:pPr marL="514350" indent="-514350" algn="l">
              <a:buNone/>
            </a:pPr>
            <a:r>
              <a:rPr lang="en-US" sz="3000" b="1" dirty="0" smtClean="0"/>
              <a:t>8. Software &amp; Hardware Tools</a:t>
            </a:r>
          </a:p>
          <a:p>
            <a:pPr marL="742950" indent="-742950" algn="l">
              <a:buNone/>
            </a:pPr>
            <a:r>
              <a:rPr lang="ar-EG" sz="3000" b="1" dirty="0" smtClean="0"/>
              <a:t> </a:t>
            </a:r>
            <a:r>
              <a:rPr lang="en-US" sz="3000" b="1" dirty="0" smtClean="0"/>
              <a:t>9. </a:t>
            </a:r>
            <a:r>
              <a:rPr lang="en-US" sz="3000" b="1" dirty="0" smtClean="0">
                <a:solidFill>
                  <a:schemeClr val="accent6"/>
                </a:solidFill>
              </a:rPr>
              <a:t>Time Plan</a:t>
            </a:r>
          </a:p>
          <a:p>
            <a:pPr marL="742950" indent="-742950" algn="l">
              <a:buNone/>
            </a:pPr>
            <a:endParaRPr lang="en-US" sz="4000" dirty="0" smtClean="0"/>
          </a:p>
          <a:p>
            <a:pPr marL="742950" indent="-742950" algn="l">
              <a:buNone/>
            </a:pPr>
            <a:endParaRPr lang="en-US" sz="4000" dirty="0" smtClean="0"/>
          </a:p>
          <a:p>
            <a:pPr marL="742950" indent="-742950" algn="l">
              <a:buNone/>
            </a:pPr>
            <a:endParaRPr lang="en-US" sz="4000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538" y="428604"/>
            <a:ext cx="5286412" cy="785818"/>
          </a:xfrm>
        </p:spPr>
        <p:txBody>
          <a:bodyPr/>
          <a:lstStyle/>
          <a:p>
            <a:r>
              <a:rPr lang="en-US" sz="4400" b="1" dirty="0" smtClean="0"/>
              <a:t>Introduction</a:t>
            </a:r>
            <a:endParaRPr lang="ar-EG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2984"/>
            <a:ext cx="7815290" cy="5715016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1800" dirty="0" smtClean="0">
                <a:solidFill>
                  <a:schemeClr val="accent3"/>
                </a:solidFill>
              </a:rPr>
              <a:t>Today, ERP systems are critical for managing thousands of businesses of all sizes and in all industries.</a:t>
            </a:r>
          </a:p>
          <a:p>
            <a:pPr algn="l">
              <a:buNone/>
            </a:pPr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buNone/>
            </a:pPr>
            <a:r>
              <a:rPr lang="en-US" sz="1600" dirty="0" smtClean="0"/>
              <a:t>ERP    </a:t>
            </a:r>
            <a:r>
              <a:rPr lang="en-US" sz="1600" dirty="0" smtClean="0">
                <a:sym typeface="Wingdings" pitchFamily="2" charset="2"/>
              </a:rPr>
              <a:t> Enterprise Resource Planning</a:t>
            </a:r>
          </a:p>
          <a:p>
            <a:pPr algn="l">
              <a:buNone/>
            </a:pPr>
            <a:r>
              <a:rPr lang="en-US" sz="1800" dirty="0" smtClean="0">
                <a:sym typeface="Wingdings" pitchFamily="2" charset="2"/>
              </a:rPr>
              <a:t>It refers to the systems and software packages used by organizations</a:t>
            </a:r>
          </a:p>
          <a:p>
            <a:pPr algn="l">
              <a:buNone/>
            </a:pPr>
            <a:r>
              <a:rPr lang="en-US" sz="1800" dirty="0" smtClean="0">
                <a:sym typeface="Wingdings" pitchFamily="2" charset="2"/>
              </a:rPr>
              <a:t> to manage </a:t>
            </a:r>
            <a:r>
              <a:rPr lang="en-US" sz="1800" dirty="0" smtClean="0"/>
              <a:t>day-to-day</a:t>
            </a:r>
            <a:r>
              <a:rPr lang="en-US" sz="1800" dirty="0" smtClean="0">
                <a:sym typeface="Wingdings" pitchFamily="2" charset="2"/>
              </a:rPr>
              <a:t> business activities </a:t>
            </a:r>
            <a:r>
              <a:rPr lang="en-US" sz="1800" dirty="0" smtClean="0"/>
              <a:t>, such as</a:t>
            </a:r>
          </a:p>
          <a:p>
            <a:pPr algn="l">
              <a:buNone/>
            </a:pPr>
            <a:r>
              <a:rPr lang="en-US" sz="1800" dirty="0" smtClean="0"/>
              <a:t> </a:t>
            </a:r>
            <a:r>
              <a:rPr lang="en-US" sz="1800" dirty="0" smtClean="0">
                <a:solidFill>
                  <a:srgbClr val="7030A0"/>
                </a:solidFill>
              </a:rPr>
              <a:t>accounting, procurement, project management and manufacturing </a:t>
            </a:r>
            <a:r>
              <a:rPr lang="en-US" sz="1800" dirty="0" smtClean="0"/>
              <a:t>.</a:t>
            </a:r>
            <a:endParaRPr lang="en-US" sz="1800" dirty="0" smtClean="0">
              <a:sym typeface="Wingdings" pitchFamily="2" charset="2"/>
            </a:endParaRPr>
          </a:p>
          <a:p>
            <a:pPr algn="l">
              <a:buNone/>
            </a:pPr>
            <a:endParaRPr lang="en-US" sz="1600" dirty="0" smtClean="0"/>
          </a:p>
          <a:p>
            <a:pPr algn="l">
              <a:buNone/>
            </a:pPr>
            <a:r>
              <a:rPr lang="en-US" sz="1600" dirty="0" smtClean="0"/>
              <a:t>ERP Examples :-  </a:t>
            </a:r>
          </a:p>
          <a:p>
            <a:pPr algn="l">
              <a:buNone/>
            </a:pPr>
            <a:r>
              <a:rPr lang="ar-EG" sz="1600" dirty="0" smtClean="0"/>
              <a:t>    </a:t>
            </a:r>
            <a:r>
              <a:rPr lang="en-US" sz="1600" dirty="0" smtClean="0"/>
              <a:t>1-</a:t>
            </a:r>
            <a:r>
              <a:rPr lang="en-US" sz="1600" dirty="0" smtClean="0">
                <a:solidFill>
                  <a:srgbClr val="002060"/>
                </a:solidFill>
              </a:rPr>
              <a:t>Odoo</a:t>
            </a:r>
            <a:r>
              <a:rPr lang="en-US" sz="1600" dirty="0" smtClean="0"/>
              <a:t>                     2- OpenErp              3- Oracle ERP Cloud     4- SAP ERP</a:t>
            </a:r>
          </a:p>
          <a:p>
            <a:pPr algn="l">
              <a:buNone/>
            </a:pPr>
            <a:endParaRPr lang="en-US" sz="1600" dirty="0" smtClean="0"/>
          </a:p>
          <a:p>
            <a:pPr algn="l">
              <a:buNone/>
            </a:pPr>
            <a:r>
              <a:rPr lang="en-US" sz="1600" dirty="0" smtClean="0"/>
              <a:t>Open source ERP (Odoo):- is a suite of OpenSource Business apps that cover all your </a:t>
            </a:r>
            <a:endParaRPr lang="ar-EG" sz="1600" dirty="0" smtClean="0"/>
          </a:p>
          <a:p>
            <a:pPr algn="l">
              <a:buNone/>
            </a:pPr>
            <a:endParaRPr lang="ar-EG" sz="1600" dirty="0" smtClean="0"/>
          </a:p>
          <a:p>
            <a:pPr algn="l">
              <a:buNone/>
            </a:pPr>
            <a:r>
              <a:rPr lang="en-US" sz="1600" dirty="0" smtClean="0"/>
              <a:t>Company needs:</a:t>
            </a:r>
          </a:p>
          <a:p>
            <a:pPr algn="l">
              <a:buNone/>
            </a:pPr>
            <a:r>
              <a:rPr lang="en-US" sz="1600" dirty="0" smtClean="0"/>
              <a:t>1- CRM(Customer Relationship Management)</a:t>
            </a:r>
          </a:p>
          <a:p>
            <a:pPr marL="514350" indent="-514350" algn="l">
              <a:buNone/>
            </a:pPr>
            <a:r>
              <a:rPr lang="en-US" sz="1600" dirty="0" smtClean="0"/>
              <a:t>2- HR</a:t>
            </a:r>
          </a:p>
          <a:p>
            <a:pPr algn="l">
              <a:buNone/>
            </a:pPr>
            <a:r>
              <a:rPr lang="en-US" sz="1600" dirty="0" smtClean="0"/>
              <a:t>3- </a:t>
            </a:r>
            <a:r>
              <a:rPr lang="en-US" sz="1600" dirty="0" smtClean="0">
                <a:solidFill>
                  <a:srgbClr val="FF0000"/>
                </a:solidFill>
              </a:rPr>
              <a:t>Sales</a:t>
            </a:r>
            <a:r>
              <a:rPr lang="en-US" sz="1600" dirty="0" smtClean="0"/>
              <a:t>                                      4- purchase management</a:t>
            </a:r>
          </a:p>
          <a:p>
            <a:pPr algn="l">
              <a:buNone/>
            </a:pPr>
            <a:r>
              <a:rPr lang="ar-EG" sz="1600" dirty="0" smtClean="0"/>
              <a:t>  </a:t>
            </a:r>
            <a:r>
              <a:rPr lang="en-US" sz="1600" dirty="0" smtClean="0"/>
              <a:t>	                        6- Accounting</a:t>
            </a:r>
            <a:r>
              <a:rPr lang="ar-EG" sz="1600" dirty="0" smtClean="0"/>
              <a:t>     </a:t>
            </a:r>
            <a:r>
              <a:rPr lang="en-US" sz="1600" dirty="0" smtClean="0"/>
              <a:t>5- inventory</a:t>
            </a:r>
          </a:p>
          <a:p>
            <a:pPr algn="l">
              <a:buNone/>
            </a:pPr>
            <a:r>
              <a:rPr lang="ar-EG" sz="1600" dirty="0" smtClean="0"/>
              <a:t> </a:t>
            </a:r>
            <a:r>
              <a:rPr lang="en-US" sz="1600" dirty="0" smtClean="0"/>
              <a:t>7- Invoices                                8- e-commerce</a:t>
            </a:r>
          </a:p>
          <a:p>
            <a:pPr algn="l"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7" name="صورة 6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12" y="5214950"/>
            <a:ext cx="2615033" cy="13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936955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50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5" y="1935163"/>
            <a:ext cx="7648042" cy="4389437"/>
          </a:xfrm>
        </p:spPr>
      </p:pic>
      <p:sp>
        <p:nvSpPr>
          <p:cNvPr id="7" name="TextBox 6"/>
          <p:cNvSpPr txBox="1"/>
          <p:nvPr/>
        </p:nvSpPr>
        <p:spPr>
          <a:xfrm>
            <a:off x="990600" y="762000"/>
            <a:ext cx="551291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err="1" smtClean="0"/>
              <a:t>DeCentralized</a:t>
            </a:r>
            <a:r>
              <a:rPr lang="en-US" sz="3600" dirty="0" smtClean="0"/>
              <a:t> System ERP</a:t>
            </a:r>
            <a:endParaRPr lang="ar-EG" sz="3600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 descr="صوره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357298"/>
            <a:ext cx="7786742" cy="5253054"/>
          </a:xfrm>
        </p:spPr>
      </p:pic>
      <p:sp>
        <p:nvSpPr>
          <p:cNvPr id="4" name="TextBox 3"/>
          <p:cNvSpPr txBox="1"/>
          <p:nvPr/>
        </p:nvSpPr>
        <p:spPr>
          <a:xfrm>
            <a:off x="990600" y="762000"/>
            <a:ext cx="494545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/>
              <a:t>Centralized System ERP</a:t>
            </a:r>
            <a:endParaRPr lang="ar-EG" sz="3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5786" y="500042"/>
            <a:ext cx="6215106" cy="785818"/>
          </a:xfrm>
        </p:spPr>
        <p:txBody>
          <a:bodyPr>
            <a:normAutofit/>
          </a:bodyPr>
          <a:lstStyle/>
          <a:p>
            <a:r>
              <a:rPr lang="en-US" sz="3800" b="1" dirty="0"/>
              <a:t>Problem Definition</a:t>
            </a:r>
            <a:endParaRPr lang="ar-EG" sz="3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Autofit/>
          </a:bodyPr>
          <a:lstStyle/>
          <a:p>
            <a:pPr algn="l" rtl="0">
              <a:buNone/>
            </a:pPr>
            <a:endParaRPr lang="en-US" sz="1800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1900" dirty="0" smtClean="0">
                <a:latin typeface="Adobe Gothic Std B" pitchFamily="34" charset="-128"/>
                <a:ea typeface="Adobe Gothic Std B" pitchFamily="34" charset="-128"/>
              </a:rPr>
              <a:t>There is a large enterprise , it has multiple branches and a large number of salespersons Within the organization and outside.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</a:rPr>
              <a:t>When a salesperson wants to know how many goods are in stores or request goods from stocks to customer.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Communicating through the telephone has its difficulty </a:t>
            </a:r>
            <a:r>
              <a:rPr lang="en-US" sz="1800" dirty="0" smtClean="0">
                <a:latin typeface="Adobe Gothic Std B" pitchFamily="34" charset="-128"/>
                <a:ea typeface="Adobe Gothic Std B" pitchFamily="34" charset="-128"/>
              </a:rPr>
              <a:t>, The frequent contacts on the stores may make the line always busy and not available.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Each caller cannot get his query at the time he wants it</a:t>
            </a:r>
            <a:r>
              <a:rPr lang="en-US" sz="1800" dirty="0" smtClean="0"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pPr algn="l" rtl="0">
              <a:buFont typeface="Arial" pitchFamily="34" charset="0"/>
              <a:buChar char="•"/>
            </a:pPr>
            <a:endParaRPr lang="en-US" sz="1800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3"/>
                </a:solidFill>
                <a:latin typeface="Adobe Gothic Std B" pitchFamily="34" charset="-128"/>
                <a:ea typeface="Adobe Gothic Std B" pitchFamily="34" charset="-128"/>
              </a:rPr>
              <a:t>Seller's query about certain order and where it reached and It was shipped or not</a:t>
            </a:r>
            <a:r>
              <a:rPr lang="en-US" sz="1800" dirty="0" smtClean="0"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pPr algn="l" rtl="0">
              <a:buFont typeface="Arial" pitchFamily="34" charset="0"/>
              <a:buChar char="•"/>
            </a:pPr>
            <a:endParaRPr lang="en-US" sz="18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1800" dirty="0" smtClean="0"/>
              <a:t>track GPS  location of  Resources  </a:t>
            </a:r>
          </a:p>
          <a:p>
            <a:pPr algn="l" rtl="0">
              <a:buFont typeface="Arial" pitchFamily="34" charset="0"/>
              <a:buChar char="•"/>
            </a:pPr>
            <a:endParaRPr lang="en-US" sz="1800" dirty="0" smtClean="0"/>
          </a:p>
          <a:p>
            <a:pPr algn="l" rtl="0">
              <a:buFont typeface="Arial" pitchFamily="34" charset="0"/>
              <a:buChar char="•"/>
            </a:pPr>
            <a:endParaRPr lang="en-US" sz="18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1800" dirty="0" smtClean="0"/>
              <a:t>Save Real Time  Orders  .</a:t>
            </a:r>
            <a:endParaRPr lang="en-US" sz="1800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l" rtl="0">
              <a:buFont typeface="Arial" pitchFamily="34" charset="0"/>
              <a:buChar char="•"/>
            </a:pPr>
            <a:endParaRPr lang="en-US" sz="1800" dirty="0">
              <a:latin typeface="Adobe Gothic Std B" pitchFamily="34" charset="-128"/>
              <a:ea typeface="Adobe Gothic Std B" pitchFamily="34" charset="-128"/>
            </a:endParaRPr>
          </a:p>
          <a:p>
            <a:pPr algn="l" rtl="0">
              <a:buFont typeface="Arial" pitchFamily="34" charset="0"/>
              <a:buChar char="•"/>
            </a:pPr>
            <a:endParaRPr lang="en-US" sz="18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97695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00042"/>
            <a:ext cx="8229600" cy="1010400"/>
          </a:xfrm>
        </p:spPr>
        <p:txBody>
          <a:bodyPr/>
          <a:lstStyle/>
          <a:p>
            <a:r>
              <a:rPr lang="en-US" sz="6000" b="1" dirty="0">
                <a:solidFill>
                  <a:srgbClr val="7030A0"/>
                </a:solidFill>
              </a:rPr>
              <a:t>Objective</a:t>
            </a:r>
            <a:endParaRPr lang="ar-EG" b="1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Providing </a:t>
            </a:r>
            <a:r>
              <a:rPr lang="en-US" sz="32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en-US" sz="3200" b="1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mobile application </a:t>
            </a:r>
            <a:r>
              <a:rPr lang="en-US" sz="3200" b="1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that ab</a:t>
            </a:r>
            <a:r>
              <a:rPr lang="en-US" sz="3200" b="1" dirty="0" smtClean="0">
                <a:latin typeface="Adobe Gothic Std B" pitchFamily="34" charset="-128"/>
                <a:ea typeface="Adobe Gothic Std B" pitchFamily="34" charset="-128"/>
              </a:rPr>
              <a:t>le to:</a:t>
            </a:r>
          </a:p>
          <a:p>
            <a:pPr marL="0" indent="0" algn="l">
              <a:buNone/>
            </a:pP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ar-EG" sz="28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endParaRPr lang="en-US" sz="28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0" indent="0" algn="l">
              <a:buNone/>
            </a:pP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1. </a:t>
            </a:r>
            <a:r>
              <a:rPr lang="en-US" sz="2800" b="1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connect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 with odoo server to </a:t>
            </a:r>
            <a:r>
              <a:rPr lang="en-US" sz="2800" b="1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create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 any order or </a:t>
            </a:r>
            <a:r>
              <a:rPr lang="en-US" sz="2800" b="1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change.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</a:p>
          <a:p>
            <a:pPr marL="0" indent="0" algn="l">
              <a:buNone/>
            </a:pPr>
            <a:endParaRPr lang="en-US" sz="2800" b="1" dirty="0" smtClean="0">
              <a:solidFill>
                <a:srgbClr val="00B0F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0" indent="0" algn="l">
              <a:buNone/>
            </a:pPr>
            <a:r>
              <a:rPr lang="en-US" sz="2800" b="1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2. get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 shortest path for a salesperson outside enterprise to go a customer’s place.</a:t>
            </a:r>
          </a:p>
          <a:p>
            <a:pPr marL="0" indent="0" algn="l">
              <a:buNone/>
            </a:pPr>
            <a:endParaRPr lang="en-US" sz="2800" b="1" dirty="0" smtClean="0">
              <a:solidFill>
                <a:srgbClr val="00B0F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0" indent="0" algn="l">
              <a:buNone/>
            </a:pPr>
            <a:r>
              <a:rPr lang="en-US" sz="2800" b="1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3. track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 salesperson’s route to check his target.</a:t>
            </a:r>
          </a:p>
          <a:p>
            <a:pPr marL="0" indent="0" algn="l">
              <a:buNone/>
            </a:pPr>
            <a:endParaRPr lang="en-US" sz="28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0" indent="0" algn="l">
              <a:buNone/>
            </a:pP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4. make a customer </a:t>
            </a:r>
            <a:r>
              <a:rPr lang="en-US" sz="2800" b="1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note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 his feedback. </a:t>
            </a:r>
          </a:p>
          <a:p>
            <a:pPr marL="0" indent="0" algn="l">
              <a:buNone/>
            </a:pP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	</a:t>
            </a:r>
            <a:endParaRPr lang="ar-EG" sz="2800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10373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US" dirty="0" smtClean="0"/>
              <a:t>Related Works(Similar Systems)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4300" dirty="0" smtClean="0"/>
              <a:t>1- </a:t>
            </a:r>
            <a:r>
              <a:rPr lang="en-US" sz="4400" dirty="0" smtClean="0"/>
              <a:t>Mobile Sales app </a:t>
            </a:r>
            <a:r>
              <a:rPr lang="en-US" sz="3900" dirty="0" smtClean="0"/>
              <a:t>.</a:t>
            </a:r>
          </a:p>
          <a:p>
            <a:pPr algn="l">
              <a:buNone/>
            </a:pPr>
            <a:r>
              <a:rPr lang="en-US" sz="3900" dirty="0" smtClean="0"/>
              <a:t>2- </a:t>
            </a:r>
            <a:r>
              <a:rPr lang="en-US" sz="3600" dirty="0" err="1" smtClean="0"/>
              <a:t>dayTrack</a:t>
            </a:r>
            <a:r>
              <a:rPr lang="en-US" sz="3600" dirty="0" smtClean="0"/>
              <a:t> - mobile CRM app</a:t>
            </a:r>
            <a:endParaRPr lang="en-US" sz="3900" dirty="0" smtClean="0"/>
          </a:p>
          <a:p>
            <a:pPr algn="l">
              <a:buNone/>
            </a:pPr>
            <a:r>
              <a:rPr lang="en-US" sz="3900" dirty="0" smtClean="0"/>
              <a:t>3- </a:t>
            </a:r>
            <a:r>
              <a:rPr lang="en-US" sz="4000" dirty="0" err="1" smtClean="0"/>
              <a:t>OpenERP</a:t>
            </a:r>
            <a:r>
              <a:rPr lang="en-US" sz="4000" dirty="0" smtClean="0"/>
              <a:t> CRM Sales </a:t>
            </a:r>
            <a:r>
              <a:rPr lang="en-US" sz="3900" dirty="0" smtClean="0"/>
              <a:t>.</a:t>
            </a:r>
          </a:p>
          <a:p>
            <a:pPr algn="l">
              <a:buNone/>
            </a:pPr>
            <a:r>
              <a:rPr lang="en-US" sz="3900" dirty="0" smtClean="0"/>
              <a:t>4- </a:t>
            </a:r>
            <a:r>
              <a:rPr lang="en-US" sz="3900" dirty="0" err="1" smtClean="0"/>
              <a:t>Odoo</a:t>
            </a:r>
            <a:r>
              <a:rPr lang="en-US" sz="3900" dirty="0" smtClean="0"/>
              <a:t> Mobile app .</a:t>
            </a:r>
          </a:p>
          <a:p>
            <a:pPr algn="l">
              <a:buNone/>
            </a:pPr>
            <a:r>
              <a:rPr lang="en-US" sz="3600" dirty="0" smtClean="0"/>
              <a:t>5-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Mobiles At Work </a:t>
            </a:r>
            <a:r>
              <a:rPr lang="en-US" sz="3600" dirty="0" err="1" smtClean="0"/>
              <a:t>Odoo</a:t>
            </a:r>
            <a:r>
              <a:rPr lang="en-US" sz="3600" dirty="0" smtClean="0"/>
              <a:t>  app.</a:t>
            </a:r>
            <a:endParaRPr lang="ar-EG" sz="3900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انقلاب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1944</TotalTime>
  <Words>704</Words>
  <Application>Microsoft Office PowerPoint</Application>
  <PresentationFormat>عرض على الشاشة (3:4)‏</PresentationFormat>
  <Paragraphs>161</Paragraphs>
  <Slides>21</Slides>
  <Notes>10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2" baseType="lpstr">
      <vt:lpstr>تدفق</vt:lpstr>
      <vt:lpstr>Integrated open source ERP with mobile application in sales and marketing module  </vt:lpstr>
      <vt:lpstr>Team Members</vt:lpstr>
      <vt:lpstr>Agenda</vt:lpstr>
      <vt:lpstr>Introduction</vt:lpstr>
      <vt:lpstr>الشريحة 5</vt:lpstr>
      <vt:lpstr>الشريحة 6</vt:lpstr>
      <vt:lpstr>Problem Definition</vt:lpstr>
      <vt:lpstr>Objective</vt:lpstr>
      <vt:lpstr>Related Works(Similar Systems)</vt:lpstr>
      <vt:lpstr>1- Mobile Sales app</vt:lpstr>
      <vt:lpstr>2- dayTrack - mobile CRM app</vt:lpstr>
      <vt:lpstr>Related Works (cont.)</vt:lpstr>
      <vt:lpstr>System Architecture</vt:lpstr>
      <vt:lpstr>Functional Requirements</vt:lpstr>
      <vt:lpstr>Functional Requirements (cont.)</vt:lpstr>
      <vt:lpstr>Functional Requirements (cont.)</vt:lpstr>
      <vt:lpstr>Use Case Diagram</vt:lpstr>
      <vt:lpstr>Software &amp; Hardware Tools</vt:lpstr>
      <vt:lpstr>Time Plan</vt:lpstr>
      <vt:lpstr>الشريحة 20</vt:lpstr>
      <vt:lpstr>الشريحة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People and Events : Multi-Modal Routing and Dynamic User Generated Content</dc:title>
  <dc:creator>Sameh Muhammed</dc:creator>
  <cp:lastModifiedBy>mahmoud</cp:lastModifiedBy>
  <cp:revision>144</cp:revision>
  <dcterms:created xsi:type="dcterms:W3CDTF">2006-08-16T00:00:00Z</dcterms:created>
  <dcterms:modified xsi:type="dcterms:W3CDTF">2017-11-09T05:56:38Z</dcterms:modified>
</cp:coreProperties>
</file>