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3"/>
  </p:notesMasterIdLst>
  <p:sldIdLst>
    <p:sldId id="343" r:id="rId2"/>
    <p:sldId id="344" r:id="rId3"/>
    <p:sldId id="265" r:id="rId4"/>
    <p:sldId id="260" r:id="rId5"/>
    <p:sldId id="261" r:id="rId6"/>
    <p:sldId id="358" r:id="rId7"/>
    <p:sldId id="359" r:id="rId8"/>
    <p:sldId id="262" r:id="rId9"/>
    <p:sldId id="360" r:id="rId10"/>
    <p:sldId id="361" r:id="rId11"/>
    <p:sldId id="269" r:id="rId12"/>
    <p:sldId id="371" r:id="rId13"/>
    <p:sldId id="375" r:id="rId14"/>
    <p:sldId id="362" r:id="rId15"/>
    <p:sldId id="363" r:id="rId16"/>
    <p:sldId id="364" r:id="rId17"/>
    <p:sldId id="365" r:id="rId18"/>
    <p:sldId id="366" r:id="rId19"/>
    <p:sldId id="367" r:id="rId20"/>
    <p:sldId id="368" r:id="rId21"/>
    <p:sldId id="369" r:id="rId22"/>
    <p:sldId id="370" r:id="rId23"/>
    <p:sldId id="319" r:id="rId24"/>
    <p:sldId id="320" r:id="rId25"/>
    <p:sldId id="321" r:id="rId26"/>
    <p:sldId id="345" r:id="rId27"/>
    <p:sldId id="323" r:id="rId28"/>
    <p:sldId id="324" r:id="rId29"/>
    <p:sldId id="328" r:id="rId30"/>
    <p:sldId id="329" r:id="rId31"/>
    <p:sldId id="325" r:id="rId32"/>
    <p:sldId id="330" r:id="rId33"/>
    <p:sldId id="331" r:id="rId34"/>
    <p:sldId id="326" r:id="rId35"/>
    <p:sldId id="352" r:id="rId36"/>
    <p:sldId id="353" r:id="rId37"/>
    <p:sldId id="327" r:id="rId38"/>
    <p:sldId id="335" r:id="rId39"/>
    <p:sldId id="318" r:id="rId40"/>
    <p:sldId id="346" r:id="rId41"/>
    <p:sldId id="271" r:id="rId42"/>
    <p:sldId id="273" r:id="rId43"/>
    <p:sldId id="264" r:id="rId44"/>
    <p:sldId id="274" r:id="rId45"/>
    <p:sldId id="278" r:id="rId46"/>
    <p:sldId id="347" r:id="rId47"/>
    <p:sldId id="275" r:id="rId48"/>
    <p:sldId id="280" r:id="rId49"/>
    <p:sldId id="348" r:id="rId50"/>
    <p:sldId id="276" r:id="rId51"/>
    <p:sldId id="287" r:id="rId52"/>
    <p:sldId id="288" r:id="rId53"/>
    <p:sldId id="349" r:id="rId54"/>
    <p:sldId id="338" r:id="rId55"/>
    <p:sldId id="339" r:id="rId56"/>
    <p:sldId id="277" r:id="rId57"/>
    <p:sldId id="291" r:id="rId58"/>
    <p:sldId id="292" r:id="rId59"/>
    <p:sldId id="293" r:id="rId60"/>
    <p:sldId id="295" r:id="rId61"/>
    <p:sldId id="298" r:id="rId62"/>
    <p:sldId id="297" r:id="rId63"/>
    <p:sldId id="290" r:id="rId64"/>
    <p:sldId id="299" r:id="rId65"/>
    <p:sldId id="300" r:id="rId66"/>
    <p:sldId id="302" r:id="rId67"/>
    <p:sldId id="301" r:id="rId68"/>
    <p:sldId id="303" r:id="rId69"/>
    <p:sldId id="308" r:id="rId70"/>
    <p:sldId id="311" r:id="rId71"/>
    <p:sldId id="304" r:id="rId72"/>
    <p:sldId id="305" r:id="rId73"/>
    <p:sldId id="340" r:id="rId74"/>
    <p:sldId id="341" r:id="rId75"/>
    <p:sldId id="354" r:id="rId76"/>
    <p:sldId id="306" r:id="rId77"/>
    <p:sldId id="307" r:id="rId78"/>
    <p:sldId id="314" r:id="rId79"/>
    <p:sldId id="355" r:id="rId80"/>
    <p:sldId id="357" r:id="rId81"/>
    <p:sldId id="356" r:id="rId82"/>
    <p:sldId id="315" r:id="rId83"/>
    <p:sldId id="316" r:id="rId84"/>
    <p:sldId id="317" r:id="rId85"/>
    <p:sldId id="332" r:id="rId86"/>
    <p:sldId id="333" r:id="rId87"/>
    <p:sldId id="334" r:id="rId88"/>
    <p:sldId id="372" r:id="rId89"/>
    <p:sldId id="373" r:id="rId90"/>
    <p:sldId id="374" r:id="rId91"/>
    <p:sldId id="34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24"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120" y="555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9C5E1-01C9-4C48-B85B-3BDAE89B171C}" type="doc">
      <dgm:prSet loTypeId="urn:microsoft.com/office/officeart/2005/8/layout/vList4#1" loCatId="list" qsTypeId="urn:microsoft.com/office/officeart/2005/8/quickstyle/simple1" qsCatId="simple" csTypeId="urn:microsoft.com/office/officeart/2005/8/colors/accent1_2" csCatId="accent1" phldr="1"/>
      <dgm:spPr/>
      <dgm:t>
        <a:bodyPr/>
        <a:lstStyle/>
        <a:p>
          <a:pPr rtl="1"/>
          <a:endParaRPr lang="ar-EG"/>
        </a:p>
      </dgm:t>
    </dgm:pt>
    <dgm:pt modelId="{8BE27A68-4D81-486E-A604-08ADF14F4105}" type="pres">
      <dgm:prSet presAssocID="{57A9C5E1-01C9-4C48-B85B-3BDAE89B171C}" presName="linear" presStyleCnt="0">
        <dgm:presLayoutVars>
          <dgm:dir/>
          <dgm:resizeHandles val="exact"/>
        </dgm:presLayoutVars>
      </dgm:prSet>
      <dgm:spPr/>
      <dgm:t>
        <a:bodyPr/>
        <a:lstStyle/>
        <a:p>
          <a:pPr rtl="1"/>
          <a:endParaRPr lang="ar-EG"/>
        </a:p>
      </dgm:t>
    </dgm:pt>
  </dgm:ptLst>
  <dgm:cxnLst>
    <dgm:cxn modelId="{1FE82447-1055-4CB8-B116-873E50EF3C3E}" type="presOf" srcId="{57A9C5E1-01C9-4C48-B85B-3BDAE89B171C}" destId="{8BE27A68-4D81-486E-A604-08ADF14F4105}" srcOrd="0"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F63056-256A-408C-9FC3-8E574168F358}"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pPr rtl="1"/>
          <a:endParaRPr lang="ar-EG"/>
        </a:p>
      </dgm:t>
    </dgm:pt>
    <dgm:pt modelId="{B8C7CE5E-9E24-4B0A-9E7C-1F440E522716}">
      <dgm:prSet phldrT="[Text]"/>
      <dgm:spPr/>
      <dgm:t>
        <a:bodyPr/>
        <a:lstStyle/>
        <a:p>
          <a:pPr rtl="1"/>
          <a:r>
            <a:rPr lang="en-US" dirty="0" smtClean="0"/>
            <a:t>Html element </a:t>
          </a:r>
        </a:p>
        <a:p>
          <a:pPr rtl="1"/>
          <a:r>
            <a:rPr lang="en-US" dirty="0" smtClean="0"/>
            <a:t>Start tag          content       end tag</a:t>
          </a:r>
          <a:endParaRPr lang="ar-EG" dirty="0"/>
        </a:p>
      </dgm:t>
    </dgm:pt>
    <dgm:pt modelId="{6844EE9F-D247-491E-8F51-0F86B100F3AF}" type="parTrans" cxnId="{6D3DB4FA-2957-4D28-B74A-C3DA2D1A8037}">
      <dgm:prSet/>
      <dgm:spPr/>
      <dgm:t>
        <a:bodyPr/>
        <a:lstStyle/>
        <a:p>
          <a:pPr rtl="1"/>
          <a:endParaRPr lang="ar-EG"/>
        </a:p>
      </dgm:t>
    </dgm:pt>
    <dgm:pt modelId="{5326D085-E5BC-4AD2-AB5C-258C9AC8E475}" type="sibTrans" cxnId="{6D3DB4FA-2957-4D28-B74A-C3DA2D1A8037}">
      <dgm:prSet/>
      <dgm:spPr/>
      <dgm:t>
        <a:bodyPr/>
        <a:lstStyle/>
        <a:p>
          <a:pPr rtl="1"/>
          <a:endParaRPr lang="ar-EG"/>
        </a:p>
      </dgm:t>
    </dgm:pt>
    <dgm:pt modelId="{EB25024B-9EFD-411E-A97F-692EBE9443D1}" type="pres">
      <dgm:prSet presAssocID="{F2F63056-256A-408C-9FC3-8E574168F358}" presName="Name0" presStyleCnt="0">
        <dgm:presLayoutVars>
          <dgm:chPref val="1"/>
          <dgm:dir/>
          <dgm:animOne val="branch"/>
          <dgm:animLvl val="lvl"/>
          <dgm:resizeHandles/>
        </dgm:presLayoutVars>
      </dgm:prSet>
      <dgm:spPr/>
      <dgm:t>
        <a:bodyPr/>
        <a:lstStyle/>
        <a:p>
          <a:pPr rtl="1"/>
          <a:endParaRPr lang="ar-EG"/>
        </a:p>
      </dgm:t>
    </dgm:pt>
    <dgm:pt modelId="{AD9D303A-CFCF-4A3D-9AF4-18EFB9D62B83}" type="pres">
      <dgm:prSet presAssocID="{B8C7CE5E-9E24-4B0A-9E7C-1F440E522716}" presName="vertOne" presStyleCnt="0"/>
      <dgm:spPr/>
    </dgm:pt>
    <dgm:pt modelId="{C97992AD-FD80-409D-8071-3B7D9D7581FE}" type="pres">
      <dgm:prSet presAssocID="{B8C7CE5E-9E24-4B0A-9E7C-1F440E522716}" presName="txOne" presStyleLbl="node0" presStyleIdx="0" presStyleCnt="1">
        <dgm:presLayoutVars>
          <dgm:chPref val="3"/>
        </dgm:presLayoutVars>
      </dgm:prSet>
      <dgm:spPr/>
      <dgm:t>
        <a:bodyPr/>
        <a:lstStyle/>
        <a:p>
          <a:pPr rtl="1"/>
          <a:endParaRPr lang="ar-EG"/>
        </a:p>
      </dgm:t>
    </dgm:pt>
    <dgm:pt modelId="{23913A1E-37E7-454B-A129-608CEB1422D0}" type="pres">
      <dgm:prSet presAssocID="{B8C7CE5E-9E24-4B0A-9E7C-1F440E522716}" presName="horzOne" presStyleCnt="0"/>
      <dgm:spPr/>
    </dgm:pt>
  </dgm:ptLst>
  <dgm:cxnLst>
    <dgm:cxn modelId="{6D3DB4FA-2957-4D28-B74A-C3DA2D1A8037}" srcId="{F2F63056-256A-408C-9FC3-8E574168F358}" destId="{B8C7CE5E-9E24-4B0A-9E7C-1F440E522716}" srcOrd="0" destOrd="0" parTransId="{6844EE9F-D247-491E-8F51-0F86B100F3AF}" sibTransId="{5326D085-E5BC-4AD2-AB5C-258C9AC8E475}"/>
    <dgm:cxn modelId="{2E6EE5A6-A93A-4565-BFEA-236AAD45752D}" type="presOf" srcId="{F2F63056-256A-408C-9FC3-8E574168F358}" destId="{EB25024B-9EFD-411E-A97F-692EBE9443D1}" srcOrd="0" destOrd="0" presId="urn:microsoft.com/office/officeart/2005/8/layout/hierarchy4"/>
    <dgm:cxn modelId="{28E5148D-E082-4987-8055-C13ADFC460E0}" type="presOf" srcId="{B8C7CE5E-9E24-4B0A-9E7C-1F440E522716}" destId="{C97992AD-FD80-409D-8071-3B7D9D7581FE}" srcOrd="0" destOrd="0" presId="urn:microsoft.com/office/officeart/2005/8/layout/hierarchy4"/>
    <dgm:cxn modelId="{6EAED62F-CBFC-4578-948F-66746CE3B99A}" type="presParOf" srcId="{EB25024B-9EFD-411E-A97F-692EBE9443D1}" destId="{AD9D303A-CFCF-4A3D-9AF4-18EFB9D62B83}" srcOrd="0" destOrd="0" presId="urn:microsoft.com/office/officeart/2005/8/layout/hierarchy4"/>
    <dgm:cxn modelId="{6373BEC4-A995-4A38-A537-103E1DE0EB38}" type="presParOf" srcId="{AD9D303A-CFCF-4A3D-9AF4-18EFB9D62B83}" destId="{C97992AD-FD80-409D-8071-3B7D9D7581FE}" srcOrd="0" destOrd="0" presId="urn:microsoft.com/office/officeart/2005/8/layout/hierarchy4"/>
    <dgm:cxn modelId="{83EEB1D1-021F-486D-81C3-DB9C152134B5}" type="presParOf" srcId="{AD9D303A-CFCF-4A3D-9AF4-18EFB9D62B83}" destId="{23913A1E-37E7-454B-A129-608CEB1422D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992AD-FD80-409D-8071-3B7D9D7581FE}">
      <dsp:nvSpPr>
        <dsp:cNvPr id="0" name=""/>
        <dsp:cNvSpPr/>
      </dsp:nvSpPr>
      <dsp:spPr>
        <a:xfrm>
          <a:off x="0" y="0"/>
          <a:ext cx="8382000" cy="2209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1">
            <a:lnSpc>
              <a:spcPct val="90000"/>
            </a:lnSpc>
            <a:spcBef>
              <a:spcPct val="0"/>
            </a:spcBef>
            <a:spcAft>
              <a:spcPct val="35000"/>
            </a:spcAft>
          </a:pPr>
          <a:r>
            <a:rPr lang="en-US" sz="3700" kern="1200" dirty="0" smtClean="0"/>
            <a:t>Html element </a:t>
          </a:r>
        </a:p>
        <a:p>
          <a:pPr lvl="0" algn="ctr" defTabSz="1644650" rtl="1">
            <a:lnSpc>
              <a:spcPct val="90000"/>
            </a:lnSpc>
            <a:spcBef>
              <a:spcPct val="0"/>
            </a:spcBef>
            <a:spcAft>
              <a:spcPct val="35000"/>
            </a:spcAft>
          </a:pPr>
          <a:r>
            <a:rPr lang="en-US" sz="3700" kern="1200" dirty="0" smtClean="0"/>
            <a:t>Start tag          content       end tag</a:t>
          </a:r>
          <a:endParaRPr lang="ar-EG" sz="3700" kern="1200" dirty="0"/>
        </a:p>
      </dsp:txBody>
      <dsp:txXfrm>
        <a:off x="64723" y="64723"/>
        <a:ext cx="8252554" cy="2080354"/>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E60957A-714C-4FA8-8B5E-EE5FF7895E8A}" type="datetimeFigureOut">
              <a:rPr lang="ar-EG" smtClean="0"/>
              <a:pPr/>
              <a:t>02/01/1439</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9EEF454-F4C9-4848-82A5-D9B2DA4B7936}" type="slidenum">
              <a:rPr lang="ar-EG" smtClean="0"/>
              <a:pPr/>
              <a:t>‹#›</a:t>
            </a:fld>
            <a:endParaRPr lang="ar-EG"/>
          </a:p>
        </p:txBody>
      </p:sp>
    </p:spTree>
    <p:extLst>
      <p:ext uri="{BB962C8B-B14F-4D97-AF65-F5344CB8AC3E}">
        <p14:creationId xmlns:p14="http://schemas.microsoft.com/office/powerpoint/2010/main" val="21389741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6B0067B6-389C-4E2B-8BFC-99DAFC847AA4}" type="slidenum">
              <a:rPr lang="ar-SA"/>
              <a:pPr/>
              <a:t>11</a:t>
            </a:fld>
            <a:endParaRPr lang="en-US"/>
          </a:p>
        </p:txBody>
      </p:sp>
      <p:sp>
        <p:nvSpPr>
          <p:cNvPr id="14338" name="Rectangle 2"/>
          <p:cNvSpPr>
            <a:spLocks noChangeArrowheads="1"/>
          </p:cNvSpPr>
          <p:nvPr/>
        </p:nvSpPr>
        <p:spPr bwMode="auto">
          <a:xfrm>
            <a:off x="3886200" y="1"/>
            <a:ext cx="2971800" cy="45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lstStyle/>
          <a:p>
            <a:pPr algn="r">
              <a:defRPr/>
            </a:pPr>
            <a:r>
              <a:rPr lang="en-US" sz="1000" i="1">
                <a:latin typeface="Times New Roman" charset="0"/>
                <a:ea typeface="ＭＳ Ｐゴシック" charset="0"/>
                <a:cs typeface="Arial" charset="0"/>
              </a:rPr>
              <a:t>09/22/97</a:t>
            </a:r>
          </a:p>
        </p:txBody>
      </p:sp>
      <p:sp>
        <p:nvSpPr>
          <p:cNvPr id="14339" name="Rectangle 3"/>
          <p:cNvSpPr>
            <a:spLocks noChangeArrowheads="1"/>
          </p:cNvSpPr>
          <p:nvPr/>
        </p:nvSpPr>
        <p:spPr bwMode="auto">
          <a:xfrm>
            <a:off x="3886200" y="8684685"/>
            <a:ext cx="2971800" cy="45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nchor="b"/>
          <a:lstStyle/>
          <a:p>
            <a:pPr algn="r">
              <a:defRPr/>
            </a:pPr>
            <a:r>
              <a:rPr lang="en-US" sz="1000" i="1">
                <a:latin typeface="Times New Roman" charset="0"/>
                <a:ea typeface="ＭＳ Ｐゴシック" charset="0"/>
                <a:cs typeface="Arial" charset="0"/>
              </a:rPr>
              <a:t>9</a:t>
            </a:r>
          </a:p>
        </p:txBody>
      </p:sp>
      <p:sp>
        <p:nvSpPr>
          <p:cNvPr id="14340" name="Rectangle 4"/>
          <p:cNvSpPr>
            <a:spLocks noChangeArrowheads="1"/>
          </p:cNvSpPr>
          <p:nvPr/>
        </p:nvSpPr>
        <p:spPr bwMode="auto">
          <a:xfrm>
            <a:off x="0" y="8684685"/>
            <a:ext cx="2971800" cy="45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nchor="b"/>
          <a:lstStyle/>
          <a:p>
            <a:pPr>
              <a:defRPr/>
            </a:pPr>
            <a:r>
              <a:rPr lang="en-US" sz="1000" i="1">
                <a:latin typeface="Times New Roman" charset="0"/>
                <a:ea typeface="ＭＳ Ｐゴシック" charset="0"/>
                <a:cs typeface="Arial" charset="0"/>
              </a:rPr>
              <a:t>University of Minnesota Extension Service</a:t>
            </a:r>
          </a:p>
        </p:txBody>
      </p:sp>
      <p:sp>
        <p:nvSpPr>
          <p:cNvPr id="14341" name="Rectangle 5"/>
          <p:cNvSpPr>
            <a:spLocks noChangeArrowheads="1"/>
          </p:cNvSpPr>
          <p:nvPr/>
        </p:nvSpPr>
        <p:spPr bwMode="auto">
          <a:xfrm>
            <a:off x="0" y="1"/>
            <a:ext cx="2971800" cy="45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lstStyle/>
          <a:p>
            <a:pPr>
              <a:defRPr/>
            </a:pPr>
            <a:r>
              <a:rPr lang="en-US" sz="1000" i="1">
                <a:latin typeface="Times New Roman" charset="0"/>
                <a:ea typeface="ＭＳ Ｐゴシック" charset="0"/>
                <a:cs typeface="Arial"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 uri="{FAA26D3D-D897-4be2-8F04-BA451C77F1D7}">
              <ma14:placeholderFlag xmlns="" xmlns:ma14="http://schemas.microsoft.com/office/mac/drawingml/2011/main" val="1"/>
            </a:ext>
          </a:extLst>
        </p:spPr>
      </p:sp>
      <p:sp>
        <p:nvSpPr>
          <p:cNvPr id="14343" name="Rectangle 7"/>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Tx/>
              <a:buChar char="•"/>
              <a:defRPr/>
            </a:pPr>
            <a:r>
              <a:rPr lang="en-US" smtClean="0">
                <a:ea typeface="ＭＳ Ｐゴシック" charset="0"/>
              </a:rPr>
              <a:t>Tech help should be a local or toll-free call</a:t>
            </a:r>
          </a:p>
          <a:p>
            <a:pPr eaLnBrk="1" hangingPunct="1">
              <a:buFontTx/>
              <a:buChar char="•"/>
              <a:defRPr/>
            </a:pPr>
            <a:r>
              <a:rPr lang="en-US" smtClean="0">
                <a:ea typeface="ＭＳ Ｐゴシック" charset="0"/>
              </a:rPr>
              <a:t>Is it available when you are using the net?</a:t>
            </a:r>
          </a:p>
          <a:p>
            <a:pPr eaLnBrk="1" hangingPunct="1">
              <a:buFontTx/>
              <a:buChar char="•"/>
              <a:defRPr/>
            </a:pPr>
            <a:r>
              <a:rPr lang="en-US" smtClean="0">
                <a:ea typeface="ＭＳ Ｐゴシック" charset="0"/>
              </a:rPr>
              <a:t>Will you get a real person or have to leave voice mail? (voice mail is OK if the response time is fast and during a time you are not connected)</a:t>
            </a:r>
          </a:p>
          <a:p>
            <a:pPr eaLnBrk="1" hangingPunct="1">
              <a:buFontTx/>
              <a:buChar char="•"/>
              <a:defRPr/>
            </a:pPr>
            <a:r>
              <a:rPr lang="en-US" smtClean="0">
                <a:ea typeface="ＭＳ Ｐゴシック" charset="0"/>
              </a:rPr>
              <a:t>Try calling tech support before subscribing.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D5BFA9-BD22-4828-98DF-0458515D1D71}" type="datetime1">
              <a:rPr lang="en-US" smtClean="0"/>
              <a:t>9/22/2017</a:t>
            </a:fld>
            <a:endParaRPr lang="en-US"/>
          </a:p>
        </p:txBody>
      </p:sp>
      <p:sp>
        <p:nvSpPr>
          <p:cNvPr id="5" name="Footer Placeholder 4"/>
          <p:cNvSpPr>
            <a:spLocks noGrp="1"/>
          </p:cNvSpPr>
          <p:nvPr>
            <p:ph type="ftr" sz="quarter" idx="11"/>
          </p:nvPr>
        </p:nvSpPr>
        <p:spPr/>
        <p:txBody>
          <a:bodyPr/>
          <a:lstStyle/>
          <a:p>
            <a:r>
              <a:rPr lang="en-US" smtClean="0"/>
              <a:t>IE Course 2017</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275C2-E7EA-4244-9CF3-156CFE85CA56}" type="datetime1">
              <a:rPr lang="en-US" smtClean="0"/>
              <a:t>9/22/2017</a:t>
            </a:fld>
            <a:endParaRPr lang="en-US"/>
          </a:p>
        </p:txBody>
      </p:sp>
      <p:sp>
        <p:nvSpPr>
          <p:cNvPr id="5" name="Footer Placeholder 4"/>
          <p:cNvSpPr>
            <a:spLocks noGrp="1"/>
          </p:cNvSpPr>
          <p:nvPr>
            <p:ph type="ftr" sz="quarter" idx="11"/>
          </p:nvPr>
        </p:nvSpPr>
        <p:spPr/>
        <p:txBody>
          <a:bodyPr/>
          <a:lstStyle/>
          <a:p>
            <a:r>
              <a:rPr lang="en-US" smtClean="0"/>
              <a:t>IE Course 2017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D50D6-A46D-421D-94CB-8268C10AD203}" type="datetime1">
              <a:rPr lang="en-US" smtClean="0"/>
              <a:t>9/22/2017</a:t>
            </a:fld>
            <a:endParaRPr lang="en-US"/>
          </a:p>
        </p:txBody>
      </p:sp>
      <p:sp>
        <p:nvSpPr>
          <p:cNvPr id="5" name="Footer Placeholder 4"/>
          <p:cNvSpPr>
            <a:spLocks noGrp="1"/>
          </p:cNvSpPr>
          <p:nvPr>
            <p:ph type="ftr" sz="quarter" idx="11"/>
          </p:nvPr>
        </p:nvSpPr>
        <p:spPr/>
        <p:txBody>
          <a:bodyPr/>
          <a:lstStyle/>
          <a:p>
            <a:r>
              <a:rPr lang="en-US" smtClean="0"/>
              <a:t>IE Course 2017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19777D81-AD70-49DC-BF3F-F2C4E65FD59F}" type="datetime1">
              <a:rPr lang="en-US" smtClean="0"/>
              <a:t>9/22/2017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IE Course 2017</a:t>
            </a:r>
            <a:endParaRPr lang="en-US"/>
          </a:p>
        </p:txBody>
      </p:sp>
      <p:sp>
        <p:nvSpPr>
          <p:cNvPr id="6" name="Rectangle 6"/>
          <p:cNvSpPr>
            <a:spLocks noGrp="1" noChangeArrowheads="1"/>
          </p:cNvSpPr>
          <p:nvPr>
            <p:ph type="sldNum" sz="quarter" idx="12"/>
          </p:nvPr>
        </p:nvSpPr>
        <p:spPr>
          <a:ln/>
        </p:spPr>
        <p:txBody>
          <a:bodyPr/>
          <a:lstStyle>
            <a:lvl1pPr>
              <a:defRPr/>
            </a:lvl1pPr>
          </a:lstStyle>
          <a:p>
            <a:fld id="{007583B9-8691-4375-8E0E-994FCB8C1962}"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93522-4D06-4421-8A95-4A5141671324}" type="datetime1">
              <a:rPr lang="en-US" smtClean="0"/>
              <a:t>9/22/2017</a:t>
            </a:fld>
            <a:endParaRPr lang="en-US"/>
          </a:p>
        </p:txBody>
      </p:sp>
      <p:sp>
        <p:nvSpPr>
          <p:cNvPr id="5" name="Footer Placeholder 4"/>
          <p:cNvSpPr>
            <a:spLocks noGrp="1"/>
          </p:cNvSpPr>
          <p:nvPr>
            <p:ph type="ftr" sz="quarter" idx="11"/>
          </p:nvPr>
        </p:nvSpPr>
        <p:spPr/>
        <p:txBody>
          <a:bodyPr/>
          <a:lstStyle/>
          <a:p>
            <a:r>
              <a:rPr lang="en-US" smtClean="0"/>
              <a:t>IE Course 2017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A11D6D6-E7A7-4A8C-AFFE-CCC32242B529}" type="datetime1">
              <a:rPr lang="en-US" smtClean="0"/>
              <a:t>9/22/2017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IE Course 2017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89ADB6-2C7E-4F86-90B9-7843035D56FD}" type="datetime1">
              <a:rPr lang="en-US" smtClean="0"/>
              <a:t>9/22/2017</a:t>
            </a:fld>
            <a:endParaRPr lang="en-US"/>
          </a:p>
        </p:txBody>
      </p:sp>
      <p:sp>
        <p:nvSpPr>
          <p:cNvPr id="6" name="Footer Placeholder 5"/>
          <p:cNvSpPr>
            <a:spLocks noGrp="1"/>
          </p:cNvSpPr>
          <p:nvPr>
            <p:ph type="ftr" sz="quarter" idx="11"/>
          </p:nvPr>
        </p:nvSpPr>
        <p:spPr/>
        <p:txBody>
          <a:bodyPr/>
          <a:lstStyle/>
          <a:p>
            <a:r>
              <a:rPr lang="en-US" smtClean="0"/>
              <a:t>IE Course 2017</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4425CE-561D-408A-A1A9-F92EB24B5DB9}" type="datetime1">
              <a:rPr lang="en-US" smtClean="0"/>
              <a:t>9/22/2017</a:t>
            </a:fld>
            <a:endParaRPr lang="en-US"/>
          </a:p>
        </p:txBody>
      </p:sp>
      <p:sp>
        <p:nvSpPr>
          <p:cNvPr id="8" name="Footer Placeholder 7"/>
          <p:cNvSpPr>
            <a:spLocks noGrp="1"/>
          </p:cNvSpPr>
          <p:nvPr>
            <p:ph type="ftr" sz="quarter" idx="11"/>
          </p:nvPr>
        </p:nvSpPr>
        <p:spPr/>
        <p:txBody>
          <a:bodyPr/>
          <a:lstStyle/>
          <a:p>
            <a:r>
              <a:rPr lang="en-US" smtClean="0"/>
              <a:t>IE Course 2017</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98CE1F-BC8F-469A-8100-3957044527CC}" type="datetime1">
              <a:rPr lang="en-US" smtClean="0"/>
              <a:t>9/22/2017</a:t>
            </a:fld>
            <a:endParaRPr lang="en-US"/>
          </a:p>
        </p:txBody>
      </p:sp>
      <p:sp>
        <p:nvSpPr>
          <p:cNvPr id="4" name="Footer Placeholder 3"/>
          <p:cNvSpPr>
            <a:spLocks noGrp="1"/>
          </p:cNvSpPr>
          <p:nvPr>
            <p:ph type="ftr" sz="quarter" idx="11"/>
          </p:nvPr>
        </p:nvSpPr>
        <p:spPr/>
        <p:txBody>
          <a:bodyPr/>
          <a:lstStyle/>
          <a:p>
            <a:r>
              <a:rPr lang="en-US" smtClean="0"/>
              <a:t>IE Course 2017</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41EC262-BBEE-4298-9387-E863EE259FB5}" type="datetime1">
              <a:rPr lang="en-US" smtClean="0"/>
              <a:t>9/22/2017</a:t>
            </a:fld>
            <a:endParaRPr lang="en-US"/>
          </a:p>
        </p:txBody>
      </p:sp>
      <p:sp>
        <p:nvSpPr>
          <p:cNvPr id="3" name="Footer Placeholder 2"/>
          <p:cNvSpPr>
            <a:spLocks noGrp="1"/>
          </p:cNvSpPr>
          <p:nvPr>
            <p:ph type="ftr" sz="quarter" idx="11"/>
          </p:nvPr>
        </p:nvSpPr>
        <p:spPr/>
        <p:txBody>
          <a:bodyPr/>
          <a:lstStyle/>
          <a:p>
            <a:r>
              <a:rPr lang="en-US" smtClean="0"/>
              <a:t>IE Course 2017</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0A7381-0765-4EB9-8E57-AE5FF11C8D18}" type="datetime1">
              <a:rPr lang="en-US" smtClean="0"/>
              <a:t>9/22/2017</a:t>
            </a:fld>
            <a:endParaRPr lang="en-US"/>
          </a:p>
        </p:txBody>
      </p:sp>
      <p:sp>
        <p:nvSpPr>
          <p:cNvPr id="6" name="Footer Placeholder 5"/>
          <p:cNvSpPr>
            <a:spLocks noGrp="1"/>
          </p:cNvSpPr>
          <p:nvPr>
            <p:ph type="ftr" sz="quarter" idx="11"/>
          </p:nvPr>
        </p:nvSpPr>
        <p:spPr/>
        <p:txBody>
          <a:bodyPr/>
          <a:lstStyle/>
          <a:p>
            <a:r>
              <a:rPr lang="en-US" smtClean="0"/>
              <a:t>IE Course 2017</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71C2C5AA-5873-4742-9515-37A3B6C8882B}" type="datetime1">
              <a:rPr lang="en-US" smtClean="0"/>
              <a:t>9/22/2017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IE Course 2017</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BEF9A58-181C-4E9B-B520-2E7DFF4B9249}" type="datetime1">
              <a:rPr lang="en-US" smtClean="0"/>
              <a:t>9/22/2017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IE Course 2017</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a:t>
            </a:r>
            <a:endParaRPr lang="ar-EG" dirty="0"/>
          </a:p>
        </p:txBody>
      </p:sp>
      <p:pic>
        <p:nvPicPr>
          <p:cNvPr id="4" name="Picture 3" descr="HTML1.png"/>
          <p:cNvPicPr>
            <a:picLocks noChangeAspect="1"/>
          </p:cNvPicPr>
          <p:nvPr/>
        </p:nvPicPr>
        <p:blipFill>
          <a:blip r:embed="rId2"/>
          <a:stretch>
            <a:fillRect/>
          </a:stretch>
        </p:blipFill>
        <p:spPr>
          <a:xfrm>
            <a:off x="1143000" y="1676400"/>
            <a:ext cx="6553200" cy="4724400"/>
          </a:xfrm>
          <a:prstGeom prst="rect">
            <a:avLst/>
          </a:prstGeom>
        </p:spPr>
      </p:pic>
      <p:sp>
        <p:nvSpPr>
          <p:cNvPr id="3" name="Footer Placeholder 2"/>
          <p:cNvSpPr>
            <a:spLocks noGrp="1"/>
          </p:cNvSpPr>
          <p:nvPr>
            <p:ph type="ftr" sz="quarter" idx="11"/>
          </p:nvPr>
        </p:nvSpPr>
        <p:spPr/>
        <p:txBody>
          <a:bodyPr/>
          <a:lstStyle/>
          <a:p>
            <a:r>
              <a:rPr lang="en-US" dirty="0" smtClean="0"/>
              <a:t>IE Course 2017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Declaring the HTML document </a:t>
            </a:r>
            <a:endParaRPr lang="ar-EG" dirty="0"/>
          </a:p>
        </p:txBody>
      </p:sp>
      <p:sp>
        <p:nvSpPr>
          <p:cNvPr id="3" name="Content Placeholder 2"/>
          <p:cNvSpPr>
            <a:spLocks noGrp="1"/>
          </p:cNvSpPr>
          <p:nvPr>
            <p:ph idx="1"/>
          </p:nvPr>
        </p:nvSpPr>
        <p:spPr/>
        <p:txBody>
          <a:bodyPr>
            <a:normAutofit/>
          </a:bodyPr>
          <a:lstStyle/>
          <a:p>
            <a:pPr algn="l" rtl="0"/>
            <a:r>
              <a:rPr lang="en-US" dirty="0" smtClean="0"/>
              <a:t>The first thing you'll want to do in your page is add a bit of code that declares which type of document you're using and identifies the language version.  </a:t>
            </a:r>
          </a:p>
          <a:p>
            <a:pPr algn="l" rtl="0"/>
            <a:r>
              <a:rPr lang="en-US" dirty="0" smtClean="0"/>
              <a:t>This is done with </a:t>
            </a:r>
            <a:r>
              <a:rPr lang="en-US" b="1" dirty="0" smtClean="0"/>
              <a:t>Standardized General Markup Language (SGML), </a:t>
            </a:r>
            <a:r>
              <a:rPr lang="en-US" dirty="0" smtClean="0"/>
              <a:t>which is the parent language to HTML and appears in this important declaration, known as the DOCTYPE declaration.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1610926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Creating a Basic Starting Document</a:t>
            </a:r>
            <a:endParaRPr lang="en-US" dirty="0" smtClean="0"/>
          </a:p>
        </p:txBody>
      </p:sp>
      <p:sp>
        <p:nvSpPr>
          <p:cNvPr id="13315" name="Rectangle 3"/>
          <p:cNvSpPr>
            <a:spLocks noGrp="1" noChangeArrowheads="1"/>
          </p:cNvSpPr>
          <p:nvPr>
            <p:ph idx="1"/>
          </p:nvPr>
        </p:nvSpPr>
        <p:spPr/>
        <p:txBody>
          <a:bodyPr>
            <a:normAutofit/>
          </a:bodyPr>
          <a:lstStyle/>
          <a:p>
            <a:pPr lvl="1"/>
            <a:r>
              <a:rPr lang="en-US" dirty="0"/>
              <a:t>&lt;!DOCTYPE html PUBLIC "-//W3C//DTD HTML 4.01//EN" &gt; </a:t>
            </a:r>
            <a:endParaRPr lang="en-US" dirty="0" smtClean="0"/>
          </a:p>
          <a:p>
            <a:pPr lvl="1"/>
            <a:r>
              <a:rPr lang="en-US" dirty="0" smtClean="0"/>
              <a:t>&lt;HTML&gt;</a:t>
            </a:r>
          </a:p>
          <a:p>
            <a:pPr lvl="1"/>
            <a:r>
              <a:rPr lang="en-US" dirty="0" smtClean="0"/>
              <a:t>&lt;HEAD&gt;</a:t>
            </a:r>
          </a:p>
          <a:p>
            <a:pPr lvl="1"/>
            <a:r>
              <a:rPr lang="en-US" dirty="0" smtClean="0"/>
              <a:t>&lt;TITLE&gt; my first html web page &lt;/TITLE&gt;</a:t>
            </a:r>
          </a:p>
          <a:p>
            <a:pPr lvl="1"/>
            <a:r>
              <a:rPr lang="en-US" dirty="0" smtClean="0"/>
              <a:t>&lt;/HEAD&gt;</a:t>
            </a:r>
          </a:p>
          <a:p>
            <a:pPr lvl="1"/>
            <a:r>
              <a:rPr lang="en-US" dirty="0" smtClean="0"/>
              <a:t>&lt;BODY&gt;</a:t>
            </a:r>
          </a:p>
          <a:p>
            <a:pPr lvl="1"/>
            <a:r>
              <a:rPr lang="en-US" dirty="0" smtClean="0"/>
              <a:t>	 &lt;!--  Here we will put the page elements   --&gt;</a:t>
            </a:r>
          </a:p>
          <a:p>
            <a:pPr lvl="1"/>
            <a:r>
              <a:rPr lang="en-US" dirty="0" smtClean="0"/>
              <a:t>&lt;/BODY&gt;</a:t>
            </a:r>
          </a:p>
          <a:p>
            <a:pPr lvl="1"/>
            <a:r>
              <a:rPr lang="en-US" dirty="0" smtClean="0"/>
              <a:t>&lt;/HTML&gt;</a:t>
            </a:r>
          </a:p>
          <a:p>
            <a:pPr lvl="1">
              <a:buNone/>
            </a:pPr>
            <a:r>
              <a:rPr lang="en-US" dirty="0" smtClean="0"/>
              <a:t>								</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DOCTYPE</a:t>
            </a:r>
            <a:endParaRPr lang="ar-EG" dirty="0"/>
          </a:p>
        </p:txBody>
      </p:sp>
      <p:sp>
        <p:nvSpPr>
          <p:cNvPr id="3" name="Content Placeholder 2"/>
          <p:cNvSpPr>
            <a:spLocks noGrp="1"/>
          </p:cNvSpPr>
          <p:nvPr>
            <p:ph idx="1"/>
          </p:nvPr>
        </p:nvSpPr>
        <p:spPr/>
        <p:txBody>
          <a:bodyPr/>
          <a:lstStyle/>
          <a:p>
            <a:r>
              <a:rPr lang="en-US" sz="2000" dirty="0"/>
              <a:t>&lt;!DOCTYPE html PUBLIC "-//W3C//DTD HTML 4.01//EN" &gt; </a:t>
            </a:r>
          </a:p>
          <a:p>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76872"/>
            <a:ext cx="7344816" cy="387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760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DOCTYPE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HTML 4.01, the &lt;!DOCTYPE&gt; declaration refers to a DTD, because HTML 4.01 was based on SGML. The DTD specifies the rules for the markup language, so that the browsers render the content correctly.</a:t>
            </a:r>
          </a:p>
          <a:p>
            <a:endParaRPr lang="en-US" dirty="0" smtClean="0"/>
          </a:p>
          <a:p>
            <a:r>
              <a:rPr lang="en-US" dirty="0"/>
              <a:t>&lt;!DOCTYPE html&gt;</a:t>
            </a:r>
            <a:endParaRPr lang="en-US" dirty="0" smtClean="0"/>
          </a:p>
          <a:p>
            <a:r>
              <a:rPr lang="en-US" dirty="0" smtClean="0"/>
              <a:t>HTML5 </a:t>
            </a:r>
            <a:r>
              <a:rPr lang="en-US" dirty="0"/>
              <a:t>is not based on SGML, and therefore does not require a reference to a DTD.</a:t>
            </a:r>
          </a:p>
          <a:p>
            <a:endParaRPr lang="en-US" b="1" dirty="0" smtClean="0"/>
          </a:p>
          <a:p>
            <a:r>
              <a:rPr lang="en-US" b="1" dirty="0" smtClean="0"/>
              <a:t>Tip</a:t>
            </a:r>
            <a:r>
              <a:rPr lang="en-US" b="1" dirty="0"/>
              <a:t>:</a:t>
            </a:r>
            <a:r>
              <a:rPr lang="en-US" dirty="0"/>
              <a:t> Always add the &lt;!DOCTYPE&gt; declaration to your HTML documents, so that the browser knows what type of document to expect.</a:t>
            </a:r>
          </a:p>
          <a:p>
            <a:pPr marL="11430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1472485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a:t>
            </a:r>
            <a:endParaRPr lang="ar-EG" dirty="0"/>
          </a:p>
        </p:txBody>
      </p:sp>
      <p:sp>
        <p:nvSpPr>
          <p:cNvPr id="3" name="Content Placeholder 2"/>
          <p:cNvSpPr>
            <a:spLocks noGrp="1"/>
          </p:cNvSpPr>
          <p:nvPr>
            <p:ph idx="1"/>
          </p:nvPr>
        </p:nvSpPr>
        <p:spPr/>
        <p:txBody>
          <a:bodyPr/>
          <a:lstStyle/>
          <a:p>
            <a:pPr algn="l" rtl="0"/>
            <a:r>
              <a:rPr lang="en-US" dirty="0" smtClean="0"/>
              <a:t>After the DOCTYPE declaration, you'll want to begin building your document from its</a:t>
            </a:r>
            <a:r>
              <a:rPr lang="en-US" b="1" dirty="0" smtClean="0"/>
              <a:t> root element</a:t>
            </a:r>
            <a:r>
              <a:rPr lang="en-US" dirty="0" smtClean="0"/>
              <a:t>.  </a:t>
            </a:r>
          </a:p>
          <a:p>
            <a:pPr algn="l" rtl="0"/>
            <a:r>
              <a:rPr lang="en-US" dirty="0" smtClean="0"/>
              <a:t>The html element is considered the root element of any HTML document.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2002138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Element</a:t>
            </a:r>
            <a:endParaRPr lang="ar-EG" dirty="0"/>
          </a:p>
        </p:txBody>
      </p:sp>
      <p:sp>
        <p:nvSpPr>
          <p:cNvPr id="3" name="Content Placeholder 2"/>
          <p:cNvSpPr>
            <a:spLocks noGrp="1"/>
          </p:cNvSpPr>
          <p:nvPr>
            <p:ph idx="1"/>
          </p:nvPr>
        </p:nvSpPr>
        <p:spPr/>
        <p:txBody>
          <a:bodyPr>
            <a:normAutofit fontScale="92500"/>
          </a:bodyPr>
          <a:lstStyle/>
          <a:p>
            <a:pPr algn="l" rtl="0"/>
            <a:r>
              <a:rPr lang="en-US" dirty="0" smtClean="0"/>
              <a:t>The head element is another important piece of the HTML document.  </a:t>
            </a:r>
          </a:p>
          <a:p>
            <a:pPr algn="l" rtl="0"/>
            <a:r>
              <a:rPr lang="en-US" dirty="0" smtClean="0"/>
              <a:t>This element is where all things necessary for the document's display and performance are placed but are not literally seen within the browser window.</a:t>
            </a:r>
          </a:p>
          <a:p>
            <a:pPr algn="l" rtl="0">
              <a:buNone/>
            </a:pPr>
            <a:r>
              <a:rPr lang="en-US" dirty="0" smtClean="0"/>
              <a:t>  </a:t>
            </a:r>
          </a:p>
          <a:p>
            <a:pPr algn="l" rtl="0"/>
            <a:r>
              <a:rPr lang="en-US" dirty="0" smtClean="0"/>
              <a:t>The head element requires </a:t>
            </a:r>
            <a:r>
              <a:rPr lang="en-US" b="1" dirty="0" smtClean="0"/>
              <a:t>no attributes </a:t>
            </a:r>
            <a:r>
              <a:rPr lang="en-US" dirty="0" smtClean="0"/>
              <a:t>but simply has the opening and closing tags.  </a:t>
            </a:r>
          </a:p>
          <a:p>
            <a:pPr algn="l" rtl="0">
              <a:buNone/>
            </a:pPr>
            <a:endParaRPr lang="en-US" dirty="0" smtClean="0"/>
          </a:p>
          <a:p>
            <a:pPr algn="l" rtl="0"/>
            <a:r>
              <a:rPr lang="en-US" dirty="0" smtClean="0"/>
              <a:t>The head elements may contain many HTML elements.</a:t>
            </a:r>
          </a:p>
          <a:p>
            <a:pPr algn="l" rtl="0">
              <a:buNone/>
            </a:pPr>
            <a:r>
              <a:rPr lang="en-US" dirty="0" smtClean="0"/>
              <a:t>  </a:t>
            </a:r>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1045013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Elements in the Head Portion of the Document </a:t>
            </a:r>
            <a:r>
              <a:rPr lang="en-US" dirty="0" smtClean="0"/>
              <a:t/>
            </a:r>
            <a:br>
              <a:rPr lang="en-US" dirty="0" smtClean="0"/>
            </a:br>
            <a:r>
              <a:rPr lang="en-US" dirty="0" smtClean="0"/>
              <a:t>LINK</a:t>
            </a:r>
            <a:endParaRPr lang="ar-EG" dirty="0"/>
          </a:p>
        </p:txBody>
      </p:sp>
      <p:sp>
        <p:nvSpPr>
          <p:cNvPr id="3" name="Content Placeholder 2"/>
          <p:cNvSpPr>
            <a:spLocks noGrp="1"/>
          </p:cNvSpPr>
          <p:nvPr>
            <p:ph idx="1"/>
          </p:nvPr>
        </p:nvSpPr>
        <p:spPr/>
        <p:txBody>
          <a:bodyPr>
            <a:normAutofit/>
          </a:bodyPr>
          <a:lstStyle/>
          <a:p>
            <a:pPr algn="l" rtl="0"/>
            <a:r>
              <a:rPr lang="en-US" dirty="0" smtClean="0"/>
              <a:t>The link element is most commonly used to link to an external style sheet, although it can be used for other purposes, such as linking to an alternative page for accessibility, or to link to a favicon, those popular icons you see in the address bar on certain websites.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2425503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
            </a:r>
            <a:br>
              <a:rPr lang="en-US" dirty="0" smtClean="0"/>
            </a:br>
            <a:r>
              <a:rPr lang="en-US" dirty="0" smtClean="0"/>
              <a:t/>
            </a:r>
            <a:br>
              <a:rPr lang="en-US" dirty="0" smtClean="0"/>
            </a:br>
            <a:r>
              <a:rPr lang="en-US" dirty="0" smtClean="0"/>
              <a:t> </a:t>
            </a:r>
            <a:r>
              <a:rPr lang="en-US" sz="3600" dirty="0" smtClean="0"/>
              <a:t>Elements in the Head Portion of the Document</a:t>
            </a:r>
            <a:r>
              <a:rPr lang="en-US" dirty="0" smtClean="0"/>
              <a:t/>
            </a:r>
            <a:br>
              <a:rPr lang="en-US" dirty="0" smtClean="0"/>
            </a:br>
            <a:r>
              <a:rPr lang="en-US" dirty="0" smtClean="0"/>
              <a:t>TITLE</a:t>
            </a:r>
            <a:br>
              <a:rPr lang="en-US" dirty="0" smtClean="0"/>
            </a:br>
            <a:r>
              <a:rPr lang="ar-EG" dirty="0" smtClean="0"/>
              <a:t/>
            </a:r>
            <a:br>
              <a:rPr lang="ar-EG" dirty="0" smtClean="0"/>
            </a:br>
            <a:endParaRPr lang="ar-EG" dirty="0"/>
          </a:p>
        </p:txBody>
      </p:sp>
      <p:sp>
        <p:nvSpPr>
          <p:cNvPr id="3" name="Content Placeholder 2"/>
          <p:cNvSpPr>
            <a:spLocks noGrp="1"/>
          </p:cNvSpPr>
          <p:nvPr>
            <p:ph idx="1"/>
          </p:nvPr>
        </p:nvSpPr>
        <p:spPr/>
        <p:txBody>
          <a:bodyPr/>
          <a:lstStyle/>
          <a:p>
            <a:pPr algn="l" rtl="0"/>
            <a:r>
              <a:rPr lang="en-US" dirty="0" smtClean="0"/>
              <a:t>This element enables you to title your document. </a:t>
            </a:r>
          </a:p>
          <a:p>
            <a:pPr algn="l" rtl="0"/>
            <a:r>
              <a:rPr lang="en-US" dirty="0" smtClean="0"/>
              <a:t>This title will then appear in the title bar of your browser. </a:t>
            </a:r>
          </a:p>
          <a:p>
            <a:pPr algn="l" rtl="0"/>
            <a:r>
              <a:rPr lang="en-US" dirty="0" smtClean="0"/>
              <a:t>The title element is required.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290244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600" dirty="0" smtClean="0"/>
              <a:t>Elements in the Head Portion of the Document</a:t>
            </a:r>
            <a:r>
              <a:rPr lang="en-US" dirty="0" smtClean="0"/>
              <a:t/>
            </a:r>
            <a:br>
              <a:rPr lang="en-US" dirty="0" smtClean="0"/>
            </a:br>
            <a:r>
              <a:rPr lang="en-US" dirty="0" smtClean="0"/>
              <a:t>META</a:t>
            </a:r>
            <a:endParaRPr lang="ar-EG" dirty="0"/>
          </a:p>
        </p:txBody>
      </p:sp>
      <p:sp>
        <p:nvSpPr>
          <p:cNvPr id="3" name="Content Placeholder 2"/>
          <p:cNvSpPr>
            <a:spLocks noGrp="1"/>
          </p:cNvSpPr>
          <p:nvPr>
            <p:ph idx="1"/>
          </p:nvPr>
        </p:nvSpPr>
        <p:spPr/>
        <p:txBody>
          <a:bodyPr>
            <a:normAutofit fontScale="85000" lnSpcReduction="20000"/>
          </a:bodyPr>
          <a:lstStyle/>
          <a:p>
            <a:pPr algn="l" rtl="0"/>
            <a:r>
              <a:rPr lang="en-US" dirty="0" smtClean="0"/>
              <a:t>The Meta element is used for numerous concerns, including  keywords and descriptions, character encoding, and document  authorship.</a:t>
            </a:r>
          </a:p>
          <a:p>
            <a:pPr algn="l" rtl="0"/>
            <a:endParaRPr lang="en-US" dirty="0" smtClean="0"/>
          </a:p>
          <a:p>
            <a:pPr algn="l" rtl="0"/>
            <a:r>
              <a:rPr lang="en-US" dirty="0" smtClean="0"/>
              <a:t>The Meta element is not required, and your use of it will vary according to your specific needs. </a:t>
            </a:r>
          </a:p>
          <a:p>
            <a:pPr algn="l" rtl="0">
              <a:buNone/>
            </a:pPr>
            <a:endParaRPr lang="en-US" dirty="0" smtClean="0"/>
          </a:p>
          <a:p>
            <a:pPr algn="l" rtl="0"/>
            <a:r>
              <a:rPr lang="en-US" dirty="0" smtClean="0"/>
              <a:t>Document encoding means setting the character set for your page, which is particularly important when writing documents in other languages.</a:t>
            </a:r>
          </a:p>
          <a:p>
            <a:pPr algn="l" rtl="0"/>
            <a:r>
              <a:rPr lang="en-US" dirty="0" smtClean="0"/>
              <a:t>Keywords, Description, and Authorship:  The Meta element can be used to describe keywords, describe the site, and define the author, too.  </a:t>
            </a:r>
          </a:p>
          <a:p>
            <a:pPr algn="l" rtl="0"/>
            <a:r>
              <a:rPr lang="en-US" dirty="0" smtClean="0"/>
              <a:t>This is extremely helpful for public search engines as well as for any search engine you might be running on your own site.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1890281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Elements in the Head Portion of the Document </a:t>
            </a:r>
            <a:r>
              <a:rPr lang="en-US" dirty="0" smtClean="0"/>
              <a:t/>
            </a:r>
            <a:br>
              <a:rPr lang="en-US" dirty="0" smtClean="0"/>
            </a:br>
            <a:r>
              <a:rPr lang="en-US" dirty="0" smtClean="0"/>
              <a:t>SCRIPT</a:t>
            </a:r>
            <a:endParaRPr lang="ar-EG" dirty="0"/>
          </a:p>
        </p:txBody>
      </p:sp>
      <p:sp>
        <p:nvSpPr>
          <p:cNvPr id="3" name="Content Placeholder 2"/>
          <p:cNvSpPr>
            <a:spLocks noGrp="1"/>
          </p:cNvSpPr>
          <p:nvPr>
            <p:ph idx="1"/>
          </p:nvPr>
        </p:nvSpPr>
        <p:spPr/>
        <p:txBody>
          <a:bodyPr>
            <a:normAutofit/>
          </a:bodyPr>
          <a:lstStyle/>
          <a:p>
            <a:pPr algn="l" rtl="0"/>
            <a:r>
              <a:rPr lang="en-US" dirty="0" smtClean="0"/>
              <a:t>This element enables you to insert scripts directly into your document or, as is the preference, link from the page to the script you'd like to use.</a:t>
            </a:r>
          </a:p>
          <a:p>
            <a:pPr algn="l" rtl="0">
              <a:buNone/>
            </a:pPr>
            <a:endParaRPr lang="en-US" dirty="0" smtClean="0"/>
          </a:p>
          <a:p>
            <a:pPr algn="l" rtl="0"/>
            <a:r>
              <a:rPr lang="en-US" dirty="0" smtClean="0"/>
              <a:t>It is used It's the element where you'll be placing the content of your page and marking it up using XHTML to structure it accordingly.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dirty="0"/>
          </a:p>
        </p:txBody>
      </p:sp>
    </p:spTree>
    <p:extLst>
      <p:ext uri="{BB962C8B-B14F-4D97-AF65-F5344CB8AC3E}">
        <p14:creationId xmlns:p14="http://schemas.microsoft.com/office/powerpoint/2010/main" val="534152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a:t>
            </a:r>
            <a:endParaRPr lang="ar-EG" dirty="0"/>
          </a:p>
        </p:txBody>
      </p:sp>
      <p:sp>
        <p:nvSpPr>
          <p:cNvPr id="3" name="Content Placeholder 2"/>
          <p:cNvSpPr>
            <a:spLocks noGrp="1"/>
          </p:cNvSpPr>
          <p:nvPr>
            <p:ph idx="1"/>
          </p:nvPr>
        </p:nvSpPr>
        <p:spPr/>
        <p:txBody>
          <a:bodyPr>
            <a:normAutofit fontScale="62500" lnSpcReduction="20000"/>
          </a:bodyPr>
          <a:lstStyle/>
          <a:p>
            <a:r>
              <a:rPr lang="en-US" dirty="0" smtClean="0"/>
              <a:t>What is URL &amp;&amp; Browser</a:t>
            </a:r>
          </a:p>
          <a:p>
            <a:r>
              <a:rPr lang="en-US" dirty="0" smtClean="0"/>
              <a:t>Introduction to HTML</a:t>
            </a:r>
          </a:p>
          <a:p>
            <a:r>
              <a:rPr lang="en-US" dirty="0" smtClean="0"/>
              <a:t> HTML Tags</a:t>
            </a:r>
          </a:p>
          <a:p>
            <a:r>
              <a:rPr lang="en-US" dirty="0" smtClean="0"/>
              <a:t>Creating a Basic Starting Document</a:t>
            </a:r>
          </a:p>
          <a:p>
            <a:r>
              <a:rPr lang="en-US" dirty="0" smtClean="0"/>
              <a:t>Previewing Your Work</a:t>
            </a:r>
          </a:p>
          <a:p>
            <a:r>
              <a:rPr lang="en-US" dirty="0" smtClean="0"/>
              <a:t>Setting Document Properties( Color Codes, The Body Element, Background Color, TEXT Color, LINK, VLINK, and ALINK)</a:t>
            </a:r>
          </a:p>
          <a:p>
            <a:r>
              <a:rPr lang="en-US" dirty="0" smtClean="0"/>
              <a:t>Using Image Background</a:t>
            </a:r>
          </a:p>
          <a:p>
            <a:r>
              <a:rPr lang="en-US" dirty="0" smtClean="0"/>
              <a:t>Headings</a:t>
            </a:r>
          </a:p>
          <a:p>
            <a:r>
              <a:rPr lang="en-US" dirty="0" smtClean="0"/>
              <a:t>Paragraphs</a:t>
            </a:r>
          </a:p>
          <a:p>
            <a:r>
              <a:rPr lang="en-US" dirty="0" smtClean="0"/>
              <a:t>Break</a:t>
            </a:r>
          </a:p>
          <a:p>
            <a:r>
              <a:rPr lang="en-US" dirty="0" smtClean="0"/>
              <a:t>Horizontal Rule</a:t>
            </a:r>
          </a:p>
          <a:p>
            <a:r>
              <a:rPr lang="en-US" dirty="0" smtClean="0"/>
              <a:t>Character Formatting</a:t>
            </a:r>
          </a:p>
          <a:p>
            <a:r>
              <a:rPr lang="en-US" dirty="0" smtClean="0"/>
              <a:t>Lists (unordered list , ordered list , Nest Lists)</a:t>
            </a:r>
          </a:p>
          <a:p>
            <a:r>
              <a:rPr lang="en-US" dirty="0" smtClean="0"/>
              <a:t>Tables</a:t>
            </a:r>
          </a:p>
          <a:p>
            <a:r>
              <a:rPr lang="en-US" dirty="0" smtClean="0"/>
              <a:t>Image Element</a:t>
            </a:r>
          </a:p>
          <a:p>
            <a:r>
              <a:rPr lang="en-US" dirty="0" smtClean="0"/>
              <a:t>Links</a:t>
            </a:r>
          </a:p>
          <a:p>
            <a:endParaRPr lang="en-US" dirty="0" smtClean="0"/>
          </a:p>
          <a:p>
            <a:endParaRPr lang="en-US" dirty="0" smtClean="0"/>
          </a:p>
          <a:p>
            <a:endParaRPr lang="en-US" dirty="0" smtClean="0"/>
          </a:p>
          <a:p>
            <a:pPr lvl="1"/>
            <a:endParaRPr lang="en-US" dirty="0" smtClean="0"/>
          </a:p>
          <a:p>
            <a:endParaRPr lang="en-US" dirty="0" smtClean="0"/>
          </a:p>
          <a:p>
            <a:endParaRPr lang="ar-EG" dirty="0" smtClean="0"/>
          </a:p>
          <a:p>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sz="3600" dirty="0" smtClean="0"/>
              <a:t>Elements in the Head Portion of the Document </a:t>
            </a:r>
            <a:r>
              <a:rPr lang="en-US" dirty="0" smtClean="0"/>
              <a:t/>
            </a:r>
            <a:br>
              <a:rPr lang="en-US" dirty="0" smtClean="0"/>
            </a:br>
            <a:r>
              <a:rPr lang="en-US" dirty="0" smtClean="0"/>
              <a:t>Style</a:t>
            </a:r>
            <a:endParaRPr lang="ar-EG" dirty="0"/>
          </a:p>
        </p:txBody>
      </p:sp>
      <p:sp>
        <p:nvSpPr>
          <p:cNvPr id="3" name="Content Placeholder 2"/>
          <p:cNvSpPr>
            <a:spLocks noGrp="1"/>
          </p:cNvSpPr>
          <p:nvPr>
            <p:ph idx="1"/>
          </p:nvPr>
        </p:nvSpPr>
        <p:spPr/>
        <p:txBody>
          <a:bodyPr/>
          <a:lstStyle/>
          <a:p>
            <a:pPr algn="l" rtl="0"/>
            <a:r>
              <a:rPr lang="en-US" dirty="0" smtClean="0"/>
              <a:t>The style element enables you to place style information into the individual page.</a:t>
            </a:r>
          </a:p>
          <a:p>
            <a:pPr algn="l" rtl="0"/>
            <a:r>
              <a:rPr lang="en-US" dirty="0" smtClean="0"/>
              <a:t>This is known as embedded style.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3147598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Element</a:t>
            </a:r>
            <a:endParaRPr lang="ar-EG" dirty="0"/>
          </a:p>
        </p:txBody>
      </p:sp>
      <p:sp>
        <p:nvSpPr>
          <p:cNvPr id="3" name="Content Placeholder 2"/>
          <p:cNvSpPr>
            <a:spLocks noGrp="1"/>
          </p:cNvSpPr>
          <p:nvPr>
            <p:ph idx="1"/>
          </p:nvPr>
        </p:nvSpPr>
        <p:spPr/>
        <p:txBody>
          <a:bodyPr>
            <a:normAutofit/>
          </a:bodyPr>
          <a:lstStyle/>
          <a:p>
            <a:pPr algn="l" rtl="0"/>
            <a:r>
              <a:rPr lang="en-US" dirty="0" smtClean="0"/>
              <a:t>The body element is where all the action takes place. </a:t>
            </a:r>
          </a:p>
          <a:p>
            <a:pPr algn="l" rtl="0"/>
            <a:r>
              <a:rPr lang="en-US" dirty="0" smtClean="0"/>
              <a:t>It's the element where you'll be placing the content of your page and marking it up using XHTML to structure it accordingly.</a:t>
            </a:r>
          </a:p>
          <a:p>
            <a:pPr algn="l" rtl="0">
              <a:buNone/>
            </a:pPr>
            <a:endParaRPr lang="en-US" dirty="0" smtClean="0"/>
          </a:p>
          <a:p>
            <a:pPr algn="l" rtl="0"/>
            <a:r>
              <a:rPr lang="en-US" dirty="0" smtClean="0"/>
              <a:t>The element goes within the html element, directly below the head makes sense, doesn't it?</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2944153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HTML </a:t>
            </a:r>
            <a:r>
              <a:rPr lang="en-US" dirty="0" smtClean="0"/>
              <a:t>page</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smtClean="0"/>
              <a:t>&lt;!</a:t>
            </a:r>
            <a:r>
              <a:rPr lang="en-US" dirty="0"/>
              <a:t>DOCTYPE html PUBLIC "-//W3C//DTD HTML 4.01//EN" &gt; </a:t>
            </a:r>
          </a:p>
          <a:p>
            <a:pPr marL="114300" indent="0">
              <a:buNone/>
            </a:pPr>
            <a:r>
              <a:rPr lang="en-US" dirty="0"/>
              <a:t>&lt;html&gt; </a:t>
            </a:r>
          </a:p>
          <a:p>
            <a:pPr marL="114300" indent="0">
              <a:buNone/>
            </a:pPr>
            <a:r>
              <a:rPr lang="en-US" dirty="0"/>
              <a:t>&lt;head&gt; </a:t>
            </a:r>
          </a:p>
          <a:p>
            <a:pPr marL="114300" indent="0">
              <a:buNone/>
            </a:pPr>
            <a:r>
              <a:rPr lang="en-US" dirty="0"/>
              <a:t>&lt;title&gt; My first html page &lt;/title&gt; </a:t>
            </a:r>
          </a:p>
          <a:p>
            <a:pPr marL="114300" indent="0">
              <a:buNone/>
            </a:pPr>
            <a:r>
              <a:rPr lang="en-US" dirty="0"/>
              <a:t>&lt;meta http-</a:t>
            </a:r>
            <a:r>
              <a:rPr lang="en-US" dirty="0" err="1"/>
              <a:t>equiv</a:t>
            </a:r>
            <a:r>
              <a:rPr lang="en-US" dirty="0"/>
              <a:t>="Content-Type" content="text/html; charset=windows-1256" /&gt; </a:t>
            </a:r>
          </a:p>
          <a:p>
            <a:pPr marL="114300" indent="0">
              <a:buNone/>
            </a:pPr>
            <a:r>
              <a:rPr lang="en-US" dirty="0"/>
              <a:t>&lt;meta name="keywords" content</a:t>
            </a:r>
            <a:r>
              <a:rPr lang="en-US" dirty="0" smtClean="0"/>
              <a:t>=“IE Course" </a:t>
            </a:r>
            <a:r>
              <a:rPr lang="en-US" dirty="0"/>
              <a:t>/&gt; </a:t>
            </a:r>
          </a:p>
          <a:p>
            <a:pPr marL="114300" indent="0">
              <a:buNone/>
            </a:pPr>
            <a:r>
              <a:rPr lang="en-US" dirty="0"/>
              <a:t>&lt;meta name="description" content="this is a test page." /&gt; </a:t>
            </a:r>
          </a:p>
          <a:p>
            <a:pPr marL="114300" indent="0">
              <a:buNone/>
            </a:pPr>
            <a:r>
              <a:rPr lang="en-US" dirty="0"/>
              <a:t>&lt;meta name="Author" content</a:t>
            </a:r>
            <a:r>
              <a:rPr lang="en-US" dirty="0" smtClean="0"/>
              <a:t>=“FCIS" </a:t>
            </a:r>
            <a:r>
              <a:rPr lang="en-US" dirty="0"/>
              <a:t>/&gt; </a:t>
            </a:r>
          </a:p>
          <a:p>
            <a:pPr marL="114300" indent="0">
              <a:buNone/>
            </a:pPr>
            <a:r>
              <a:rPr lang="en-US" dirty="0"/>
              <a:t>&lt;/head&gt; </a:t>
            </a:r>
          </a:p>
          <a:p>
            <a:pPr marL="114300" indent="0">
              <a:buNone/>
            </a:pPr>
            <a:r>
              <a:rPr lang="en-US" dirty="0"/>
              <a:t>&lt;body&gt; </a:t>
            </a:r>
          </a:p>
          <a:p>
            <a:pPr marL="114300" indent="0">
              <a:buNone/>
            </a:pPr>
            <a:r>
              <a:rPr lang="en-US" dirty="0"/>
              <a:t>&lt;!-- </a:t>
            </a:r>
            <a:r>
              <a:rPr lang="en-US" dirty="0" smtClean="0"/>
              <a:t>Page </a:t>
            </a:r>
            <a:r>
              <a:rPr lang="en-US" dirty="0"/>
              <a:t>elements --&gt; </a:t>
            </a:r>
          </a:p>
          <a:p>
            <a:pPr marL="114300" indent="0">
              <a:buNone/>
            </a:pPr>
            <a:r>
              <a:rPr lang="en-US" dirty="0"/>
              <a:t>&lt;/body&gt; </a:t>
            </a:r>
          </a:p>
          <a:p>
            <a:pPr marL="114300" indent="0">
              <a:buNone/>
            </a:pPr>
            <a:r>
              <a:rPr lang="en-US" dirty="0"/>
              <a:t>&lt;/html&gt; </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414836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Setting Document Properties</a:t>
            </a:r>
            <a:endParaRPr lang="en-US" dirty="0" smtClean="0"/>
          </a:p>
        </p:txBody>
      </p:sp>
      <p:sp>
        <p:nvSpPr>
          <p:cNvPr id="16387" name="Rectangle 3"/>
          <p:cNvSpPr>
            <a:spLocks noGrp="1" noChangeArrowheads="1"/>
          </p:cNvSpPr>
          <p:nvPr>
            <p:ph idx="1"/>
          </p:nvPr>
        </p:nvSpPr>
        <p:spPr/>
        <p:txBody>
          <a:bodyPr/>
          <a:lstStyle/>
          <a:p>
            <a:r>
              <a:rPr lang="en-US" dirty="0" smtClean="0"/>
              <a:t>Document properties are controlled by attributes of the BODY element. </a:t>
            </a:r>
          </a:p>
          <a:p>
            <a:r>
              <a:rPr lang="en-US" dirty="0" smtClean="0"/>
              <a:t>For example, there are color settings for the background color of the page, the document</a:t>
            </a:r>
            <a:r>
              <a:rPr lang="ja-JP" altLang="en-US" dirty="0" smtClean="0"/>
              <a:t>’</a:t>
            </a:r>
            <a:r>
              <a:rPr lang="en-US" altLang="ja-JP" dirty="0" smtClean="0"/>
              <a:t>s text and different states of links.</a:t>
            </a:r>
          </a:p>
          <a:p>
            <a:endParaRPr lang="en-US" dirty="0" smtClean="0"/>
          </a:p>
          <a:p>
            <a:pPr>
              <a:buNone/>
            </a:pPr>
            <a:r>
              <a:rPr lang="en-US" dirty="0" smtClean="0"/>
              <a:t>						</a:t>
            </a: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Color Codes</a:t>
            </a:r>
            <a:endParaRPr lang="en-US" dirty="0" smtClean="0"/>
          </a:p>
        </p:txBody>
      </p:sp>
      <p:sp>
        <p:nvSpPr>
          <p:cNvPr id="17411" name="Rectangle 3"/>
          <p:cNvSpPr>
            <a:spLocks noGrp="1" noChangeArrowheads="1"/>
          </p:cNvSpPr>
          <p:nvPr>
            <p:ph idx="1"/>
          </p:nvPr>
        </p:nvSpPr>
        <p:spPr/>
        <p:txBody>
          <a:bodyPr/>
          <a:lstStyle/>
          <a:p>
            <a:r>
              <a:rPr lang="en-US" dirty="0" smtClean="0"/>
              <a:t>Colors are set using </a:t>
            </a:r>
            <a:r>
              <a:rPr lang="ja-JP" altLang="en-US" dirty="0" smtClean="0"/>
              <a:t>“</a:t>
            </a:r>
            <a:r>
              <a:rPr lang="en-US" altLang="ja-JP" dirty="0" smtClean="0"/>
              <a:t>RGB</a:t>
            </a:r>
            <a:r>
              <a:rPr lang="ja-JP" altLang="en-US" dirty="0" smtClean="0"/>
              <a:t>”</a:t>
            </a:r>
            <a:r>
              <a:rPr lang="en-US" altLang="ja-JP" dirty="0" smtClean="0"/>
              <a:t> color codes, which are, represented as hexadecimal values. </a:t>
            </a:r>
          </a:p>
          <a:p>
            <a:r>
              <a:rPr lang="en-US" altLang="ja-JP" dirty="0" smtClean="0"/>
              <a:t>Each 2-digit section of the code represents the amount, in sequence, of red, green or blue that forms the color. </a:t>
            </a:r>
          </a:p>
          <a:p>
            <a:r>
              <a:rPr lang="en-US" altLang="ja-JP" dirty="0" smtClean="0"/>
              <a:t>For example, a RGB</a:t>
            </a:r>
            <a:r>
              <a:rPr lang="ar-SA" altLang="ja-JP" dirty="0" smtClean="0"/>
              <a:t> </a:t>
            </a:r>
            <a:r>
              <a:rPr lang="en-US" altLang="ja-JP" dirty="0" smtClean="0"/>
              <a:t>value with 00 as the first two digits has no red in the color. 						</a:t>
            </a: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GB" smtClean="0"/>
              <a:t>16 Basic Colors</a:t>
            </a:r>
            <a:endParaRPr lang="en-GB" dirty="0" smtClean="0"/>
          </a:p>
        </p:txBody>
      </p:sp>
      <p:sp>
        <p:nvSpPr>
          <p:cNvPr id="8" name="Content Placeholder 7"/>
          <p:cNvSpPr>
            <a:spLocks noGrp="1"/>
          </p:cNvSpPr>
          <p:nvPr>
            <p:ph idx="1"/>
          </p:nvPr>
        </p:nvSpPr>
        <p:spPr/>
        <p:txBody>
          <a:bodyPr/>
          <a:lstStyle/>
          <a:p>
            <a:endParaRPr lang="ar-EG"/>
          </a:p>
        </p:txBody>
      </p:sp>
      <p:graphicFrame>
        <p:nvGraphicFramePr>
          <p:cNvPr id="18435" name="Object 5"/>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13458" name="Bitmap Image" r:id="rId3" imgW="5180952" imgH="2610214" progId="PBrush">
                  <p:embed/>
                </p:oleObj>
              </mc:Choice>
              <mc:Fallback>
                <p:oleObj name="Bitmap Image" r:id="rId3" imgW="5180952" imgH="2610214"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pPr eaLnBrk="1" hangingPunct="1">
              <a:defRPr/>
            </a:pPr>
            <a:r>
              <a:rPr lang="en-US" smtClean="0">
                <a:solidFill>
                  <a:srgbClr val="FFFF00"/>
                </a:solidFill>
                <a:ea typeface="+mj-ea"/>
              </a:rPr>
              <a:t>Color Codes</a:t>
            </a:r>
          </a:p>
        </p:txBody>
      </p:sp>
      <p:sp>
        <p:nvSpPr>
          <p:cNvPr id="18435" name="Rectangle 3"/>
          <p:cNvSpPr>
            <a:spLocks noGrp="1" noChangeArrowheads="1"/>
          </p:cNvSpPr>
          <p:nvPr>
            <p:ph sz="half" idx="1"/>
          </p:nvPr>
        </p:nvSpPr>
        <p:spPr>
          <a:xfrm>
            <a:off x="381000" y="685800"/>
            <a:ext cx="4114800" cy="6019800"/>
          </a:xfrm>
          <a:solidFill>
            <a:srgbClr val="0000CC"/>
          </a:solidFill>
          <a:ln>
            <a:solidFill>
              <a:srgbClr val="0000CC"/>
            </a:solidFill>
            <a:miter lim="800000"/>
            <a:headEnd/>
            <a:tailEnd/>
          </a:ln>
        </p:spPr>
        <p:txBody>
          <a:bodyPr>
            <a:normAutofit lnSpcReduction="10000"/>
          </a:bodyPr>
          <a:lstStyle/>
          <a:p>
            <a:pPr marL="533400" indent="-533400" eaLnBrk="1" hangingPunct="1">
              <a:lnSpc>
                <a:spcPct val="90000"/>
              </a:lnSpc>
              <a:buFont typeface="Monotype Sorts" pitchFamily="-84" charset="2"/>
              <a:buAutoNum type="arabicPeriod"/>
            </a:pPr>
            <a:r>
              <a:rPr lang="en-US" sz="2400" smtClean="0">
                <a:solidFill>
                  <a:schemeClr val="bg1"/>
                </a:solidFill>
              </a:rPr>
              <a:t>WHITE</a:t>
            </a:r>
          </a:p>
          <a:p>
            <a:pPr marL="533400" indent="-533400" eaLnBrk="1" hangingPunct="1">
              <a:lnSpc>
                <a:spcPct val="90000"/>
              </a:lnSpc>
              <a:buFont typeface="Monotype Sorts" pitchFamily="-84" charset="2"/>
              <a:buAutoNum type="arabicPeriod"/>
            </a:pPr>
            <a:r>
              <a:rPr lang="en-US" sz="2400" smtClean="0">
                <a:solidFill>
                  <a:schemeClr val="bg1"/>
                </a:solidFill>
              </a:rPr>
              <a:t>BLACK</a:t>
            </a:r>
          </a:p>
          <a:p>
            <a:pPr marL="533400" indent="-533400" eaLnBrk="1" hangingPunct="1">
              <a:lnSpc>
                <a:spcPct val="90000"/>
              </a:lnSpc>
              <a:buFont typeface="Monotype Sorts" pitchFamily="-84" charset="2"/>
              <a:buAutoNum type="arabicPeriod"/>
            </a:pPr>
            <a:r>
              <a:rPr lang="en-US" sz="2400" smtClean="0">
                <a:solidFill>
                  <a:schemeClr val="bg1"/>
                </a:solidFill>
              </a:rPr>
              <a:t>RED</a:t>
            </a:r>
          </a:p>
          <a:p>
            <a:pPr marL="533400" indent="-533400" eaLnBrk="1" hangingPunct="1">
              <a:lnSpc>
                <a:spcPct val="90000"/>
              </a:lnSpc>
              <a:buFont typeface="Monotype Sorts" pitchFamily="-84" charset="2"/>
              <a:buAutoNum type="arabicPeriod"/>
            </a:pPr>
            <a:r>
              <a:rPr lang="en-US" sz="2400" smtClean="0">
                <a:solidFill>
                  <a:schemeClr val="bg1"/>
                </a:solidFill>
              </a:rPr>
              <a:t>GREEN</a:t>
            </a:r>
          </a:p>
          <a:p>
            <a:pPr marL="533400" indent="-533400" eaLnBrk="1" hangingPunct="1">
              <a:lnSpc>
                <a:spcPct val="90000"/>
              </a:lnSpc>
              <a:buFont typeface="Monotype Sorts" pitchFamily="-84" charset="2"/>
              <a:buAutoNum type="arabicPeriod"/>
            </a:pPr>
            <a:r>
              <a:rPr lang="en-US" sz="2400" smtClean="0">
                <a:solidFill>
                  <a:schemeClr val="bg1"/>
                </a:solidFill>
              </a:rPr>
              <a:t>BLUE</a:t>
            </a:r>
          </a:p>
          <a:p>
            <a:pPr marL="533400" indent="-533400" eaLnBrk="1" hangingPunct="1">
              <a:lnSpc>
                <a:spcPct val="90000"/>
              </a:lnSpc>
              <a:buFont typeface="Monotype Sorts" pitchFamily="-84" charset="2"/>
              <a:buAutoNum type="arabicPeriod"/>
            </a:pPr>
            <a:r>
              <a:rPr lang="en-US" sz="2400" smtClean="0">
                <a:solidFill>
                  <a:schemeClr val="bg1"/>
                </a:solidFill>
              </a:rPr>
              <a:t>MAGENTA</a:t>
            </a:r>
          </a:p>
          <a:p>
            <a:pPr marL="533400" indent="-533400" eaLnBrk="1" hangingPunct="1">
              <a:lnSpc>
                <a:spcPct val="90000"/>
              </a:lnSpc>
              <a:buFont typeface="Monotype Sorts" pitchFamily="-84" charset="2"/>
              <a:buAutoNum type="arabicPeriod"/>
            </a:pPr>
            <a:r>
              <a:rPr lang="en-US" sz="2400" smtClean="0">
                <a:solidFill>
                  <a:schemeClr val="bg1"/>
                </a:solidFill>
              </a:rPr>
              <a:t>CYAN</a:t>
            </a:r>
          </a:p>
          <a:p>
            <a:pPr marL="533400" indent="-533400" eaLnBrk="1" hangingPunct="1">
              <a:lnSpc>
                <a:spcPct val="90000"/>
              </a:lnSpc>
              <a:buFont typeface="Monotype Sorts" pitchFamily="-84" charset="2"/>
              <a:buAutoNum type="arabicPeriod"/>
            </a:pPr>
            <a:r>
              <a:rPr lang="en-US" sz="2400" smtClean="0">
                <a:solidFill>
                  <a:schemeClr val="bg1"/>
                </a:solidFill>
              </a:rPr>
              <a:t>YELLOW</a:t>
            </a:r>
          </a:p>
          <a:p>
            <a:pPr marL="533400" indent="-533400" eaLnBrk="1" hangingPunct="1">
              <a:lnSpc>
                <a:spcPct val="90000"/>
              </a:lnSpc>
              <a:buFont typeface="Monotype Sorts" pitchFamily="-84" charset="2"/>
              <a:buAutoNum type="arabicPeriod"/>
            </a:pPr>
            <a:r>
              <a:rPr lang="en-US" sz="2400" smtClean="0">
                <a:solidFill>
                  <a:schemeClr val="bg1"/>
                </a:solidFill>
              </a:rPr>
              <a:t>AQUAMARINE</a:t>
            </a:r>
          </a:p>
          <a:p>
            <a:pPr marL="533400" indent="-533400" eaLnBrk="1" hangingPunct="1">
              <a:lnSpc>
                <a:spcPct val="90000"/>
              </a:lnSpc>
              <a:buFont typeface="Monotype Sorts" pitchFamily="-84" charset="2"/>
              <a:buAutoNum type="arabicPeriod"/>
            </a:pPr>
            <a:r>
              <a:rPr lang="en-US" sz="2400" smtClean="0">
                <a:solidFill>
                  <a:schemeClr val="bg1"/>
                </a:solidFill>
              </a:rPr>
              <a:t>BAKER</a:t>
            </a:r>
            <a:r>
              <a:rPr lang="ja-JP" altLang="en-US" sz="2400" smtClean="0">
                <a:solidFill>
                  <a:schemeClr val="bg1"/>
                </a:solidFill>
              </a:rPr>
              <a:t>’</a:t>
            </a:r>
            <a:r>
              <a:rPr lang="en-US" altLang="ja-JP" sz="2400" smtClean="0">
                <a:solidFill>
                  <a:schemeClr val="bg1"/>
                </a:solidFill>
              </a:rPr>
              <a:t>S CHOCOLATE</a:t>
            </a:r>
          </a:p>
          <a:p>
            <a:pPr marL="533400" indent="-533400" eaLnBrk="1" hangingPunct="1">
              <a:lnSpc>
                <a:spcPct val="90000"/>
              </a:lnSpc>
              <a:buFont typeface="Monotype Sorts" pitchFamily="-84" charset="2"/>
              <a:buAutoNum type="arabicPeriod"/>
            </a:pPr>
            <a:r>
              <a:rPr lang="en-US" sz="2400" smtClean="0">
                <a:solidFill>
                  <a:schemeClr val="bg1"/>
                </a:solidFill>
              </a:rPr>
              <a:t>VIOLET</a:t>
            </a:r>
          </a:p>
          <a:p>
            <a:pPr marL="533400" indent="-533400" eaLnBrk="1" hangingPunct="1">
              <a:lnSpc>
                <a:spcPct val="90000"/>
              </a:lnSpc>
              <a:buFont typeface="Monotype Sorts" pitchFamily="-84" charset="2"/>
              <a:buAutoNum type="arabicPeriod"/>
            </a:pPr>
            <a:r>
              <a:rPr lang="en-US" sz="2400" smtClean="0">
                <a:solidFill>
                  <a:schemeClr val="bg1"/>
                </a:solidFill>
              </a:rPr>
              <a:t>BRASS</a:t>
            </a:r>
          </a:p>
          <a:p>
            <a:pPr marL="533400" indent="-533400" eaLnBrk="1" hangingPunct="1">
              <a:lnSpc>
                <a:spcPct val="90000"/>
              </a:lnSpc>
              <a:buFont typeface="Monotype Sorts" pitchFamily="-84" charset="2"/>
              <a:buAutoNum type="arabicPeriod"/>
            </a:pPr>
            <a:r>
              <a:rPr lang="en-US" sz="2400" smtClean="0">
                <a:solidFill>
                  <a:schemeClr val="bg1"/>
                </a:solidFill>
              </a:rPr>
              <a:t>COPPER</a:t>
            </a:r>
          </a:p>
          <a:p>
            <a:pPr marL="533400" indent="-533400" eaLnBrk="1" hangingPunct="1">
              <a:lnSpc>
                <a:spcPct val="90000"/>
              </a:lnSpc>
              <a:buFont typeface="Monotype Sorts" pitchFamily="-84" charset="2"/>
              <a:buAutoNum type="arabicPeriod"/>
            </a:pPr>
            <a:r>
              <a:rPr lang="en-US" sz="2400" smtClean="0">
                <a:solidFill>
                  <a:schemeClr val="bg1"/>
                </a:solidFill>
              </a:rPr>
              <a:t>PINK</a:t>
            </a:r>
          </a:p>
          <a:p>
            <a:pPr marL="533400" indent="-533400" eaLnBrk="1" hangingPunct="1">
              <a:lnSpc>
                <a:spcPct val="90000"/>
              </a:lnSpc>
              <a:buFont typeface="Monotype Sorts" pitchFamily="-84" charset="2"/>
              <a:buAutoNum type="arabicPeriod"/>
            </a:pPr>
            <a:r>
              <a:rPr lang="en-US" sz="2400" smtClean="0">
                <a:solidFill>
                  <a:schemeClr val="bg1"/>
                </a:solidFill>
              </a:rPr>
              <a:t>ORANGE</a:t>
            </a:r>
          </a:p>
          <a:p>
            <a:pPr marL="533400" indent="-533400" eaLnBrk="1" hangingPunct="1">
              <a:lnSpc>
                <a:spcPct val="90000"/>
              </a:lnSpc>
              <a:buFont typeface="Monotype Sorts" pitchFamily="-84" charset="2"/>
              <a:buAutoNum type="arabicPeriod"/>
            </a:pPr>
            <a:endParaRPr lang="en-US" sz="2400" smtClean="0">
              <a:solidFill>
                <a:schemeClr val="bg1"/>
              </a:solidFill>
            </a:endParaRPr>
          </a:p>
          <a:p>
            <a:pPr marL="533400" indent="-533400" eaLnBrk="1" hangingPunct="1">
              <a:lnSpc>
                <a:spcPct val="90000"/>
              </a:lnSpc>
              <a:buFont typeface="Monotype Sorts" pitchFamily="-84" charset="2"/>
              <a:buAutoNum type="arabicPeriod"/>
            </a:pPr>
            <a:endParaRPr lang="en-US" sz="2400" smtClean="0">
              <a:solidFill>
                <a:schemeClr val="bg1"/>
              </a:solidFill>
            </a:endParaRPr>
          </a:p>
          <a:p>
            <a:pPr marL="533400" indent="-533400" eaLnBrk="1" hangingPunct="1">
              <a:lnSpc>
                <a:spcPct val="90000"/>
              </a:lnSpc>
              <a:buFont typeface="Monotype Sorts" pitchFamily="-84" charset="2"/>
              <a:buAutoNum type="arabicPeriod"/>
            </a:pPr>
            <a:endParaRPr lang="en-US" sz="2400" smtClean="0">
              <a:solidFill>
                <a:schemeClr val="bg1"/>
              </a:solidFill>
            </a:endParaRPr>
          </a:p>
          <a:p>
            <a:pPr marL="533400" indent="-533400" eaLnBrk="1" hangingPunct="1">
              <a:lnSpc>
                <a:spcPct val="90000"/>
              </a:lnSpc>
              <a:buFont typeface="Monotype Sorts" pitchFamily="-84" charset="2"/>
              <a:buAutoNum type="arabicPeriod"/>
            </a:pPr>
            <a:endParaRPr lang="en-US" sz="2400" smtClean="0">
              <a:solidFill>
                <a:schemeClr val="bg1"/>
              </a:solidFill>
            </a:endParaRPr>
          </a:p>
          <a:p>
            <a:pPr marL="533400" indent="-533400" eaLnBrk="1" hangingPunct="1">
              <a:lnSpc>
                <a:spcPct val="90000"/>
              </a:lnSpc>
              <a:buFontTx/>
              <a:buNone/>
            </a:pPr>
            <a:endParaRPr lang="ar-SA" sz="2400" smtClean="0">
              <a:solidFill>
                <a:schemeClr val="bg1"/>
              </a:solidFill>
            </a:endParaRPr>
          </a:p>
        </p:txBody>
      </p:sp>
      <p:sp>
        <p:nvSpPr>
          <p:cNvPr id="18436" name="Rectangle 4"/>
          <p:cNvSpPr>
            <a:spLocks noGrp="1" noChangeArrowheads="1"/>
          </p:cNvSpPr>
          <p:nvPr>
            <p:ph sz="half" idx="2"/>
          </p:nvPr>
        </p:nvSpPr>
        <p:spPr>
          <a:xfrm>
            <a:off x="4572000" y="685800"/>
            <a:ext cx="4038600" cy="6019800"/>
          </a:xfrm>
          <a:solidFill>
            <a:schemeClr val="accent1"/>
          </a:solidFill>
        </p:spPr>
        <p:txBody>
          <a:bodyPr>
            <a:normAutofit lnSpcReduction="10000"/>
          </a:bodyPr>
          <a:lstStyle/>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chemeClr val="bg1"/>
                </a:solidFill>
              </a:rPr>
              <a:t>FFFFFF</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chemeClr val="tx2"/>
                </a:solidFill>
              </a:rPr>
              <a:t>000000</a:t>
            </a:r>
          </a:p>
          <a:p>
            <a:pPr marL="533400" indent="-533400" eaLnBrk="1" hangingPunct="1">
              <a:lnSpc>
                <a:spcPct val="90000"/>
              </a:lnSpc>
              <a:buFont typeface="Monotype Sorts" pitchFamily="-84" charset="2"/>
              <a:buAutoNum type="arabicPeriod"/>
            </a:pPr>
            <a:r>
              <a:rPr lang="en-US" sz="2400" smtClean="0">
                <a:solidFill>
                  <a:srgbClr val="FF0000"/>
                </a:solidFill>
              </a:rPr>
              <a:t>#FF0000</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rgbClr val="009900"/>
                </a:solidFill>
              </a:rPr>
              <a:t>00FF00</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rgbClr val="0000CC"/>
                </a:solidFill>
              </a:rPr>
              <a:t>0000FF</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rgbClr val="FF00FF"/>
                </a:solidFill>
              </a:rPr>
              <a:t>FF00FF</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rgbClr val="00FFFF"/>
                </a:solidFill>
              </a:rPr>
              <a:t>00FFFF</a:t>
            </a:r>
          </a:p>
          <a:p>
            <a:pPr marL="533400" indent="-533400" eaLnBrk="1" hangingPunct="1">
              <a:lnSpc>
                <a:spcPct val="90000"/>
              </a:lnSpc>
              <a:buFont typeface="Monotype Sorts" pitchFamily="-84" charset="2"/>
              <a:buAutoNum type="arabicPeriod"/>
            </a:pPr>
            <a:r>
              <a:rPr lang="en-US" sz="2400" smtClean="0">
                <a:solidFill>
                  <a:srgbClr val="FF0000"/>
                </a:solidFill>
              </a:rPr>
              <a:t>#</a:t>
            </a:r>
            <a:r>
              <a:rPr lang="en-US" sz="2400" smtClean="0">
                <a:solidFill>
                  <a:srgbClr val="FFFF00"/>
                </a:solidFill>
              </a:rPr>
              <a:t>FFFF00</a:t>
            </a:r>
          </a:p>
          <a:p>
            <a:pPr marL="533400" indent="-533400" eaLnBrk="1" hangingPunct="1">
              <a:lnSpc>
                <a:spcPct val="90000"/>
              </a:lnSpc>
              <a:buFont typeface="Monotype Sorts" pitchFamily="-84" charset="2"/>
              <a:buAutoNum type="arabicPeriod"/>
            </a:pPr>
            <a:r>
              <a:rPr lang="en-US" sz="2400" smtClean="0">
                <a:solidFill>
                  <a:srgbClr val="FF0000"/>
                </a:solidFill>
              </a:rPr>
              <a:t>#70DB93</a:t>
            </a:r>
          </a:p>
          <a:p>
            <a:pPr marL="533400" indent="-533400" eaLnBrk="1" hangingPunct="1">
              <a:lnSpc>
                <a:spcPct val="90000"/>
              </a:lnSpc>
              <a:buFont typeface="Monotype Sorts" pitchFamily="-84" charset="2"/>
              <a:buAutoNum type="arabicPeriod"/>
            </a:pPr>
            <a:r>
              <a:rPr lang="en-US" sz="2400" smtClean="0">
                <a:solidFill>
                  <a:srgbClr val="FF0000"/>
                </a:solidFill>
              </a:rPr>
              <a:t>#5C3317</a:t>
            </a:r>
          </a:p>
          <a:p>
            <a:pPr marL="533400" indent="-533400" eaLnBrk="1" hangingPunct="1">
              <a:lnSpc>
                <a:spcPct val="90000"/>
              </a:lnSpc>
              <a:buFont typeface="Monotype Sorts" pitchFamily="-84" charset="2"/>
              <a:buAutoNum type="arabicPeriod"/>
            </a:pPr>
            <a:r>
              <a:rPr lang="en-US" sz="2400" smtClean="0">
                <a:solidFill>
                  <a:srgbClr val="FF0000"/>
                </a:solidFill>
              </a:rPr>
              <a:t>#9F5F9F</a:t>
            </a:r>
          </a:p>
          <a:p>
            <a:pPr marL="533400" indent="-533400" eaLnBrk="1" hangingPunct="1">
              <a:lnSpc>
                <a:spcPct val="90000"/>
              </a:lnSpc>
              <a:buFont typeface="Monotype Sorts" pitchFamily="-84" charset="2"/>
              <a:buAutoNum type="arabicPeriod"/>
            </a:pPr>
            <a:r>
              <a:rPr lang="en-US" sz="2400" smtClean="0">
                <a:solidFill>
                  <a:srgbClr val="FF0000"/>
                </a:solidFill>
              </a:rPr>
              <a:t>#B5A642</a:t>
            </a:r>
          </a:p>
          <a:p>
            <a:pPr marL="533400" indent="-533400" eaLnBrk="1" hangingPunct="1">
              <a:lnSpc>
                <a:spcPct val="90000"/>
              </a:lnSpc>
              <a:buFont typeface="Monotype Sorts" pitchFamily="-84" charset="2"/>
              <a:buAutoNum type="arabicPeriod"/>
            </a:pPr>
            <a:r>
              <a:rPr lang="en-US" sz="2400" smtClean="0">
                <a:solidFill>
                  <a:srgbClr val="FF0000"/>
                </a:solidFill>
              </a:rPr>
              <a:t>#B87333</a:t>
            </a:r>
          </a:p>
          <a:p>
            <a:pPr marL="533400" indent="-533400" eaLnBrk="1" hangingPunct="1">
              <a:lnSpc>
                <a:spcPct val="90000"/>
              </a:lnSpc>
              <a:buFont typeface="Monotype Sorts" pitchFamily="-84" charset="2"/>
              <a:buAutoNum type="arabicPeriod"/>
            </a:pPr>
            <a:r>
              <a:rPr lang="en-US" sz="2400" smtClean="0">
                <a:solidFill>
                  <a:srgbClr val="FF0000"/>
                </a:solidFill>
              </a:rPr>
              <a:t>#FF6EC7</a:t>
            </a:r>
          </a:p>
          <a:p>
            <a:pPr marL="533400" indent="-533400" eaLnBrk="1" hangingPunct="1">
              <a:lnSpc>
                <a:spcPct val="90000"/>
              </a:lnSpc>
              <a:buFont typeface="Monotype Sorts" pitchFamily="-84" charset="2"/>
              <a:buAutoNum type="arabicPeriod"/>
            </a:pPr>
            <a:r>
              <a:rPr lang="en-US" sz="2400" smtClean="0">
                <a:solidFill>
                  <a:srgbClr val="FF0000"/>
                </a:solidFill>
              </a:rPr>
              <a:t>#FF7F00</a:t>
            </a:r>
            <a:endParaRPr lang="ar-SA" sz="2400" smtClean="0">
              <a:solidFill>
                <a:srgbClr val="FF0000"/>
              </a:solidFill>
            </a:endParaRP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The Body Element</a:t>
            </a:r>
            <a:endParaRPr lang="en-US" dirty="0" smtClean="0"/>
          </a:p>
        </p:txBody>
      </p:sp>
      <p:sp>
        <p:nvSpPr>
          <p:cNvPr id="20483" name="Rectangle 3"/>
          <p:cNvSpPr>
            <a:spLocks noGrp="1" noChangeArrowheads="1"/>
          </p:cNvSpPr>
          <p:nvPr>
            <p:ph idx="1"/>
          </p:nvPr>
        </p:nvSpPr>
        <p:spPr/>
        <p:txBody>
          <a:bodyPr>
            <a:normAutofit/>
          </a:bodyPr>
          <a:lstStyle/>
          <a:p>
            <a:r>
              <a:rPr lang="en-US" dirty="0" smtClean="0"/>
              <a:t>The BODY element of a web page is an important element in regards to the page</a:t>
            </a:r>
            <a:r>
              <a:rPr lang="ja-JP" altLang="en-US" dirty="0" smtClean="0"/>
              <a:t>’</a:t>
            </a:r>
            <a:r>
              <a:rPr lang="en-US" altLang="ja-JP" dirty="0" smtClean="0"/>
              <a:t>s appearance. Here are the attributes of the BODY tag to control all the levels: </a:t>
            </a:r>
          </a:p>
          <a:p>
            <a:r>
              <a:rPr lang="en-US" dirty="0" smtClean="0"/>
              <a:t>This element contains information about the page</a:t>
            </a:r>
            <a:r>
              <a:rPr lang="ja-JP" altLang="en-US" dirty="0" smtClean="0"/>
              <a:t>’</a:t>
            </a:r>
            <a:r>
              <a:rPr lang="en-US" altLang="ja-JP" dirty="0" smtClean="0"/>
              <a:t>s background color, the background image, as well as the text and link colors.</a:t>
            </a:r>
          </a:p>
          <a:p>
            <a:endParaRPr lang="en-US" dirty="0"/>
          </a:p>
          <a:p>
            <a:r>
              <a:rPr lang="en-US" dirty="0"/>
              <a:t>TEXT="#RRGGBB"  to change the color of all the text on the page (full page text color.) </a:t>
            </a:r>
          </a:p>
          <a:p>
            <a:endParaRPr lang="en-US"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Background Color</a:t>
            </a:r>
            <a:endParaRPr lang="en-US" dirty="0" smtClean="0"/>
          </a:p>
        </p:txBody>
      </p:sp>
      <p:sp>
        <p:nvSpPr>
          <p:cNvPr id="21507" name="Rectangle 3"/>
          <p:cNvSpPr>
            <a:spLocks noGrp="1" noChangeArrowheads="1"/>
          </p:cNvSpPr>
          <p:nvPr>
            <p:ph idx="1"/>
          </p:nvPr>
        </p:nvSpPr>
        <p:spPr/>
        <p:txBody>
          <a:bodyPr>
            <a:normAutofit/>
          </a:bodyPr>
          <a:lstStyle/>
          <a:p>
            <a:r>
              <a:rPr lang="en-US" dirty="0" smtClean="0"/>
              <a:t>It is very common to see web pages with their background color set to white or some other colors.</a:t>
            </a:r>
          </a:p>
          <a:p>
            <a:r>
              <a:rPr lang="en-US" dirty="0" smtClean="0"/>
              <a:t>To set your document</a:t>
            </a:r>
            <a:r>
              <a:rPr lang="ja-JP" altLang="en-US" dirty="0" smtClean="0"/>
              <a:t>’</a:t>
            </a:r>
            <a:r>
              <a:rPr lang="en-US" altLang="ja-JP" dirty="0" smtClean="0"/>
              <a:t>s background color, you need to edit the &lt;BODY&gt; element by adding the BGCOLOR attribute. </a:t>
            </a:r>
          </a:p>
          <a:p>
            <a:endParaRPr lang="en-US" altLang="ja-JP" dirty="0"/>
          </a:p>
          <a:p>
            <a:r>
              <a:rPr lang="en-US" altLang="ja-JP" dirty="0" smtClean="0"/>
              <a:t>The following example will display a document with a white background color:</a:t>
            </a:r>
          </a:p>
          <a:p>
            <a:pPr marL="114300" indent="0">
              <a:buNone/>
            </a:pPr>
            <a:r>
              <a:rPr lang="en-US" dirty="0" smtClean="0"/>
              <a:t>        &lt;BODY BGCOLOR=</a:t>
            </a:r>
            <a:r>
              <a:rPr lang="ja-JP" altLang="en-US" dirty="0" smtClean="0"/>
              <a:t>“</a:t>
            </a:r>
            <a:r>
              <a:rPr lang="en-US" altLang="ja-JP" dirty="0" smtClean="0"/>
              <a:t>#FFFFFF</a:t>
            </a:r>
            <a:r>
              <a:rPr lang="ja-JP" altLang="en-US" dirty="0" smtClean="0"/>
              <a:t>”</a:t>
            </a:r>
            <a:r>
              <a:rPr lang="en-US" altLang="ja-JP" dirty="0" smtClean="0"/>
              <a:t>&gt;&lt;/BODY&gt;</a:t>
            </a: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&lt;HTML&gt;</a:t>
            </a:r>
          </a:p>
          <a:p>
            <a:endParaRPr lang="en-US" dirty="0"/>
          </a:p>
          <a:p>
            <a:r>
              <a:rPr lang="en-US" dirty="0"/>
              <a:t>&lt;head&gt;</a:t>
            </a:r>
          </a:p>
          <a:p>
            <a:r>
              <a:rPr lang="en-US" dirty="0"/>
              <a:t>  &lt;title&gt;  My first html page &lt;/title&gt;</a:t>
            </a:r>
          </a:p>
          <a:p>
            <a:r>
              <a:rPr lang="en-US" dirty="0"/>
              <a:t>&lt;/head&gt;</a:t>
            </a:r>
            <a:endParaRPr lang="en-US" dirty="0" smtClean="0"/>
          </a:p>
          <a:p>
            <a:endParaRPr lang="en-US" dirty="0" smtClean="0"/>
          </a:p>
          <a:p>
            <a:r>
              <a:rPr lang="en-US" dirty="0" smtClean="0"/>
              <a:t>&lt;BODY BGCOLOR="#0000FF" &gt;</a:t>
            </a:r>
          </a:p>
          <a:p>
            <a:endParaRPr lang="en-US" dirty="0" smtClean="0"/>
          </a:p>
          <a:p>
            <a:r>
              <a:rPr lang="en-US" dirty="0" smtClean="0"/>
              <a:t>&lt;/BODY&gt;</a:t>
            </a:r>
          </a:p>
          <a:p>
            <a:r>
              <a:rPr lang="en-US" dirty="0" smtClean="0"/>
              <a:t>&lt;/HTML&gt; </a:t>
            </a:r>
            <a:endParaRPr lang="ar-EG" dirty="0" smtClean="0"/>
          </a:p>
          <a:p>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URL &amp;&amp; Browser </a:t>
            </a:r>
            <a:endParaRPr lang="ar-EG" dirty="0"/>
          </a:p>
        </p:txBody>
      </p:sp>
      <p:sp>
        <p:nvSpPr>
          <p:cNvPr id="3" name="Content Placeholder 2"/>
          <p:cNvSpPr>
            <a:spLocks noGrp="1"/>
          </p:cNvSpPr>
          <p:nvPr>
            <p:ph idx="1"/>
          </p:nvPr>
        </p:nvSpPr>
        <p:spPr/>
        <p:txBody>
          <a:bodyPr/>
          <a:lstStyle/>
          <a:p>
            <a:endParaRPr lang="en-US" smtClean="0"/>
          </a:p>
          <a:p>
            <a:endParaRPr lang="en-US" smtClean="0"/>
          </a:p>
          <a:p>
            <a:r>
              <a:rPr lang="en-US" smtClean="0"/>
              <a:t>URL – Uniform Resource Locator.</a:t>
            </a:r>
          </a:p>
          <a:p>
            <a:r>
              <a:rPr lang="en-US" smtClean="0"/>
              <a:t>Browser – A software program which is used to show web pages.</a:t>
            </a:r>
          </a:p>
          <a:p>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4338"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TEXT Color</a:t>
            </a:r>
            <a:endParaRPr lang="en-US" dirty="0" smtClean="0"/>
          </a:p>
        </p:txBody>
      </p:sp>
      <p:sp>
        <p:nvSpPr>
          <p:cNvPr id="22531" name="Rectangle 3"/>
          <p:cNvSpPr>
            <a:spLocks noGrp="1" noChangeArrowheads="1"/>
          </p:cNvSpPr>
          <p:nvPr>
            <p:ph idx="1"/>
          </p:nvPr>
        </p:nvSpPr>
        <p:spPr/>
        <p:txBody>
          <a:bodyPr/>
          <a:lstStyle/>
          <a:p>
            <a:r>
              <a:rPr lang="en-US" dirty="0" smtClean="0"/>
              <a:t>The TEXT attribute is used to control the color of all the normal text in the document. </a:t>
            </a:r>
          </a:p>
          <a:p>
            <a:r>
              <a:rPr lang="en-US" dirty="0" smtClean="0"/>
              <a:t>The default color for text is black. </a:t>
            </a:r>
          </a:p>
          <a:p>
            <a:r>
              <a:rPr lang="en-US" dirty="0" smtClean="0"/>
              <a:t>The TEXT attribute would be added as follows:</a:t>
            </a:r>
          </a:p>
          <a:p>
            <a:r>
              <a:rPr lang="en-US" dirty="0" smtClean="0"/>
              <a:t>	&lt;BODY BGCOLOR=</a:t>
            </a:r>
            <a:r>
              <a:rPr lang="ja-JP" altLang="en-US" dirty="0" smtClean="0"/>
              <a:t>“</a:t>
            </a:r>
            <a:r>
              <a:rPr lang="en-US" altLang="ja-JP" dirty="0" smtClean="0"/>
              <a:t>#FFFFFF</a:t>
            </a:r>
            <a:r>
              <a:rPr lang="ja-JP" altLang="en-US" dirty="0" smtClean="0"/>
              <a:t>”</a:t>
            </a:r>
            <a:r>
              <a:rPr lang="en-US" altLang="ja-JP" dirty="0" smtClean="0"/>
              <a:t>    TEXT=</a:t>
            </a:r>
            <a:r>
              <a:rPr lang="ja-JP" altLang="en-US" dirty="0" smtClean="0"/>
              <a:t>“</a:t>
            </a:r>
            <a:r>
              <a:rPr lang="en-US" altLang="ja-JP" dirty="0" smtClean="0"/>
              <a:t>#FF0000</a:t>
            </a:r>
            <a:r>
              <a:rPr lang="ja-JP" altLang="en-US" dirty="0" smtClean="0"/>
              <a:t>”</a:t>
            </a:r>
            <a:r>
              <a:rPr lang="en-US" altLang="ja-JP" dirty="0" smtClean="0"/>
              <a:t>&gt;&lt;/BODY&gt;</a:t>
            </a:r>
          </a:p>
          <a:p>
            <a:r>
              <a:rPr lang="en-US" dirty="0" smtClean="0"/>
              <a:t>In this example the document</a:t>
            </a:r>
            <a:r>
              <a:rPr lang="ja-JP" altLang="en-US" dirty="0" smtClean="0"/>
              <a:t>’</a:t>
            </a:r>
            <a:r>
              <a:rPr lang="en-US" altLang="ja-JP" dirty="0" smtClean="0"/>
              <a:t>s page </a:t>
            </a:r>
            <a:r>
              <a:rPr lang="en-US" dirty="0" smtClean="0"/>
              <a:t>color is white and the text would be red.</a:t>
            </a: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endParaRPr lang="en-US" dirty="0" smtClean="0"/>
          </a:p>
          <a:p>
            <a:r>
              <a:rPr lang="en-US" dirty="0"/>
              <a:t>&lt;HTML&gt;</a:t>
            </a:r>
          </a:p>
          <a:p>
            <a:endParaRPr lang="en-US" dirty="0"/>
          </a:p>
          <a:p>
            <a:r>
              <a:rPr lang="en-US" dirty="0"/>
              <a:t>&lt;head&gt;</a:t>
            </a:r>
          </a:p>
          <a:p>
            <a:r>
              <a:rPr lang="en-US" dirty="0"/>
              <a:t>  &lt;title&gt;  My first html page &lt;/title&gt;</a:t>
            </a:r>
          </a:p>
          <a:p>
            <a:r>
              <a:rPr lang="en-US" dirty="0"/>
              <a:t>&lt;/head</a:t>
            </a:r>
            <a:r>
              <a:rPr lang="en-US" dirty="0" smtClean="0"/>
              <a:t>&gt;</a:t>
            </a:r>
          </a:p>
          <a:p>
            <a:endParaRPr lang="en-US" dirty="0" smtClean="0"/>
          </a:p>
          <a:p>
            <a:r>
              <a:rPr lang="en-US" dirty="0" smtClean="0"/>
              <a:t>&lt;BODY BGCOLOR="#FFFFFF" TEXT="#FF0000" &gt;</a:t>
            </a:r>
          </a:p>
          <a:p>
            <a:endParaRPr lang="en-US" dirty="0" smtClean="0"/>
          </a:p>
          <a:p>
            <a:r>
              <a:rPr lang="en-US" dirty="0" smtClean="0"/>
              <a:t>&lt;p&gt;</a:t>
            </a:r>
          </a:p>
          <a:p>
            <a:r>
              <a:rPr lang="en-US" dirty="0" smtClean="0"/>
              <a:t>introduction to computer course</a:t>
            </a:r>
          </a:p>
          <a:p>
            <a:r>
              <a:rPr lang="en-US" dirty="0" smtClean="0"/>
              <a:t>&lt;/p&gt;</a:t>
            </a:r>
          </a:p>
          <a:p>
            <a:endParaRPr lang="en-US" dirty="0" smtClean="0"/>
          </a:p>
          <a:p>
            <a:r>
              <a:rPr lang="en-US" dirty="0" smtClean="0"/>
              <a:t>&lt;/BODY&gt;</a:t>
            </a:r>
          </a:p>
          <a:p>
            <a:r>
              <a:rPr lang="en-US" dirty="0" smtClean="0"/>
              <a:t>&lt;/HTML&gt;</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536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LINK, VLINK, and ALINK</a:t>
            </a:r>
            <a:endParaRPr lang="en-US" dirty="0" smtClean="0"/>
          </a:p>
        </p:txBody>
      </p:sp>
      <p:sp>
        <p:nvSpPr>
          <p:cNvPr id="23555" name="Rectangle 3"/>
          <p:cNvSpPr>
            <a:spLocks noGrp="1" noChangeArrowheads="1"/>
          </p:cNvSpPr>
          <p:nvPr>
            <p:ph idx="1"/>
          </p:nvPr>
        </p:nvSpPr>
        <p:spPr/>
        <p:txBody>
          <a:bodyPr>
            <a:normAutofit/>
          </a:bodyPr>
          <a:lstStyle/>
          <a:p>
            <a:r>
              <a:rPr lang="en-US" dirty="0" smtClean="0"/>
              <a:t>These attributes control the colors of the different link states:</a:t>
            </a:r>
          </a:p>
          <a:p>
            <a:r>
              <a:rPr lang="en-US" dirty="0" smtClean="0"/>
              <a:t>1. LINK – initial appearance – default = Blue.</a:t>
            </a:r>
          </a:p>
          <a:p>
            <a:r>
              <a:rPr lang="en-US" dirty="0" smtClean="0"/>
              <a:t>2. VLINK – visited link – default = Purple.</a:t>
            </a:r>
          </a:p>
          <a:p>
            <a:r>
              <a:rPr lang="en-US" dirty="0" smtClean="0"/>
              <a:t>3. ALINK –active link being clicked–default= Yellow.</a:t>
            </a:r>
          </a:p>
          <a:p>
            <a:r>
              <a:rPr lang="en-US" dirty="0" smtClean="0"/>
              <a:t>The Format for setting these attributes is:</a:t>
            </a:r>
          </a:p>
          <a:p>
            <a:r>
              <a:rPr lang="en-US" dirty="0" smtClean="0"/>
              <a:t>&lt;BODY BGCOLOR=</a:t>
            </a:r>
            <a:r>
              <a:rPr lang="ja-JP" altLang="en-US" dirty="0" smtClean="0"/>
              <a:t>“</a:t>
            </a:r>
            <a:r>
              <a:rPr lang="en-US" altLang="ja-JP" dirty="0" smtClean="0"/>
              <a:t>#FFFFFF</a:t>
            </a:r>
            <a:r>
              <a:rPr lang="ja-JP" altLang="en-US" dirty="0" smtClean="0"/>
              <a:t>”</a:t>
            </a:r>
            <a:r>
              <a:rPr lang="en-US" altLang="ja-JP" dirty="0" smtClean="0"/>
              <a:t> TEXT=</a:t>
            </a:r>
            <a:r>
              <a:rPr lang="ja-JP" altLang="en-US" dirty="0" smtClean="0"/>
              <a:t>“</a:t>
            </a:r>
            <a:r>
              <a:rPr lang="en-US" altLang="ja-JP" dirty="0" smtClean="0"/>
              <a:t>#FF0000</a:t>
            </a:r>
            <a:r>
              <a:rPr lang="ja-JP" altLang="en-US" dirty="0" smtClean="0"/>
              <a:t>”</a:t>
            </a:r>
            <a:r>
              <a:rPr lang="en-US" altLang="ja-JP" dirty="0" smtClean="0"/>
              <a:t> LINK=</a:t>
            </a:r>
            <a:r>
              <a:rPr lang="ja-JP" altLang="en-US" dirty="0" smtClean="0"/>
              <a:t>“</a:t>
            </a:r>
            <a:r>
              <a:rPr lang="en-US" altLang="ja-JP" dirty="0" smtClean="0"/>
              <a:t>#0000FF</a:t>
            </a:r>
            <a:r>
              <a:rPr lang="ja-JP" altLang="en-US" dirty="0" smtClean="0"/>
              <a:t>”</a:t>
            </a:r>
            <a:r>
              <a:rPr lang="en-US" dirty="0" smtClean="0"/>
              <a:t>VLINK=</a:t>
            </a:r>
            <a:r>
              <a:rPr lang="ja-JP" altLang="en-US" dirty="0" smtClean="0"/>
              <a:t>“</a:t>
            </a:r>
            <a:r>
              <a:rPr lang="en-US" altLang="ja-JP" dirty="0" smtClean="0"/>
              <a:t>#FF00FF</a:t>
            </a:r>
            <a:r>
              <a:rPr lang="ja-JP" altLang="en-US" dirty="0" smtClean="0"/>
              <a:t>”</a:t>
            </a:r>
            <a:r>
              <a:rPr lang="en-US" dirty="0" smtClean="0"/>
              <a:t>ALINK=</a:t>
            </a:r>
            <a:r>
              <a:rPr lang="ja-JP" altLang="en-US" dirty="0" smtClean="0"/>
              <a:t>“</a:t>
            </a:r>
            <a:r>
              <a:rPr lang="en-US" altLang="ja-JP" dirty="0" smtClean="0"/>
              <a:t>FFFF00</a:t>
            </a:r>
            <a:r>
              <a:rPr lang="ja-JP" altLang="en-US" dirty="0" smtClean="0"/>
              <a:t>”</a:t>
            </a:r>
            <a:r>
              <a:rPr lang="en-US" altLang="ja-JP" dirty="0" smtClean="0"/>
              <a:t>&gt; &lt;/BODY&gt;</a:t>
            </a:r>
          </a:p>
          <a:p>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92500" lnSpcReduction="20000"/>
          </a:bodyPr>
          <a:lstStyle/>
          <a:p>
            <a:r>
              <a:rPr lang="en-US" dirty="0"/>
              <a:t>&lt;HTML&gt;</a:t>
            </a:r>
          </a:p>
          <a:p>
            <a:endParaRPr lang="en-US" dirty="0"/>
          </a:p>
          <a:p>
            <a:r>
              <a:rPr lang="en-US" dirty="0"/>
              <a:t>&lt;head&gt;</a:t>
            </a:r>
          </a:p>
          <a:p>
            <a:r>
              <a:rPr lang="en-US" dirty="0"/>
              <a:t>  &lt;title&gt;  My first html page &lt;/title&gt;</a:t>
            </a:r>
          </a:p>
          <a:p>
            <a:r>
              <a:rPr lang="en-US" dirty="0"/>
              <a:t>&lt;/head&gt;</a:t>
            </a:r>
          </a:p>
          <a:p>
            <a:endParaRPr lang="en-US" dirty="0"/>
          </a:p>
          <a:p>
            <a:r>
              <a:rPr lang="en-US" dirty="0"/>
              <a:t>&lt;BODY BGCOLOR="#FFFFFF" </a:t>
            </a:r>
            <a:r>
              <a:rPr lang="en-US" dirty="0" smtClean="0"/>
              <a:t> LINK</a:t>
            </a:r>
            <a:r>
              <a:rPr lang="en-US" dirty="0"/>
              <a:t>=“#0000FF" VLINK="#FF00FF" </a:t>
            </a:r>
            <a:r>
              <a:rPr lang="en-US" dirty="0" smtClean="0"/>
              <a:t> ALINK</a:t>
            </a:r>
            <a:r>
              <a:rPr lang="en-US" dirty="0"/>
              <a:t>="FFFF00"&gt; </a:t>
            </a:r>
          </a:p>
          <a:p>
            <a:endParaRPr lang="en-US" dirty="0"/>
          </a:p>
          <a:p>
            <a:r>
              <a:rPr lang="en-US" dirty="0"/>
              <a:t>&lt;p&gt;</a:t>
            </a:r>
          </a:p>
          <a:p>
            <a:r>
              <a:rPr lang="en-US" dirty="0"/>
              <a:t>introduction to computer course</a:t>
            </a:r>
          </a:p>
          <a:p>
            <a:r>
              <a:rPr lang="en-US" dirty="0"/>
              <a:t>&lt;/p&gt;</a:t>
            </a:r>
          </a:p>
          <a:p>
            <a:endParaRPr lang="en-US" dirty="0"/>
          </a:p>
          <a:p>
            <a:r>
              <a:rPr lang="en-US" dirty="0"/>
              <a:t>&lt;a </a:t>
            </a:r>
            <a:r>
              <a:rPr lang="en-US" dirty="0" err="1"/>
              <a:t>href</a:t>
            </a:r>
            <a:r>
              <a:rPr lang="en-US" dirty="0"/>
              <a:t>="http://www.google.com"&gt; open </a:t>
            </a:r>
            <a:r>
              <a:rPr lang="en-US" dirty="0" err="1"/>
              <a:t>google</a:t>
            </a:r>
            <a:r>
              <a:rPr lang="en-US" dirty="0"/>
              <a:t> web site &lt;/a&gt;</a:t>
            </a:r>
          </a:p>
          <a:p>
            <a:endParaRPr lang="en-US" dirty="0"/>
          </a:p>
          <a:p>
            <a:r>
              <a:rPr lang="en-US" dirty="0"/>
              <a:t>&lt;/BODY&gt;</a:t>
            </a:r>
          </a:p>
          <a:p>
            <a:r>
              <a:rPr lang="en-US" dirty="0"/>
              <a:t>&lt;/HTML&gt;</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4022908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3962400" cy="4648200"/>
          </a:xfrm>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228600"/>
            <a:ext cx="42005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5105400"/>
            <a:ext cx="4572000" cy="369332"/>
          </a:xfrm>
          <a:prstGeom prst="rect">
            <a:avLst/>
          </a:prstGeom>
        </p:spPr>
        <p:txBody>
          <a:bodyPr>
            <a:spAutoFit/>
          </a:bodyPr>
          <a:lstStyle/>
          <a:p>
            <a:r>
              <a:rPr lang="en-US" dirty="0" smtClean="0"/>
              <a:t>Initial appearance</a:t>
            </a:r>
            <a:endParaRPr lang="en-US" dirty="0"/>
          </a:p>
        </p:txBody>
      </p:sp>
      <p:sp>
        <p:nvSpPr>
          <p:cNvPr id="7" name="Rectangle 6"/>
          <p:cNvSpPr/>
          <p:nvPr/>
        </p:nvSpPr>
        <p:spPr>
          <a:xfrm>
            <a:off x="4876800" y="5105400"/>
            <a:ext cx="4572000" cy="369332"/>
          </a:xfrm>
          <a:prstGeom prst="rect">
            <a:avLst/>
          </a:prstGeom>
        </p:spPr>
        <p:txBody>
          <a:bodyPr>
            <a:spAutoFit/>
          </a:bodyPr>
          <a:lstStyle/>
          <a:p>
            <a:r>
              <a:rPr lang="en-US" dirty="0" smtClean="0"/>
              <a:t>Visited link</a:t>
            </a:r>
            <a:endParaRPr lang="en-US" dirty="0"/>
          </a:p>
        </p:txBody>
      </p:sp>
      <p:sp>
        <p:nvSpPr>
          <p:cNvPr id="3" name="Footer Placeholder 2"/>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948074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Using Image Background</a:t>
            </a:r>
            <a:endParaRPr lang="en-US" dirty="0" smtClean="0"/>
          </a:p>
        </p:txBody>
      </p:sp>
      <p:sp>
        <p:nvSpPr>
          <p:cNvPr id="24579" name="Rectangle 3"/>
          <p:cNvSpPr>
            <a:spLocks noGrp="1" noChangeArrowheads="1"/>
          </p:cNvSpPr>
          <p:nvPr>
            <p:ph idx="1"/>
          </p:nvPr>
        </p:nvSpPr>
        <p:spPr/>
        <p:txBody>
          <a:bodyPr>
            <a:normAutofit/>
          </a:bodyPr>
          <a:lstStyle/>
          <a:p>
            <a:r>
              <a:rPr lang="en-US" dirty="0" smtClean="0"/>
              <a:t>The BODY element also gives you ability of setting an image as the document</a:t>
            </a:r>
            <a:r>
              <a:rPr lang="ja-JP" altLang="en-US" smtClean="0"/>
              <a:t>’</a:t>
            </a:r>
            <a:r>
              <a:rPr lang="en-US" altLang="ja-JP" dirty="0" smtClean="0"/>
              <a:t>s background.</a:t>
            </a:r>
          </a:p>
          <a:p>
            <a:r>
              <a:rPr lang="en-US" dirty="0" smtClean="0"/>
              <a:t>An example of a background image</a:t>
            </a:r>
            <a:r>
              <a:rPr lang="ja-JP" altLang="en-US" smtClean="0"/>
              <a:t>’</a:t>
            </a:r>
            <a:r>
              <a:rPr lang="en-US" altLang="ja-JP" dirty="0" smtClean="0"/>
              <a:t>s HTML code is as follows:</a:t>
            </a:r>
          </a:p>
          <a:p>
            <a:endParaRPr lang="en-US" dirty="0" smtClean="0"/>
          </a:p>
          <a:p>
            <a:r>
              <a:rPr lang="en-US" dirty="0" smtClean="0"/>
              <a:t>&lt;BODY BACKGROUND=</a:t>
            </a:r>
            <a:r>
              <a:rPr lang="ja-JP" altLang="en-US" smtClean="0"/>
              <a:t>“</a:t>
            </a:r>
            <a:r>
              <a:rPr lang="en-US" altLang="ja-JP" dirty="0" smtClean="0"/>
              <a:t>hi.gif</a:t>
            </a:r>
            <a:r>
              <a:rPr lang="ja-JP" altLang="en-US" smtClean="0"/>
              <a:t>”</a:t>
            </a:r>
            <a:r>
              <a:rPr lang="en-US" altLang="ja-JP" dirty="0" smtClean="0"/>
              <a:t> BGCOLOR=</a:t>
            </a:r>
            <a:r>
              <a:rPr lang="ja-JP" altLang="en-US" smtClean="0"/>
              <a:t>“</a:t>
            </a:r>
            <a:r>
              <a:rPr lang="en-US" altLang="ja-JP" dirty="0" smtClean="0"/>
              <a:t>#FFFFFF</a:t>
            </a:r>
            <a:r>
              <a:rPr lang="ja-JP" altLang="en-US" smtClean="0"/>
              <a:t>”</a:t>
            </a:r>
            <a:r>
              <a:rPr lang="en-US" altLang="ja-JP" dirty="0" smtClean="0"/>
              <a:t>&gt;&lt;/BODY&gt;</a:t>
            </a:r>
          </a:p>
          <a:p>
            <a:endParaRPr lang="en-US" dirty="0" smtClean="0"/>
          </a:p>
          <a:p>
            <a:pPr>
              <a:buNone/>
            </a:pP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a:t>&lt;HTML&gt;</a:t>
            </a:r>
          </a:p>
          <a:p>
            <a:endParaRPr lang="en-US" dirty="0"/>
          </a:p>
          <a:p>
            <a:r>
              <a:rPr lang="en-US" dirty="0"/>
              <a:t>&lt;head&gt;</a:t>
            </a:r>
          </a:p>
          <a:p>
            <a:r>
              <a:rPr lang="en-US" dirty="0"/>
              <a:t>  &lt;title&gt;  My first html page &lt;/title&gt;</a:t>
            </a:r>
          </a:p>
          <a:p>
            <a:r>
              <a:rPr lang="en-US" dirty="0"/>
              <a:t>&lt;/head</a:t>
            </a:r>
            <a:r>
              <a:rPr lang="en-US" dirty="0" smtClean="0"/>
              <a:t>&gt;</a:t>
            </a:r>
          </a:p>
          <a:p>
            <a:endParaRPr lang="en-US" dirty="0" smtClean="0"/>
          </a:p>
          <a:p>
            <a:r>
              <a:rPr lang="en-US" dirty="0" smtClean="0"/>
              <a:t>&lt;BODY  TEXT="#FF0000" BACKGROUND="Desert.jpg"&gt;</a:t>
            </a:r>
          </a:p>
          <a:p>
            <a:endParaRPr lang="en-US" dirty="0" smtClean="0"/>
          </a:p>
          <a:p>
            <a:r>
              <a:rPr lang="en-US" dirty="0" smtClean="0"/>
              <a:t>&lt;p&gt;</a:t>
            </a:r>
          </a:p>
          <a:p>
            <a:r>
              <a:rPr lang="en-US" dirty="0" smtClean="0"/>
              <a:t>introduction to computer course</a:t>
            </a:r>
          </a:p>
          <a:p>
            <a:r>
              <a:rPr lang="en-US" dirty="0" smtClean="0"/>
              <a:t>&lt;/p&gt;</a:t>
            </a:r>
          </a:p>
          <a:p>
            <a:endParaRPr lang="en-US" dirty="0" smtClean="0"/>
          </a:p>
          <a:p>
            <a:endParaRPr lang="en-US" dirty="0" smtClean="0"/>
          </a:p>
          <a:p>
            <a:r>
              <a:rPr lang="en-US" dirty="0" smtClean="0"/>
              <a:t>&lt;/BODY&gt;</a:t>
            </a:r>
          </a:p>
          <a:p>
            <a:r>
              <a:rPr lang="en-US" dirty="0" smtClean="0"/>
              <a:t>&lt;/HTML&gt;</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7410" name="Picture 2"/>
          <p:cNvPicPr>
            <a:picLocks noChangeAspect="1" noChangeArrowheads="1"/>
          </p:cNvPicPr>
          <p:nvPr/>
        </p:nvPicPr>
        <p:blipFill>
          <a:blip r:embed="rId2"/>
          <a:srcRect/>
          <a:stretch>
            <a:fillRect/>
          </a:stretch>
        </p:blipFill>
        <p:spPr bwMode="auto">
          <a:xfrm>
            <a:off x="0" y="0"/>
            <a:ext cx="9782175" cy="6962775"/>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HTML</a:t>
            </a:r>
            <a:endParaRPr lang="ar-EG" dirty="0"/>
          </a:p>
        </p:txBody>
      </p:sp>
      <p:sp>
        <p:nvSpPr>
          <p:cNvPr id="3" name="Content Placeholder 2"/>
          <p:cNvSpPr>
            <a:spLocks noGrp="1"/>
          </p:cNvSpPr>
          <p:nvPr>
            <p:ph idx="1"/>
          </p:nvPr>
        </p:nvSpPr>
        <p:spPr/>
        <p:txBody>
          <a:bodyPr>
            <a:normAutofit/>
          </a:bodyPr>
          <a:lstStyle/>
          <a:p>
            <a:r>
              <a:rPr lang="en-US" dirty="0" smtClean="0"/>
              <a:t>What is the meaning of HTML?</a:t>
            </a:r>
          </a:p>
          <a:p>
            <a:pPr lvl="1"/>
            <a:r>
              <a:rPr lang="en-US" dirty="0" smtClean="0"/>
              <a:t>HTML stands for Hyper Text Markup Language.</a:t>
            </a:r>
          </a:p>
          <a:p>
            <a:pPr lvl="1"/>
            <a:r>
              <a:rPr lang="en-US" dirty="0" smtClean="0"/>
              <a:t>HTML is not a programming language, it is a markup language. </a:t>
            </a:r>
          </a:p>
          <a:p>
            <a:pPr lvl="1"/>
            <a:r>
              <a:rPr lang="en-US" dirty="0" smtClean="0"/>
              <a:t>A markup language is a set of markup tags that describe web page.</a:t>
            </a:r>
          </a:p>
          <a:p>
            <a:pPr lvl="1"/>
            <a:r>
              <a:rPr lang="en-US" dirty="0" smtClean="0"/>
              <a:t>Pages end with </a:t>
            </a:r>
            <a:r>
              <a:rPr lang="ja-JP" altLang="en-US" dirty="0" smtClean="0"/>
              <a:t>“</a:t>
            </a:r>
            <a:r>
              <a:rPr lang="en-US" altLang="ja-JP" dirty="0" smtClean="0"/>
              <a:t>.</a:t>
            </a:r>
            <a:r>
              <a:rPr lang="en-US" altLang="ja-JP" dirty="0" err="1" smtClean="0"/>
              <a:t>htm</a:t>
            </a:r>
            <a:r>
              <a:rPr lang="ja-JP" altLang="en-US" dirty="0" smtClean="0"/>
              <a:t>”</a:t>
            </a:r>
            <a:r>
              <a:rPr lang="en-US" altLang="ja-JP" dirty="0" smtClean="0"/>
              <a:t> or </a:t>
            </a:r>
            <a:r>
              <a:rPr lang="ja-JP" altLang="en-US" dirty="0" smtClean="0"/>
              <a:t>“</a:t>
            </a:r>
            <a:r>
              <a:rPr lang="en-US" altLang="ja-JP" dirty="0" smtClean="0"/>
              <a:t>.html</a:t>
            </a:r>
            <a:r>
              <a:rPr lang="ja-JP" altLang="en-US" dirty="0" smtClean="0"/>
              <a:t>”</a:t>
            </a:r>
            <a:endParaRPr lang="en-US" altLang="ja-JP" dirty="0" smtClean="0"/>
          </a:p>
          <a:p>
            <a:pPr lvl="1"/>
            <a:r>
              <a:rPr lang="en-US" dirty="0" smtClean="0"/>
              <a:t>HTML Editor – A word processor that has been specialized to make the writing of HTML documents more effortless.</a:t>
            </a:r>
          </a:p>
          <a:p>
            <a:pPr lvl="1"/>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6425" y="274638"/>
            <a:ext cx="7931150" cy="1143000"/>
          </a:xfrm>
          <a:solidFill>
            <a:schemeClr val="tx2"/>
          </a:solidFill>
        </p:spPr>
        <p:txBody>
          <a:bodyPr/>
          <a:lstStyle/>
          <a:p>
            <a:pPr eaLnBrk="1" hangingPunct="1">
              <a:defRPr/>
            </a:pPr>
            <a:r>
              <a:rPr lang="en-US" smtClean="0">
                <a:solidFill>
                  <a:srgbClr val="FFFF00"/>
                </a:solidFill>
                <a:ea typeface="+mj-ea"/>
              </a:rPr>
              <a:t>Headings, &lt;Hx&gt; &lt;/Hx&gt;</a:t>
            </a:r>
          </a:p>
        </p:txBody>
      </p:sp>
      <p:sp>
        <p:nvSpPr>
          <p:cNvPr id="30723" name="Rectangle 3"/>
          <p:cNvSpPr>
            <a:spLocks noGrp="1" noChangeArrowheads="1"/>
          </p:cNvSpPr>
          <p:nvPr>
            <p:ph sz="half" idx="1"/>
          </p:nvPr>
        </p:nvSpPr>
        <p:spPr>
          <a:xfrm>
            <a:off x="457200" y="1600200"/>
            <a:ext cx="4033838" cy="4525963"/>
          </a:xfrm>
          <a:solidFill>
            <a:schemeClr val="accent1"/>
          </a:solidFill>
        </p:spPr>
        <p:txBody>
          <a:bodyPr/>
          <a:lstStyle/>
          <a:p>
            <a:pPr eaLnBrk="1" hangingPunct="1">
              <a:lnSpc>
                <a:spcPct val="90000"/>
              </a:lnSpc>
              <a:buFontTx/>
              <a:buNone/>
              <a:defRPr/>
            </a:pPr>
            <a:r>
              <a:rPr lang="en-US" sz="1800" smtClean="0">
                <a:ea typeface="+mn-ea"/>
              </a:rPr>
              <a:t>&lt;HTML&gt;</a:t>
            </a:r>
          </a:p>
          <a:p>
            <a:pPr eaLnBrk="1" hangingPunct="1">
              <a:lnSpc>
                <a:spcPct val="90000"/>
              </a:lnSpc>
              <a:buFontTx/>
              <a:buNone/>
              <a:defRPr/>
            </a:pPr>
            <a:r>
              <a:rPr lang="en-US" sz="1800" smtClean="0">
                <a:ea typeface="+mn-ea"/>
              </a:rPr>
              <a:t>&lt;HEAD&gt;</a:t>
            </a:r>
          </a:p>
          <a:p>
            <a:pPr eaLnBrk="1" hangingPunct="1">
              <a:lnSpc>
                <a:spcPct val="90000"/>
              </a:lnSpc>
              <a:buFontTx/>
              <a:buNone/>
              <a:defRPr/>
            </a:pPr>
            <a:r>
              <a:rPr lang="en-US" sz="1800" smtClean="0">
                <a:ea typeface="+mn-ea"/>
              </a:rPr>
              <a:t>&lt;TITLE&gt; Example Page&lt;/TITLE&gt;</a:t>
            </a:r>
          </a:p>
          <a:p>
            <a:pPr eaLnBrk="1" hangingPunct="1">
              <a:lnSpc>
                <a:spcPct val="90000"/>
              </a:lnSpc>
              <a:buFontTx/>
              <a:buNone/>
              <a:defRPr/>
            </a:pPr>
            <a:r>
              <a:rPr lang="en-US" sz="1800" smtClean="0">
                <a:ea typeface="+mn-ea"/>
              </a:rPr>
              <a:t>&lt;/HEAD&gt;</a:t>
            </a:r>
          </a:p>
          <a:p>
            <a:pPr eaLnBrk="1" hangingPunct="1">
              <a:lnSpc>
                <a:spcPct val="90000"/>
              </a:lnSpc>
              <a:buFontTx/>
              <a:buNone/>
              <a:defRPr/>
            </a:pPr>
            <a:r>
              <a:rPr lang="en-US" sz="1800" smtClean="0">
                <a:ea typeface="+mn-ea"/>
              </a:rPr>
              <a:t>&lt;BODY&gt;</a:t>
            </a:r>
          </a:p>
          <a:p>
            <a:pPr eaLnBrk="1" hangingPunct="1">
              <a:lnSpc>
                <a:spcPct val="90000"/>
              </a:lnSpc>
              <a:buFontTx/>
              <a:buNone/>
              <a:defRPr/>
            </a:pPr>
            <a:r>
              <a:rPr lang="en-US" sz="1800" smtClean="0">
                <a:ea typeface="+mn-ea"/>
              </a:rPr>
              <a:t>&lt;H1&gt; Heading 1 &lt;/H1&gt;</a:t>
            </a:r>
          </a:p>
          <a:p>
            <a:pPr eaLnBrk="1" hangingPunct="1">
              <a:lnSpc>
                <a:spcPct val="90000"/>
              </a:lnSpc>
              <a:buFontTx/>
              <a:buNone/>
              <a:defRPr/>
            </a:pPr>
            <a:r>
              <a:rPr lang="en-US" sz="1800" smtClean="0">
                <a:ea typeface="+mn-ea"/>
              </a:rPr>
              <a:t>&lt;H2&gt; Heading 2 &lt;/H2&gt;</a:t>
            </a:r>
          </a:p>
          <a:p>
            <a:pPr eaLnBrk="1" hangingPunct="1">
              <a:lnSpc>
                <a:spcPct val="90000"/>
              </a:lnSpc>
              <a:buFontTx/>
              <a:buNone/>
              <a:defRPr/>
            </a:pPr>
            <a:r>
              <a:rPr lang="en-US" sz="1800" smtClean="0">
                <a:ea typeface="+mn-ea"/>
              </a:rPr>
              <a:t>&lt;H3&gt; Heading 3 &lt;/H3&gt;</a:t>
            </a:r>
          </a:p>
          <a:p>
            <a:pPr eaLnBrk="1" hangingPunct="1">
              <a:lnSpc>
                <a:spcPct val="90000"/>
              </a:lnSpc>
              <a:buFontTx/>
              <a:buNone/>
              <a:defRPr/>
            </a:pPr>
            <a:r>
              <a:rPr lang="en-US" sz="1800" smtClean="0">
                <a:ea typeface="+mn-ea"/>
              </a:rPr>
              <a:t>&lt;H4&gt; Heading 4 &lt;/H4&gt;</a:t>
            </a:r>
          </a:p>
          <a:p>
            <a:pPr eaLnBrk="1" hangingPunct="1">
              <a:lnSpc>
                <a:spcPct val="90000"/>
              </a:lnSpc>
              <a:buFontTx/>
              <a:buNone/>
              <a:defRPr/>
            </a:pPr>
            <a:r>
              <a:rPr lang="en-US" sz="1800" smtClean="0">
                <a:ea typeface="+mn-ea"/>
              </a:rPr>
              <a:t>&lt;H5&gt; Heading 5 &lt;/H5&gt;</a:t>
            </a:r>
          </a:p>
          <a:p>
            <a:pPr eaLnBrk="1" hangingPunct="1">
              <a:lnSpc>
                <a:spcPct val="90000"/>
              </a:lnSpc>
              <a:buFontTx/>
              <a:buNone/>
              <a:defRPr/>
            </a:pPr>
            <a:r>
              <a:rPr lang="en-US" sz="1800" smtClean="0">
                <a:ea typeface="+mn-ea"/>
              </a:rPr>
              <a:t>&lt;H6&gt; Heading 6 &lt;/H6&gt;</a:t>
            </a:r>
          </a:p>
          <a:p>
            <a:pPr eaLnBrk="1" hangingPunct="1">
              <a:lnSpc>
                <a:spcPct val="90000"/>
              </a:lnSpc>
              <a:buFontTx/>
              <a:buNone/>
              <a:defRPr/>
            </a:pPr>
            <a:r>
              <a:rPr lang="en-US" sz="1800" smtClean="0">
                <a:ea typeface="+mn-ea"/>
              </a:rPr>
              <a:t>&lt;/BODY&gt;</a:t>
            </a:r>
          </a:p>
          <a:p>
            <a:pPr eaLnBrk="1" hangingPunct="1">
              <a:lnSpc>
                <a:spcPct val="90000"/>
              </a:lnSpc>
              <a:buFontTx/>
              <a:buNone/>
              <a:defRPr/>
            </a:pPr>
            <a:r>
              <a:rPr lang="en-US" sz="1800" smtClean="0">
                <a:ea typeface="+mn-ea"/>
              </a:rPr>
              <a:t>&lt;/HTML&gt;</a:t>
            </a:r>
          </a:p>
          <a:p>
            <a:pPr eaLnBrk="1" hangingPunct="1">
              <a:lnSpc>
                <a:spcPct val="90000"/>
              </a:lnSpc>
              <a:buFontTx/>
              <a:buNone/>
              <a:defRPr/>
            </a:pPr>
            <a:endParaRPr lang="en-US" sz="1800" smtClean="0">
              <a:ea typeface="+mn-ea"/>
            </a:endParaRPr>
          </a:p>
        </p:txBody>
      </p:sp>
      <p:sp>
        <p:nvSpPr>
          <p:cNvPr id="30724" name="Rectangle 4"/>
          <p:cNvSpPr>
            <a:spLocks noGrp="1" noChangeArrowheads="1"/>
          </p:cNvSpPr>
          <p:nvPr>
            <p:ph sz="half" idx="2"/>
          </p:nvPr>
        </p:nvSpPr>
        <p:spPr>
          <a:xfrm>
            <a:off x="4652963" y="1600200"/>
            <a:ext cx="4033837" cy="4525963"/>
          </a:xfrm>
          <a:solidFill>
            <a:schemeClr val="accent1"/>
          </a:solidFill>
        </p:spPr>
        <p:txBody>
          <a:bodyPr/>
          <a:lstStyle/>
          <a:p>
            <a:pPr eaLnBrk="1" hangingPunct="1">
              <a:buFontTx/>
              <a:buNone/>
              <a:defRPr/>
            </a:pPr>
            <a:endParaRPr lang="en-US" sz="3200" b="1" smtClean="0">
              <a:solidFill>
                <a:schemeClr val="tx2"/>
              </a:solidFill>
              <a:ea typeface="+mn-ea"/>
            </a:endParaRPr>
          </a:p>
          <a:p>
            <a:pPr eaLnBrk="1" hangingPunct="1">
              <a:buFontTx/>
              <a:buNone/>
              <a:defRPr/>
            </a:pPr>
            <a:endParaRPr lang="en-US" sz="3200" b="1" smtClean="0">
              <a:solidFill>
                <a:schemeClr val="tx2"/>
              </a:solidFill>
              <a:ea typeface="+mn-ea"/>
            </a:endParaRPr>
          </a:p>
          <a:p>
            <a:pPr eaLnBrk="1" hangingPunct="1">
              <a:buFontTx/>
              <a:buNone/>
              <a:defRPr/>
            </a:pPr>
            <a:r>
              <a:rPr lang="en-US" sz="3200" b="1" smtClean="0">
                <a:solidFill>
                  <a:schemeClr val="tx2"/>
                </a:solidFill>
                <a:ea typeface="+mn-ea"/>
              </a:rPr>
              <a:t>Heading 1</a:t>
            </a:r>
          </a:p>
          <a:p>
            <a:pPr eaLnBrk="1" hangingPunct="1">
              <a:buFontTx/>
              <a:buNone/>
              <a:defRPr/>
            </a:pPr>
            <a:r>
              <a:rPr lang="en-US" b="1" smtClean="0">
                <a:solidFill>
                  <a:schemeClr val="tx2"/>
                </a:solidFill>
                <a:ea typeface="+mn-ea"/>
              </a:rPr>
              <a:t>Heading 2</a:t>
            </a:r>
          </a:p>
          <a:p>
            <a:pPr eaLnBrk="1" hangingPunct="1">
              <a:buFontTx/>
              <a:buNone/>
              <a:defRPr/>
            </a:pPr>
            <a:r>
              <a:rPr lang="en-US" sz="2400" b="1" smtClean="0">
                <a:solidFill>
                  <a:schemeClr val="tx2"/>
                </a:solidFill>
                <a:ea typeface="+mn-ea"/>
              </a:rPr>
              <a:t>Heading 3</a:t>
            </a:r>
          </a:p>
          <a:p>
            <a:pPr eaLnBrk="1" hangingPunct="1">
              <a:buFontTx/>
              <a:buNone/>
              <a:defRPr/>
            </a:pPr>
            <a:r>
              <a:rPr lang="en-US" sz="2000" b="1" smtClean="0">
                <a:solidFill>
                  <a:schemeClr val="tx2"/>
                </a:solidFill>
                <a:ea typeface="+mn-ea"/>
              </a:rPr>
              <a:t>Heading 4</a:t>
            </a:r>
          </a:p>
          <a:p>
            <a:pPr eaLnBrk="1" hangingPunct="1">
              <a:buFontTx/>
              <a:buNone/>
              <a:defRPr/>
            </a:pPr>
            <a:r>
              <a:rPr lang="en-US" sz="1800" b="1" smtClean="0">
                <a:solidFill>
                  <a:schemeClr val="tx2"/>
                </a:solidFill>
                <a:ea typeface="+mn-ea"/>
              </a:rPr>
              <a:t>Heading 5</a:t>
            </a:r>
          </a:p>
          <a:p>
            <a:pPr eaLnBrk="1" hangingPunct="1">
              <a:buFontTx/>
              <a:buNone/>
              <a:defRPr/>
            </a:pPr>
            <a:r>
              <a:rPr lang="en-US" sz="1600" b="1" smtClean="0">
                <a:solidFill>
                  <a:schemeClr val="tx2"/>
                </a:solidFill>
                <a:ea typeface="+mn-ea"/>
              </a:rPr>
              <a:t>Heading 6</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ar-EG"/>
          </a:p>
        </p:txBody>
      </p:sp>
      <p:sp>
        <p:nvSpPr>
          <p:cNvPr id="7" name="Content Placeholder 6"/>
          <p:cNvSpPr>
            <a:spLocks noGrp="1"/>
          </p:cNvSpPr>
          <p:nvPr>
            <p:ph sz="half" idx="1"/>
          </p:nvPr>
        </p:nvSpPr>
        <p:spPr/>
        <p:txBody>
          <a:bodyPr/>
          <a:lstStyle/>
          <a:p>
            <a:endParaRPr lang="ar-EG"/>
          </a:p>
        </p:txBody>
      </p:sp>
      <p:sp>
        <p:nvSpPr>
          <p:cNvPr id="8" name="Content Placeholder 7"/>
          <p:cNvSpPr>
            <a:spLocks noGrp="1"/>
          </p:cNvSpPr>
          <p:nvPr>
            <p:ph sz="half" idx="2"/>
          </p:nvPr>
        </p:nvSpPr>
        <p:spPr/>
        <p:txBody>
          <a:bodyPr/>
          <a:lstStyle/>
          <a:p>
            <a:endParaRPr lang="ar-EG"/>
          </a:p>
        </p:txBody>
      </p:sp>
      <p:pic>
        <p:nvPicPr>
          <p:cNvPr id="1026" name="Picture 2"/>
          <p:cNvPicPr>
            <a:picLocks noChangeAspect="1" noChangeArrowheads="1"/>
          </p:cNvPicPr>
          <p:nvPr/>
        </p:nvPicPr>
        <p:blipFill>
          <a:blip r:embed="rId2"/>
          <a:srcRect/>
          <a:stretch>
            <a:fillRect/>
          </a:stretch>
        </p:blipFill>
        <p:spPr bwMode="auto">
          <a:xfrm>
            <a:off x="0" y="0"/>
            <a:ext cx="9143999" cy="685799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Paragraphs   &lt;P&gt; &lt;/P&gt;</a:t>
            </a:r>
            <a:endParaRPr lang="ar-EG" dirty="0"/>
          </a:p>
        </p:txBody>
      </p:sp>
      <p:sp>
        <p:nvSpPr>
          <p:cNvPr id="3" name="Content Placeholder 2"/>
          <p:cNvSpPr>
            <a:spLocks noGrp="1"/>
          </p:cNvSpPr>
          <p:nvPr>
            <p:ph idx="1"/>
          </p:nvPr>
        </p:nvSpPr>
        <p:spPr/>
        <p:txBody>
          <a:bodyPr/>
          <a:lstStyle/>
          <a:p>
            <a:r>
              <a:rPr lang="en-US" smtClean="0"/>
              <a:t>Paragraphs are managed using the paragraph element, represented by an opening and closing tag &lt;p&gt;. . .&lt;/p&gt;, with text content in between .</a:t>
            </a:r>
          </a:p>
          <a:p>
            <a:endParaRPr lang="en-US" smtClean="0"/>
          </a:p>
          <a:p>
            <a:r>
              <a:rPr lang="en-US" smtClean="0"/>
              <a:t>&lt;p&gt; introduction to computer course lab ,Introduction to HTML &lt;/p&gt;</a:t>
            </a:r>
          </a:p>
          <a:p>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t>
            </a:r>
            <a:endParaRPr lang="ar-EG" dirty="0"/>
          </a:p>
        </p:txBody>
      </p:sp>
      <p:sp>
        <p:nvSpPr>
          <p:cNvPr id="3" name="Content Placeholder 2"/>
          <p:cNvSpPr>
            <a:spLocks noGrp="1"/>
          </p:cNvSpPr>
          <p:nvPr>
            <p:ph idx="1"/>
          </p:nvPr>
        </p:nvSpPr>
        <p:spPr/>
        <p:txBody>
          <a:bodyPr>
            <a:normAutofit fontScale="77500" lnSpcReduction="20000"/>
          </a:bodyPr>
          <a:lstStyle/>
          <a:p>
            <a:r>
              <a:rPr lang="en-US" dirty="0" smtClean="0"/>
              <a:t>&lt;HTML&gt;</a:t>
            </a:r>
          </a:p>
          <a:p>
            <a:r>
              <a:rPr lang="en-US" dirty="0" smtClean="0"/>
              <a:t>&lt;HEAD&gt;</a:t>
            </a:r>
          </a:p>
          <a:p>
            <a:r>
              <a:rPr lang="en-US" dirty="0" smtClean="0"/>
              <a:t>&lt;TITLE&gt; Example Page&lt;/TITLE&gt;</a:t>
            </a:r>
          </a:p>
          <a:p>
            <a:r>
              <a:rPr lang="en-US" dirty="0" smtClean="0"/>
              <a:t>&lt;/HEAD&gt;</a:t>
            </a:r>
          </a:p>
          <a:p>
            <a:r>
              <a:rPr lang="en-US" dirty="0" smtClean="0"/>
              <a:t>&lt;BODY&gt;</a:t>
            </a:r>
          </a:p>
          <a:p>
            <a:r>
              <a:rPr lang="en-US" dirty="0" smtClean="0"/>
              <a:t>&lt;H1&gt; introduction to computer course &lt;/H1&gt;</a:t>
            </a:r>
          </a:p>
          <a:p>
            <a:endParaRPr lang="en-US" dirty="0" smtClean="0"/>
          </a:p>
          <a:p>
            <a:r>
              <a:rPr lang="en-US" dirty="0" smtClean="0"/>
              <a:t>&lt;p&gt; introduction to computer course lab ,Introduction to HTML introduction to computer course lab ,Introduction to HTML introduction to computer course lab ,Introduction to HTML introduction to computer course lab ,Introduction to HTML introduction to computer course lab ,Introduction to HTML&lt;/p&gt;</a:t>
            </a:r>
          </a:p>
          <a:p>
            <a:endParaRPr lang="en-US" dirty="0" smtClean="0"/>
          </a:p>
          <a:p>
            <a:r>
              <a:rPr lang="en-US" dirty="0" smtClean="0"/>
              <a:t>&lt;/BODY&gt;</a:t>
            </a:r>
          </a:p>
          <a:p>
            <a:r>
              <a:rPr lang="en-US" dirty="0" smtClean="0"/>
              <a:t>&lt;/HTML&gt;</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Break, &lt;BR&gt;</a:t>
            </a:r>
            <a:endParaRPr lang="en-US" dirty="0" smtClean="0"/>
          </a:p>
        </p:txBody>
      </p:sp>
      <p:sp>
        <p:nvSpPr>
          <p:cNvPr id="33795" name="Rectangle 3"/>
          <p:cNvSpPr>
            <a:spLocks noGrp="1" noChangeArrowheads="1"/>
          </p:cNvSpPr>
          <p:nvPr>
            <p:ph idx="1"/>
          </p:nvPr>
        </p:nvSpPr>
        <p:spPr/>
        <p:txBody>
          <a:bodyPr/>
          <a:lstStyle/>
          <a:p>
            <a:r>
              <a:rPr lang="en-US" smtClean="0"/>
              <a:t>Line breaks allow you to decide where the text will break on a line or continue to the end of the window.</a:t>
            </a:r>
          </a:p>
          <a:p>
            <a:r>
              <a:rPr lang="en-US" smtClean="0"/>
              <a:t>A &lt;BR&gt; is an empty Element, meaning that it may contain attributes but it does not contain content.</a:t>
            </a:r>
          </a:p>
          <a:p>
            <a:r>
              <a:rPr lang="en-US" smtClean="0"/>
              <a:t>The &lt;BR&gt; element does not have a closing tag.</a:t>
            </a:r>
          </a:p>
          <a:p>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solidFill>
            <a:schemeClr val="tx2"/>
          </a:solidFill>
        </p:spPr>
        <p:txBody>
          <a:bodyPr/>
          <a:lstStyle/>
          <a:p>
            <a:pPr eaLnBrk="1" hangingPunct="1">
              <a:defRPr/>
            </a:pPr>
            <a:r>
              <a:rPr lang="en-US" smtClean="0">
                <a:solidFill>
                  <a:srgbClr val="FFFF00"/>
                </a:solidFill>
                <a:ea typeface="+mj-ea"/>
              </a:rPr>
              <a:t>Break, &lt;BR&gt;</a:t>
            </a:r>
          </a:p>
        </p:txBody>
      </p:sp>
      <p:sp>
        <p:nvSpPr>
          <p:cNvPr id="34819" name="Rectangle 3"/>
          <p:cNvSpPr>
            <a:spLocks noGrp="1" noChangeArrowheads="1"/>
          </p:cNvSpPr>
          <p:nvPr>
            <p:ph sz="half" idx="1"/>
          </p:nvPr>
        </p:nvSpPr>
        <p:spPr>
          <a:xfrm>
            <a:off x="457200" y="1600200"/>
            <a:ext cx="4033838" cy="4525963"/>
          </a:xfrm>
          <a:solidFill>
            <a:schemeClr val="accent1"/>
          </a:solidFill>
        </p:spPr>
        <p:txBody>
          <a:bodyPr/>
          <a:lstStyle/>
          <a:p>
            <a:pPr eaLnBrk="1" hangingPunct="1">
              <a:buFontTx/>
              <a:buNone/>
            </a:pPr>
            <a:r>
              <a:rPr lang="en-US" sz="1800" smtClean="0"/>
              <a:t>&lt;HTML&gt;</a:t>
            </a:r>
          </a:p>
          <a:p>
            <a:pPr eaLnBrk="1" hangingPunct="1">
              <a:buFontTx/>
              <a:buNone/>
            </a:pPr>
            <a:r>
              <a:rPr lang="en-US" sz="1800" smtClean="0"/>
              <a:t>&lt;HEAD&gt;</a:t>
            </a:r>
          </a:p>
          <a:p>
            <a:pPr eaLnBrk="1" hangingPunct="1">
              <a:buFontTx/>
              <a:buNone/>
            </a:pPr>
            <a:r>
              <a:rPr lang="en-US" sz="1800" smtClean="0"/>
              <a:t>&lt;TITLE&gt; Example Page&lt;/TITLE&gt;</a:t>
            </a:r>
          </a:p>
          <a:p>
            <a:pPr eaLnBrk="1" hangingPunct="1">
              <a:buFontTx/>
              <a:buNone/>
            </a:pPr>
            <a:r>
              <a:rPr lang="en-US" sz="1800" smtClean="0"/>
              <a:t>&lt;/HEAD&gt;</a:t>
            </a:r>
          </a:p>
          <a:p>
            <a:pPr eaLnBrk="1" hangingPunct="1">
              <a:buFontTx/>
              <a:buNone/>
            </a:pPr>
            <a:r>
              <a:rPr lang="en-US" sz="1800" smtClean="0"/>
              <a:t>&lt;BODY&gt;</a:t>
            </a:r>
          </a:p>
          <a:p>
            <a:pPr eaLnBrk="1" hangingPunct="1">
              <a:buFontTx/>
              <a:buNone/>
            </a:pPr>
            <a:r>
              <a:rPr lang="en-US" sz="1800" smtClean="0"/>
              <a:t>&lt;H1&gt; Heading 1 &lt;/H1&gt;</a:t>
            </a:r>
          </a:p>
          <a:p>
            <a:pPr eaLnBrk="1" hangingPunct="1">
              <a:buFontTx/>
              <a:buNone/>
            </a:pPr>
            <a:r>
              <a:rPr lang="en-US" sz="1800" smtClean="0"/>
              <a:t>&lt;P&gt;Paragraph 1, &lt;BR&gt;</a:t>
            </a:r>
          </a:p>
          <a:p>
            <a:pPr eaLnBrk="1" hangingPunct="1">
              <a:buFontTx/>
              <a:buNone/>
            </a:pPr>
            <a:r>
              <a:rPr lang="en-US" sz="1800" smtClean="0"/>
              <a:t>Line 2 &lt;BR&gt; Line 3 &lt;BR&gt;…. </a:t>
            </a:r>
          </a:p>
          <a:p>
            <a:pPr eaLnBrk="1" hangingPunct="1">
              <a:buFontTx/>
              <a:buNone/>
            </a:pPr>
            <a:r>
              <a:rPr lang="en-US" sz="1800" smtClean="0"/>
              <a:t>&lt;/P&gt;</a:t>
            </a:r>
          </a:p>
          <a:p>
            <a:pPr eaLnBrk="1" hangingPunct="1">
              <a:buFontTx/>
              <a:buNone/>
            </a:pPr>
            <a:r>
              <a:rPr lang="en-US" sz="1800" smtClean="0"/>
              <a:t>&lt;/BODY&gt;</a:t>
            </a:r>
          </a:p>
          <a:p>
            <a:pPr eaLnBrk="1" hangingPunct="1">
              <a:buFontTx/>
              <a:buNone/>
            </a:pPr>
            <a:r>
              <a:rPr lang="en-US" sz="1800" smtClean="0"/>
              <a:t>&lt;/HTML&gt;</a:t>
            </a:r>
          </a:p>
          <a:p>
            <a:pPr eaLnBrk="1" hangingPunct="1">
              <a:buFontTx/>
              <a:buNone/>
            </a:pPr>
            <a:endParaRPr lang="en-US" sz="1800" smtClean="0"/>
          </a:p>
          <a:p>
            <a:pPr eaLnBrk="1" hangingPunct="1">
              <a:buFontTx/>
              <a:buNone/>
            </a:pPr>
            <a:endParaRPr lang="en-US" smtClean="0"/>
          </a:p>
        </p:txBody>
      </p:sp>
      <p:sp>
        <p:nvSpPr>
          <p:cNvPr id="34820" name="Rectangle 4"/>
          <p:cNvSpPr>
            <a:spLocks noGrp="1" noChangeArrowheads="1"/>
          </p:cNvSpPr>
          <p:nvPr>
            <p:ph sz="half" idx="2"/>
          </p:nvPr>
        </p:nvSpPr>
        <p:spPr>
          <a:xfrm>
            <a:off x="4652963" y="1600200"/>
            <a:ext cx="4033837" cy="4525963"/>
          </a:xfrm>
        </p:spPr>
        <p:txBody>
          <a:bodyPr/>
          <a:lstStyle/>
          <a:p>
            <a:pPr eaLnBrk="1" hangingPunct="1">
              <a:buFontTx/>
              <a:buNone/>
            </a:pPr>
            <a:endParaRPr lang="en-US" sz="4800" b="1" dirty="0" smtClean="0">
              <a:solidFill>
                <a:srgbClr val="990000"/>
              </a:solidFill>
            </a:endParaRPr>
          </a:p>
          <a:p>
            <a:pPr eaLnBrk="1" hangingPunct="1">
              <a:buFontTx/>
              <a:buNone/>
            </a:pPr>
            <a:r>
              <a:rPr lang="en-US" sz="4800" b="1" dirty="0" smtClean="0">
                <a:solidFill>
                  <a:srgbClr val="990000"/>
                </a:solidFill>
              </a:rPr>
              <a:t>Heading 1</a:t>
            </a:r>
          </a:p>
          <a:p>
            <a:pPr eaLnBrk="1" hangingPunct="1">
              <a:buFontTx/>
              <a:buNone/>
            </a:pPr>
            <a:r>
              <a:rPr lang="en-US" sz="2400" dirty="0" smtClean="0">
                <a:solidFill>
                  <a:srgbClr val="990000"/>
                </a:solidFill>
              </a:rPr>
              <a:t>Paragraph 1</a:t>
            </a:r>
            <a:r>
              <a:rPr lang="en-US" sz="2400" dirty="0">
                <a:solidFill>
                  <a:srgbClr val="990000"/>
                </a:solidFill>
              </a:rPr>
              <a:t>,</a:t>
            </a:r>
            <a:endParaRPr lang="en-US" sz="2400" dirty="0" smtClean="0">
              <a:solidFill>
                <a:srgbClr val="990000"/>
              </a:solidFill>
            </a:endParaRPr>
          </a:p>
          <a:p>
            <a:pPr eaLnBrk="1" hangingPunct="1">
              <a:buFontTx/>
              <a:buNone/>
            </a:pPr>
            <a:r>
              <a:rPr lang="en-US" sz="2400" dirty="0" smtClean="0">
                <a:solidFill>
                  <a:srgbClr val="990000"/>
                </a:solidFill>
              </a:rPr>
              <a:t>Line 2</a:t>
            </a:r>
          </a:p>
          <a:p>
            <a:pPr eaLnBrk="1" hangingPunct="1">
              <a:buFontTx/>
              <a:buNone/>
            </a:pPr>
            <a:r>
              <a:rPr lang="en-US" sz="2400" dirty="0" smtClean="0">
                <a:solidFill>
                  <a:srgbClr val="990000"/>
                </a:solidFill>
              </a:rPr>
              <a:t>Line 3</a:t>
            </a:r>
          </a:p>
          <a:p>
            <a:pPr eaLnBrk="1" hangingPunct="1">
              <a:buFontTx/>
              <a:buNone/>
            </a:pPr>
            <a:r>
              <a:rPr lang="en-US" sz="2400" dirty="0" smtClean="0">
                <a:solidFill>
                  <a:srgbClr val="990000"/>
                </a:solidFill>
              </a:rPr>
              <a:t>….</a:t>
            </a:r>
          </a:p>
          <a:p>
            <a:pPr eaLnBrk="1" hangingPunct="1">
              <a:buFontTx/>
              <a:buNone/>
            </a:pPr>
            <a:endParaRPr lang="en-US" sz="2400" dirty="0" smtClean="0">
              <a:solidFill>
                <a:srgbClr val="990000"/>
              </a:solidFill>
            </a:endParaRPr>
          </a:p>
          <a:p>
            <a:pPr eaLnBrk="1" hangingPunct="1">
              <a:buFontTx/>
              <a:buNone/>
            </a:pPr>
            <a:endParaRPr lang="en-US" sz="4400" dirty="0" smtClean="0">
              <a:solidFill>
                <a:srgbClr val="990000"/>
              </a:solidFill>
            </a:endParaRPr>
          </a:p>
          <a:p>
            <a:pPr eaLnBrk="1" hangingPunct="1">
              <a:buFontTx/>
              <a:buNone/>
            </a:pPr>
            <a:endParaRPr lang="en-US" sz="4000" dirty="0" smtClean="0">
              <a:solidFill>
                <a:srgbClr val="990000"/>
              </a:solidFill>
            </a:endParaRP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Horizontal Rule, &lt;HR&gt;</a:t>
            </a:r>
            <a:endParaRPr lang="en-US" dirty="0" smtClean="0"/>
          </a:p>
        </p:txBody>
      </p:sp>
      <p:sp>
        <p:nvSpPr>
          <p:cNvPr id="35843" name="Rectangle 3"/>
          <p:cNvSpPr>
            <a:spLocks noGrp="1" noChangeArrowheads="1"/>
          </p:cNvSpPr>
          <p:nvPr>
            <p:ph idx="1"/>
          </p:nvPr>
        </p:nvSpPr>
        <p:spPr/>
        <p:txBody>
          <a:bodyPr/>
          <a:lstStyle/>
          <a:p>
            <a:r>
              <a:rPr lang="en-US" smtClean="0"/>
              <a:t>The &lt;HR&gt; element causes the browser to display a horizontal line (rule) in your document.</a:t>
            </a:r>
          </a:p>
          <a:p>
            <a:r>
              <a:rPr lang="en-US" smtClean="0"/>
              <a:t>&lt;HR&gt; does not use a closing tag, &lt;/HR&gt;.</a:t>
            </a:r>
            <a:endParaRPr lang="ar-SA"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solidFill>
            <a:schemeClr val="tx2"/>
          </a:solidFill>
        </p:spPr>
        <p:txBody>
          <a:bodyPr/>
          <a:lstStyle/>
          <a:p>
            <a:pPr eaLnBrk="1" hangingPunct="1">
              <a:defRPr/>
            </a:pPr>
            <a:r>
              <a:rPr lang="en-US" smtClean="0">
                <a:solidFill>
                  <a:srgbClr val="FFFF00"/>
                </a:solidFill>
                <a:ea typeface="+mj-ea"/>
              </a:rPr>
              <a:t>Horizontal Rule, &lt;HR&gt;</a:t>
            </a:r>
          </a:p>
        </p:txBody>
      </p:sp>
      <p:sp>
        <p:nvSpPr>
          <p:cNvPr id="37891" name="Rectangle 3"/>
          <p:cNvSpPr>
            <a:spLocks noGrp="1" noChangeArrowheads="1"/>
          </p:cNvSpPr>
          <p:nvPr>
            <p:ph sz="half" idx="1"/>
          </p:nvPr>
        </p:nvSpPr>
        <p:spPr>
          <a:xfrm>
            <a:off x="457200" y="1600200"/>
            <a:ext cx="4033838" cy="4525963"/>
          </a:xfrm>
          <a:solidFill>
            <a:schemeClr val="accent1"/>
          </a:solidFill>
        </p:spPr>
        <p:txBody>
          <a:bodyPr/>
          <a:lstStyle/>
          <a:p>
            <a:pPr eaLnBrk="1" hangingPunct="1">
              <a:buFontTx/>
              <a:buNone/>
              <a:defRPr/>
            </a:pPr>
            <a:r>
              <a:rPr lang="en-US" sz="1800" smtClean="0">
                <a:ea typeface="+mn-ea"/>
              </a:rPr>
              <a:t>&lt;HTML&gt;</a:t>
            </a:r>
          </a:p>
          <a:p>
            <a:pPr eaLnBrk="1" hangingPunct="1">
              <a:buFontTx/>
              <a:buNone/>
              <a:defRPr/>
            </a:pPr>
            <a:r>
              <a:rPr lang="en-US" sz="1800" smtClean="0">
                <a:ea typeface="+mn-ea"/>
              </a:rPr>
              <a:t>&lt;HEAD&gt;</a:t>
            </a:r>
          </a:p>
          <a:p>
            <a:pPr eaLnBrk="1" hangingPunct="1">
              <a:buFontTx/>
              <a:buNone/>
              <a:defRPr/>
            </a:pPr>
            <a:r>
              <a:rPr lang="en-US" sz="1800" smtClean="0">
                <a:ea typeface="+mn-ea"/>
              </a:rPr>
              <a:t>&lt;TITLE&gt; Example Page&lt;/TITLE&gt;</a:t>
            </a:r>
          </a:p>
          <a:p>
            <a:pPr eaLnBrk="1" hangingPunct="1">
              <a:buFontTx/>
              <a:buNone/>
              <a:defRPr/>
            </a:pPr>
            <a:r>
              <a:rPr lang="en-US" sz="1800" smtClean="0">
                <a:ea typeface="+mn-ea"/>
              </a:rPr>
              <a:t>&lt;/HEAD&gt;</a:t>
            </a:r>
          </a:p>
          <a:p>
            <a:pPr eaLnBrk="1" hangingPunct="1">
              <a:buFontTx/>
              <a:buNone/>
              <a:defRPr/>
            </a:pPr>
            <a:r>
              <a:rPr lang="en-US" sz="1800" smtClean="0">
                <a:ea typeface="+mn-ea"/>
              </a:rPr>
              <a:t>&lt;BODY&gt;</a:t>
            </a:r>
          </a:p>
          <a:p>
            <a:pPr eaLnBrk="1" hangingPunct="1">
              <a:buFontTx/>
              <a:buNone/>
              <a:defRPr/>
            </a:pPr>
            <a:r>
              <a:rPr lang="en-US" sz="1800" smtClean="0">
                <a:ea typeface="+mn-ea"/>
              </a:rPr>
              <a:t>&lt;H1&gt; Heading 1 &lt;/H1&gt;</a:t>
            </a:r>
          </a:p>
          <a:p>
            <a:pPr eaLnBrk="1" hangingPunct="1">
              <a:buFontTx/>
              <a:buNone/>
              <a:defRPr/>
            </a:pPr>
            <a:r>
              <a:rPr lang="en-US" sz="1800" smtClean="0">
                <a:ea typeface="+mn-ea"/>
              </a:rPr>
              <a:t>&lt;P&gt;Paragraph 1, &lt;BR&gt;</a:t>
            </a:r>
          </a:p>
          <a:p>
            <a:pPr eaLnBrk="1" hangingPunct="1">
              <a:buFontTx/>
              <a:buNone/>
              <a:defRPr/>
            </a:pPr>
            <a:r>
              <a:rPr lang="en-US" sz="1800" smtClean="0">
                <a:ea typeface="+mn-ea"/>
              </a:rPr>
              <a:t>Line 2 &lt;BR&gt;</a:t>
            </a:r>
          </a:p>
          <a:p>
            <a:pPr eaLnBrk="1" hangingPunct="1">
              <a:buFontTx/>
              <a:buNone/>
              <a:defRPr/>
            </a:pPr>
            <a:r>
              <a:rPr lang="en-US" sz="1800" smtClean="0">
                <a:ea typeface="+mn-ea"/>
              </a:rPr>
              <a:t>&lt;HR&gt;Line 3 &lt;BR&gt;</a:t>
            </a:r>
          </a:p>
          <a:p>
            <a:pPr eaLnBrk="1" hangingPunct="1">
              <a:buFontTx/>
              <a:buNone/>
              <a:defRPr/>
            </a:pPr>
            <a:r>
              <a:rPr lang="en-US" sz="1800" smtClean="0">
                <a:ea typeface="+mn-ea"/>
              </a:rPr>
              <a:t>&lt;/P&gt;</a:t>
            </a:r>
          </a:p>
          <a:p>
            <a:pPr eaLnBrk="1" hangingPunct="1">
              <a:buFontTx/>
              <a:buNone/>
              <a:defRPr/>
            </a:pPr>
            <a:r>
              <a:rPr lang="en-US" sz="1800" smtClean="0">
                <a:ea typeface="+mn-ea"/>
              </a:rPr>
              <a:t>&lt;/BODY&gt;</a:t>
            </a:r>
          </a:p>
          <a:p>
            <a:pPr eaLnBrk="1" hangingPunct="1">
              <a:buFontTx/>
              <a:buNone/>
              <a:defRPr/>
            </a:pPr>
            <a:r>
              <a:rPr lang="en-US" sz="1800" smtClean="0">
                <a:ea typeface="+mn-ea"/>
              </a:rPr>
              <a:t>&lt;/HTML&gt;</a:t>
            </a:r>
          </a:p>
          <a:p>
            <a:pPr eaLnBrk="1" hangingPunct="1">
              <a:buFontTx/>
              <a:buNone/>
              <a:defRPr/>
            </a:pPr>
            <a:endParaRPr lang="en-US" sz="1800" smtClean="0">
              <a:ea typeface="+mn-ea"/>
            </a:endParaRPr>
          </a:p>
        </p:txBody>
      </p:sp>
      <p:sp>
        <p:nvSpPr>
          <p:cNvPr id="37892" name="Rectangle 4"/>
          <p:cNvSpPr>
            <a:spLocks noGrp="1" noChangeArrowheads="1"/>
          </p:cNvSpPr>
          <p:nvPr>
            <p:ph sz="half" idx="2"/>
          </p:nvPr>
        </p:nvSpPr>
        <p:spPr>
          <a:xfrm>
            <a:off x="4652963" y="1600200"/>
            <a:ext cx="4033837" cy="4525963"/>
          </a:xfrm>
        </p:spPr>
        <p:txBody>
          <a:bodyPr lIns="92075" tIns="46038" rIns="92075" bIns="46038"/>
          <a:lstStyle/>
          <a:p>
            <a:pPr eaLnBrk="1" hangingPunct="1">
              <a:buFontTx/>
              <a:buNone/>
            </a:pPr>
            <a:endParaRPr lang="en-US" sz="4800" b="1" dirty="0" smtClean="0">
              <a:solidFill>
                <a:srgbClr val="990000"/>
              </a:solidFill>
            </a:endParaRPr>
          </a:p>
          <a:p>
            <a:pPr eaLnBrk="1" hangingPunct="1">
              <a:buFontTx/>
              <a:buNone/>
            </a:pPr>
            <a:r>
              <a:rPr lang="en-US" sz="4800" b="1" dirty="0" smtClean="0">
                <a:solidFill>
                  <a:srgbClr val="990000"/>
                </a:solidFill>
              </a:rPr>
              <a:t>Heading 1</a:t>
            </a:r>
          </a:p>
          <a:p>
            <a:pPr eaLnBrk="1" hangingPunct="1">
              <a:buFontTx/>
              <a:buNone/>
            </a:pPr>
            <a:r>
              <a:rPr lang="en-US" sz="2400" dirty="0" smtClean="0">
                <a:solidFill>
                  <a:srgbClr val="990000"/>
                </a:solidFill>
              </a:rPr>
              <a:t>Paragraph 1</a:t>
            </a:r>
            <a:r>
              <a:rPr lang="en-US" sz="2400" dirty="0">
                <a:solidFill>
                  <a:srgbClr val="990000"/>
                </a:solidFill>
              </a:rPr>
              <a:t>,</a:t>
            </a:r>
            <a:endParaRPr lang="en-US" sz="2400" dirty="0" smtClean="0">
              <a:solidFill>
                <a:srgbClr val="990000"/>
              </a:solidFill>
            </a:endParaRPr>
          </a:p>
          <a:p>
            <a:pPr eaLnBrk="1" hangingPunct="1">
              <a:buFontTx/>
              <a:buNone/>
            </a:pPr>
            <a:r>
              <a:rPr lang="en-US" sz="2400" dirty="0" smtClean="0">
                <a:solidFill>
                  <a:srgbClr val="990000"/>
                </a:solidFill>
              </a:rPr>
              <a:t>Line 2</a:t>
            </a:r>
          </a:p>
          <a:p>
            <a:pPr eaLnBrk="1" hangingPunct="1">
              <a:buFontTx/>
              <a:buNone/>
            </a:pPr>
            <a:r>
              <a:rPr lang="en-US" sz="2400" dirty="0" smtClean="0">
                <a:solidFill>
                  <a:srgbClr val="990000"/>
                </a:solidFill>
              </a:rPr>
              <a:t>________________________</a:t>
            </a:r>
          </a:p>
          <a:p>
            <a:pPr eaLnBrk="1" hangingPunct="1">
              <a:buFontTx/>
              <a:buNone/>
            </a:pPr>
            <a:r>
              <a:rPr lang="en-US" sz="2400" dirty="0" smtClean="0">
                <a:solidFill>
                  <a:srgbClr val="990000"/>
                </a:solidFill>
              </a:rPr>
              <a:t>Line 3</a:t>
            </a:r>
          </a:p>
          <a:p>
            <a:pPr eaLnBrk="1" hangingPunct="1">
              <a:buFontTx/>
              <a:buNone/>
            </a:pPr>
            <a:endParaRPr lang="en-US" sz="2400" dirty="0" smtClean="0">
              <a:solidFill>
                <a:srgbClr val="990000"/>
              </a:solidFill>
            </a:endParaRPr>
          </a:p>
          <a:p>
            <a:pPr eaLnBrk="1" hangingPunct="1">
              <a:buFontTx/>
              <a:buNone/>
            </a:pPr>
            <a:endParaRPr lang="en-US" sz="2400" dirty="0" smtClean="0">
              <a:solidFill>
                <a:srgbClr val="990000"/>
              </a:solidFill>
            </a:endParaRPr>
          </a:p>
          <a:p>
            <a:pPr eaLnBrk="1" hangingPunct="1">
              <a:buFontTx/>
              <a:buNone/>
            </a:pPr>
            <a:endParaRPr lang="en-US" sz="4400" dirty="0" smtClean="0">
              <a:solidFill>
                <a:srgbClr val="990000"/>
              </a:solidFill>
            </a:endParaRPr>
          </a:p>
          <a:p>
            <a:pPr eaLnBrk="1" hangingPunct="1">
              <a:buFontTx/>
              <a:buNone/>
            </a:pPr>
            <a:endParaRPr lang="en-US" sz="4000" dirty="0" smtClean="0">
              <a:solidFill>
                <a:srgbClr val="990000"/>
              </a:solidFill>
            </a:endParaRP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HTML</a:t>
            </a:r>
            <a:endParaRPr lang="ar-EG" dirty="0"/>
          </a:p>
        </p:txBody>
      </p:sp>
      <p:graphicFrame>
        <p:nvGraphicFramePr>
          <p:cNvPr id="4" name="Content Placeholder 3"/>
          <p:cNvGraphicFramePr>
            <a:graphicFrameLocks noGrp="1"/>
          </p:cNvGraphicFramePr>
          <p:nvPr>
            <p:ph idx="1"/>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40150363"/>
              </p:ext>
            </p:extLst>
          </p:nvPr>
        </p:nvGraphicFramePr>
        <p:xfrm>
          <a:off x="457200" y="2971800"/>
          <a:ext cx="8382000" cy="2209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Footer Placeholder 2"/>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Character Formatting</a:t>
            </a:r>
            <a:endParaRPr lang="en-US" dirty="0" smtClean="0"/>
          </a:p>
        </p:txBody>
      </p:sp>
      <p:sp>
        <p:nvSpPr>
          <p:cNvPr id="39939" name="Rectangle 3"/>
          <p:cNvSpPr>
            <a:spLocks noGrp="1" noChangeArrowheads="1"/>
          </p:cNvSpPr>
          <p:nvPr>
            <p:ph idx="1"/>
          </p:nvPr>
        </p:nvSpPr>
        <p:spPr/>
        <p:txBody>
          <a:bodyPr>
            <a:normAutofit/>
          </a:bodyPr>
          <a:lstStyle/>
          <a:p>
            <a:r>
              <a:rPr lang="en-US" smtClean="0"/>
              <a:t>&lt;FONT SIZE=</a:t>
            </a:r>
            <a:r>
              <a:rPr lang="ja-JP" altLang="en-US" smtClean="0"/>
              <a:t>“</a:t>
            </a:r>
            <a:r>
              <a:rPr lang="en-US" altLang="ja-JP" smtClean="0"/>
              <a:t>+2</a:t>
            </a:r>
            <a:r>
              <a:rPr lang="ja-JP" altLang="en-US" smtClean="0"/>
              <a:t>”</a:t>
            </a:r>
            <a:r>
              <a:rPr lang="en-US" altLang="ja-JP" smtClean="0"/>
              <a:t>&gt; Two sizes bigger&lt;/FONT&gt;</a:t>
            </a:r>
          </a:p>
          <a:p>
            <a:r>
              <a:rPr lang="en-US" smtClean="0"/>
              <a:t>The size attribute can be set as an absolute value from 1 to 7 or as a relative value using the </a:t>
            </a:r>
            <a:r>
              <a:rPr lang="ja-JP" altLang="en-US" smtClean="0"/>
              <a:t>“</a:t>
            </a:r>
            <a:r>
              <a:rPr lang="en-US" altLang="ja-JP" smtClean="0"/>
              <a:t>+</a:t>
            </a:r>
            <a:r>
              <a:rPr lang="ja-JP" altLang="en-US" smtClean="0"/>
              <a:t>”</a:t>
            </a:r>
            <a:r>
              <a:rPr lang="en-US" altLang="ja-JP" smtClean="0"/>
              <a:t> or </a:t>
            </a:r>
            <a:r>
              <a:rPr lang="ja-JP" altLang="en-US" smtClean="0"/>
              <a:t>“</a:t>
            </a:r>
            <a:r>
              <a:rPr lang="en-US" altLang="ja-JP" smtClean="0"/>
              <a:t>-</a:t>
            </a:r>
            <a:r>
              <a:rPr lang="ja-JP" altLang="en-US" smtClean="0"/>
              <a:t>”</a:t>
            </a:r>
            <a:r>
              <a:rPr lang="en-US" altLang="ja-JP" smtClean="0"/>
              <a:t> sign. Normal text size is 3 (from -2 to +4).</a:t>
            </a:r>
          </a:p>
          <a:p>
            <a:r>
              <a:rPr lang="en-US" smtClean="0"/>
              <a:t>&lt;B&gt; Bold &lt;/B&gt;         </a:t>
            </a:r>
          </a:p>
          <a:p>
            <a:r>
              <a:rPr lang="en-US" smtClean="0"/>
              <a:t> &lt;I&gt; Italic &lt;/I&gt;</a:t>
            </a:r>
          </a:p>
          <a:p>
            <a:r>
              <a:rPr lang="en-US" smtClean="0"/>
              <a:t>&lt;U&gt; Underline &lt;/U&gt;</a:t>
            </a:r>
          </a:p>
          <a:p>
            <a:r>
              <a:rPr lang="en-US" smtClean="0"/>
              <a:t>Color = </a:t>
            </a:r>
            <a:r>
              <a:rPr lang="ja-JP" altLang="en-US" smtClean="0"/>
              <a:t>“</a:t>
            </a:r>
            <a:r>
              <a:rPr lang="en-US" altLang="ja-JP" smtClean="0"/>
              <a:t>#RRGGBB</a:t>
            </a:r>
            <a:r>
              <a:rPr lang="ja-JP" altLang="en-US" smtClean="0"/>
              <a:t>”</a:t>
            </a:r>
            <a:r>
              <a:rPr lang="en-US" altLang="ja-JP" smtClean="0"/>
              <a:t> The COLOR attribute of the FONT element. E.g., &lt;FONT COLOR=</a:t>
            </a:r>
            <a:r>
              <a:rPr lang="ja-JP" altLang="en-US" smtClean="0"/>
              <a:t>“</a:t>
            </a:r>
            <a:r>
              <a:rPr lang="en-US" altLang="ja-JP" smtClean="0"/>
              <a:t>#RRGGBB</a:t>
            </a:r>
            <a:r>
              <a:rPr lang="ja-JP" altLang="en-US" smtClean="0"/>
              <a:t>”</a:t>
            </a:r>
            <a:r>
              <a:rPr lang="en-US" altLang="ja-JP" smtClean="0"/>
              <a:t>&gt;this text has color&lt;/FONT&gt;</a:t>
            </a:r>
            <a:endParaRPr lang="en-US" altLang="ja-JP"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smtClean="0"/>
              <a:t>Bold, Italic and other Character Formatting Elements</a:t>
            </a:r>
          </a:p>
        </p:txBody>
      </p:sp>
      <p:sp>
        <p:nvSpPr>
          <p:cNvPr id="40963" name="Rectangle 3"/>
          <p:cNvSpPr>
            <a:spLocks noGrp="1" noChangeArrowheads="1"/>
          </p:cNvSpPr>
          <p:nvPr>
            <p:ph idx="1"/>
          </p:nvPr>
        </p:nvSpPr>
        <p:spPr/>
        <p:txBody>
          <a:bodyPr/>
          <a:lstStyle/>
          <a:p>
            <a:r>
              <a:rPr lang="en-US" dirty="0" smtClean="0"/>
              <a:t>&lt;EM&gt; Emphasis &lt;/EM&gt; Browsers usually display this as italics.</a:t>
            </a:r>
          </a:p>
          <a:p>
            <a:r>
              <a:rPr lang="en-US" dirty="0" smtClean="0"/>
              <a:t>&lt;STRONG&gt; STRONG &lt;/STRONG&gt; Browsers display this as bold.     </a:t>
            </a:r>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pPr eaLnBrk="1" hangingPunct="1">
              <a:defRPr/>
            </a:pPr>
            <a:r>
              <a:rPr lang="en-US" sz="3200" smtClean="0">
                <a:solidFill>
                  <a:srgbClr val="FFFF00"/>
                </a:solidFill>
                <a:ea typeface="+mj-ea"/>
              </a:rPr>
              <a:t>Bold, Italic and other Character Formatting Elements</a:t>
            </a:r>
          </a:p>
        </p:txBody>
      </p:sp>
      <p:sp>
        <p:nvSpPr>
          <p:cNvPr id="37892" name="Rectangle 3"/>
          <p:cNvSpPr>
            <a:spLocks noGrp="1" noChangeArrowheads="1"/>
          </p:cNvSpPr>
          <p:nvPr>
            <p:ph type="body" sz="half" idx="1"/>
          </p:nvPr>
        </p:nvSpPr>
        <p:spPr>
          <a:xfrm>
            <a:off x="457200" y="1752600"/>
            <a:ext cx="4033838" cy="4525963"/>
          </a:xfrm>
          <a:solidFill>
            <a:schemeClr val="accent1"/>
          </a:solidFill>
        </p:spPr>
        <p:txBody>
          <a:bodyPr/>
          <a:lstStyle/>
          <a:p>
            <a:pPr eaLnBrk="1" hangingPunct="1">
              <a:lnSpc>
                <a:spcPct val="90000"/>
              </a:lnSpc>
              <a:buFontTx/>
              <a:buNone/>
            </a:pPr>
            <a:r>
              <a:rPr lang="en-US" sz="2000" dirty="0" smtClean="0"/>
              <a:t>&lt;P&gt; &lt;FONT SIZE=</a:t>
            </a:r>
            <a:r>
              <a:rPr lang="ja-JP" altLang="en-US" sz="2000" dirty="0" smtClean="0"/>
              <a:t>“</a:t>
            </a:r>
            <a:r>
              <a:rPr lang="en-US" altLang="ja-JP" sz="2000" dirty="0" smtClean="0"/>
              <a:t>+1</a:t>
            </a:r>
            <a:r>
              <a:rPr lang="ja-JP" altLang="en-US" sz="2000" dirty="0" smtClean="0"/>
              <a:t>”</a:t>
            </a:r>
            <a:r>
              <a:rPr lang="en-US" altLang="ja-JP" sz="2000" dirty="0" smtClean="0"/>
              <a:t>&gt; One Size Larger &lt;/FONT&gt; - Normal –</a:t>
            </a:r>
          </a:p>
          <a:p>
            <a:pPr eaLnBrk="1" hangingPunct="1">
              <a:lnSpc>
                <a:spcPct val="90000"/>
              </a:lnSpc>
              <a:buFontTx/>
              <a:buNone/>
            </a:pPr>
            <a:r>
              <a:rPr lang="en-US" sz="2000" dirty="0" smtClean="0"/>
              <a:t>&lt;FONT SIZE=</a:t>
            </a:r>
            <a:r>
              <a:rPr lang="ja-JP" altLang="en-US" sz="2000" dirty="0" smtClean="0"/>
              <a:t>“</a:t>
            </a:r>
            <a:r>
              <a:rPr lang="en-US" altLang="ja-JP" sz="2000" dirty="0" smtClean="0"/>
              <a:t>-1</a:t>
            </a:r>
            <a:r>
              <a:rPr lang="ja-JP" altLang="en-US" sz="2000" dirty="0" smtClean="0"/>
              <a:t>”</a:t>
            </a:r>
            <a:r>
              <a:rPr lang="en-US" altLang="ja-JP" sz="2000" dirty="0" smtClean="0"/>
              <a:t>&gt; One Size Smaller &lt;/FONT&gt; &lt;BR&gt;</a:t>
            </a:r>
          </a:p>
          <a:p>
            <a:pPr eaLnBrk="1" hangingPunct="1">
              <a:lnSpc>
                <a:spcPct val="90000"/>
              </a:lnSpc>
              <a:buFontTx/>
              <a:buNone/>
            </a:pPr>
            <a:r>
              <a:rPr lang="en-US" sz="2000" dirty="0" smtClean="0"/>
              <a:t>&lt;B&gt; Bold&lt;/B&gt; - &lt;I&gt; italics&lt;/I&gt; - &lt;U&gt; Underlined &lt;/U&gt; -</a:t>
            </a:r>
          </a:p>
          <a:p>
            <a:pPr eaLnBrk="1" hangingPunct="1">
              <a:lnSpc>
                <a:spcPct val="90000"/>
              </a:lnSpc>
              <a:buFontTx/>
              <a:buNone/>
            </a:pPr>
            <a:r>
              <a:rPr lang="en-US" sz="2000" dirty="0" smtClean="0"/>
              <a:t>&lt;FONT COLOR=</a:t>
            </a:r>
            <a:r>
              <a:rPr lang="ja-JP" altLang="en-US" sz="2000" dirty="0" smtClean="0"/>
              <a:t>“</a:t>
            </a:r>
            <a:r>
              <a:rPr lang="en-US" altLang="ja-JP" sz="2000" dirty="0" smtClean="0"/>
              <a:t>#FF0000</a:t>
            </a:r>
            <a:r>
              <a:rPr lang="ja-JP" altLang="en-US" sz="2000" dirty="0" smtClean="0"/>
              <a:t>”</a:t>
            </a:r>
            <a:r>
              <a:rPr lang="en-US" altLang="ja-JP" sz="2000" dirty="0" smtClean="0"/>
              <a:t>&gt; Colored &lt;/FONT&gt; &lt;BR&gt;</a:t>
            </a:r>
          </a:p>
          <a:p>
            <a:pPr eaLnBrk="1" hangingPunct="1">
              <a:lnSpc>
                <a:spcPct val="90000"/>
              </a:lnSpc>
              <a:buFontTx/>
              <a:buNone/>
            </a:pPr>
            <a:r>
              <a:rPr lang="en-US" sz="2000" dirty="0" smtClean="0"/>
              <a:t>&lt;EM&gt; Emphasized&lt;/EM&gt; - &lt;STRONG&gt; Strong &lt;/STRONG&gt; </a:t>
            </a:r>
          </a:p>
          <a:p>
            <a:pPr eaLnBrk="1" hangingPunct="1">
              <a:lnSpc>
                <a:spcPct val="90000"/>
              </a:lnSpc>
              <a:buFontTx/>
              <a:buNone/>
            </a:pPr>
            <a:endParaRPr lang="en-US" sz="2000" dirty="0" smtClean="0"/>
          </a:p>
        </p:txBody>
      </p:sp>
      <p:sp>
        <p:nvSpPr>
          <p:cNvPr id="37893" name="Rectangle 4"/>
          <p:cNvSpPr>
            <a:spLocks noGrp="1" noChangeArrowheads="1"/>
          </p:cNvSpPr>
          <p:nvPr>
            <p:ph type="body" sz="half" idx="2"/>
          </p:nvPr>
        </p:nvSpPr>
        <p:spPr>
          <a:xfrm>
            <a:off x="4648200" y="1752600"/>
            <a:ext cx="4033838" cy="4525963"/>
          </a:xfrm>
        </p:spPr>
        <p:txBody>
          <a:bodyPr/>
          <a:lstStyle/>
          <a:p>
            <a:pPr eaLnBrk="1" hangingPunct="1">
              <a:lnSpc>
                <a:spcPct val="90000"/>
              </a:lnSpc>
              <a:buFontTx/>
              <a:buNone/>
            </a:pPr>
            <a:r>
              <a:rPr lang="en-US" sz="2000" dirty="0" smtClean="0">
                <a:solidFill>
                  <a:srgbClr val="990000"/>
                </a:solidFill>
              </a:rPr>
              <a:t>One Size Larger - Normal – One Size Smaller </a:t>
            </a:r>
            <a:br>
              <a:rPr lang="en-US" sz="2000" dirty="0" smtClean="0">
                <a:solidFill>
                  <a:srgbClr val="990000"/>
                </a:solidFill>
              </a:rPr>
            </a:br>
            <a:r>
              <a:rPr lang="en-US" sz="2000" b="1" dirty="0" smtClean="0">
                <a:solidFill>
                  <a:srgbClr val="990000"/>
                </a:solidFill>
              </a:rPr>
              <a:t>Bold</a:t>
            </a:r>
            <a:r>
              <a:rPr lang="en-US" sz="2000" dirty="0" smtClean="0">
                <a:solidFill>
                  <a:srgbClr val="990000"/>
                </a:solidFill>
              </a:rPr>
              <a:t> - </a:t>
            </a:r>
            <a:r>
              <a:rPr lang="en-US" sz="2000" i="1" dirty="0" smtClean="0">
                <a:solidFill>
                  <a:srgbClr val="990000"/>
                </a:solidFill>
              </a:rPr>
              <a:t>italics</a:t>
            </a:r>
            <a:r>
              <a:rPr lang="en-US" sz="2000" dirty="0" smtClean="0">
                <a:solidFill>
                  <a:srgbClr val="990000"/>
                </a:solidFill>
              </a:rPr>
              <a:t> - </a:t>
            </a:r>
            <a:r>
              <a:rPr lang="en-US" sz="2000" u="sng" dirty="0" smtClean="0">
                <a:solidFill>
                  <a:srgbClr val="990000"/>
                </a:solidFill>
              </a:rPr>
              <a:t>Underlined </a:t>
            </a:r>
            <a:r>
              <a:rPr lang="en-US" sz="2000" dirty="0" smtClean="0">
                <a:solidFill>
                  <a:srgbClr val="990000"/>
                </a:solidFill>
              </a:rPr>
              <a:t>- </a:t>
            </a:r>
            <a:r>
              <a:rPr lang="en-US" sz="2000" dirty="0" smtClean="0">
                <a:solidFill>
                  <a:srgbClr val="FF0000"/>
                </a:solidFill>
              </a:rPr>
              <a:t>Colored </a:t>
            </a:r>
            <a:r>
              <a:rPr lang="en-US" sz="2000" dirty="0" smtClean="0">
                <a:solidFill>
                  <a:srgbClr val="990000"/>
                </a:solidFill>
              </a:rPr>
              <a:t/>
            </a:r>
            <a:br>
              <a:rPr lang="en-US" sz="2000" dirty="0" smtClean="0">
                <a:solidFill>
                  <a:srgbClr val="990000"/>
                </a:solidFill>
              </a:rPr>
            </a:br>
            <a:r>
              <a:rPr lang="en-US" sz="2000" i="1" dirty="0" smtClean="0">
                <a:solidFill>
                  <a:srgbClr val="990000"/>
                </a:solidFill>
              </a:rPr>
              <a:t>Emphasized</a:t>
            </a:r>
            <a:r>
              <a:rPr lang="en-US" sz="2000" dirty="0" smtClean="0">
                <a:solidFill>
                  <a:srgbClr val="990000"/>
                </a:solidFill>
              </a:rPr>
              <a:t> - </a:t>
            </a:r>
            <a:r>
              <a:rPr lang="en-US" sz="2000" b="1" dirty="0" smtClean="0">
                <a:solidFill>
                  <a:srgbClr val="990000"/>
                </a:solidFill>
              </a:rPr>
              <a:t>Strong </a:t>
            </a:r>
            <a:r>
              <a:rPr lang="en-US" sz="2000" dirty="0" smtClean="0">
                <a:solidFill>
                  <a:srgbClr val="990000"/>
                </a:solidFill>
              </a:rPr>
              <a:t> </a:t>
            </a:r>
            <a:br>
              <a:rPr lang="en-US" sz="2000" dirty="0" smtClean="0">
                <a:solidFill>
                  <a:srgbClr val="990000"/>
                </a:solidFill>
              </a:rPr>
            </a:br>
            <a:endParaRPr lang="en-US" sz="2000" dirty="0" smtClean="0">
              <a:solidFill>
                <a:srgbClr val="990000"/>
              </a:solidFill>
            </a:endParaRPr>
          </a:p>
        </p:txBody>
      </p:sp>
      <p:sp>
        <p:nvSpPr>
          <p:cNvPr id="2" name="Footer Placeholder 1"/>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321301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&lt;HTML&gt;</a:t>
            </a:r>
          </a:p>
          <a:p>
            <a:endParaRPr lang="en-US" dirty="0"/>
          </a:p>
          <a:p>
            <a:r>
              <a:rPr lang="en-US" dirty="0"/>
              <a:t>&lt;head&gt;</a:t>
            </a:r>
          </a:p>
          <a:p>
            <a:r>
              <a:rPr lang="en-US" dirty="0"/>
              <a:t>  &lt;title&gt;  My first html page &lt;/title&gt;</a:t>
            </a:r>
          </a:p>
          <a:p>
            <a:r>
              <a:rPr lang="en-US" dirty="0"/>
              <a:t>&lt;/head</a:t>
            </a:r>
            <a:r>
              <a:rPr lang="en-US" dirty="0" smtClean="0"/>
              <a:t>&gt;</a:t>
            </a:r>
          </a:p>
          <a:p>
            <a:r>
              <a:rPr lang="en-US" dirty="0" smtClean="0"/>
              <a:t>&lt;BODY&gt;</a:t>
            </a:r>
          </a:p>
          <a:p>
            <a:endParaRPr lang="en-US" dirty="0" smtClean="0"/>
          </a:p>
          <a:p>
            <a:r>
              <a:rPr lang="en-US" dirty="0" smtClean="0"/>
              <a:t>&lt;p&gt;</a:t>
            </a:r>
          </a:p>
          <a:p>
            <a:r>
              <a:rPr lang="en-US" dirty="0" smtClean="0"/>
              <a:t>introduction to computer course</a:t>
            </a:r>
          </a:p>
          <a:p>
            <a:r>
              <a:rPr lang="en-US" dirty="0" smtClean="0"/>
              <a:t>&lt;P&gt; &lt;FONT SIZE="+5"&gt; five Size Larger &lt;/FONT&gt; - Normal –</a:t>
            </a:r>
          </a:p>
          <a:p>
            <a:r>
              <a:rPr lang="en-US" dirty="0" smtClean="0"/>
              <a:t>&lt;FONT SIZE="-3"&gt; three Size Smaller &lt;/FONT&gt; &lt;BR&gt;</a:t>
            </a:r>
          </a:p>
          <a:p>
            <a:r>
              <a:rPr lang="en-US" dirty="0" smtClean="0"/>
              <a:t>&lt;B&gt; Bold&lt;/B&gt; - &lt;I&gt; italics&lt;/I&gt; - &lt;U&gt; Underlined &lt;/U&gt; -</a:t>
            </a:r>
          </a:p>
          <a:p>
            <a:r>
              <a:rPr lang="en-US" dirty="0" smtClean="0"/>
              <a:t>&lt;FONT COLOR="#FF0000"&gt; Colored &lt;/FONT&gt; &lt;BR&gt;</a:t>
            </a:r>
          </a:p>
          <a:p>
            <a:r>
              <a:rPr lang="en-US" dirty="0" smtClean="0"/>
              <a:t>&lt;EM&gt; Emphasized&lt;/EM&gt; - &lt;STRONG&gt; Strong &lt;/STRONG&gt;</a:t>
            </a:r>
          </a:p>
          <a:p>
            <a:endParaRPr lang="en-US" dirty="0" smtClean="0"/>
          </a:p>
          <a:p>
            <a:r>
              <a:rPr lang="en-US" dirty="0" smtClean="0"/>
              <a:t>&lt;/p&gt;</a:t>
            </a:r>
          </a:p>
          <a:p>
            <a:r>
              <a:rPr lang="en-US" dirty="0" smtClean="0"/>
              <a:t>&lt;/BODY&gt;</a:t>
            </a:r>
          </a:p>
          <a:p>
            <a:r>
              <a:rPr lang="en-US" dirty="0" smtClean="0"/>
              <a:t>&lt;/HTML&gt; </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ar-EG" dirty="0"/>
          </a:p>
        </p:txBody>
      </p:sp>
      <p:sp>
        <p:nvSpPr>
          <p:cNvPr id="3" name="Content Placeholder 2"/>
          <p:cNvSpPr>
            <a:spLocks noGrp="1"/>
          </p:cNvSpPr>
          <p:nvPr>
            <p:ph idx="1"/>
          </p:nvPr>
        </p:nvSpPr>
        <p:spPr/>
        <p:txBody>
          <a:bodyPr/>
          <a:lstStyle/>
          <a:p>
            <a:endParaRPr lang="en-US" smtClean="0"/>
          </a:p>
          <a:p>
            <a:r>
              <a:rPr lang="en-US" smtClean="0"/>
              <a:t>Create an unordered list.</a:t>
            </a:r>
          </a:p>
          <a:p>
            <a:r>
              <a:rPr lang="en-US" smtClean="0"/>
              <a:t>Create an ordered list.</a:t>
            </a:r>
          </a:p>
          <a:p>
            <a:r>
              <a:rPr lang="en-US" smtClean="0"/>
              <a:t>Nest Lists.</a:t>
            </a:r>
          </a:p>
          <a:p>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Ordered List</a:t>
            </a:r>
            <a:endParaRPr lang="ar-EG" dirty="0"/>
          </a:p>
        </p:txBody>
      </p:sp>
      <p:sp>
        <p:nvSpPr>
          <p:cNvPr id="3" name="Content Placeholder 2"/>
          <p:cNvSpPr>
            <a:spLocks noGrp="1"/>
          </p:cNvSpPr>
          <p:nvPr>
            <p:ph idx="1"/>
          </p:nvPr>
        </p:nvSpPr>
        <p:spPr/>
        <p:txBody>
          <a:bodyPr/>
          <a:lstStyle/>
          <a:p>
            <a:r>
              <a:rPr lang="en-US" smtClean="0"/>
              <a:t>Two elements are required to create an ordered list. </a:t>
            </a:r>
          </a:p>
          <a:p>
            <a:r>
              <a:rPr lang="en-US" smtClean="0"/>
              <a:t>The first is the   &lt;ol&gt;. . . &lt;/ol&gt;   (ordered list) element. </a:t>
            </a:r>
          </a:p>
          <a:p>
            <a:r>
              <a:rPr lang="en-US" smtClean="0"/>
              <a:t>the second is the &lt;li&gt; . . . &lt;/li&gt;   (list item)</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&lt;html&gt;</a:t>
            </a:r>
          </a:p>
          <a:p>
            <a:r>
              <a:rPr lang="en-US" dirty="0" smtClean="0"/>
              <a:t>&lt;head&gt;</a:t>
            </a:r>
          </a:p>
          <a:p>
            <a:r>
              <a:rPr lang="en-US" dirty="0" smtClean="0"/>
              <a:t>&lt;title&gt;  My first html page &lt;/title&gt;</a:t>
            </a:r>
          </a:p>
          <a:p>
            <a:r>
              <a:rPr lang="en-US" dirty="0" smtClean="0"/>
              <a:t>&lt;/head&gt;</a:t>
            </a:r>
          </a:p>
          <a:p>
            <a:r>
              <a:rPr lang="en-US" dirty="0" smtClean="0"/>
              <a:t>&lt;body&gt;</a:t>
            </a:r>
          </a:p>
          <a:p>
            <a:endParaRPr lang="en-US" dirty="0" smtClean="0"/>
          </a:p>
          <a:p>
            <a:r>
              <a:rPr lang="en-US" dirty="0" smtClean="0"/>
              <a:t>&lt;p&gt; introduction to computer&lt;/p&gt;</a:t>
            </a:r>
          </a:p>
          <a:p>
            <a:endParaRPr lang="en-US" dirty="0" smtClean="0"/>
          </a:p>
          <a:p>
            <a:r>
              <a:rPr lang="en-US" dirty="0" smtClean="0"/>
              <a:t>&lt;</a:t>
            </a:r>
            <a:r>
              <a:rPr lang="en-US" dirty="0" err="1" smtClean="0"/>
              <a:t>ol</a:t>
            </a:r>
            <a:r>
              <a:rPr lang="en-US" dirty="0" smtClean="0"/>
              <a:t>&gt;</a:t>
            </a:r>
          </a:p>
          <a:p>
            <a:pPr lvl="1"/>
            <a:r>
              <a:rPr lang="en-US" dirty="0" smtClean="0"/>
              <a:t>&lt;li&gt; element1 &lt;/li&gt;</a:t>
            </a:r>
          </a:p>
          <a:p>
            <a:pPr lvl="1"/>
            <a:r>
              <a:rPr lang="en-US" dirty="0" smtClean="0"/>
              <a:t>&lt;li&gt; element2 &lt;/li&gt;</a:t>
            </a:r>
          </a:p>
          <a:p>
            <a:pPr lvl="1"/>
            <a:r>
              <a:rPr lang="en-US" dirty="0" smtClean="0"/>
              <a:t>&lt;li&gt; element3 &lt;/li&gt;</a:t>
            </a:r>
          </a:p>
          <a:p>
            <a:pPr lvl="1"/>
            <a:r>
              <a:rPr lang="en-US" dirty="0" smtClean="0"/>
              <a:t>&lt;li&gt; element4 &lt;/li&gt;</a:t>
            </a:r>
          </a:p>
          <a:p>
            <a:pPr lvl="1"/>
            <a:r>
              <a:rPr lang="en-US" dirty="0" smtClean="0"/>
              <a:t>&lt;li&gt; element5 &lt;/li&gt;</a:t>
            </a:r>
          </a:p>
          <a:p>
            <a:r>
              <a:rPr lang="en-US" dirty="0" smtClean="0"/>
              <a:t>&lt;/</a:t>
            </a:r>
            <a:r>
              <a:rPr lang="en-US" dirty="0" err="1" smtClean="0"/>
              <a:t>ol</a:t>
            </a:r>
            <a:r>
              <a:rPr lang="en-US" dirty="0" smtClean="0"/>
              <a:t>&gt;</a:t>
            </a:r>
          </a:p>
          <a:p>
            <a:endParaRPr lang="en-US" dirty="0" smtClean="0"/>
          </a:p>
          <a:p>
            <a:endParaRPr lang="en-US" dirty="0" smtClean="0"/>
          </a:p>
          <a:p>
            <a:r>
              <a:rPr lang="en-US" dirty="0" smtClean="0"/>
              <a:t>&lt;/body&gt;</a:t>
            </a:r>
          </a:p>
          <a:p>
            <a:r>
              <a:rPr lang="en-US" dirty="0" smtClean="0"/>
              <a:t>&lt;/html&gt;</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6146"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a:t>E</a:t>
            </a:r>
            <a:r>
              <a:rPr lang="en-US" dirty="0" smtClean="0"/>
              <a:t>lement </a:t>
            </a:r>
            <a:r>
              <a:rPr lang="en-US" dirty="0"/>
              <a:t>S</a:t>
            </a:r>
            <a:r>
              <a:rPr lang="en-US" dirty="0" smtClean="0"/>
              <a:t>yntax</a:t>
            </a:r>
            <a:endParaRPr lang="ar-EG" dirty="0"/>
          </a:p>
        </p:txBody>
      </p:sp>
      <p:sp>
        <p:nvSpPr>
          <p:cNvPr id="3" name="Content Placeholder 2"/>
          <p:cNvSpPr>
            <a:spLocks noGrp="1"/>
          </p:cNvSpPr>
          <p:nvPr>
            <p:ph idx="1"/>
          </p:nvPr>
        </p:nvSpPr>
        <p:spPr/>
        <p:txBody>
          <a:bodyPr>
            <a:normAutofit lnSpcReduction="10000"/>
          </a:bodyPr>
          <a:lstStyle/>
          <a:p>
            <a:pPr algn="l" rtl="0"/>
            <a:r>
              <a:rPr lang="en-US" dirty="0" smtClean="0"/>
              <a:t>An HTML element is everything from the start tag to the end tag.</a:t>
            </a:r>
          </a:p>
          <a:p>
            <a:pPr algn="l" rtl="0"/>
            <a:r>
              <a:rPr lang="en-US" dirty="0" smtClean="0"/>
              <a:t>An HTML element starts with a start tag/opening tag.</a:t>
            </a:r>
          </a:p>
          <a:p>
            <a:pPr algn="l" rtl="0"/>
            <a:r>
              <a:rPr lang="en-US" dirty="0" smtClean="0"/>
              <a:t>An HTML element ends with an end tag/ closing tag.</a:t>
            </a:r>
          </a:p>
          <a:p>
            <a:pPr algn="l" rtl="0"/>
            <a:r>
              <a:rPr lang="en-US" dirty="0" smtClean="0"/>
              <a:t>The element content is everything between the start and the end tag.</a:t>
            </a:r>
          </a:p>
          <a:p>
            <a:pPr algn="l" rtl="0"/>
            <a:r>
              <a:rPr lang="en-US" dirty="0" smtClean="0"/>
              <a:t>Some HTML elements have empty content.  </a:t>
            </a:r>
          </a:p>
          <a:p>
            <a:pPr algn="l" rtl="0"/>
            <a:r>
              <a:rPr lang="en-US" dirty="0" smtClean="0"/>
              <a:t>Empty elements are closed in the start tag.  </a:t>
            </a:r>
          </a:p>
          <a:p>
            <a:pPr algn="l" rtl="0"/>
            <a:r>
              <a:rPr lang="en-US" dirty="0" smtClean="0"/>
              <a:t>Most HTML elements can have attributes.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7943841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List Elements</a:t>
            </a: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gridCol w="3146425"/>
                <a:gridCol w="3227387"/>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itchFamily="34" charset="0"/>
                          <a:ea typeface="MS PGothic" pitchFamily="34" charset="-128"/>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itchFamily="34" charset="0"/>
                          <a:ea typeface="MS PGothic" pitchFamily="34" charset="-128"/>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itchFamily="34" charset="0"/>
                          <a:ea typeface="MS PGothic" pitchFamily="34" charset="-128"/>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itchFamily="34" charset="0"/>
                          <a:ea typeface="MS PGothic" pitchFamily="34" charset="-128"/>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itchFamily="34" charset="0"/>
                          <a:ea typeface="MS PGothic" pitchFamily="34" charset="-128"/>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itchFamily="34" charset="0"/>
                          <a:ea typeface="MS PGothic" pitchFamily="34" charset="-128"/>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itchFamily="34" charset="0"/>
                          <a:ea typeface="MS PGothic" pitchFamily="34" charset="-128"/>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itchFamily="34" charset="0"/>
                          <a:ea typeface="MS PGothic" pitchFamily="34" charset="-128"/>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ea typeface="MS PGothic" pitchFamily="34" charset="-128"/>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itchFamily="34" charset="0"/>
                          <a:ea typeface="MS PGothic" pitchFamily="34" charset="-128"/>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itchFamily="34" charset="0"/>
                          <a:ea typeface="MS PGothic" pitchFamily="34" charset="-128"/>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IE Course 2017</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&lt;html&gt;</a:t>
            </a:r>
          </a:p>
          <a:p>
            <a:r>
              <a:rPr lang="en-US" dirty="0" smtClean="0"/>
              <a:t>&lt;head&gt;</a:t>
            </a:r>
          </a:p>
          <a:p>
            <a:r>
              <a:rPr lang="en-US" dirty="0" smtClean="0"/>
              <a:t>&lt;title&gt;  My first html page &lt;/title&gt;</a:t>
            </a:r>
          </a:p>
          <a:p>
            <a:r>
              <a:rPr lang="en-US" dirty="0" smtClean="0"/>
              <a:t>&lt;/head&gt;</a:t>
            </a:r>
          </a:p>
          <a:p>
            <a:r>
              <a:rPr lang="en-US" dirty="0" smtClean="0"/>
              <a:t>&lt;body&gt;</a:t>
            </a:r>
          </a:p>
          <a:p>
            <a:r>
              <a:rPr lang="en-US" dirty="0" smtClean="0"/>
              <a:t>&lt;p&gt; introduction to computer&lt;/p&gt;</a:t>
            </a:r>
          </a:p>
          <a:p>
            <a:endParaRPr lang="en-US" dirty="0" smtClean="0"/>
          </a:p>
          <a:p>
            <a:r>
              <a:rPr lang="en-US" dirty="0" smtClean="0"/>
              <a:t>&lt;</a:t>
            </a:r>
            <a:r>
              <a:rPr lang="en-US" dirty="0" err="1" smtClean="0"/>
              <a:t>ol</a:t>
            </a:r>
            <a:r>
              <a:rPr lang="en-US" dirty="0" smtClean="0"/>
              <a:t>  TYPE ="i" &gt;</a:t>
            </a:r>
          </a:p>
          <a:p>
            <a:pPr lvl="1"/>
            <a:r>
              <a:rPr lang="en-US" dirty="0" smtClean="0"/>
              <a:t>&lt;li&gt; element1 &lt;/li&gt;</a:t>
            </a:r>
          </a:p>
          <a:p>
            <a:pPr lvl="1"/>
            <a:r>
              <a:rPr lang="en-US" dirty="0" smtClean="0"/>
              <a:t>&lt;li&gt; element2 &lt;/li&gt;</a:t>
            </a:r>
          </a:p>
          <a:p>
            <a:r>
              <a:rPr lang="en-US" dirty="0" smtClean="0"/>
              <a:t>&lt;/</a:t>
            </a:r>
            <a:r>
              <a:rPr lang="en-US" dirty="0" err="1" smtClean="0"/>
              <a:t>ol</a:t>
            </a:r>
            <a:r>
              <a:rPr lang="en-US" dirty="0" smtClean="0"/>
              <a:t>&gt;</a:t>
            </a:r>
          </a:p>
          <a:p>
            <a:endParaRPr lang="en-US" dirty="0" smtClean="0"/>
          </a:p>
          <a:p>
            <a:r>
              <a:rPr lang="en-US" dirty="0" smtClean="0"/>
              <a:t>&lt;</a:t>
            </a:r>
            <a:r>
              <a:rPr lang="en-US" dirty="0" err="1" smtClean="0"/>
              <a:t>ol</a:t>
            </a:r>
            <a:r>
              <a:rPr lang="en-US" dirty="0" smtClean="0"/>
              <a:t>  TYPE = "1" &gt;</a:t>
            </a:r>
          </a:p>
          <a:p>
            <a:pPr lvl="1"/>
            <a:r>
              <a:rPr lang="en-US" dirty="0" smtClean="0"/>
              <a:t>&lt;li&gt; element1 &lt;/li&gt;</a:t>
            </a:r>
          </a:p>
          <a:p>
            <a:pPr lvl="1"/>
            <a:r>
              <a:rPr lang="en-US" dirty="0" smtClean="0"/>
              <a:t>&lt;li&gt; element2 &lt;/li&gt;</a:t>
            </a:r>
          </a:p>
          <a:p>
            <a:r>
              <a:rPr lang="en-US" dirty="0" smtClean="0"/>
              <a:t>&lt;/</a:t>
            </a:r>
            <a:r>
              <a:rPr lang="en-US" dirty="0" err="1" smtClean="0"/>
              <a:t>ol</a:t>
            </a:r>
            <a:r>
              <a:rPr lang="en-US" dirty="0" smtClean="0"/>
              <a:t>&gt;</a:t>
            </a:r>
          </a:p>
          <a:p>
            <a:r>
              <a:rPr lang="en-US" dirty="0" smtClean="0"/>
              <a:t>&lt;/body&gt;</a:t>
            </a:r>
          </a:p>
          <a:p>
            <a:r>
              <a:rPr lang="en-US" dirty="0" smtClean="0"/>
              <a:t>&lt;/html&gt;</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Table Placeholder 5"/>
          <p:cNvSpPr>
            <a:spLocks noGrp="1"/>
          </p:cNvSpPr>
          <p:nvPr>
            <p:ph type="tbl" idx="1"/>
          </p:nvPr>
        </p:nvSpPr>
        <p:spPr/>
      </p:sp>
      <p:pic>
        <p:nvPicPr>
          <p:cNvPr id="71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pPr>
              <a:defRPr/>
            </a:pPr>
            <a:r>
              <a:rPr lang="en-US" smtClean="0"/>
              <a:t>IE Course 2017</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Unordered List</a:t>
            </a:r>
            <a:endParaRPr lang="ar-EG" dirty="0"/>
          </a:p>
        </p:txBody>
      </p:sp>
      <p:sp>
        <p:nvSpPr>
          <p:cNvPr id="3" name="Content Placeholder 2"/>
          <p:cNvSpPr>
            <a:spLocks noGrp="1"/>
          </p:cNvSpPr>
          <p:nvPr>
            <p:ph idx="1"/>
          </p:nvPr>
        </p:nvSpPr>
        <p:spPr/>
        <p:txBody>
          <a:bodyPr/>
          <a:lstStyle/>
          <a:p>
            <a:endParaRPr lang="en-US" smtClean="0"/>
          </a:p>
          <a:p>
            <a:r>
              <a:rPr lang="en-US" smtClean="0"/>
              <a:t>An unordered list works exactly the same way that an ordered list does, but it simply uses the &lt;ul&gt;. . .&lt;/ul&gt; (unordered list) element instead of the ordered list element.</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&lt;html&gt;</a:t>
            </a:r>
          </a:p>
          <a:p>
            <a:r>
              <a:rPr lang="en-US" dirty="0" smtClean="0"/>
              <a:t>&lt;head&gt;</a:t>
            </a:r>
          </a:p>
          <a:p>
            <a:r>
              <a:rPr lang="en-US" dirty="0" smtClean="0"/>
              <a:t>&lt;title&gt;  My first html page &lt;/title&gt;</a:t>
            </a:r>
          </a:p>
          <a:p>
            <a:r>
              <a:rPr lang="en-US" dirty="0" smtClean="0"/>
              <a:t>&lt;/head&gt;</a:t>
            </a:r>
          </a:p>
          <a:p>
            <a:r>
              <a:rPr lang="en-US" dirty="0" smtClean="0"/>
              <a:t>&lt;body&gt;</a:t>
            </a:r>
          </a:p>
          <a:p>
            <a:r>
              <a:rPr lang="en-US" dirty="0" smtClean="0"/>
              <a:t>&lt;p&gt; introduction to computer&lt;/p&gt;</a:t>
            </a:r>
          </a:p>
          <a:p>
            <a:endParaRPr lang="en-US" dirty="0" smtClean="0"/>
          </a:p>
          <a:p>
            <a:r>
              <a:rPr lang="en-US" dirty="0" smtClean="0"/>
              <a:t>&lt;</a:t>
            </a:r>
            <a:r>
              <a:rPr lang="en-US" dirty="0" err="1" smtClean="0"/>
              <a:t>ul</a:t>
            </a:r>
            <a:r>
              <a:rPr lang="en-US" dirty="0" smtClean="0"/>
              <a:t>&gt;</a:t>
            </a:r>
          </a:p>
          <a:p>
            <a:pPr lvl="1"/>
            <a:r>
              <a:rPr lang="en-US" dirty="0" smtClean="0"/>
              <a:t>&lt;li&gt;element 1&lt;/li&gt;</a:t>
            </a:r>
          </a:p>
          <a:p>
            <a:pPr lvl="1"/>
            <a:r>
              <a:rPr lang="en-US" dirty="0" smtClean="0"/>
              <a:t>&lt;li&gt;element 2&lt;/li&gt;</a:t>
            </a:r>
          </a:p>
          <a:p>
            <a:pPr lvl="1"/>
            <a:r>
              <a:rPr lang="en-US" dirty="0" smtClean="0"/>
              <a:t>&lt;li&gt;element 3&lt;/li&gt;</a:t>
            </a:r>
          </a:p>
          <a:p>
            <a:pPr lvl="1"/>
            <a:r>
              <a:rPr lang="en-US" dirty="0" smtClean="0"/>
              <a:t>&lt;li&gt;element 4&lt;/li&gt;</a:t>
            </a:r>
          </a:p>
          <a:p>
            <a:r>
              <a:rPr lang="en-US" dirty="0" smtClean="0"/>
              <a:t>&lt;/</a:t>
            </a:r>
            <a:r>
              <a:rPr lang="en-US" dirty="0" err="1" smtClean="0"/>
              <a:t>ul</a:t>
            </a:r>
            <a:r>
              <a:rPr lang="en-US" dirty="0" smtClean="0"/>
              <a:t>&gt;</a:t>
            </a:r>
          </a:p>
          <a:p>
            <a:r>
              <a:rPr lang="en-US" dirty="0" smtClean="0"/>
              <a:t>&lt;/body&gt;</a:t>
            </a:r>
          </a:p>
          <a:p>
            <a:r>
              <a:rPr lang="en-US" dirty="0" smtClean="0"/>
              <a:t>&lt;/html&gt;</a:t>
            </a:r>
          </a:p>
          <a:p>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81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List Elements</a:t>
            </a:r>
          </a:p>
        </p:txBody>
      </p:sp>
      <p:sp>
        <p:nvSpPr>
          <p:cNvPr id="51203" name="Rectangle 3"/>
          <p:cNvSpPr>
            <a:spLocks noGrp="1" noChangeArrowheads="1"/>
          </p:cNvSpPr>
          <p:nvPr>
            <p:ph idx="1"/>
          </p:nvPr>
        </p:nvSpPr>
        <p:spPr/>
        <p:txBody>
          <a:bodyPr>
            <a:normAutofit/>
          </a:bodyPr>
          <a:lstStyle/>
          <a:p>
            <a:r>
              <a:rPr lang="en-US" dirty="0" smtClean="0"/>
              <a:t>You have the choice of three bullet types: disc(default), circle, square.</a:t>
            </a:r>
          </a:p>
          <a:p>
            <a:endParaRPr lang="en-US" dirty="0" smtClean="0"/>
          </a:p>
          <a:p>
            <a:r>
              <a:rPr lang="en-US" dirty="0" smtClean="0"/>
              <a:t>&lt;UL TYPE=</a:t>
            </a:r>
            <a:r>
              <a:rPr lang="ja-JP" altLang="en-US" dirty="0" smtClean="0"/>
              <a:t>“</a:t>
            </a:r>
            <a:r>
              <a:rPr lang="en-US" altLang="ja-JP" dirty="0" smtClean="0"/>
              <a:t>square</a:t>
            </a:r>
            <a:r>
              <a:rPr lang="ja-JP" altLang="en-US" dirty="0" smtClean="0"/>
              <a:t>”</a:t>
            </a:r>
            <a:r>
              <a:rPr lang="en-US" altLang="ja-JP" dirty="0" smtClean="0"/>
              <a:t>&gt;</a:t>
            </a:r>
          </a:p>
          <a:p>
            <a:r>
              <a:rPr lang="en-US" dirty="0" smtClean="0"/>
              <a:t>&lt;LI&gt; List item …&lt;/LI&gt;			</a:t>
            </a:r>
          </a:p>
          <a:p>
            <a:r>
              <a:rPr lang="en-US" dirty="0" smtClean="0"/>
              <a:t>&lt;LI&gt; List item …&lt;/LI&gt;</a:t>
            </a:r>
            <a:endParaRPr lang="ar-SA" dirty="0" smtClean="0"/>
          </a:p>
          <a:p>
            <a:r>
              <a:rPr lang="en-US" dirty="0" smtClean="0"/>
              <a:t>&lt;LI&gt; List item …&lt;/LI&gt;</a:t>
            </a:r>
            <a:endParaRPr lang="ar-SA" dirty="0" smtClean="0"/>
          </a:p>
          <a:p>
            <a:r>
              <a:rPr lang="en-US" dirty="0" smtClean="0"/>
              <a:t>&lt;/UL&gt;</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7500" lnSpcReduction="20000"/>
          </a:bodyPr>
          <a:lstStyle/>
          <a:p>
            <a:r>
              <a:rPr lang="en-US" dirty="0" smtClean="0"/>
              <a:t>&lt;html&gt;</a:t>
            </a:r>
          </a:p>
          <a:p>
            <a:r>
              <a:rPr lang="en-US" dirty="0" smtClean="0"/>
              <a:t>&lt;head&gt;</a:t>
            </a:r>
          </a:p>
          <a:p>
            <a:r>
              <a:rPr lang="en-US" dirty="0" smtClean="0"/>
              <a:t>&lt;title&gt;  My first html page &lt;/title&gt;</a:t>
            </a:r>
          </a:p>
          <a:p>
            <a:r>
              <a:rPr lang="en-US" dirty="0" smtClean="0"/>
              <a:t>&lt;/head&gt;</a:t>
            </a:r>
          </a:p>
          <a:p>
            <a:r>
              <a:rPr lang="en-US" dirty="0" smtClean="0"/>
              <a:t>&lt;body&gt;</a:t>
            </a:r>
          </a:p>
          <a:p>
            <a:r>
              <a:rPr lang="en-US" dirty="0" smtClean="0"/>
              <a:t>&lt;p&gt; introduction to computer&lt;/p&gt;</a:t>
            </a:r>
          </a:p>
          <a:p>
            <a:endParaRPr lang="en-US" dirty="0" smtClean="0"/>
          </a:p>
          <a:p>
            <a:r>
              <a:rPr lang="en-US" dirty="0" smtClean="0"/>
              <a:t>&lt;</a:t>
            </a:r>
            <a:r>
              <a:rPr lang="en-US" dirty="0" err="1" smtClean="0"/>
              <a:t>ul</a:t>
            </a:r>
            <a:r>
              <a:rPr lang="en-US" dirty="0" smtClean="0"/>
              <a:t>  TYPE="square" &gt;</a:t>
            </a:r>
          </a:p>
          <a:p>
            <a:pPr lvl="1"/>
            <a:r>
              <a:rPr lang="en-US" dirty="0" smtClean="0"/>
              <a:t>&lt;li&gt;element 1&lt;/li&gt;</a:t>
            </a:r>
          </a:p>
          <a:p>
            <a:pPr lvl="1"/>
            <a:r>
              <a:rPr lang="en-US" dirty="0" smtClean="0"/>
              <a:t>&lt;li&gt;element 2&lt;/li&gt;</a:t>
            </a:r>
          </a:p>
          <a:p>
            <a:pPr lvl="1"/>
            <a:r>
              <a:rPr lang="en-US" dirty="0" smtClean="0"/>
              <a:t>&lt;li&gt;element 3&lt;/li&gt;</a:t>
            </a:r>
          </a:p>
          <a:p>
            <a:pPr lvl="1"/>
            <a:r>
              <a:rPr lang="en-US" dirty="0" smtClean="0"/>
              <a:t>&lt;li&gt;element 4&lt;/li&gt;</a:t>
            </a:r>
          </a:p>
          <a:p>
            <a:r>
              <a:rPr lang="en-US" dirty="0" smtClean="0"/>
              <a:t>&lt;/</a:t>
            </a:r>
            <a:r>
              <a:rPr lang="en-US" dirty="0" err="1" smtClean="0"/>
              <a:t>ul</a:t>
            </a:r>
            <a:r>
              <a:rPr lang="en-US" dirty="0" smtClean="0"/>
              <a:t>&gt;</a:t>
            </a:r>
          </a:p>
          <a:p>
            <a:endParaRPr lang="en-US" dirty="0" smtClean="0"/>
          </a:p>
          <a:p>
            <a:r>
              <a:rPr lang="en-US" dirty="0" smtClean="0"/>
              <a:t>&lt;</a:t>
            </a:r>
            <a:r>
              <a:rPr lang="en-US" dirty="0" err="1" smtClean="0"/>
              <a:t>ul</a:t>
            </a:r>
            <a:r>
              <a:rPr lang="en-US" dirty="0" smtClean="0"/>
              <a:t>  TYPE="circle" &gt;</a:t>
            </a:r>
          </a:p>
          <a:p>
            <a:pPr lvl="1"/>
            <a:r>
              <a:rPr lang="en-US" dirty="0" smtClean="0"/>
              <a:t>&lt;li&gt;element 1&lt;/li&gt;</a:t>
            </a:r>
          </a:p>
          <a:p>
            <a:pPr lvl="1"/>
            <a:r>
              <a:rPr lang="en-US" dirty="0" smtClean="0"/>
              <a:t>&lt;li&gt;element 2&lt;/li&gt;</a:t>
            </a:r>
          </a:p>
          <a:p>
            <a:pPr lvl="1"/>
            <a:r>
              <a:rPr lang="en-US" dirty="0" smtClean="0"/>
              <a:t>&lt;li&gt;element 3&lt;/li&gt;</a:t>
            </a:r>
          </a:p>
          <a:p>
            <a:pPr lvl="1"/>
            <a:r>
              <a:rPr lang="en-US" dirty="0" smtClean="0"/>
              <a:t>&lt;li&gt;element 4&lt;/li&gt;</a:t>
            </a:r>
          </a:p>
          <a:p>
            <a:r>
              <a:rPr lang="en-US" dirty="0" smtClean="0"/>
              <a:t>&lt;/</a:t>
            </a:r>
            <a:r>
              <a:rPr lang="en-US" dirty="0" err="1" smtClean="0"/>
              <a:t>ul</a:t>
            </a:r>
            <a:r>
              <a:rPr lang="en-US" dirty="0" smtClean="0"/>
              <a:t>&gt;</a:t>
            </a:r>
          </a:p>
          <a:p>
            <a:r>
              <a:rPr lang="en-US" dirty="0" smtClean="0"/>
              <a:t>&lt;/body&gt;</a:t>
            </a:r>
          </a:p>
          <a:p>
            <a:r>
              <a:rPr lang="en-US" dirty="0" smtClean="0"/>
              <a:t>&lt;/html&gt;</a:t>
            </a:r>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92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Nesting Lists</a:t>
            </a:r>
          </a:p>
        </p:txBody>
      </p:sp>
      <p:sp>
        <p:nvSpPr>
          <p:cNvPr id="57347" name="Rectangle 3"/>
          <p:cNvSpPr>
            <a:spLocks noGrp="1" noChangeArrowheads="1"/>
          </p:cNvSpPr>
          <p:nvPr>
            <p:ph idx="1"/>
          </p:nvPr>
        </p:nvSpPr>
        <p:spPr>
          <a:xfrm>
            <a:off x="228600" y="1722437"/>
            <a:ext cx="8229600" cy="4373563"/>
          </a:xfrm>
        </p:spPr>
        <p:txBody>
          <a:bodyPr>
            <a:normAutofit fontScale="85000" lnSpcReduction="20000"/>
          </a:bodyPr>
          <a:lstStyle/>
          <a:p>
            <a:r>
              <a:rPr lang="en-US" dirty="0" smtClean="0"/>
              <a:t>You can nest lists by inserting a UL, OL, etc., inside a list item (LI).</a:t>
            </a:r>
          </a:p>
          <a:p>
            <a:r>
              <a:rPr lang="en-US" dirty="0" smtClean="0"/>
              <a:t>Example</a:t>
            </a:r>
          </a:p>
          <a:p>
            <a:r>
              <a:rPr lang="en-US" dirty="0" smtClean="0"/>
              <a:t>&lt;UL TYPE = </a:t>
            </a:r>
            <a:r>
              <a:rPr lang="ja-JP" altLang="en-US" dirty="0" smtClean="0"/>
              <a:t>“</a:t>
            </a:r>
            <a:r>
              <a:rPr lang="en-US" altLang="ja-JP" dirty="0" smtClean="0"/>
              <a:t>square</a:t>
            </a:r>
            <a:r>
              <a:rPr lang="ja-JP" altLang="en-US" dirty="0" smtClean="0"/>
              <a:t>”</a:t>
            </a:r>
            <a:r>
              <a:rPr lang="en-US" altLang="ja-JP" dirty="0" smtClean="0"/>
              <a:t>&gt;</a:t>
            </a:r>
          </a:p>
          <a:p>
            <a:pPr lvl="1"/>
            <a:r>
              <a:rPr lang="en-US" dirty="0" smtClean="0"/>
              <a:t>&lt;LI&gt; List item …&lt;/LI&gt;</a:t>
            </a:r>
          </a:p>
          <a:p>
            <a:pPr lvl="1"/>
            <a:r>
              <a:rPr lang="en-US" dirty="0" smtClean="0"/>
              <a:t>&lt;LI&gt; List item …</a:t>
            </a:r>
          </a:p>
          <a:p>
            <a:pPr lvl="2"/>
            <a:r>
              <a:rPr lang="en-US" dirty="0" smtClean="0"/>
              <a:t>&lt;OL TYPE=</a:t>
            </a:r>
            <a:r>
              <a:rPr lang="ja-JP" altLang="en-US" dirty="0" smtClean="0"/>
              <a:t>“</a:t>
            </a:r>
            <a:r>
              <a:rPr lang="en-US" altLang="ja-JP" dirty="0" smtClean="0"/>
              <a:t>i</a:t>
            </a:r>
            <a:r>
              <a:rPr lang="ja-JP" altLang="en-US" dirty="0" smtClean="0"/>
              <a:t>”</a:t>
            </a:r>
            <a:r>
              <a:rPr lang="en-US" altLang="ja-JP" dirty="0" smtClean="0"/>
              <a:t> START=</a:t>
            </a:r>
            <a:r>
              <a:rPr lang="ja-JP" altLang="en-US" dirty="0" smtClean="0"/>
              <a:t>“</a:t>
            </a:r>
            <a:r>
              <a:rPr lang="en-US" altLang="ja-JP" dirty="0" smtClean="0"/>
              <a:t>3</a:t>
            </a:r>
            <a:r>
              <a:rPr lang="ja-JP" altLang="en-US" dirty="0" smtClean="0"/>
              <a:t>”</a:t>
            </a:r>
            <a:r>
              <a:rPr lang="en-US" altLang="ja-JP" dirty="0" smtClean="0"/>
              <a:t>&gt;</a:t>
            </a:r>
          </a:p>
          <a:p>
            <a:pPr lvl="2"/>
            <a:r>
              <a:rPr lang="en-US" dirty="0" smtClean="0"/>
              <a:t>&lt;LI&gt; List item …&lt;/LI&gt;</a:t>
            </a:r>
          </a:p>
          <a:p>
            <a:pPr lvl="2"/>
            <a:r>
              <a:rPr lang="en-US" dirty="0" smtClean="0"/>
              <a:t>&lt;LI&gt; List item …&lt;/LI&gt;</a:t>
            </a:r>
          </a:p>
          <a:p>
            <a:pPr lvl="2"/>
            <a:r>
              <a:rPr lang="en-US" dirty="0" smtClean="0"/>
              <a:t>&lt;LI&gt; List item …&lt;/LI&gt;</a:t>
            </a:r>
          </a:p>
          <a:p>
            <a:pPr lvl="2"/>
            <a:r>
              <a:rPr lang="en-US" dirty="0" smtClean="0"/>
              <a:t>&lt;LI&gt; List item …&lt;/LI&gt;</a:t>
            </a:r>
          </a:p>
          <a:p>
            <a:pPr lvl="2"/>
            <a:r>
              <a:rPr lang="en-US" dirty="0" smtClean="0"/>
              <a:t>&lt;LI&gt; List item …&lt;/LI&gt;</a:t>
            </a:r>
          </a:p>
          <a:p>
            <a:pPr lvl="2"/>
            <a:r>
              <a:rPr lang="en-US" dirty="0" smtClean="0"/>
              <a:t>&lt;/OL&gt;</a:t>
            </a:r>
          </a:p>
          <a:p>
            <a:pPr lvl="1"/>
            <a:r>
              <a:rPr lang="en-US" dirty="0" smtClean="0"/>
              <a:t>&lt;/LI&gt;</a:t>
            </a:r>
          </a:p>
          <a:p>
            <a:r>
              <a:rPr lang="en-US" dirty="0" smtClean="0"/>
              <a:t>&lt;LI&gt; List item …&lt;/LI&gt;</a:t>
            </a:r>
          </a:p>
          <a:p>
            <a:r>
              <a:rPr lang="en-US" dirty="0" smtClean="0"/>
              <a:t>&lt;/UL&gt;</a:t>
            </a:r>
            <a:endParaRPr lang="ar-SA" dirty="0" smtClean="0"/>
          </a:p>
        </p:txBody>
      </p:sp>
      <p:pic>
        <p:nvPicPr>
          <p:cNvPr id="58372" name="Picture 4"/>
          <p:cNvPicPr>
            <a:picLocks noChangeAspect="1" noChangeArrowheads="1"/>
          </p:cNvPicPr>
          <p:nvPr/>
        </p:nvPicPr>
        <p:blipFill>
          <a:blip r:embed="rId2"/>
          <a:srcRect/>
          <a:stretch>
            <a:fillRect/>
          </a:stretch>
        </p:blipFill>
        <p:spPr bwMode="auto">
          <a:xfrm>
            <a:off x="5333774" y="2133600"/>
            <a:ext cx="2916237" cy="42672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HTML Elements</a:t>
            </a:r>
            <a:endParaRPr lang="ar-EG" dirty="0"/>
          </a:p>
        </p:txBody>
      </p:sp>
      <p:sp>
        <p:nvSpPr>
          <p:cNvPr id="3" name="Content Placeholder 2"/>
          <p:cNvSpPr>
            <a:spLocks noGrp="1"/>
          </p:cNvSpPr>
          <p:nvPr>
            <p:ph idx="1"/>
          </p:nvPr>
        </p:nvSpPr>
        <p:spPr/>
        <p:txBody>
          <a:bodyPr/>
          <a:lstStyle/>
          <a:p>
            <a:pPr algn="l" rtl="0"/>
            <a:r>
              <a:rPr lang="en-US" dirty="0" smtClean="0"/>
              <a:t>Most HTML elements can be nested (can contain other HTML elements).  </a:t>
            </a:r>
          </a:p>
          <a:p>
            <a:pPr algn="l" rtl="0"/>
            <a:r>
              <a:rPr lang="en-US" dirty="0" smtClean="0"/>
              <a:t>HTML documents consist of nested HTML elements.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7470019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Alignment</a:t>
            </a:r>
          </a:p>
        </p:txBody>
      </p:sp>
      <p:sp>
        <p:nvSpPr>
          <p:cNvPr id="43011" name="Rectangle 3"/>
          <p:cNvSpPr>
            <a:spLocks noGrp="1" noChangeArrowheads="1"/>
          </p:cNvSpPr>
          <p:nvPr>
            <p:ph idx="1"/>
          </p:nvPr>
        </p:nvSpPr>
        <p:spPr/>
        <p:txBody>
          <a:bodyPr/>
          <a:lstStyle/>
          <a:p>
            <a:r>
              <a:rPr lang="en-US" smtClean="0"/>
              <a:t>Some elements have attributes for alignment (ALIGN) e.g. Headings, Paragraphs and Horizontal Rules. </a:t>
            </a:r>
          </a:p>
          <a:p>
            <a:r>
              <a:rPr lang="en-US" smtClean="0"/>
              <a:t>The Three alignment values are : LEFT, RIGHT, CENTER.</a:t>
            </a:r>
          </a:p>
          <a:p>
            <a:endParaRPr lang="ar-SA" dirty="0" smtClean="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&lt;html&gt;</a:t>
            </a:r>
          </a:p>
          <a:p>
            <a:r>
              <a:rPr lang="en-US" dirty="0" smtClean="0"/>
              <a:t>&lt;head&gt;</a:t>
            </a:r>
          </a:p>
          <a:p>
            <a:r>
              <a:rPr lang="en-US" dirty="0" smtClean="0"/>
              <a:t>&lt;title&gt;  My first html page &lt;/title&gt;</a:t>
            </a:r>
          </a:p>
          <a:p>
            <a:r>
              <a:rPr lang="en-US" dirty="0" smtClean="0"/>
              <a:t>&lt;/head&gt;</a:t>
            </a:r>
          </a:p>
          <a:p>
            <a:r>
              <a:rPr lang="en-US" dirty="0" smtClean="0"/>
              <a:t>&lt;body&gt;</a:t>
            </a:r>
          </a:p>
          <a:p>
            <a:endParaRPr lang="en-US" dirty="0" smtClean="0"/>
          </a:p>
          <a:p>
            <a:r>
              <a:rPr lang="en-US" dirty="0" smtClean="0"/>
              <a:t>&lt;h1 align="center"&gt; introduction to computer&lt;/h1&gt;</a:t>
            </a:r>
          </a:p>
          <a:p>
            <a:endParaRPr lang="en-US" dirty="0" smtClean="0"/>
          </a:p>
          <a:p>
            <a:endParaRPr lang="en-US" dirty="0" smtClean="0"/>
          </a:p>
          <a:p>
            <a:r>
              <a:rPr lang="en-US" dirty="0" smtClean="0"/>
              <a:t>&lt;</a:t>
            </a:r>
            <a:r>
              <a:rPr lang="en-US" dirty="0" err="1" smtClean="0"/>
              <a:t>ul</a:t>
            </a:r>
            <a:r>
              <a:rPr lang="en-US" dirty="0" smtClean="0"/>
              <a:t>  TYPE="circle" &gt;</a:t>
            </a:r>
          </a:p>
          <a:p>
            <a:pPr lvl="1"/>
            <a:r>
              <a:rPr lang="en-US" dirty="0" smtClean="0"/>
              <a:t>&lt;li&gt;element 1&lt;/li&gt;</a:t>
            </a:r>
          </a:p>
          <a:p>
            <a:pPr lvl="1"/>
            <a:r>
              <a:rPr lang="en-US" dirty="0" smtClean="0"/>
              <a:t>&lt;li&gt;element 2&lt;/li&gt;</a:t>
            </a:r>
          </a:p>
          <a:p>
            <a:pPr lvl="1"/>
            <a:r>
              <a:rPr lang="en-US" dirty="0" smtClean="0"/>
              <a:t>&lt;li&gt;element 3&lt;/li&gt;</a:t>
            </a:r>
          </a:p>
          <a:p>
            <a:pPr lvl="1"/>
            <a:r>
              <a:rPr lang="en-US" dirty="0" smtClean="0"/>
              <a:t>&lt;li&gt;element 4&lt;/li&gt;</a:t>
            </a:r>
          </a:p>
          <a:p>
            <a:r>
              <a:rPr lang="en-US" dirty="0" smtClean="0"/>
              <a:t>&lt;/</a:t>
            </a:r>
            <a:r>
              <a:rPr lang="en-US" dirty="0" err="1" smtClean="0"/>
              <a:t>ul</a:t>
            </a:r>
            <a:r>
              <a:rPr lang="en-US" dirty="0" smtClean="0"/>
              <a:t>&gt;</a:t>
            </a:r>
          </a:p>
          <a:p>
            <a:r>
              <a:rPr lang="en-US" dirty="0" smtClean="0"/>
              <a:t>&lt;/body&gt;</a:t>
            </a:r>
          </a:p>
          <a:p>
            <a:r>
              <a:rPr lang="en-US" dirty="0" smtClean="0"/>
              <a:t>&lt;/html&gt;</a:t>
            </a:r>
          </a:p>
          <a:p>
            <a:endParaRPr lang="en-US" dirty="0" smtClean="0"/>
          </a:p>
          <a:p>
            <a:endParaRPr lang="en-US" dirty="0" smtClean="0"/>
          </a:p>
          <a:p>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0242" name="Picture 2"/>
          <p:cNvPicPr>
            <a:picLocks noChangeAspect="1" noChangeArrowheads="1"/>
          </p:cNvPicPr>
          <p:nvPr/>
        </p:nvPicPr>
        <p:blipFill>
          <a:blip r:embed="rId2"/>
          <a:srcRect/>
          <a:stretch>
            <a:fillRect/>
          </a:stretch>
        </p:blipFill>
        <p:spPr bwMode="auto">
          <a:xfrm>
            <a:off x="1" y="0"/>
            <a:ext cx="9144000" cy="685799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62500" lnSpcReduction="20000"/>
          </a:bodyPr>
          <a:lstStyle/>
          <a:p>
            <a:r>
              <a:rPr lang="en-US" dirty="0"/>
              <a:t>&lt;html&gt;</a:t>
            </a:r>
          </a:p>
          <a:p>
            <a:r>
              <a:rPr lang="en-US" dirty="0"/>
              <a:t>&lt;head&gt;</a:t>
            </a:r>
          </a:p>
          <a:p>
            <a:r>
              <a:rPr lang="en-US" dirty="0"/>
              <a:t>&lt;title&gt;  My first html page &lt;/title&gt;</a:t>
            </a:r>
          </a:p>
          <a:p>
            <a:r>
              <a:rPr lang="en-US" dirty="0"/>
              <a:t>&lt;/head</a:t>
            </a:r>
            <a:r>
              <a:rPr lang="en-US" dirty="0" smtClean="0"/>
              <a:t>&gt;</a:t>
            </a:r>
          </a:p>
          <a:p>
            <a:endParaRPr lang="en-US" dirty="0" smtClean="0"/>
          </a:p>
          <a:p>
            <a:r>
              <a:rPr lang="en-US" dirty="0" smtClean="0"/>
              <a:t>&lt;BODY&gt;</a:t>
            </a:r>
          </a:p>
          <a:p>
            <a:endParaRPr lang="en-US" dirty="0" smtClean="0"/>
          </a:p>
          <a:p>
            <a:r>
              <a:rPr lang="en-US" dirty="0" smtClean="0"/>
              <a:t>&lt;H1 ALIGN="CENTER"&gt;SAFETY TIPS FOR CANOEISTS&lt;/H1&gt;</a:t>
            </a:r>
          </a:p>
          <a:p>
            <a:endParaRPr lang="en-US" dirty="0" smtClean="0"/>
          </a:p>
          <a:p>
            <a:r>
              <a:rPr lang="en-US" dirty="0" smtClean="0"/>
              <a:t>&lt;OL TYPE="a" START="2"&gt;</a:t>
            </a:r>
          </a:p>
          <a:p>
            <a:r>
              <a:rPr lang="en-US" dirty="0" smtClean="0"/>
              <a:t>      &lt;LI&gt;Be able to swim &lt;/LI&gt; </a:t>
            </a:r>
          </a:p>
          <a:p>
            <a:r>
              <a:rPr lang="en-US" dirty="0" smtClean="0"/>
              <a:t>      &lt;LI&gt;Wear a life jacket at all times &lt;/LI&gt;</a:t>
            </a:r>
          </a:p>
          <a:p>
            <a:r>
              <a:rPr lang="en-US" dirty="0" smtClean="0"/>
              <a:t>      &lt;LI&gt;Don't stand up or move around. If canoe tips, </a:t>
            </a:r>
          </a:p>
          <a:p>
            <a:r>
              <a:rPr lang="en-US" dirty="0" smtClean="0"/>
              <a:t>          &lt;UL&gt;</a:t>
            </a:r>
          </a:p>
          <a:p>
            <a:r>
              <a:rPr lang="en-US" dirty="0" smtClean="0"/>
              <a:t>              &lt;LI&gt;Hang on to the canoe &lt;/LI&gt; </a:t>
            </a:r>
          </a:p>
          <a:p>
            <a:r>
              <a:rPr lang="en-US" dirty="0" smtClean="0"/>
              <a:t>              &lt;LI&gt;Use the canoe for support &lt;/LI&gt; </a:t>
            </a:r>
          </a:p>
          <a:p>
            <a:r>
              <a:rPr lang="en-US" dirty="0" smtClean="0"/>
              <a:t>              &lt;LI&gt;Swim to shore &lt;/LI&gt; </a:t>
            </a:r>
          </a:p>
          <a:p>
            <a:r>
              <a:rPr lang="en-US" dirty="0" smtClean="0"/>
              <a:t>          &lt;/UL&gt; </a:t>
            </a:r>
          </a:p>
          <a:p>
            <a:r>
              <a:rPr lang="en-US" dirty="0" smtClean="0"/>
              <a:t>      &lt;/LI&gt;</a:t>
            </a:r>
          </a:p>
          <a:p>
            <a:r>
              <a:rPr lang="en-US" dirty="0" smtClean="0"/>
              <a:t>      &lt;LI&gt;Don't overexert yourself &lt;/LI&gt; </a:t>
            </a:r>
          </a:p>
          <a:p>
            <a:r>
              <a:rPr lang="en-US" dirty="0" smtClean="0"/>
              <a:t>      &lt;LI&gt;Use a bow light at night &lt;/LI&gt; </a:t>
            </a:r>
          </a:p>
          <a:p>
            <a:r>
              <a:rPr lang="en-US" dirty="0" smtClean="0"/>
              <a:t>&lt;/OL&gt;</a:t>
            </a:r>
          </a:p>
          <a:p>
            <a:endParaRPr lang="en-US" dirty="0" smtClean="0"/>
          </a:p>
          <a:p>
            <a:r>
              <a:rPr lang="en-US" dirty="0" smtClean="0"/>
              <a:t>&lt;/BODY&gt;</a:t>
            </a:r>
          </a:p>
          <a:p>
            <a:r>
              <a:rPr lang="en-US" dirty="0" smtClean="0"/>
              <a:t>&lt;/HTML&gt; </a:t>
            </a:r>
            <a:endParaRPr lang="ar-EG" dirty="0"/>
          </a:p>
        </p:txBody>
      </p:sp>
      <p:sp>
        <p:nvSpPr>
          <p:cNvPr id="4" name="Rectangle 5"/>
          <p:cNvSpPr>
            <a:spLocks noChangeArrowheads="1"/>
          </p:cNvSpPr>
          <p:nvPr/>
        </p:nvSpPr>
        <p:spPr bwMode="auto">
          <a:xfrm>
            <a:off x="6858000" y="3429000"/>
            <a:ext cx="1536700" cy="20415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sz="3200" dirty="0">
                <a:solidFill>
                  <a:srgbClr val="FFFF00"/>
                </a:solidFill>
                <a:latin typeface="Arial" charset="0"/>
                <a:ea typeface="ＭＳ Ｐゴシック" charset="0"/>
              </a:rPr>
              <a:t>What </a:t>
            </a:r>
          </a:p>
          <a:p>
            <a:pPr eaLnBrk="1" hangingPunct="1">
              <a:defRPr/>
            </a:pPr>
            <a:r>
              <a:rPr lang="en-US" sz="3200" dirty="0">
                <a:solidFill>
                  <a:srgbClr val="FFFF00"/>
                </a:solidFill>
                <a:latin typeface="Arial" charset="0"/>
                <a:ea typeface="ＭＳ Ｐゴシック" charset="0"/>
              </a:rPr>
              <a:t>will </a:t>
            </a:r>
          </a:p>
          <a:p>
            <a:pPr eaLnBrk="1" hangingPunct="1">
              <a:defRPr/>
            </a:pPr>
            <a:r>
              <a:rPr lang="en-US" sz="3200" dirty="0">
                <a:solidFill>
                  <a:srgbClr val="FFFF00"/>
                </a:solidFill>
                <a:latin typeface="Arial" charset="0"/>
                <a:ea typeface="ＭＳ Ｐゴシック" charset="0"/>
              </a:rPr>
              <a:t>be the</a:t>
            </a:r>
          </a:p>
          <a:p>
            <a:pPr eaLnBrk="1" hangingPunct="1">
              <a:defRPr/>
            </a:pPr>
            <a:r>
              <a:rPr lang="en-US" sz="3200" dirty="0">
                <a:solidFill>
                  <a:srgbClr val="FFFF00"/>
                </a:solidFill>
                <a:latin typeface="Arial" charset="0"/>
                <a:ea typeface="ＭＳ Ｐゴシック" charset="0"/>
              </a:rPr>
              <a:t>output?</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ar-EG"/>
          </a:p>
        </p:txBody>
      </p:sp>
      <p:sp>
        <p:nvSpPr>
          <p:cNvPr id="7" name="Content Placeholder 6"/>
          <p:cNvSpPr>
            <a:spLocks noGrp="1"/>
          </p:cNvSpPr>
          <p:nvPr>
            <p:ph idx="1"/>
          </p:nvPr>
        </p:nvSpPr>
        <p:spPr/>
        <p:txBody>
          <a:bodyPr/>
          <a:lstStyle/>
          <a:p>
            <a:endParaRPr lang="ar-EG"/>
          </a:p>
        </p:txBody>
      </p:sp>
      <p:pic>
        <p:nvPicPr>
          <p:cNvPr id="19459" name="Picture 3"/>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tables ?????</a:t>
            </a:r>
          </a:p>
          <a:p>
            <a:pPr lvl="1"/>
            <a:r>
              <a:rPr lang="en-US" dirty="0" smtClean="0"/>
              <a:t>Display the names of students and their data.</a:t>
            </a:r>
          </a:p>
          <a:p>
            <a:pPr lvl="1"/>
            <a:r>
              <a:rPr lang="en-US" dirty="0" smtClean="0"/>
              <a:t>Organize the web page.</a:t>
            </a:r>
          </a:p>
          <a:p>
            <a:endParaRPr lang="en-US" dirty="0"/>
          </a:p>
          <a:p>
            <a:r>
              <a:rPr lang="en-US" dirty="0" smtClean="0"/>
              <a:t>The table was defined using &lt;table&gt; element</a:t>
            </a:r>
          </a:p>
          <a:p>
            <a:r>
              <a:rPr lang="en-US" dirty="0" smtClean="0"/>
              <a:t>Tables attributes :</a:t>
            </a:r>
          </a:p>
          <a:p>
            <a:pPr lvl="1"/>
            <a:r>
              <a:rPr lang="en-US" dirty="0" smtClean="0"/>
              <a:t>Width </a:t>
            </a:r>
          </a:p>
          <a:p>
            <a:pPr lvl="1"/>
            <a:r>
              <a:rPr lang="en-US" dirty="0" smtClean="0"/>
              <a:t>Height </a:t>
            </a:r>
          </a:p>
          <a:p>
            <a:pPr lvl="1"/>
            <a:r>
              <a:rPr lang="en-US" dirty="0" smtClean="0"/>
              <a:t>Align</a:t>
            </a:r>
          </a:p>
          <a:p>
            <a:pPr lvl="1"/>
            <a:r>
              <a:rPr lang="en-US" dirty="0" smtClean="0"/>
              <a:t>Border</a:t>
            </a:r>
          </a:p>
          <a:p>
            <a:pPr lvl="1"/>
            <a:r>
              <a:rPr lang="en-US" dirty="0" smtClean="0"/>
              <a:t>Cell spacing :the distance between the cells. </a:t>
            </a:r>
          </a:p>
          <a:p>
            <a:pPr lvl="1"/>
            <a:r>
              <a:rPr lang="en-US" dirty="0"/>
              <a:t>C</a:t>
            </a:r>
            <a:r>
              <a:rPr lang="en-US" dirty="0" smtClean="0"/>
              <a:t>ell padding</a:t>
            </a:r>
            <a:r>
              <a:rPr lang="en-US" dirty="0"/>
              <a:t>: </a:t>
            </a:r>
            <a:r>
              <a:rPr lang="en-US" dirty="0" smtClean="0"/>
              <a:t>the distance between cell and its content.</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3166626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  &lt;table&gt;  &lt;/table&gt;</a:t>
            </a:r>
            <a:endParaRPr lang="ar-EG" dirty="0"/>
          </a:p>
        </p:txBody>
      </p:sp>
      <p:sp>
        <p:nvSpPr>
          <p:cNvPr id="3" name="Content Placeholder 2"/>
          <p:cNvSpPr>
            <a:spLocks noGrp="1"/>
          </p:cNvSpPr>
          <p:nvPr>
            <p:ph idx="1"/>
          </p:nvPr>
        </p:nvSpPr>
        <p:spPr/>
        <p:txBody>
          <a:bodyPr>
            <a:normAutofit/>
          </a:bodyPr>
          <a:lstStyle/>
          <a:p>
            <a:r>
              <a:rPr lang="en-US" smtClean="0"/>
              <a:t>The table row can be drown using the &lt;tr&gt; element as a staring tag and  &lt;/tr&gt; as a closing tag</a:t>
            </a:r>
          </a:p>
          <a:p>
            <a:r>
              <a:rPr lang="en-US" smtClean="0"/>
              <a:t>Table cells provide the vertical columns of your table. </a:t>
            </a:r>
          </a:p>
          <a:p>
            <a:r>
              <a:rPr lang="en-US" smtClean="0"/>
              <a:t>The&lt;td&gt; stands for table data as each row contains number of cell  which contains the data of the table</a:t>
            </a:r>
          </a:p>
          <a:p>
            <a:r>
              <a:rPr lang="en-US" smtClean="0"/>
              <a:t>Table header &lt;th&gt; &lt;/th&gt; denotes the header of a column or row within a table.</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7500" lnSpcReduction="20000"/>
          </a:bodyPr>
          <a:lstStyle/>
          <a:p>
            <a:r>
              <a:rPr lang="en-US" dirty="0"/>
              <a:t>&lt;html&gt;</a:t>
            </a:r>
          </a:p>
          <a:p>
            <a:r>
              <a:rPr lang="en-US" dirty="0"/>
              <a:t>&lt;head&gt;</a:t>
            </a:r>
          </a:p>
          <a:p>
            <a:r>
              <a:rPr lang="en-US" dirty="0"/>
              <a:t>&lt;title&gt;  My first html page &lt;/title&gt;</a:t>
            </a:r>
          </a:p>
          <a:p>
            <a:r>
              <a:rPr lang="en-US" dirty="0"/>
              <a:t>&lt;/head&gt;</a:t>
            </a:r>
          </a:p>
          <a:p>
            <a:r>
              <a:rPr lang="en-US" dirty="0"/>
              <a:t>&lt;BODY&gt;</a:t>
            </a:r>
          </a:p>
          <a:p>
            <a:r>
              <a:rPr lang="en-US" dirty="0"/>
              <a:t>&lt;table width="90%" border="1" </a:t>
            </a:r>
            <a:r>
              <a:rPr lang="en-US" dirty="0" err="1"/>
              <a:t>cellspacing</a:t>
            </a:r>
            <a:r>
              <a:rPr lang="en-US" dirty="0"/>
              <a:t>="15" </a:t>
            </a:r>
            <a:r>
              <a:rPr lang="en-US" dirty="0" err="1"/>
              <a:t>cellpadding</a:t>
            </a:r>
            <a:r>
              <a:rPr lang="en-US" dirty="0"/>
              <a:t>="50" &gt;</a:t>
            </a:r>
          </a:p>
          <a:p>
            <a:r>
              <a:rPr lang="en-US" dirty="0"/>
              <a:t>    &lt;</a:t>
            </a:r>
            <a:r>
              <a:rPr lang="en-US" dirty="0" err="1"/>
              <a:t>tr</a:t>
            </a:r>
            <a:r>
              <a:rPr lang="en-US" dirty="0"/>
              <a:t>&gt;</a:t>
            </a:r>
          </a:p>
          <a:p>
            <a:r>
              <a:rPr lang="en-US" dirty="0"/>
              <a:t>        &lt;</a:t>
            </a:r>
            <a:r>
              <a:rPr lang="en-US" dirty="0" err="1"/>
              <a:t>th</a:t>
            </a:r>
            <a:r>
              <a:rPr lang="en-US" dirty="0"/>
              <a:t>&gt;Location&lt;/</a:t>
            </a:r>
            <a:r>
              <a:rPr lang="en-US" dirty="0" err="1"/>
              <a:t>th</a:t>
            </a:r>
            <a:r>
              <a:rPr lang="en-US" dirty="0"/>
              <a:t>&gt; </a:t>
            </a:r>
          </a:p>
          <a:p>
            <a:r>
              <a:rPr lang="en-US" dirty="0"/>
              <a:t>        &lt;</a:t>
            </a:r>
            <a:r>
              <a:rPr lang="en-US" dirty="0" err="1"/>
              <a:t>th</a:t>
            </a:r>
            <a:r>
              <a:rPr lang="en-US" dirty="0"/>
              <a:t>&gt;Weather&lt;/</a:t>
            </a:r>
            <a:r>
              <a:rPr lang="en-US" dirty="0" err="1"/>
              <a:t>th</a:t>
            </a:r>
            <a:r>
              <a:rPr lang="en-US" dirty="0"/>
              <a:t>&gt; </a:t>
            </a:r>
          </a:p>
          <a:p>
            <a:r>
              <a:rPr lang="en-US" dirty="0"/>
              <a:t>        &lt;</a:t>
            </a:r>
            <a:r>
              <a:rPr lang="en-US" dirty="0" err="1"/>
              <a:t>th</a:t>
            </a:r>
            <a:r>
              <a:rPr lang="en-US" dirty="0"/>
              <a:t>&gt;Time Zone&lt;/</a:t>
            </a:r>
            <a:r>
              <a:rPr lang="en-US" dirty="0" err="1"/>
              <a:t>th</a:t>
            </a:r>
            <a:r>
              <a:rPr lang="en-US" dirty="0"/>
              <a:t>&gt; </a:t>
            </a:r>
          </a:p>
          <a:p>
            <a:r>
              <a:rPr lang="en-US" dirty="0"/>
              <a:t>    &lt;/</a:t>
            </a:r>
            <a:r>
              <a:rPr lang="en-US" dirty="0" err="1"/>
              <a:t>tr</a:t>
            </a:r>
            <a:r>
              <a:rPr lang="en-US" dirty="0"/>
              <a:t>&gt;</a:t>
            </a:r>
          </a:p>
          <a:p>
            <a:r>
              <a:rPr lang="en-US" dirty="0"/>
              <a:t>   </a:t>
            </a:r>
          </a:p>
          <a:p>
            <a:r>
              <a:rPr lang="en-US" dirty="0"/>
              <a:t>    &lt;</a:t>
            </a:r>
            <a:r>
              <a:rPr lang="en-US" dirty="0" err="1"/>
              <a:t>tr</a:t>
            </a:r>
            <a:r>
              <a:rPr lang="en-US" dirty="0"/>
              <a:t>&gt;</a:t>
            </a:r>
          </a:p>
          <a:p>
            <a:r>
              <a:rPr lang="en-US" dirty="0"/>
              <a:t>        &lt;td&gt;Tucson, Arizona&lt;/td&gt; </a:t>
            </a:r>
          </a:p>
          <a:p>
            <a:r>
              <a:rPr lang="en-US" dirty="0"/>
              <a:t>        &lt;td&gt;Warm to Hot&lt;/td&gt; </a:t>
            </a:r>
          </a:p>
          <a:p>
            <a:r>
              <a:rPr lang="en-US" dirty="0"/>
              <a:t>        &lt;td&gt;No Daylight Savings&lt;/td&gt; </a:t>
            </a:r>
          </a:p>
          <a:p>
            <a:r>
              <a:rPr lang="en-US" dirty="0"/>
              <a:t>    &lt;/</a:t>
            </a:r>
            <a:r>
              <a:rPr lang="en-US" dirty="0" err="1"/>
              <a:t>tr</a:t>
            </a:r>
            <a:r>
              <a:rPr lang="en-US" dirty="0"/>
              <a:t>&gt; </a:t>
            </a:r>
          </a:p>
          <a:p>
            <a:endParaRPr lang="en-US" dirty="0"/>
          </a:p>
          <a:p>
            <a:r>
              <a:rPr lang="en-US" dirty="0"/>
              <a:t>&lt;/table&gt; </a:t>
            </a:r>
          </a:p>
          <a:p>
            <a:r>
              <a:rPr lang="en-US" dirty="0"/>
              <a:t>&lt;/BODY&gt;</a:t>
            </a:r>
          </a:p>
          <a:p>
            <a:r>
              <a:rPr lang="en-US" dirty="0"/>
              <a:t>&lt;/HTML&gt;</a:t>
            </a:r>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endParaRPr lang="en-US" dirty="0"/>
          </a:p>
        </p:txBody>
      </p:sp>
      <p:sp>
        <p:nvSpPr>
          <p:cNvPr id="3" name="Content Placeholder 2"/>
          <p:cNvSpPr>
            <a:spLocks noGrp="1"/>
          </p:cNvSpPr>
          <p:nvPr>
            <p:ph idx="1"/>
          </p:nvPr>
        </p:nvSpPr>
        <p:spPr/>
        <p:txBody>
          <a:bodyPr/>
          <a:lstStyle/>
          <a:p>
            <a:r>
              <a:rPr lang="en-US" dirty="0" smtClean="0"/>
              <a:t>Column span attribute </a:t>
            </a:r>
          </a:p>
          <a:p>
            <a:r>
              <a:rPr lang="en-US" dirty="0" smtClean="0"/>
              <a:t>&lt;</a:t>
            </a:r>
            <a:r>
              <a:rPr lang="en-US" dirty="0"/>
              <a:t>td </a:t>
            </a:r>
            <a:r>
              <a:rPr lang="en-US" dirty="0" err="1"/>
              <a:t>colspan</a:t>
            </a:r>
            <a:r>
              <a:rPr lang="en-US" dirty="0"/>
              <a:t> ="2</a:t>
            </a:r>
            <a:r>
              <a:rPr lang="en-US" dirty="0" smtClean="0"/>
              <a:t>"&gt;   Warm </a:t>
            </a:r>
            <a:r>
              <a:rPr lang="en-US" dirty="0"/>
              <a:t>to </a:t>
            </a:r>
            <a:r>
              <a:rPr lang="en-US" dirty="0" smtClean="0"/>
              <a:t>Hot   &lt;/</a:t>
            </a:r>
            <a:r>
              <a:rPr lang="en-US" dirty="0"/>
              <a:t>td</a:t>
            </a:r>
            <a:r>
              <a:rPr lang="en-US" dirty="0" smtClean="0"/>
              <a:t>&gt;</a:t>
            </a:r>
          </a:p>
          <a:p>
            <a:endParaRPr lang="en-US" dirty="0"/>
          </a:p>
          <a:p>
            <a:endParaRPr lang="en-US" dirty="0" smtClean="0"/>
          </a:p>
          <a:p>
            <a:pPr marL="114300" indent="0">
              <a:buNone/>
            </a:pPr>
            <a:endParaRPr lang="en-US" dirty="0" smtClean="0"/>
          </a:p>
          <a:p>
            <a:endParaRPr lang="en-US" dirty="0" smtClean="0"/>
          </a:p>
          <a:p>
            <a:r>
              <a:rPr lang="en-US" dirty="0"/>
              <a:t>Row span attribute </a:t>
            </a:r>
            <a:endParaRPr lang="en-US" dirty="0" smtClean="0"/>
          </a:p>
          <a:p>
            <a:r>
              <a:rPr lang="en-US" dirty="0"/>
              <a:t> &lt;td </a:t>
            </a:r>
            <a:r>
              <a:rPr lang="en-US" dirty="0" err="1"/>
              <a:t>rowspan</a:t>
            </a:r>
            <a:r>
              <a:rPr lang="en-US" dirty="0"/>
              <a:t> ="2"&gt;Tucson, Arizona&lt;/td&gt;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38462"/>
            <a:ext cx="5324475"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343" y="5457825"/>
            <a:ext cx="56388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IE Course 2017</a:t>
            </a:r>
            <a:endParaRPr lang="en-US"/>
          </a:p>
        </p:txBody>
      </p:sp>
    </p:spTree>
    <p:extLst>
      <p:ext uri="{BB962C8B-B14F-4D97-AF65-F5344CB8AC3E}">
        <p14:creationId xmlns:p14="http://schemas.microsoft.com/office/powerpoint/2010/main" val="3112634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Tags</a:t>
            </a:r>
            <a:endParaRPr lang="ar-EG" dirty="0"/>
          </a:p>
        </p:txBody>
      </p:sp>
      <p:sp>
        <p:nvSpPr>
          <p:cNvPr id="3" name="Content Placeholder 2"/>
          <p:cNvSpPr>
            <a:spLocks noGrp="1"/>
          </p:cNvSpPr>
          <p:nvPr>
            <p:ph idx="1"/>
          </p:nvPr>
        </p:nvSpPr>
        <p:spPr/>
        <p:txBody>
          <a:bodyPr/>
          <a:lstStyle/>
          <a:p>
            <a:r>
              <a:rPr lang="en-US" smtClean="0"/>
              <a:t>HTML tag is keyword surrounded by angle brackets like &lt; &gt; .</a:t>
            </a:r>
          </a:p>
          <a:p>
            <a:r>
              <a:rPr lang="en-US" smtClean="0"/>
              <a:t>Not case sensitive</a:t>
            </a:r>
          </a:p>
          <a:p>
            <a:pPr lvl="1"/>
            <a:r>
              <a:rPr lang="en-US" smtClean="0"/>
              <a:t>&lt;TITLE&gt; = &lt;title&gt; = &lt;TITLE&gt;</a:t>
            </a:r>
          </a:p>
          <a:p>
            <a:r>
              <a:rPr lang="en-US" smtClean="0"/>
              <a:t>HTML tags normally come in pairs like &lt;b&gt; and &lt;/b&gt;.</a:t>
            </a:r>
          </a:p>
          <a:p>
            <a:r>
              <a:rPr lang="en-US" smtClean="0"/>
              <a:t>The first tag in a pair is the start tag, the second  tag is the end tag.</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a:xfrm>
            <a:off x="457200" y="1752600"/>
            <a:ext cx="8229600" cy="4876800"/>
          </a:xfrm>
        </p:spPr>
        <p:txBody>
          <a:bodyPr>
            <a:normAutofit fontScale="62500" lnSpcReduction="20000"/>
          </a:bodyPr>
          <a:lstStyle/>
          <a:p>
            <a:r>
              <a:rPr lang="en-US" dirty="0"/>
              <a:t>&lt;html&gt;</a:t>
            </a:r>
          </a:p>
          <a:p>
            <a:r>
              <a:rPr lang="en-US" dirty="0"/>
              <a:t>&lt;head&gt;</a:t>
            </a:r>
          </a:p>
          <a:p>
            <a:r>
              <a:rPr lang="en-US" dirty="0"/>
              <a:t>&lt;title&gt;  My first html page &lt;/title&gt;</a:t>
            </a:r>
          </a:p>
          <a:p>
            <a:r>
              <a:rPr lang="en-US" dirty="0"/>
              <a:t>&lt;/head&gt;</a:t>
            </a:r>
          </a:p>
          <a:p>
            <a:r>
              <a:rPr lang="en-US" dirty="0"/>
              <a:t>&lt;BODY&gt;</a:t>
            </a:r>
          </a:p>
          <a:p>
            <a:r>
              <a:rPr lang="en-US" dirty="0"/>
              <a:t>&lt;table width="40%" border="1" </a:t>
            </a:r>
            <a:r>
              <a:rPr lang="en-US" dirty="0" err="1"/>
              <a:t>cellspacing</a:t>
            </a:r>
            <a:r>
              <a:rPr lang="en-US" dirty="0"/>
              <a:t>="5" </a:t>
            </a:r>
            <a:r>
              <a:rPr lang="en-US" dirty="0" err="1"/>
              <a:t>cellpadding</a:t>
            </a:r>
            <a:r>
              <a:rPr lang="en-US" dirty="0"/>
              <a:t>="5" &gt;</a:t>
            </a:r>
          </a:p>
          <a:p>
            <a:r>
              <a:rPr lang="en-US" dirty="0"/>
              <a:t>    &lt;</a:t>
            </a:r>
            <a:r>
              <a:rPr lang="en-US" dirty="0" err="1"/>
              <a:t>tr</a:t>
            </a:r>
            <a:r>
              <a:rPr lang="en-US" dirty="0"/>
              <a:t>&gt;</a:t>
            </a:r>
          </a:p>
          <a:p>
            <a:r>
              <a:rPr lang="en-US" dirty="0"/>
              <a:t>        &lt;</a:t>
            </a:r>
            <a:r>
              <a:rPr lang="en-US" dirty="0" err="1"/>
              <a:t>th</a:t>
            </a:r>
            <a:r>
              <a:rPr lang="en-US" dirty="0"/>
              <a:t>&gt;Location&lt;/</a:t>
            </a:r>
            <a:r>
              <a:rPr lang="en-US" dirty="0" err="1"/>
              <a:t>th</a:t>
            </a:r>
            <a:r>
              <a:rPr lang="en-US" dirty="0"/>
              <a:t>&gt; </a:t>
            </a:r>
          </a:p>
          <a:p>
            <a:r>
              <a:rPr lang="en-US" dirty="0"/>
              <a:t>        &lt;</a:t>
            </a:r>
            <a:r>
              <a:rPr lang="en-US" dirty="0" err="1"/>
              <a:t>th</a:t>
            </a:r>
            <a:r>
              <a:rPr lang="en-US" dirty="0"/>
              <a:t>&gt;Weather&lt;/</a:t>
            </a:r>
            <a:r>
              <a:rPr lang="en-US" dirty="0" err="1"/>
              <a:t>th</a:t>
            </a:r>
            <a:r>
              <a:rPr lang="en-US" dirty="0"/>
              <a:t>&gt; </a:t>
            </a:r>
          </a:p>
          <a:p>
            <a:r>
              <a:rPr lang="en-US" dirty="0"/>
              <a:t>        &lt;</a:t>
            </a:r>
            <a:r>
              <a:rPr lang="en-US" dirty="0" err="1"/>
              <a:t>th</a:t>
            </a:r>
            <a:r>
              <a:rPr lang="en-US" dirty="0"/>
              <a:t>&gt;Time Zone&lt;/</a:t>
            </a:r>
            <a:r>
              <a:rPr lang="en-US" dirty="0" err="1"/>
              <a:t>th</a:t>
            </a:r>
            <a:r>
              <a:rPr lang="en-US" dirty="0"/>
              <a:t>&gt; </a:t>
            </a:r>
          </a:p>
          <a:p>
            <a:r>
              <a:rPr lang="en-US" dirty="0"/>
              <a:t>    &lt;/</a:t>
            </a:r>
            <a:r>
              <a:rPr lang="en-US" dirty="0" err="1"/>
              <a:t>tr</a:t>
            </a:r>
            <a:r>
              <a:rPr lang="en-US" dirty="0"/>
              <a:t>&gt;</a:t>
            </a:r>
          </a:p>
          <a:p>
            <a:r>
              <a:rPr lang="en-US" dirty="0"/>
              <a:t>   </a:t>
            </a:r>
          </a:p>
          <a:p>
            <a:r>
              <a:rPr lang="en-US" dirty="0"/>
              <a:t>    &lt;</a:t>
            </a:r>
            <a:r>
              <a:rPr lang="en-US" dirty="0" err="1"/>
              <a:t>tr</a:t>
            </a:r>
            <a:r>
              <a:rPr lang="en-US" dirty="0"/>
              <a:t>&gt;</a:t>
            </a:r>
          </a:p>
          <a:p>
            <a:r>
              <a:rPr lang="en-US" dirty="0"/>
              <a:t>        &lt;td &gt;Tucson, Arizona&lt;/td&gt; </a:t>
            </a:r>
          </a:p>
          <a:p>
            <a:r>
              <a:rPr lang="en-US" dirty="0"/>
              <a:t>        &lt;td </a:t>
            </a:r>
            <a:r>
              <a:rPr lang="en-US" dirty="0" err="1"/>
              <a:t>colspan</a:t>
            </a:r>
            <a:r>
              <a:rPr lang="en-US" dirty="0"/>
              <a:t> ="2"&gt;Warm to Hot&lt;/td&gt; </a:t>
            </a:r>
          </a:p>
          <a:p>
            <a:r>
              <a:rPr lang="en-US" dirty="0"/>
              <a:t>        </a:t>
            </a:r>
          </a:p>
          <a:p>
            <a:r>
              <a:rPr lang="en-US" dirty="0"/>
              <a:t>    &lt;/</a:t>
            </a:r>
            <a:r>
              <a:rPr lang="en-US" dirty="0" err="1"/>
              <a:t>tr</a:t>
            </a:r>
            <a:r>
              <a:rPr lang="en-US" dirty="0"/>
              <a:t>&gt; </a:t>
            </a:r>
          </a:p>
          <a:p>
            <a:r>
              <a:rPr lang="en-US" dirty="0"/>
              <a:t>&lt;/table&gt; </a:t>
            </a:r>
          </a:p>
          <a:p>
            <a:r>
              <a:rPr lang="en-US" dirty="0"/>
              <a:t>&lt;/BODY&gt;</a:t>
            </a:r>
          </a:p>
          <a:p>
            <a:r>
              <a:rPr lang="en-US" dirty="0"/>
              <a:t>&lt;/HTML&gt;</a:t>
            </a:r>
          </a:p>
          <a:p>
            <a:endParaRPr lang="en-US" dirty="0"/>
          </a:p>
        </p:txBody>
      </p:sp>
      <p:sp>
        <p:nvSpPr>
          <p:cNvPr id="4" name="Footer Placeholder 3"/>
          <p:cNvSpPr>
            <a:spLocks noGrp="1"/>
          </p:cNvSpPr>
          <p:nvPr>
            <p:ph type="ftr" sz="quarter" idx="11"/>
          </p:nvPr>
        </p:nvSpPr>
        <p:spPr/>
        <p:txBody>
          <a:bodyPr/>
          <a:lstStyle/>
          <a:p>
            <a:r>
              <a:rPr lang="en-US" smtClean="0"/>
              <a:t>IE Course 2017</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352800"/>
            <a:ext cx="5324475"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1989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a:xfrm>
            <a:off x="457200" y="1524000"/>
            <a:ext cx="8229600" cy="5334000"/>
          </a:xfrm>
        </p:spPr>
        <p:txBody>
          <a:bodyPr>
            <a:normAutofit fontScale="47500" lnSpcReduction="20000"/>
          </a:bodyPr>
          <a:lstStyle/>
          <a:p>
            <a:r>
              <a:rPr lang="en-US" dirty="0"/>
              <a:t>&lt;html&gt;</a:t>
            </a:r>
          </a:p>
          <a:p>
            <a:r>
              <a:rPr lang="en-US" dirty="0"/>
              <a:t>&lt;head&gt;</a:t>
            </a:r>
          </a:p>
          <a:p>
            <a:r>
              <a:rPr lang="en-US" dirty="0"/>
              <a:t>&lt;title&gt;  My first html page &lt;/title&gt;</a:t>
            </a:r>
          </a:p>
          <a:p>
            <a:r>
              <a:rPr lang="en-US" dirty="0"/>
              <a:t>&lt;/head&gt;</a:t>
            </a:r>
          </a:p>
          <a:p>
            <a:r>
              <a:rPr lang="en-US" dirty="0"/>
              <a:t>&lt;BODY&gt;</a:t>
            </a:r>
          </a:p>
          <a:p>
            <a:r>
              <a:rPr lang="en-US" dirty="0"/>
              <a:t>&lt;table width="40%" border="1" </a:t>
            </a:r>
            <a:r>
              <a:rPr lang="en-US" dirty="0" err="1"/>
              <a:t>cellspacing</a:t>
            </a:r>
            <a:r>
              <a:rPr lang="en-US" dirty="0"/>
              <a:t>="5" </a:t>
            </a:r>
            <a:r>
              <a:rPr lang="en-US" dirty="0" err="1"/>
              <a:t>cellpadding</a:t>
            </a:r>
            <a:r>
              <a:rPr lang="en-US" dirty="0"/>
              <a:t>="5" &gt;</a:t>
            </a:r>
          </a:p>
          <a:p>
            <a:r>
              <a:rPr lang="en-US" dirty="0"/>
              <a:t>    &lt;</a:t>
            </a:r>
            <a:r>
              <a:rPr lang="en-US" dirty="0" err="1"/>
              <a:t>tr</a:t>
            </a:r>
            <a:r>
              <a:rPr lang="en-US" dirty="0"/>
              <a:t>&gt;</a:t>
            </a:r>
          </a:p>
          <a:p>
            <a:r>
              <a:rPr lang="en-US" dirty="0"/>
              <a:t>        &lt;</a:t>
            </a:r>
            <a:r>
              <a:rPr lang="en-US" dirty="0" err="1"/>
              <a:t>th</a:t>
            </a:r>
            <a:r>
              <a:rPr lang="en-US" dirty="0"/>
              <a:t>&gt;Location&lt;/</a:t>
            </a:r>
            <a:r>
              <a:rPr lang="en-US" dirty="0" err="1"/>
              <a:t>th</a:t>
            </a:r>
            <a:r>
              <a:rPr lang="en-US" dirty="0"/>
              <a:t>&gt; </a:t>
            </a:r>
          </a:p>
          <a:p>
            <a:r>
              <a:rPr lang="en-US" dirty="0"/>
              <a:t>        &lt;</a:t>
            </a:r>
            <a:r>
              <a:rPr lang="en-US" dirty="0" err="1"/>
              <a:t>th</a:t>
            </a:r>
            <a:r>
              <a:rPr lang="en-US" dirty="0"/>
              <a:t>&gt;Weather&lt;/</a:t>
            </a:r>
            <a:r>
              <a:rPr lang="en-US" dirty="0" err="1"/>
              <a:t>th</a:t>
            </a:r>
            <a:r>
              <a:rPr lang="en-US" dirty="0"/>
              <a:t>&gt; </a:t>
            </a:r>
          </a:p>
          <a:p>
            <a:r>
              <a:rPr lang="en-US" dirty="0"/>
              <a:t>        &lt;</a:t>
            </a:r>
            <a:r>
              <a:rPr lang="en-US" dirty="0" err="1"/>
              <a:t>th</a:t>
            </a:r>
            <a:r>
              <a:rPr lang="en-US" dirty="0"/>
              <a:t>&gt;Time Zone&lt;/</a:t>
            </a:r>
            <a:r>
              <a:rPr lang="en-US" dirty="0" err="1"/>
              <a:t>th</a:t>
            </a:r>
            <a:r>
              <a:rPr lang="en-US" dirty="0"/>
              <a:t>&gt; </a:t>
            </a:r>
          </a:p>
          <a:p>
            <a:r>
              <a:rPr lang="en-US" dirty="0"/>
              <a:t>    &lt;/</a:t>
            </a:r>
            <a:r>
              <a:rPr lang="en-US" dirty="0" err="1"/>
              <a:t>tr</a:t>
            </a:r>
            <a:r>
              <a:rPr lang="en-US" dirty="0"/>
              <a:t>&gt;</a:t>
            </a:r>
          </a:p>
          <a:p>
            <a:r>
              <a:rPr lang="en-US" dirty="0"/>
              <a:t>   </a:t>
            </a:r>
          </a:p>
          <a:p>
            <a:r>
              <a:rPr lang="en-US" dirty="0"/>
              <a:t>    &lt;</a:t>
            </a:r>
            <a:r>
              <a:rPr lang="en-US" dirty="0" err="1"/>
              <a:t>tr</a:t>
            </a:r>
            <a:r>
              <a:rPr lang="en-US" dirty="0"/>
              <a:t>&gt;</a:t>
            </a:r>
          </a:p>
          <a:p>
            <a:r>
              <a:rPr lang="en-US" dirty="0"/>
              <a:t>        &lt;td </a:t>
            </a:r>
            <a:r>
              <a:rPr lang="en-US" dirty="0" err="1"/>
              <a:t>rowspan</a:t>
            </a:r>
            <a:r>
              <a:rPr lang="en-US" dirty="0"/>
              <a:t> ="2"&gt;Tucson, Arizona&lt;/td&gt; </a:t>
            </a:r>
          </a:p>
          <a:p>
            <a:r>
              <a:rPr lang="en-US" dirty="0"/>
              <a:t>        &lt;td&gt;Warm to Hot&lt;/td&gt; </a:t>
            </a:r>
          </a:p>
          <a:p>
            <a:r>
              <a:rPr lang="en-US" dirty="0"/>
              <a:t>        &lt;td&gt;Warm to Hot&lt;/td&gt; </a:t>
            </a:r>
          </a:p>
          <a:p>
            <a:r>
              <a:rPr lang="en-US" dirty="0"/>
              <a:t>    &lt;/</a:t>
            </a:r>
            <a:r>
              <a:rPr lang="en-US" dirty="0" err="1"/>
              <a:t>tr</a:t>
            </a:r>
            <a:r>
              <a:rPr lang="en-US" dirty="0"/>
              <a:t>&gt; </a:t>
            </a:r>
          </a:p>
          <a:p>
            <a:r>
              <a:rPr lang="en-US" dirty="0"/>
              <a:t>    &lt;</a:t>
            </a:r>
            <a:r>
              <a:rPr lang="en-US" dirty="0" err="1"/>
              <a:t>tr</a:t>
            </a:r>
            <a:r>
              <a:rPr lang="en-US" dirty="0"/>
              <a:t>&gt;</a:t>
            </a:r>
          </a:p>
          <a:p>
            <a:r>
              <a:rPr lang="en-US" dirty="0"/>
              <a:t>         </a:t>
            </a:r>
          </a:p>
          <a:p>
            <a:r>
              <a:rPr lang="en-US" dirty="0"/>
              <a:t>        &lt;td&gt;Warm to Hot&lt;/td&gt; </a:t>
            </a:r>
          </a:p>
          <a:p>
            <a:r>
              <a:rPr lang="en-US" dirty="0"/>
              <a:t>        &lt;td&gt;Warm to Hot&lt;/td&gt;</a:t>
            </a:r>
          </a:p>
          <a:p>
            <a:r>
              <a:rPr lang="en-US" dirty="0"/>
              <a:t>        </a:t>
            </a:r>
          </a:p>
          <a:p>
            <a:r>
              <a:rPr lang="en-US" dirty="0"/>
              <a:t>    &lt;/</a:t>
            </a:r>
            <a:r>
              <a:rPr lang="en-US" dirty="0" err="1"/>
              <a:t>tr</a:t>
            </a:r>
            <a:r>
              <a:rPr lang="en-US" dirty="0"/>
              <a:t>&gt; </a:t>
            </a:r>
          </a:p>
          <a:p>
            <a:endParaRPr lang="en-US" dirty="0"/>
          </a:p>
          <a:p>
            <a:r>
              <a:rPr lang="en-US" dirty="0"/>
              <a:t>&lt;/table&gt; </a:t>
            </a:r>
          </a:p>
          <a:p>
            <a:r>
              <a:rPr lang="en-US" dirty="0"/>
              <a:t>&lt;/BODY&gt;</a:t>
            </a:r>
          </a:p>
          <a:p>
            <a:r>
              <a:rPr lang="en-US" dirty="0"/>
              <a:t>&lt;/HTML&gt;</a:t>
            </a:r>
          </a:p>
          <a:p>
            <a:endParaRPr lang="en-US" dirty="0"/>
          </a:p>
        </p:txBody>
      </p:sp>
      <p:sp>
        <p:nvSpPr>
          <p:cNvPr id="4" name="Footer Placeholder 3"/>
          <p:cNvSpPr>
            <a:spLocks noGrp="1"/>
          </p:cNvSpPr>
          <p:nvPr>
            <p:ph type="ftr" sz="quarter" idx="11"/>
          </p:nvPr>
        </p:nvSpPr>
        <p:spPr/>
        <p:txBody>
          <a:bodyPr/>
          <a:lstStyle/>
          <a:p>
            <a:r>
              <a:rPr lang="en-US" smtClean="0"/>
              <a:t>IE Course 2017</a:t>
            </a:r>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424" y="4800600"/>
            <a:ext cx="56388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5030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Element  &lt;img /&gt;</a:t>
            </a:r>
            <a:endParaRPr lang="ar-EG" dirty="0"/>
          </a:p>
        </p:txBody>
      </p:sp>
      <p:sp>
        <p:nvSpPr>
          <p:cNvPr id="3" name="Content Placeholder 2"/>
          <p:cNvSpPr>
            <a:spLocks noGrp="1"/>
          </p:cNvSpPr>
          <p:nvPr>
            <p:ph idx="1"/>
          </p:nvPr>
        </p:nvSpPr>
        <p:spPr/>
        <p:txBody>
          <a:bodyPr/>
          <a:lstStyle/>
          <a:p>
            <a:r>
              <a:rPr lang="en-US" dirty="0" smtClean="0"/>
              <a:t>When working with images, the element you'll be using is </a:t>
            </a:r>
            <a:r>
              <a:rPr lang="en-US" dirty="0" err="1" smtClean="0"/>
              <a:t>img</a:t>
            </a:r>
            <a:r>
              <a:rPr lang="en-US" dirty="0" smtClean="0"/>
              <a:t>.</a:t>
            </a:r>
          </a:p>
          <a:p>
            <a:r>
              <a:rPr lang="en-US" dirty="0" smtClean="0"/>
              <a:t> It doesn't require a closing tag. It's written in HTML as &lt;</a:t>
            </a:r>
            <a:r>
              <a:rPr lang="en-US" dirty="0" err="1" smtClean="0"/>
              <a:t>img</a:t>
            </a:r>
            <a:r>
              <a:rPr lang="en-US" dirty="0" smtClean="0"/>
              <a:t> /&gt; .</a:t>
            </a:r>
          </a:p>
          <a:p>
            <a:r>
              <a:rPr lang="en-US" dirty="0" smtClean="0"/>
              <a:t> The next thing you'll want to do for your image is add width and height values. </a:t>
            </a:r>
          </a:p>
          <a:p>
            <a:r>
              <a:rPr lang="en-US" dirty="0" smtClean="0"/>
              <a:t>“Alt” is the text that will appear if the image is not exist.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r>
              <a:rPr lang="en-US" dirty="0"/>
              <a:t>&lt;html&gt;</a:t>
            </a:r>
          </a:p>
          <a:p>
            <a:r>
              <a:rPr lang="en-US" dirty="0"/>
              <a:t>&lt;head&gt;</a:t>
            </a:r>
          </a:p>
          <a:p>
            <a:r>
              <a:rPr lang="en-US" dirty="0"/>
              <a:t>&lt;title&gt;  My first html page &lt;/title&gt;</a:t>
            </a:r>
          </a:p>
          <a:p>
            <a:r>
              <a:rPr lang="en-US" dirty="0"/>
              <a:t>&lt;/head</a:t>
            </a:r>
            <a:r>
              <a:rPr lang="en-US" dirty="0" smtClean="0"/>
              <a:t>&gt;</a:t>
            </a:r>
          </a:p>
          <a:p>
            <a:endParaRPr lang="en-US" dirty="0" smtClean="0"/>
          </a:p>
          <a:p>
            <a:r>
              <a:rPr lang="en-US" dirty="0" smtClean="0"/>
              <a:t>&lt;BODY&gt;</a:t>
            </a:r>
          </a:p>
          <a:p>
            <a:r>
              <a:rPr lang="en-US" dirty="0" smtClean="0"/>
              <a:t>&lt;</a:t>
            </a:r>
            <a:r>
              <a:rPr lang="en-US" dirty="0" err="1" smtClean="0"/>
              <a:t>img</a:t>
            </a:r>
            <a:r>
              <a:rPr lang="en-US" dirty="0" smtClean="0"/>
              <a:t> </a:t>
            </a:r>
            <a:r>
              <a:rPr lang="en-US" dirty="0" err="1" smtClean="0"/>
              <a:t>src</a:t>
            </a:r>
            <a:r>
              <a:rPr lang="en-US" dirty="0" smtClean="0"/>
              <a:t>="Desert.jpg" width="250“ height="188" alt="Desert image" /&gt;</a:t>
            </a:r>
          </a:p>
          <a:p>
            <a:endParaRPr lang="en-US" dirty="0" smtClean="0"/>
          </a:p>
          <a:p>
            <a:endParaRPr lang="en-US" dirty="0" smtClean="0"/>
          </a:p>
          <a:p>
            <a:r>
              <a:rPr lang="en-US" dirty="0" smtClean="0"/>
              <a:t>&lt;/BODY&gt;</a:t>
            </a:r>
          </a:p>
          <a:p>
            <a:r>
              <a:rPr lang="en-US" dirty="0" smtClean="0"/>
              <a:t>&lt;/HTML&gt;</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229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   &lt;a href=“ “&gt;&lt;/a&gt;</a:t>
            </a:r>
            <a:endParaRPr lang="ar-EG" dirty="0"/>
          </a:p>
        </p:txBody>
      </p:sp>
      <p:sp>
        <p:nvSpPr>
          <p:cNvPr id="3" name="Content Placeholder 2"/>
          <p:cNvSpPr>
            <a:spLocks noGrp="1"/>
          </p:cNvSpPr>
          <p:nvPr>
            <p:ph idx="1"/>
          </p:nvPr>
        </p:nvSpPr>
        <p:spPr/>
        <p:txBody>
          <a:bodyPr/>
          <a:lstStyle/>
          <a:p>
            <a:r>
              <a:rPr lang="en-US" smtClean="0"/>
              <a:t>Standard links are generated using the anchor element &lt;a&gt;. . .&lt;/a&gt;. </a:t>
            </a:r>
          </a:p>
          <a:p>
            <a:r>
              <a:rPr lang="en-US" smtClean="0"/>
              <a:t>The hypertext reference attribute (href) is used to denote the link address . </a:t>
            </a:r>
          </a:p>
          <a:p>
            <a:r>
              <a:rPr lang="en-US" smtClean="0"/>
              <a:t>Text content within the opening and closing tags will appear as linked text.</a:t>
            </a:r>
            <a:endParaRPr lang="ar-EG" dirty="0"/>
          </a:p>
        </p:txBody>
      </p:sp>
      <p:sp>
        <p:nvSpPr>
          <p:cNvPr id="4" name="Footer Placeholder 3"/>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&lt;html&gt;</a:t>
            </a:r>
          </a:p>
          <a:p>
            <a:r>
              <a:rPr lang="en-US" dirty="0"/>
              <a:t>&lt;head&gt;</a:t>
            </a:r>
          </a:p>
          <a:p>
            <a:r>
              <a:rPr lang="en-US" dirty="0"/>
              <a:t>&lt;title&gt;  My first html page &lt;/title&gt;</a:t>
            </a:r>
          </a:p>
          <a:p>
            <a:r>
              <a:rPr lang="en-US" dirty="0"/>
              <a:t>&lt;/head</a:t>
            </a:r>
            <a:r>
              <a:rPr lang="en-US" dirty="0" smtClean="0"/>
              <a:t>&gt;</a:t>
            </a:r>
          </a:p>
          <a:p>
            <a:endParaRPr lang="en-US" dirty="0" smtClean="0"/>
          </a:p>
          <a:p>
            <a:r>
              <a:rPr lang="en-US" dirty="0" smtClean="0"/>
              <a:t>&lt;BODY BGCOLOR="#FFFFFF" TEXT="#FF0000" &gt;</a:t>
            </a:r>
          </a:p>
          <a:p>
            <a:endParaRPr lang="en-US" dirty="0" smtClean="0"/>
          </a:p>
          <a:p>
            <a:r>
              <a:rPr lang="en-US" dirty="0" smtClean="0"/>
              <a:t>&lt;p&gt;</a:t>
            </a:r>
          </a:p>
          <a:p>
            <a:r>
              <a:rPr lang="en-US" dirty="0" smtClean="0"/>
              <a:t>introduction to computer course</a:t>
            </a:r>
          </a:p>
          <a:p>
            <a:r>
              <a:rPr lang="en-US" dirty="0" smtClean="0"/>
              <a:t>&lt;/p&gt;</a:t>
            </a:r>
          </a:p>
          <a:p>
            <a:endParaRPr lang="en-US" dirty="0" smtClean="0"/>
          </a:p>
          <a:p>
            <a:r>
              <a:rPr lang="en-US" dirty="0" smtClean="0"/>
              <a:t>&lt;a </a:t>
            </a:r>
            <a:r>
              <a:rPr lang="en-US" dirty="0" err="1" smtClean="0"/>
              <a:t>href</a:t>
            </a:r>
            <a:r>
              <a:rPr lang="en-US" dirty="0" smtClean="0"/>
              <a:t>="http://www.google.com"&gt; open Google web site &lt;/a&gt;</a:t>
            </a:r>
          </a:p>
          <a:p>
            <a:endParaRPr lang="en-US" dirty="0" smtClean="0"/>
          </a:p>
          <a:p>
            <a:r>
              <a:rPr lang="en-US" dirty="0" smtClean="0"/>
              <a:t>&lt;/BODY&gt;</a:t>
            </a:r>
          </a:p>
          <a:p>
            <a:r>
              <a:rPr lang="en-US" dirty="0" smtClean="0"/>
              <a:t>&lt;/HTML&gt;</a:t>
            </a:r>
            <a:endParaRPr lang="ar-EG" dirty="0"/>
          </a:p>
        </p:txBody>
      </p:sp>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EG"/>
          </a:p>
        </p:txBody>
      </p:sp>
      <p:sp>
        <p:nvSpPr>
          <p:cNvPr id="6" name="Content Placeholder 5"/>
          <p:cNvSpPr>
            <a:spLocks noGrp="1"/>
          </p:cNvSpPr>
          <p:nvPr>
            <p:ph idx="1"/>
          </p:nvPr>
        </p:nvSpPr>
        <p:spPr/>
        <p:txBody>
          <a:bodyPr/>
          <a:lstStyle/>
          <a:p>
            <a:endParaRPr lang="ar-EG"/>
          </a:p>
        </p:txBody>
      </p:sp>
      <p:pic>
        <p:nvPicPr>
          <p:cNvPr id="16386" name="Picture 2"/>
          <p:cNvPicPr>
            <a:picLocks noChangeAspect="1" noChangeArrowheads="1"/>
          </p:cNvPicPr>
          <p:nvPr/>
        </p:nvPicPr>
        <p:blipFill>
          <a:blip r:embed="rId2"/>
          <a:srcRect/>
          <a:stretch>
            <a:fillRect/>
          </a:stretch>
        </p:blipFill>
        <p:spPr bwMode="auto">
          <a:xfrm>
            <a:off x="85725" y="228600"/>
            <a:ext cx="8972550" cy="662939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Comments</a:t>
            </a:r>
            <a:endParaRPr lang="ar-EG" dirty="0"/>
          </a:p>
        </p:txBody>
      </p:sp>
      <p:sp>
        <p:nvSpPr>
          <p:cNvPr id="3" name="Content Placeholder 2"/>
          <p:cNvSpPr>
            <a:spLocks noGrp="1"/>
          </p:cNvSpPr>
          <p:nvPr>
            <p:ph idx="1"/>
          </p:nvPr>
        </p:nvSpPr>
        <p:spPr/>
        <p:txBody>
          <a:bodyPr>
            <a:normAutofit/>
          </a:bodyPr>
          <a:lstStyle/>
          <a:p>
            <a:r>
              <a:rPr lang="en-US" b="1" u="sng" dirty="0" smtClean="0"/>
              <a:t>Comment &lt;!--...--&gt;</a:t>
            </a:r>
            <a:r>
              <a:rPr lang="en-US" b="1" dirty="0" smtClean="0"/>
              <a:t> </a:t>
            </a:r>
            <a:endParaRPr lang="en-US" dirty="0" smtClean="0"/>
          </a:p>
          <a:p>
            <a:pPr algn="l" rtl="0"/>
            <a:r>
              <a:rPr lang="en-US" dirty="0" smtClean="0"/>
              <a:t>Another important piece of markup that you'll want to get started using right away is HTML comments.</a:t>
            </a:r>
          </a:p>
          <a:p>
            <a:pPr algn="l" rtl="0">
              <a:buNone/>
            </a:pPr>
            <a:endParaRPr lang="en-US" dirty="0" smtClean="0"/>
          </a:p>
          <a:p>
            <a:pPr algn="l" rtl="0"/>
            <a:r>
              <a:rPr lang="en-US" dirty="0" smtClean="0"/>
              <a:t>Comments enable you to </a:t>
            </a:r>
            <a:r>
              <a:rPr lang="en-US" b="1" dirty="0" smtClean="0"/>
              <a:t>hide content </a:t>
            </a:r>
            <a:r>
              <a:rPr lang="en-US" dirty="0" smtClean="0"/>
              <a:t>or markup for temporary purposes or backward compatibility, to identify sections within your document, and to provide directives for other folks who might be working on the page. </a:t>
            </a:r>
          </a:p>
          <a:p>
            <a:pPr algn="l" rtl="0"/>
            <a:endParaRPr lang="ar-EG" dirty="0"/>
          </a:p>
        </p:txBody>
      </p:sp>
      <p:sp>
        <p:nvSpPr>
          <p:cNvPr id="4" name="Footer Placeholder 3"/>
          <p:cNvSpPr>
            <a:spLocks noGrp="1"/>
          </p:cNvSpPr>
          <p:nvPr>
            <p:ph type="ftr" sz="quarter" idx="11"/>
          </p:nvPr>
        </p:nvSpPr>
        <p:spPr/>
        <p:txBody>
          <a:bodyPr/>
          <a:lstStyle/>
          <a:p>
            <a:r>
              <a:rPr lang="en-US" smtClean="0"/>
              <a:t>IE Course 2017</a:t>
            </a:r>
            <a:endParaRPr lang="ar-EG" dirty="0"/>
          </a:p>
        </p:txBody>
      </p:sp>
    </p:spTree>
    <p:extLst>
      <p:ext uri="{BB962C8B-B14F-4D97-AF65-F5344CB8AC3E}">
        <p14:creationId xmlns:p14="http://schemas.microsoft.com/office/powerpoint/2010/main" val="13382416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Assignment</a:t>
            </a:r>
            <a:endParaRPr lang="en-US" dirty="0"/>
          </a:p>
        </p:txBody>
      </p:sp>
      <p:sp>
        <p:nvSpPr>
          <p:cNvPr id="3" name="Content Placeholder 2"/>
          <p:cNvSpPr>
            <a:spLocks noGrp="1"/>
          </p:cNvSpPr>
          <p:nvPr>
            <p:ph idx="1"/>
          </p:nvPr>
        </p:nvSpPr>
        <p:spPr/>
        <p:txBody>
          <a:bodyPr>
            <a:normAutofit/>
          </a:bodyPr>
          <a:lstStyle/>
          <a:p>
            <a:pPr algn="l" rtl="0"/>
            <a:r>
              <a:rPr lang="en-US" dirty="0"/>
              <a:t>Creating a simple </a:t>
            </a:r>
            <a:r>
              <a:rPr lang="en-US" dirty="0" smtClean="0"/>
              <a:t>website </a:t>
            </a:r>
            <a:r>
              <a:rPr lang="en-US" dirty="0"/>
              <a:t>layout like this </a:t>
            </a:r>
            <a:r>
              <a:rPr lang="en-US" dirty="0" smtClean="0"/>
              <a:t>one</a:t>
            </a:r>
          </a:p>
          <a:p>
            <a:pPr marL="297180" lvl="1" indent="0">
              <a:buNone/>
            </a:pPr>
            <a:r>
              <a:rPr lang="en-US" dirty="0" smtClean="0"/>
              <a:t>1- Image </a:t>
            </a:r>
            <a:r>
              <a:rPr lang="en-US" dirty="0"/>
              <a:t>(images/logo.jpg) resized to (100X100 </a:t>
            </a:r>
            <a:r>
              <a:rPr lang="en-US" dirty="0" err="1"/>
              <a:t>px</a:t>
            </a:r>
            <a:r>
              <a:rPr lang="en-US" dirty="0"/>
              <a:t>) followed by a header </a:t>
            </a:r>
            <a:r>
              <a:rPr lang="en-US" dirty="0" smtClean="0"/>
              <a:t>(Faculty of computer and information science). </a:t>
            </a:r>
            <a:endParaRPr lang="en-US" dirty="0"/>
          </a:p>
          <a:p>
            <a:pPr marL="297180" lvl="1" indent="0">
              <a:buNone/>
            </a:pPr>
            <a:r>
              <a:rPr lang="en-US" dirty="0" smtClean="0"/>
              <a:t>2-  </a:t>
            </a:r>
            <a:r>
              <a:rPr lang="en-US" dirty="0"/>
              <a:t>Paragraph </a:t>
            </a:r>
            <a:r>
              <a:rPr lang="en-US" dirty="0" smtClean="0"/>
              <a:t>with any text</a:t>
            </a:r>
            <a:endParaRPr lang="en-US" dirty="0"/>
          </a:p>
          <a:p>
            <a:pPr marL="297180" lvl="1" indent="0">
              <a:buNone/>
            </a:pPr>
            <a:r>
              <a:rPr lang="en-US" dirty="0" smtClean="0"/>
              <a:t>3-  </a:t>
            </a:r>
            <a:r>
              <a:rPr lang="en-US" dirty="0"/>
              <a:t>Three links (</a:t>
            </a:r>
            <a:r>
              <a:rPr lang="en-US" dirty="0" smtClean="0"/>
              <a:t>Home - Services </a:t>
            </a:r>
            <a:r>
              <a:rPr lang="en-US" dirty="0"/>
              <a:t>- About Us – Contact Us</a:t>
            </a:r>
            <a:r>
              <a:rPr lang="en-US" dirty="0" smtClean="0"/>
              <a:t>).</a:t>
            </a:r>
          </a:p>
          <a:p>
            <a:pPr marL="297180" lvl="1" indent="0">
              <a:buNone/>
            </a:pPr>
            <a:r>
              <a:rPr lang="en-US" dirty="0" smtClean="0"/>
              <a:t>4- footer with text (FCIS 2015).</a:t>
            </a:r>
            <a:endParaRPr lang="en-US"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209195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ar-EG" dirty="0"/>
          </a:p>
        </p:txBody>
      </p:sp>
      <p:sp>
        <p:nvSpPr>
          <p:cNvPr id="3" name="Content Placeholder 2"/>
          <p:cNvSpPr>
            <a:spLocks noGrp="1"/>
          </p:cNvSpPr>
          <p:nvPr>
            <p:ph idx="1"/>
          </p:nvPr>
        </p:nvSpPr>
        <p:spPr/>
        <p:txBody>
          <a:bodyPr/>
          <a:lstStyle/>
          <a:p>
            <a:pPr algn="l" rtl="0"/>
            <a:r>
              <a:rPr lang="en-US" dirty="0" smtClean="0"/>
              <a:t>Attributes provide </a:t>
            </a:r>
            <a:r>
              <a:rPr lang="en-US" b="1" dirty="0" smtClean="0"/>
              <a:t>additional information </a:t>
            </a:r>
            <a:r>
              <a:rPr lang="en-US" dirty="0" smtClean="0"/>
              <a:t>about an </a:t>
            </a:r>
            <a:r>
              <a:rPr lang="en-US" b="1" dirty="0" smtClean="0"/>
              <a:t>element</a:t>
            </a:r>
            <a:r>
              <a:rPr lang="en-US" dirty="0" smtClean="0"/>
              <a:t>. </a:t>
            </a:r>
          </a:p>
          <a:p>
            <a:pPr algn="l" rtl="0"/>
            <a:r>
              <a:rPr lang="en-US" dirty="0" smtClean="0"/>
              <a:t>HTML elements can have attributes. </a:t>
            </a:r>
          </a:p>
          <a:p>
            <a:pPr algn="l" rtl="0"/>
            <a:r>
              <a:rPr lang="en-US" dirty="0" smtClean="0"/>
              <a:t>Attributes are always specified in the start tag. </a:t>
            </a:r>
          </a:p>
          <a:p>
            <a:pPr algn="l" rtl="0"/>
            <a:r>
              <a:rPr lang="en-US" dirty="0" smtClean="0"/>
              <a:t>Attributes come in name/value pairs like: name="value" . </a:t>
            </a:r>
            <a:endParaRPr lang="ar-EG" dirty="0"/>
          </a:p>
        </p:txBody>
      </p:sp>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36648098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endParaRPr lang="ar-EG" dirty="0"/>
          </a:p>
        </p:txBody>
      </p:sp>
      <p:pic>
        <p:nvPicPr>
          <p:cNvPr id="1027" name="Picture 3" descr="C:\Users\Doaa mohsen\Desktop\assignment.jpg"/>
          <p:cNvPicPr>
            <a:picLocks noChangeAspect="1" noChangeArrowheads="1"/>
          </p:cNvPicPr>
          <p:nvPr/>
        </p:nvPicPr>
        <p:blipFill rotWithShape="1">
          <a:blip r:embed="rId2">
            <a:extLst>
              <a:ext uri="{28A0092B-C50C-407E-A947-70E740481C1C}">
                <a14:useLocalDpi xmlns:a14="http://schemas.microsoft.com/office/drawing/2010/main" val="0"/>
              </a:ext>
            </a:extLst>
          </a:blip>
          <a:srcRect b="7055"/>
          <a:stretch/>
        </p:blipFill>
        <p:spPr bwMode="auto">
          <a:xfrm>
            <a:off x="899592" y="392567"/>
            <a:ext cx="7560840" cy="620478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IE Course 2017</a:t>
            </a:r>
            <a:endParaRPr lang="ar-EG"/>
          </a:p>
        </p:txBody>
      </p:sp>
    </p:spTree>
    <p:extLst>
      <p:ext uri="{BB962C8B-B14F-4D97-AF65-F5344CB8AC3E}">
        <p14:creationId xmlns:p14="http://schemas.microsoft.com/office/powerpoint/2010/main" val="881717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60672" cy="1039427"/>
          </a:xfrm>
        </p:spPr>
        <p:txBody>
          <a:bodyPr/>
          <a:lstStyle/>
          <a:p>
            <a:r>
              <a:rPr lang="en-US" dirty="0" smtClean="0"/>
              <a:t>Thanks </a:t>
            </a:r>
            <a:endParaRPr lang="ar-EG" dirty="0"/>
          </a:p>
        </p:txBody>
      </p:sp>
      <p:sp>
        <p:nvSpPr>
          <p:cNvPr id="3" name="Footer Placeholder 2"/>
          <p:cNvSpPr>
            <a:spLocks noGrp="1"/>
          </p:cNvSpPr>
          <p:nvPr>
            <p:ph type="ftr" sz="quarter" idx="11"/>
          </p:nvPr>
        </p:nvSpPr>
        <p:spPr/>
        <p:txBody>
          <a:bodyPr/>
          <a:lstStyle/>
          <a:p>
            <a:r>
              <a:rPr lang="en-US" smtClean="0"/>
              <a:t>IE Course 2017</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2154</TotalTime>
  <Words>4752</Words>
  <Application>Microsoft Office PowerPoint</Application>
  <PresentationFormat>On-screen Show (4:3)</PresentationFormat>
  <Paragraphs>809</Paragraphs>
  <Slides>91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Apothecary</vt:lpstr>
      <vt:lpstr>Bitmap Image</vt:lpstr>
      <vt:lpstr>Introduction to</vt:lpstr>
      <vt:lpstr>Agenda </vt:lpstr>
      <vt:lpstr>What is URL &amp;&amp; Browser </vt:lpstr>
      <vt:lpstr>Introduction to HTML</vt:lpstr>
      <vt:lpstr>Introduction to HTML</vt:lpstr>
      <vt:lpstr>HTML Element Syntax</vt:lpstr>
      <vt:lpstr>Nested HTML Elements</vt:lpstr>
      <vt:lpstr>HTML Tags</vt:lpstr>
      <vt:lpstr>HTML Attributes</vt:lpstr>
      <vt:lpstr> Declaring the HTML document </vt:lpstr>
      <vt:lpstr>Creating a Basic Starting Document</vt:lpstr>
      <vt:lpstr>DOCTYPE</vt:lpstr>
      <vt:lpstr>DOCTYPE</vt:lpstr>
      <vt:lpstr>HTML Element</vt:lpstr>
      <vt:lpstr>Head Element</vt:lpstr>
      <vt:lpstr>Elements in the Head Portion of the Document  LINK</vt:lpstr>
      <vt:lpstr>   Elements in the Head Portion of the Document TITLE  </vt:lpstr>
      <vt:lpstr> Elements in the Head Portion of the Document META</vt:lpstr>
      <vt:lpstr>Elements in the Head Portion of the Document  SCRIPT</vt:lpstr>
      <vt:lpstr>Elements in the Head Portion of the Document  Style</vt:lpstr>
      <vt:lpstr>Body Element</vt:lpstr>
      <vt:lpstr>Building HTML page</vt:lpstr>
      <vt:lpstr>Setting Document Properties</vt:lpstr>
      <vt:lpstr>Color Codes</vt:lpstr>
      <vt:lpstr>16 Basic Colors</vt:lpstr>
      <vt:lpstr>Color Codes</vt:lpstr>
      <vt:lpstr>The Body Element</vt:lpstr>
      <vt:lpstr>Background Color</vt:lpstr>
      <vt:lpstr>PowerPoint Presentation</vt:lpstr>
      <vt:lpstr>PowerPoint Presentation</vt:lpstr>
      <vt:lpstr>TEXT Color</vt:lpstr>
      <vt:lpstr>PowerPoint Presentation</vt:lpstr>
      <vt:lpstr>PowerPoint Presentation</vt:lpstr>
      <vt:lpstr>LINK, VLINK, and ALINK</vt:lpstr>
      <vt:lpstr>PowerPoint Presentation</vt:lpstr>
      <vt:lpstr>PowerPoint Presentation</vt:lpstr>
      <vt:lpstr>Using Image Background</vt:lpstr>
      <vt:lpstr>PowerPoint Presentation</vt:lpstr>
      <vt:lpstr>PowerPoint Presentation</vt:lpstr>
      <vt:lpstr>Headings, &lt;Hx&gt; &lt;/Hx&gt;</vt:lpstr>
      <vt:lpstr>PowerPoint Presentation</vt:lpstr>
      <vt:lpstr>Paragraphs   &lt;P&gt; &lt;/P&gt;</vt:lpstr>
      <vt:lpstr>Example </vt:lpstr>
      <vt:lpstr>PowerPoint Presentation</vt:lpstr>
      <vt:lpstr>Break, &lt;BR&gt;</vt:lpstr>
      <vt:lpstr>Break, &lt;BR&gt;</vt:lpstr>
      <vt:lpstr>PowerPoint Presentation</vt:lpstr>
      <vt:lpstr>Horizontal Rule, &lt;HR&gt;</vt:lpstr>
      <vt:lpstr>Horizontal Rule, &lt;HR&gt;</vt:lpstr>
      <vt:lpstr>PowerPoint Presentation</vt:lpstr>
      <vt:lpstr>Character Formatting</vt:lpstr>
      <vt:lpstr>Bold, Italic and other Character Formatting Elements</vt:lpstr>
      <vt:lpstr>Bold, Italic and other Character Formatting Elements</vt:lpstr>
      <vt:lpstr>PowerPoint Presentation</vt:lpstr>
      <vt:lpstr>PowerPoint Presentation</vt:lpstr>
      <vt:lpstr>Lists</vt:lpstr>
      <vt:lpstr>Ordered List</vt:lpstr>
      <vt:lpstr>PowerPoint Presentation</vt:lpstr>
      <vt:lpstr>PowerPoint Presentation</vt:lpstr>
      <vt:lpstr>List Elements</vt:lpstr>
      <vt:lpstr>PowerPoint Presentation</vt:lpstr>
      <vt:lpstr>PowerPoint Presentation</vt:lpstr>
      <vt:lpstr>Unordered List</vt:lpstr>
      <vt:lpstr>PowerPoint Presentation</vt:lpstr>
      <vt:lpstr>PowerPoint Presentation</vt:lpstr>
      <vt:lpstr>List Elements</vt:lpstr>
      <vt:lpstr>PowerPoint Presentation</vt:lpstr>
      <vt:lpstr>PowerPoint Presentation</vt:lpstr>
      <vt:lpstr>Nesting Lists</vt:lpstr>
      <vt:lpstr>Alignment</vt:lpstr>
      <vt:lpstr>PowerPoint Presentation</vt:lpstr>
      <vt:lpstr>PowerPoint Presentation</vt:lpstr>
      <vt:lpstr>PowerPoint Presentation</vt:lpstr>
      <vt:lpstr>PowerPoint Presentation</vt:lpstr>
      <vt:lpstr>Tables </vt:lpstr>
      <vt:lpstr>Tables  &lt;table&gt;  &lt;/table&gt;</vt:lpstr>
      <vt:lpstr>PowerPoint Presentation</vt:lpstr>
      <vt:lpstr>PowerPoint Presentation</vt:lpstr>
      <vt:lpstr>Table </vt:lpstr>
      <vt:lpstr>colspan</vt:lpstr>
      <vt:lpstr>rowspan</vt:lpstr>
      <vt:lpstr>Image Element  &lt;img /&gt;</vt:lpstr>
      <vt:lpstr>PowerPoint Presentation</vt:lpstr>
      <vt:lpstr>PowerPoint Presentation</vt:lpstr>
      <vt:lpstr>Links   &lt;a href=“ “&gt;&lt;/a&gt;</vt:lpstr>
      <vt:lpstr>PowerPoint Presentation</vt:lpstr>
      <vt:lpstr>PowerPoint Presentation</vt:lpstr>
      <vt:lpstr>HTML Comments</vt:lpstr>
      <vt:lpstr>Assignment</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ahmed</dc:creator>
  <cp:lastModifiedBy>a</cp:lastModifiedBy>
  <cp:revision>304</cp:revision>
  <dcterms:created xsi:type="dcterms:W3CDTF">2006-08-16T00:00:00Z</dcterms:created>
  <dcterms:modified xsi:type="dcterms:W3CDTF">2017-09-22T13:30:31Z</dcterms:modified>
</cp:coreProperties>
</file>