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E4CC-4218-4DA6-9CFD-DB61D4A79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14AE84-536C-4207-A822-FFCCD12F0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2B64D-3E57-40A1-B31B-35132BDD7971}"/>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5" name="Footer Placeholder 4">
            <a:extLst>
              <a:ext uri="{FF2B5EF4-FFF2-40B4-BE49-F238E27FC236}">
                <a16:creationId xmlns:a16="http://schemas.microsoft.com/office/drawing/2014/main" id="{A9379ACA-A59D-4B0D-A647-5724E242C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9B5C8-66BA-4EA8-B1F6-63B94F238CA2}"/>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156123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46F-4CA1-4670-97AF-309468CF58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B2C5C-93EE-4B67-B260-DB58B51415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CFB06-FF66-4990-8974-8281EA5CA03F}"/>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5" name="Footer Placeholder 4">
            <a:extLst>
              <a:ext uri="{FF2B5EF4-FFF2-40B4-BE49-F238E27FC236}">
                <a16:creationId xmlns:a16="http://schemas.microsoft.com/office/drawing/2014/main" id="{A79C47D8-9E34-4A86-A03B-B063335E7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00A8-03BC-4650-AB69-374843D2DB94}"/>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247699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9B628-B170-41CA-8B4E-4CB1230ED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9FB2CC-61FA-40EC-AEC4-ACFE9DFE0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CDA42-A45A-4180-A7FB-81F5C0A08AD4}"/>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5" name="Footer Placeholder 4">
            <a:extLst>
              <a:ext uri="{FF2B5EF4-FFF2-40B4-BE49-F238E27FC236}">
                <a16:creationId xmlns:a16="http://schemas.microsoft.com/office/drawing/2014/main" id="{D8215F85-ED1B-44CE-A390-ED1924D69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1AE44-7804-44A1-A2F8-015E9D710AA7}"/>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253485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3385-EE9F-441F-B12E-23E61E437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D811B-E486-44E3-9038-CB06EC6E77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DE094-6B81-4C5F-89B1-C0D8CA26D84A}"/>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5" name="Footer Placeholder 4">
            <a:extLst>
              <a:ext uri="{FF2B5EF4-FFF2-40B4-BE49-F238E27FC236}">
                <a16:creationId xmlns:a16="http://schemas.microsoft.com/office/drawing/2014/main" id="{3F20F9D6-D501-41FB-8483-357B4E097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EF3EC-E875-4001-BB3F-1CF710C0B509}"/>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123662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5F85-B9CA-4B5D-A03C-A1A43DD37D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CC8070-C3F1-4E3B-888E-BB7DDAEC6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FB725-92A5-46C8-965D-B069FA337688}"/>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5" name="Footer Placeholder 4">
            <a:extLst>
              <a:ext uri="{FF2B5EF4-FFF2-40B4-BE49-F238E27FC236}">
                <a16:creationId xmlns:a16="http://schemas.microsoft.com/office/drawing/2014/main" id="{0A5342B1-AEA9-468D-B91D-FD1949F06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08039-0828-49ED-A891-EEC10725D452}"/>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247620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0616-AAF6-4BBA-9F3D-6107A7358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ED76B-C035-43D4-B2BB-888B3758C9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F186B0-53FE-4A15-9C87-759B93BC52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935AF-805E-42A6-ADFF-469B08BDEA05}"/>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6" name="Footer Placeholder 5">
            <a:extLst>
              <a:ext uri="{FF2B5EF4-FFF2-40B4-BE49-F238E27FC236}">
                <a16:creationId xmlns:a16="http://schemas.microsoft.com/office/drawing/2014/main" id="{DB543996-BD54-48EB-8B26-A969929EE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CC50-4838-40F3-A24E-C0C844D5F78B}"/>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280799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C70F-E699-4C75-B559-F57CBF4C4B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29DF18-F2A7-4919-9F27-43DD1A4DA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61218-039B-45AA-BA59-57D2AEDADC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80056-B918-4A3A-A812-DDB2CC620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D4080-5592-4262-8D16-D4D76B0451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CEB99-3C20-4E90-BB57-E0EFA6818B70}"/>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8" name="Footer Placeholder 7">
            <a:extLst>
              <a:ext uri="{FF2B5EF4-FFF2-40B4-BE49-F238E27FC236}">
                <a16:creationId xmlns:a16="http://schemas.microsoft.com/office/drawing/2014/main" id="{DA9D2EB0-5B3D-4648-AB37-563CAFF8F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D454E9-AC20-42BD-BE3D-4EBEB49AC517}"/>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51015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B2E1-4ADE-444E-AEB9-5C60CCE62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384F45-A2EE-4A82-B96F-B0490E9E1441}"/>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4" name="Footer Placeholder 3">
            <a:extLst>
              <a:ext uri="{FF2B5EF4-FFF2-40B4-BE49-F238E27FC236}">
                <a16:creationId xmlns:a16="http://schemas.microsoft.com/office/drawing/2014/main" id="{B755B0DD-7E06-49C4-9881-0BBEBAA4B2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FBF393-BC75-4FE7-95AA-23EFFD9A823D}"/>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370332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EBF9C-1F47-43D0-9938-B669CE388631}"/>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3" name="Footer Placeholder 2">
            <a:extLst>
              <a:ext uri="{FF2B5EF4-FFF2-40B4-BE49-F238E27FC236}">
                <a16:creationId xmlns:a16="http://schemas.microsoft.com/office/drawing/2014/main" id="{0186E40B-8589-40F4-92D3-C7BE9A232D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D9D1-20E3-43CE-B884-4EA15D77FABA}"/>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277309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F93B-C44B-4E99-9F2F-290069D76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F54A97-B4C9-4D5F-B1B9-205954621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45981-73E3-4DF5-9A5E-324F69AD0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47242-2046-4F05-872C-1544742E00BE}"/>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6" name="Footer Placeholder 5">
            <a:extLst>
              <a:ext uri="{FF2B5EF4-FFF2-40B4-BE49-F238E27FC236}">
                <a16:creationId xmlns:a16="http://schemas.microsoft.com/office/drawing/2014/main" id="{65487925-CD82-40E6-9DEC-023092B88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18261-CBBA-4FA1-A141-3E5EFBFADE00}"/>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113101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A4A3-D4F4-480D-9E6B-2ECC64243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A0C9B-B83F-42CA-94AC-62A90A6D6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7D697-ECF5-4148-B0E2-755BD6BEB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7CE69-4036-407B-9342-820811CD859B}"/>
              </a:ext>
            </a:extLst>
          </p:cNvPr>
          <p:cNvSpPr>
            <a:spLocks noGrp="1"/>
          </p:cNvSpPr>
          <p:nvPr>
            <p:ph type="dt" sz="half" idx="10"/>
          </p:nvPr>
        </p:nvSpPr>
        <p:spPr/>
        <p:txBody>
          <a:bodyPr/>
          <a:lstStyle/>
          <a:p>
            <a:fld id="{16FC6747-6FF5-4CC6-869E-477DFF9FBB35}" type="datetimeFigureOut">
              <a:rPr lang="en-US" smtClean="0"/>
              <a:t>10-Apr-22</a:t>
            </a:fld>
            <a:endParaRPr lang="en-US"/>
          </a:p>
        </p:txBody>
      </p:sp>
      <p:sp>
        <p:nvSpPr>
          <p:cNvPr id="6" name="Footer Placeholder 5">
            <a:extLst>
              <a:ext uri="{FF2B5EF4-FFF2-40B4-BE49-F238E27FC236}">
                <a16:creationId xmlns:a16="http://schemas.microsoft.com/office/drawing/2014/main" id="{9BB3E020-F8A4-4BEE-BA37-990869A19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FEBFA-417E-44DF-9522-6BE737676117}"/>
              </a:ext>
            </a:extLst>
          </p:cNvPr>
          <p:cNvSpPr>
            <a:spLocks noGrp="1"/>
          </p:cNvSpPr>
          <p:nvPr>
            <p:ph type="sldNum" sz="quarter" idx="12"/>
          </p:nvPr>
        </p:nvSpPr>
        <p:spPr/>
        <p:txBody>
          <a:bodyPr/>
          <a:lstStyle/>
          <a:p>
            <a:fld id="{C90FD33D-A145-4F0C-9C90-317190BD1910}" type="slidenum">
              <a:rPr lang="en-US" smtClean="0"/>
              <a:t>‹#›</a:t>
            </a:fld>
            <a:endParaRPr lang="en-US"/>
          </a:p>
        </p:txBody>
      </p:sp>
    </p:spTree>
    <p:extLst>
      <p:ext uri="{BB962C8B-B14F-4D97-AF65-F5344CB8AC3E}">
        <p14:creationId xmlns:p14="http://schemas.microsoft.com/office/powerpoint/2010/main" val="394470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99D69-6D21-40C4-AE19-B6C96E68D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6DBE1-37DE-49C4-8BF6-02CE0402E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5B7FE-AB5C-4C6E-9022-722711ABA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C6747-6FF5-4CC6-869E-477DFF9FBB35}" type="datetimeFigureOut">
              <a:rPr lang="en-US" smtClean="0"/>
              <a:t>10-Apr-22</a:t>
            </a:fld>
            <a:endParaRPr lang="en-US"/>
          </a:p>
        </p:txBody>
      </p:sp>
      <p:sp>
        <p:nvSpPr>
          <p:cNvPr id="5" name="Footer Placeholder 4">
            <a:extLst>
              <a:ext uri="{FF2B5EF4-FFF2-40B4-BE49-F238E27FC236}">
                <a16:creationId xmlns:a16="http://schemas.microsoft.com/office/drawing/2014/main" id="{249622B7-BFC0-491D-8B7B-F5523FA67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A560D8-3456-4AB5-81C0-235309990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FD33D-A145-4F0C-9C90-317190BD1910}" type="slidenum">
              <a:rPr lang="en-US" smtClean="0"/>
              <a:t>‹#›</a:t>
            </a:fld>
            <a:endParaRPr lang="en-US"/>
          </a:p>
        </p:txBody>
      </p:sp>
    </p:spTree>
    <p:extLst>
      <p:ext uri="{BB962C8B-B14F-4D97-AF65-F5344CB8AC3E}">
        <p14:creationId xmlns:p14="http://schemas.microsoft.com/office/powerpoint/2010/main" val="428202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10C4B-5BC6-4D7D-860B-6DC6B2B67C00}"/>
              </a:ext>
            </a:extLst>
          </p:cNvPr>
          <p:cNvSpPr>
            <a:spLocks noGrp="1"/>
          </p:cNvSpPr>
          <p:nvPr>
            <p:ph type="title"/>
          </p:nvPr>
        </p:nvSpPr>
        <p:spPr/>
        <p:txBody>
          <a:bodyPr/>
          <a:lstStyle/>
          <a:p>
            <a:pPr algn="ctr"/>
            <a:r>
              <a:rPr lang="en-US" dirty="0">
                <a:solidFill>
                  <a:srgbClr val="FF0000"/>
                </a:solidFill>
              </a:rPr>
              <a:t>Basic elements of a program</a:t>
            </a:r>
            <a:br>
              <a:rPr lang="en-US" dirty="0">
                <a:solidFill>
                  <a:srgbClr val="FF0000"/>
                </a:solidFill>
              </a:rPr>
            </a:br>
            <a:endParaRPr lang="en-US" dirty="0">
              <a:solidFill>
                <a:srgbClr val="FF0000"/>
              </a:solidFill>
            </a:endParaRPr>
          </a:p>
        </p:txBody>
      </p:sp>
      <p:sp>
        <p:nvSpPr>
          <p:cNvPr id="5" name="Content Placeholder 4">
            <a:extLst>
              <a:ext uri="{FF2B5EF4-FFF2-40B4-BE49-F238E27FC236}">
                <a16:creationId xmlns:a16="http://schemas.microsoft.com/office/drawing/2014/main" id="{F66F18B2-B5D4-4686-8AA7-8322562A703D}"/>
              </a:ext>
            </a:extLst>
          </p:cNvPr>
          <p:cNvSpPr>
            <a:spLocks noGrp="1"/>
          </p:cNvSpPr>
          <p:nvPr>
            <p:ph idx="1"/>
          </p:nvPr>
        </p:nvSpPr>
        <p:spPr/>
        <p:txBody>
          <a:bodyPr/>
          <a:lstStyle/>
          <a:p>
            <a:pPr marL="0" indent="0">
              <a:buNone/>
            </a:pPr>
            <a:r>
              <a:rPr lang="en-US" dirty="0"/>
              <a:t>A program contains 5 basic </a:t>
            </a:r>
            <a:r>
              <a:rPr lang="en-US" dirty="0" err="1"/>
              <a:t>elemets</a:t>
            </a:r>
            <a:endParaRPr lang="en-US" dirty="0"/>
          </a:p>
          <a:p>
            <a:r>
              <a:rPr lang="en-US" dirty="0"/>
              <a:t>Variables</a:t>
            </a:r>
          </a:p>
          <a:p>
            <a:r>
              <a:rPr lang="en-US" dirty="0"/>
              <a:t>literal value</a:t>
            </a:r>
          </a:p>
          <a:p>
            <a:r>
              <a:rPr lang="en-US" dirty="0"/>
              <a:t>expression </a:t>
            </a:r>
          </a:p>
          <a:p>
            <a:r>
              <a:rPr lang="en-US" dirty="0"/>
              <a:t>statement</a:t>
            </a:r>
          </a:p>
          <a:p>
            <a:r>
              <a:rPr lang="en-US" dirty="0"/>
              <a:t>function calling</a:t>
            </a:r>
          </a:p>
          <a:p>
            <a:endParaRPr lang="en-US" dirty="0"/>
          </a:p>
          <a:p>
            <a:endParaRPr lang="en-US" dirty="0"/>
          </a:p>
        </p:txBody>
      </p:sp>
    </p:spTree>
    <p:extLst>
      <p:ext uri="{BB962C8B-B14F-4D97-AF65-F5344CB8AC3E}">
        <p14:creationId xmlns:p14="http://schemas.microsoft.com/office/powerpoint/2010/main" val="277786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79FD-C2AD-4CBA-8999-7504694D16D2}"/>
              </a:ext>
            </a:extLst>
          </p:cNvPr>
          <p:cNvSpPr>
            <a:spLocks noGrp="1"/>
          </p:cNvSpPr>
          <p:nvPr>
            <p:ph type="title"/>
          </p:nvPr>
        </p:nvSpPr>
        <p:spPr/>
        <p:txBody>
          <a:bodyPr/>
          <a:lstStyle/>
          <a:p>
            <a:pPr algn="ctr"/>
            <a:r>
              <a:rPr lang="en-US" dirty="0">
                <a:solidFill>
                  <a:srgbClr val="FF0000"/>
                </a:solidFill>
              </a:rPr>
              <a:t>print</a:t>
            </a:r>
          </a:p>
        </p:txBody>
      </p:sp>
      <p:sp>
        <p:nvSpPr>
          <p:cNvPr id="3" name="Content Placeholder 2">
            <a:extLst>
              <a:ext uri="{FF2B5EF4-FFF2-40B4-BE49-F238E27FC236}">
                <a16:creationId xmlns:a16="http://schemas.microsoft.com/office/drawing/2014/main" id="{B987BCF9-7CA0-49F1-89D9-F6B71C9D4828}"/>
              </a:ext>
            </a:extLst>
          </p:cNvPr>
          <p:cNvSpPr>
            <a:spLocks noGrp="1"/>
          </p:cNvSpPr>
          <p:nvPr>
            <p:ph idx="1"/>
          </p:nvPr>
        </p:nvSpPr>
        <p:spPr/>
        <p:txBody>
          <a:bodyPr/>
          <a:lstStyle/>
          <a:p>
            <a:pPr marL="0" indent="0">
              <a:buNone/>
            </a:pPr>
            <a:r>
              <a:rPr lang="en-US" dirty="0"/>
              <a:t>use of print:</a:t>
            </a:r>
          </a:p>
          <a:p>
            <a:pPr marL="0" indent="0">
              <a:buNone/>
            </a:pPr>
            <a:r>
              <a:rPr lang="en-US" b="1" i="1" dirty="0"/>
              <a:t>print(value, ..., </a:t>
            </a:r>
            <a:r>
              <a:rPr lang="en-US" b="1" i="1" dirty="0" err="1"/>
              <a:t>sep</a:t>
            </a:r>
            <a:r>
              <a:rPr lang="en-US" b="1" i="1" dirty="0"/>
              <a:t>=' ', end='\n', file=</a:t>
            </a:r>
            <a:r>
              <a:rPr lang="en-US" b="1" i="1" dirty="0" err="1"/>
              <a:t>sys.stdout</a:t>
            </a:r>
            <a:r>
              <a:rPr lang="en-US" b="1" i="1" dirty="0"/>
              <a:t>, flush=False)</a:t>
            </a:r>
          </a:p>
          <a:p>
            <a:pPr marL="0" indent="0">
              <a:buNone/>
            </a:pPr>
            <a:r>
              <a:rPr lang="en-US" dirty="0" err="1"/>
              <a:t>sep</a:t>
            </a:r>
            <a:r>
              <a:rPr lang="en-US" dirty="0"/>
              <a:t>: in default, use space to separate the output data. but we change it to other characters such (,),( :) ,(-), anything  you like.</a:t>
            </a:r>
          </a:p>
          <a:p>
            <a:pPr marL="0" indent="0">
              <a:buNone/>
            </a:pPr>
            <a:r>
              <a:rPr lang="en-US" b="1" i="1" dirty="0" err="1"/>
              <a:t>end:</a:t>
            </a:r>
            <a:r>
              <a:rPr lang="en-US" dirty="0" err="1"/>
              <a:t>if</a:t>
            </a:r>
            <a:r>
              <a:rPr lang="en-US" dirty="0"/>
              <a:t> default, after finishing print, end with newline. it next print will begin in next line. we can change it with other options.</a:t>
            </a:r>
          </a:p>
          <a:p>
            <a:endParaRPr lang="en-US" dirty="0"/>
          </a:p>
        </p:txBody>
      </p:sp>
    </p:spTree>
    <p:extLst>
      <p:ext uri="{BB962C8B-B14F-4D97-AF65-F5344CB8AC3E}">
        <p14:creationId xmlns:p14="http://schemas.microsoft.com/office/powerpoint/2010/main" val="137723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1B0C-E5AB-4BA4-BCED-69C33B11D8AE}"/>
              </a:ext>
            </a:extLst>
          </p:cNvPr>
          <p:cNvSpPr>
            <a:spLocks noGrp="1"/>
          </p:cNvSpPr>
          <p:nvPr>
            <p:ph type="title"/>
          </p:nvPr>
        </p:nvSpPr>
        <p:spPr/>
        <p:txBody>
          <a:bodyPr/>
          <a:lstStyle/>
          <a:p>
            <a:pPr algn="ctr"/>
            <a:r>
              <a:rPr lang="en-US" dirty="0">
                <a:solidFill>
                  <a:srgbClr val="FF0000"/>
                </a:solidFill>
              </a:rPr>
              <a:t>Try it out</a:t>
            </a:r>
          </a:p>
        </p:txBody>
      </p:sp>
      <p:sp>
        <p:nvSpPr>
          <p:cNvPr id="3" name="Content Placeholder 2">
            <a:extLst>
              <a:ext uri="{FF2B5EF4-FFF2-40B4-BE49-F238E27FC236}">
                <a16:creationId xmlns:a16="http://schemas.microsoft.com/office/drawing/2014/main" id="{AA2C07D0-E7C6-4EC0-8F9E-C990131BA45C}"/>
              </a:ext>
            </a:extLst>
          </p:cNvPr>
          <p:cNvSpPr>
            <a:spLocks noGrp="1"/>
          </p:cNvSpPr>
          <p:nvPr>
            <p:ph idx="1"/>
          </p:nvPr>
        </p:nvSpPr>
        <p:spPr/>
        <p:txBody>
          <a:bodyPr/>
          <a:lstStyle/>
          <a:p>
            <a:pPr marL="0" indent="0">
              <a:buNone/>
            </a:pPr>
            <a:r>
              <a:rPr lang="en-US" sz="2800" dirty="0">
                <a:solidFill>
                  <a:srgbClr val="002060"/>
                </a:solidFill>
              </a:rPr>
              <a:t>a=3; b=56;c=897</a:t>
            </a:r>
          </a:p>
          <a:p>
            <a:pPr marL="0" indent="0">
              <a:buNone/>
            </a:pPr>
            <a:r>
              <a:rPr lang="en-US" sz="2800" dirty="0">
                <a:solidFill>
                  <a:srgbClr val="002060"/>
                </a:solidFill>
              </a:rPr>
              <a:t>print(</a:t>
            </a:r>
            <a:r>
              <a:rPr lang="en-US" sz="2800" dirty="0" err="1">
                <a:solidFill>
                  <a:srgbClr val="002060"/>
                </a:solidFill>
              </a:rPr>
              <a:t>a,b,c</a:t>
            </a:r>
            <a:r>
              <a:rPr lang="en-US" sz="2800" dirty="0">
                <a:solidFill>
                  <a:srgbClr val="002060"/>
                </a:solidFill>
              </a:rPr>
              <a:t>)</a:t>
            </a:r>
          </a:p>
          <a:p>
            <a:pPr marL="0" indent="0">
              <a:buNone/>
            </a:pPr>
            <a:r>
              <a:rPr lang="en-US" sz="2800" dirty="0">
                <a:solidFill>
                  <a:srgbClr val="002060"/>
                </a:solidFill>
              </a:rPr>
              <a:t>print(</a:t>
            </a:r>
            <a:r>
              <a:rPr lang="en-US" sz="2800" dirty="0" err="1">
                <a:solidFill>
                  <a:srgbClr val="002060"/>
                </a:solidFill>
              </a:rPr>
              <a:t>a,b,c,sep</a:t>
            </a:r>
            <a:r>
              <a:rPr lang="en-US" sz="2800" dirty="0">
                <a:solidFill>
                  <a:srgbClr val="002060"/>
                </a:solidFill>
              </a:rPr>
              <a:t>=",")</a:t>
            </a:r>
          </a:p>
          <a:p>
            <a:pPr marL="0" indent="0">
              <a:buNone/>
            </a:pPr>
            <a:r>
              <a:rPr lang="en-US" sz="2800" dirty="0">
                <a:solidFill>
                  <a:srgbClr val="002060"/>
                </a:solidFill>
              </a:rPr>
              <a:t>print(</a:t>
            </a:r>
            <a:r>
              <a:rPr lang="en-US" sz="2800" dirty="0" err="1">
                <a:solidFill>
                  <a:srgbClr val="002060"/>
                </a:solidFill>
              </a:rPr>
              <a:t>a,b,c,sep</a:t>
            </a:r>
            <a:r>
              <a:rPr lang="en-US" sz="2800" dirty="0">
                <a:solidFill>
                  <a:srgbClr val="002060"/>
                </a:solidFill>
              </a:rPr>
              <a:t>=":")</a:t>
            </a:r>
          </a:p>
          <a:p>
            <a:pPr marL="0" indent="0">
              <a:buNone/>
            </a:pPr>
            <a:r>
              <a:rPr lang="en-US" sz="2800" dirty="0">
                <a:solidFill>
                  <a:srgbClr val="002060"/>
                </a:solidFill>
              </a:rPr>
              <a:t>print(</a:t>
            </a:r>
            <a:r>
              <a:rPr lang="en-US" sz="2800" dirty="0" err="1">
                <a:solidFill>
                  <a:srgbClr val="002060"/>
                </a:solidFill>
              </a:rPr>
              <a:t>a,b,c,sep</a:t>
            </a:r>
            <a:r>
              <a:rPr lang="en-US" sz="2800" dirty="0">
                <a:solidFill>
                  <a:srgbClr val="002060"/>
                </a:solidFill>
              </a:rPr>
              <a:t>="-")</a:t>
            </a:r>
          </a:p>
          <a:p>
            <a:endParaRPr lang="en-US" dirty="0"/>
          </a:p>
        </p:txBody>
      </p:sp>
    </p:spTree>
    <p:extLst>
      <p:ext uri="{BB962C8B-B14F-4D97-AF65-F5344CB8AC3E}">
        <p14:creationId xmlns:p14="http://schemas.microsoft.com/office/powerpoint/2010/main" val="32388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5B1C4-69A0-40B3-9AE9-E40671E1598F}"/>
              </a:ext>
            </a:extLst>
          </p:cNvPr>
          <p:cNvSpPr>
            <a:spLocks noGrp="1"/>
          </p:cNvSpPr>
          <p:nvPr>
            <p:ph type="title"/>
          </p:nvPr>
        </p:nvSpPr>
        <p:spPr/>
        <p:txBody>
          <a:bodyPr/>
          <a:lstStyle/>
          <a:p>
            <a:pPr algn="ctr"/>
            <a:r>
              <a:rPr lang="en-US" dirty="0">
                <a:solidFill>
                  <a:srgbClr val="FF0000"/>
                </a:solidFill>
              </a:rPr>
              <a:t>Try it out</a:t>
            </a:r>
          </a:p>
        </p:txBody>
      </p:sp>
      <p:sp>
        <p:nvSpPr>
          <p:cNvPr id="5" name="Content Placeholder 4">
            <a:extLst>
              <a:ext uri="{FF2B5EF4-FFF2-40B4-BE49-F238E27FC236}">
                <a16:creationId xmlns:a16="http://schemas.microsoft.com/office/drawing/2014/main" id="{409051B5-7FCF-4C92-B38A-A8988869F2AB}"/>
              </a:ext>
            </a:extLst>
          </p:cNvPr>
          <p:cNvSpPr>
            <a:spLocks noGrp="1"/>
          </p:cNvSpPr>
          <p:nvPr>
            <p:ph sz="half" idx="1"/>
          </p:nvPr>
        </p:nvSpPr>
        <p:spPr/>
        <p:txBody>
          <a:bodyPr>
            <a:normAutofit lnSpcReduction="10000"/>
          </a:bodyPr>
          <a:lstStyle/>
          <a:p>
            <a:pPr marL="0" indent="0">
              <a:buNone/>
            </a:pPr>
            <a:r>
              <a:rPr lang="en-US" sz="2800" dirty="0">
                <a:solidFill>
                  <a:srgbClr val="002060"/>
                </a:solidFill>
              </a:rPr>
              <a:t>a=3; b=56;c=897</a:t>
            </a:r>
          </a:p>
          <a:p>
            <a:pPr marL="0" indent="0">
              <a:buNone/>
            </a:pPr>
            <a:r>
              <a:rPr lang="en-US" sz="2800" dirty="0">
                <a:solidFill>
                  <a:srgbClr val="002060"/>
                </a:solidFill>
              </a:rPr>
              <a:t>print(a)</a:t>
            </a:r>
          </a:p>
          <a:p>
            <a:pPr marL="0" indent="0">
              <a:buNone/>
            </a:pPr>
            <a:r>
              <a:rPr lang="en-US" sz="2800" dirty="0">
                <a:solidFill>
                  <a:srgbClr val="002060"/>
                </a:solidFill>
              </a:rPr>
              <a:t>print(b)</a:t>
            </a:r>
          </a:p>
          <a:p>
            <a:pPr marL="0" indent="0">
              <a:buNone/>
            </a:pPr>
            <a:r>
              <a:rPr lang="en-US" sz="2800" dirty="0">
                <a:solidFill>
                  <a:srgbClr val="002060"/>
                </a:solidFill>
              </a:rPr>
              <a:t>print( c )</a:t>
            </a:r>
          </a:p>
          <a:p>
            <a:pPr marL="0" indent="0">
              <a:buNone/>
            </a:pPr>
            <a:endParaRPr lang="en-US" sz="2800" dirty="0">
              <a:solidFill>
                <a:srgbClr val="002060"/>
              </a:solidFill>
            </a:endParaRPr>
          </a:p>
          <a:p>
            <a:pPr marL="0" indent="0">
              <a:buFont typeface="Arial" panose="020B0604020202020204" pitchFamily="34" charset="0"/>
              <a:buNone/>
            </a:pPr>
            <a:r>
              <a:rPr lang="en-US" sz="2800" dirty="0"/>
              <a:t>3 numbers print in 3 lines</a:t>
            </a:r>
          </a:p>
          <a:p>
            <a:pPr marL="0" indent="0">
              <a:buFont typeface="Arial" panose="020B0604020202020204" pitchFamily="34" charset="0"/>
              <a:buNone/>
            </a:pPr>
            <a:r>
              <a:rPr lang="en-US" sz="2800" dirty="0"/>
              <a:t>3</a:t>
            </a:r>
          </a:p>
          <a:p>
            <a:pPr marL="0" indent="0">
              <a:buFont typeface="Arial" panose="020B0604020202020204" pitchFamily="34" charset="0"/>
              <a:buNone/>
            </a:pPr>
            <a:r>
              <a:rPr lang="en-US" sz="2800" dirty="0"/>
              <a:t>56</a:t>
            </a:r>
          </a:p>
          <a:p>
            <a:pPr marL="0" indent="0">
              <a:buFont typeface="Arial" panose="020B0604020202020204" pitchFamily="34" charset="0"/>
              <a:buNone/>
            </a:pPr>
            <a:r>
              <a:rPr lang="en-US" sz="2800" dirty="0"/>
              <a:t>897</a:t>
            </a:r>
          </a:p>
          <a:p>
            <a:endParaRPr lang="en-US" dirty="0"/>
          </a:p>
        </p:txBody>
      </p:sp>
      <p:sp>
        <p:nvSpPr>
          <p:cNvPr id="6" name="Content Placeholder 5">
            <a:extLst>
              <a:ext uri="{FF2B5EF4-FFF2-40B4-BE49-F238E27FC236}">
                <a16:creationId xmlns:a16="http://schemas.microsoft.com/office/drawing/2014/main" id="{E839B1DB-1E73-46E2-A0D7-853F9B75898D}"/>
              </a:ext>
            </a:extLst>
          </p:cNvPr>
          <p:cNvSpPr>
            <a:spLocks noGrp="1"/>
          </p:cNvSpPr>
          <p:nvPr>
            <p:ph sz="half" idx="2"/>
          </p:nvPr>
        </p:nvSpPr>
        <p:spPr/>
        <p:txBody>
          <a:bodyPr>
            <a:normAutofit lnSpcReduction="10000"/>
          </a:bodyPr>
          <a:lstStyle/>
          <a:p>
            <a:pPr marL="0" indent="0">
              <a:buNone/>
            </a:pPr>
            <a:r>
              <a:rPr lang="en-US" sz="2800" dirty="0">
                <a:solidFill>
                  <a:srgbClr val="002060"/>
                </a:solidFill>
              </a:rPr>
              <a:t>a=3; b=56;c=897</a:t>
            </a:r>
          </a:p>
          <a:p>
            <a:pPr marL="0" indent="0">
              <a:buNone/>
            </a:pPr>
            <a:r>
              <a:rPr lang="en-US" sz="2800" dirty="0">
                <a:solidFill>
                  <a:srgbClr val="002060"/>
                </a:solidFill>
              </a:rPr>
              <a:t>print(</a:t>
            </a:r>
            <a:r>
              <a:rPr lang="en-US" sz="2800" dirty="0" err="1">
                <a:solidFill>
                  <a:srgbClr val="002060"/>
                </a:solidFill>
              </a:rPr>
              <a:t>a,end</a:t>
            </a:r>
            <a:r>
              <a:rPr lang="en-US" sz="2800" dirty="0">
                <a:solidFill>
                  <a:srgbClr val="002060"/>
                </a:solidFill>
              </a:rPr>
              <a:t>=",")</a:t>
            </a:r>
          </a:p>
          <a:p>
            <a:pPr marL="0" indent="0">
              <a:buNone/>
            </a:pPr>
            <a:r>
              <a:rPr lang="en-US" sz="2800" dirty="0">
                <a:solidFill>
                  <a:srgbClr val="002060"/>
                </a:solidFill>
              </a:rPr>
              <a:t>print(</a:t>
            </a:r>
            <a:r>
              <a:rPr lang="en-US" sz="2800" dirty="0" err="1">
                <a:solidFill>
                  <a:srgbClr val="002060"/>
                </a:solidFill>
              </a:rPr>
              <a:t>b,end</a:t>
            </a:r>
            <a:r>
              <a:rPr lang="en-US" sz="2800" dirty="0">
                <a:solidFill>
                  <a:srgbClr val="002060"/>
                </a:solidFill>
              </a:rPr>
              <a:t>=",")</a:t>
            </a:r>
          </a:p>
          <a:p>
            <a:pPr marL="0" indent="0">
              <a:buNone/>
            </a:pPr>
            <a:r>
              <a:rPr lang="en-US" sz="2800" dirty="0">
                <a:solidFill>
                  <a:srgbClr val="002060"/>
                </a:solidFill>
              </a:rPr>
              <a:t>print( c)</a:t>
            </a:r>
          </a:p>
          <a:p>
            <a:pPr marL="0" indent="0">
              <a:buNone/>
            </a:pPr>
            <a:endParaRPr lang="en-US" dirty="0">
              <a:solidFill>
                <a:srgbClr val="002060"/>
              </a:solidFill>
            </a:endParaRPr>
          </a:p>
          <a:p>
            <a:r>
              <a:rPr lang="en-US" sz="2800" dirty="0"/>
              <a:t>3 numbers print in one </a:t>
            </a:r>
            <a:r>
              <a:rPr lang="en-US" sz="2800" dirty="0" err="1"/>
              <a:t>line,separated</a:t>
            </a:r>
            <a:r>
              <a:rPr lang="en-US" sz="2800" dirty="0"/>
              <a:t> by comma.</a:t>
            </a:r>
          </a:p>
          <a:p>
            <a:r>
              <a:rPr lang="en-US" sz="2800" dirty="0"/>
              <a:t>3,56,897</a:t>
            </a:r>
          </a:p>
          <a:p>
            <a:r>
              <a:rPr lang="en-US" sz="2800" dirty="0"/>
              <a:t>_</a:t>
            </a:r>
          </a:p>
          <a:p>
            <a:endParaRPr lang="en-US" sz="2800" dirty="0"/>
          </a:p>
          <a:p>
            <a:endParaRPr lang="en-US" dirty="0"/>
          </a:p>
        </p:txBody>
      </p:sp>
    </p:spTree>
    <p:extLst>
      <p:ext uri="{BB962C8B-B14F-4D97-AF65-F5344CB8AC3E}">
        <p14:creationId xmlns:p14="http://schemas.microsoft.com/office/powerpoint/2010/main" val="69478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A06B-0DD3-447E-B015-865A494FA710}"/>
              </a:ext>
            </a:extLst>
          </p:cNvPr>
          <p:cNvSpPr>
            <a:spLocks noGrp="1"/>
          </p:cNvSpPr>
          <p:nvPr>
            <p:ph type="title"/>
          </p:nvPr>
        </p:nvSpPr>
        <p:spPr/>
        <p:txBody>
          <a:bodyPr/>
          <a:lstStyle/>
          <a:p>
            <a:pPr algn="ctr"/>
            <a:r>
              <a:rPr lang="en-US" dirty="0">
                <a:solidFill>
                  <a:srgbClr val="FF0000"/>
                </a:solidFill>
              </a:rPr>
              <a:t>Try it out</a:t>
            </a:r>
          </a:p>
        </p:txBody>
      </p:sp>
      <p:sp>
        <p:nvSpPr>
          <p:cNvPr id="3" name="Content Placeholder 2">
            <a:extLst>
              <a:ext uri="{FF2B5EF4-FFF2-40B4-BE49-F238E27FC236}">
                <a16:creationId xmlns:a16="http://schemas.microsoft.com/office/drawing/2014/main" id="{F4E9490C-75F0-42F7-8340-FE22EBC34E6C}"/>
              </a:ext>
            </a:extLst>
          </p:cNvPr>
          <p:cNvSpPr>
            <a:spLocks noGrp="1"/>
          </p:cNvSpPr>
          <p:nvPr>
            <p:ph sz="half" idx="1"/>
          </p:nvPr>
        </p:nvSpPr>
        <p:spPr/>
        <p:txBody>
          <a:bodyPr/>
          <a:lstStyle/>
          <a:p>
            <a:pPr marL="0" indent="0">
              <a:buNone/>
            </a:pPr>
            <a:r>
              <a:rPr lang="en-US" sz="2800" dirty="0">
                <a:solidFill>
                  <a:srgbClr val="002060"/>
                </a:solidFill>
              </a:rPr>
              <a:t>h=15;m=43;s=34  # it is a time</a:t>
            </a:r>
          </a:p>
          <a:p>
            <a:pPr marL="0" indent="0">
              <a:buNone/>
            </a:pPr>
            <a:r>
              <a:rPr lang="en-US" sz="2800" dirty="0">
                <a:solidFill>
                  <a:srgbClr val="002060"/>
                </a:solidFill>
              </a:rPr>
              <a:t>year=2018;m="Mar"; d=18</a:t>
            </a:r>
          </a:p>
          <a:p>
            <a:pPr marL="0" indent="0">
              <a:buNone/>
            </a:pPr>
            <a:r>
              <a:rPr lang="en-US" sz="2800" dirty="0">
                <a:solidFill>
                  <a:srgbClr val="002060"/>
                </a:solidFill>
              </a:rPr>
              <a:t>print(</a:t>
            </a:r>
            <a:r>
              <a:rPr lang="en-US" sz="2800" dirty="0" err="1">
                <a:solidFill>
                  <a:srgbClr val="002060"/>
                </a:solidFill>
              </a:rPr>
              <a:t>h,m,s,</a:t>
            </a:r>
            <a:r>
              <a:rPr lang="en-US" sz="2800" dirty="0" err="1">
                <a:solidFill>
                  <a:srgbClr val="FF0000"/>
                </a:solidFill>
              </a:rPr>
              <a:t>sep</a:t>
            </a:r>
            <a:r>
              <a:rPr lang="en-US" sz="2800" dirty="0">
                <a:solidFill>
                  <a:srgbClr val="FF0000"/>
                </a:solidFill>
              </a:rPr>
              <a:t>=":"</a:t>
            </a:r>
            <a:r>
              <a:rPr lang="en-US" sz="2800" dirty="0">
                <a:solidFill>
                  <a:srgbClr val="002060"/>
                </a:solidFill>
              </a:rPr>
              <a:t>)</a:t>
            </a:r>
          </a:p>
          <a:p>
            <a:pPr marL="0" indent="0">
              <a:buNone/>
            </a:pPr>
            <a:r>
              <a:rPr lang="en-US" sz="2800" dirty="0">
                <a:solidFill>
                  <a:srgbClr val="002060"/>
                </a:solidFill>
              </a:rPr>
              <a:t>print(</a:t>
            </a:r>
            <a:r>
              <a:rPr lang="en-US" sz="2800" dirty="0" err="1">
                <a:solidFill>
                  <a:srgbClr val="002060"/>
                </a:solidFill>
              </a:rPr>
              <a:t>year,m,d,</a:t>
            </a:r>
            <a:r>
              <a:rPr lang="en-US" sz="2800" dirty="0" err="1">
                <a:solidFill>
                  <a:srgbClr val="FF0000"/>
                </a:solidFill>
              </a:rPr>
              <a:t>sep</a:t>
            </a:r>
            <a:r>
              <a:rPr lang="en-US" sz="2800" dirty="0">
                <a:solidFill>
                  <a:srgbClr val="FF0000"/>
                </a:solidFill>
              </a:rPr>
              <a:t>="/"</a:t>
            </a:r>
            <a:r>
              <a:rPr lang="en-US" sz="2800" dirty="0">
                <a:solidFill>
                  <a:srgbClr val="002060"/>
                </a:solidFill>
              </a:rPr>
              <a:t>)</a:t>
            </a:r>
          </a:p>
          <a:p>
            <a:pPr marL="0" indent="0">
              <a:buNone/>
            </a:pPr>
            <a:endParaRPr lang="en-US" sz="2800" dirty="0"/>
          </a:p>
          <a:p>
            <a:endParaRPr lang="en-US" dirty="0"/>
          </a:p>
        </p:txBody>
      </p:sp>
      <p:sp>
        <p:nvSpPr>
          <p:cNvPr id="4" name="Content Placeholder 3">
            <a:extLst>
              <a:ext uri="{FF2B5EF4-FFF2-40B4-BE49-F238E27FC236}">
                <a16:creationId xmlns:a16="http://schemas.microsoft.com/office/drawing/2014/main" id="{6EA338CC-BA5B-4783-8DDD-3A309B1232FA}"/>
              </a:ext>
            </a:extLst>
          </p:cNvPr>
          <p:cNvSpPr>
            <a:spLocks noGrp="1"/>
          </p:cNvSpPr>
          <p:nvPr>
            <p:ph sz="half" idx="2"/>
          </p:nvPr>
        </p:nvSpPr>
        <p:spPr/>
        <p:txBody>
          <a:bodyPr/>
          <a:lstStyle/>
          <a:p>
            <a:r>
              <a:rPr lang="en-US" altLang="zh-CN" dirty="0"/>
              <a:t>pay attention to use of </a:t>
            </a:r>
            <a:r>
              <a:rPr lang="en-US" altLang="zh-CN" dirty="0" err="1"/>
              <a:t>sep</a:t>
            </a:r>
            <a:r>
              <a:rPr lang="en-US" altLang="zh-CN" dirty="0"/>
              <a:t> in print function.</a:t>
            </a:r>
            <a:endParaRPr lang="zh-CN" altLang="en-US" dirty="0"/>
          </a:p>
          <a:p>
            <a:endParaRPr lang="en-US" dirty="0"/>
          </a:p>
        </p:txBody>
      </p:sp>
    </p:spTree>
    <p:extLst>
      <p:ext uri="{BB962C8B-B14F-4D97-AF65-F5344CB8AC3E}">
        <p14:creationId xmlns:p14="http://schemas.microsoft.com/office/powerpoint/2010/main" val="179399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0E3D13-04E4-42A4-B922-2682D9FB0E62}"/>
              </a:ext>
            </a:extLst>
          </p:cNvPr>
          <p:cNvSpPr>
            <a:spLocks noGrp="1"/>
          </p:cNvSpPr>
          <p:nvPr>
            <p:ph type="title"/>
          </p:nvPr>
        </p:nvSpPr>
        <p:spPr/>
        <p:txBody>
          <a:bodyPr/>
          <a:lstStyle/>
          <a:p>
            <a:pPr algn="ctr"/>
            <a:r>
              <a:rPr lang="en-US" dirty="0">
                <a:solidFill>
                  <a:srgbClr val="FF0000"/>
                </a:solidFill>
              </a:rPr>
              <a:t>Data Types</a:t>
            </a:r>
          </a:p>
        </p:txBody>
      </p:sp>
      <p:sp>
        <p:nvSpPr>
          <p:cNvPr id="6" name="Content Placeholder 5">
            <a:extLst>
              <a:ext uri="{FF2B5EF4-FFF2-40B4-BE49-F238E27FC236}">
                <a16:creationId xmlns:a16="http://schemas.microsoft.com/office/drawing/2014/main" id="{472E5DC4-DFF9-4061-93F7-2A242DA6E7ED}"/>
              </a:ext>
            </a:extLst>
          </p:cNvPr>
          <p:cNvSpPr>
            <a:spLocks noGrp="1"/>
          </p:cNvSpPr>
          <p:nvPr>
            <p:ph idx="1"/>
          </p:nvPr>
        </p:nvSpPr>
        <p:spPr/>
        <p:txBody>
          <a:bodyPr/>
          <a:lstStyle/>
          <a:p>
            <a:r>
              <a:rPr lang="en-US" dirty="0"/>
              <a:t>Class integer(int)  =-2,-1,0,1,4,6…….</a:t>
            </a:r>
          </a:p>
          <a:p>
            <a:r>
              <a:rPr lang="en-US" dirty="0"/>
              <a:t>Class float=2.5,2.77,-5.6</a:t>
            </a:r>
          </a:p>
          <a:p>
            <a:r>
              <a:rPr lang="en-US" dirty="0"/>
              <a:t>Class string(str)=“</a:t>
            </a:r>
            <a:r>
              <a:rPr lang="en-US" dirty="0" err="1"/>
              <a:t>abc</a:t>
            </a:r>
            <a:r>
              <a:rPr lang="en-US" dirty="0"/>
              <a:t>”,’A’</a:t>
            </a:r>
          </a:p>
          <a:p>
            <a:r>
              <a:rPr lang="en-US" dirty="0"/>
              <a:t>Class Boolean (bool)=True/False</a:t>
            </a:r>
          </a:p>
          <a:p>
            <a:endParaRPr lang="en-US" dirty="0"/>
          </a:p>
          <a:p>
            <a:r>
              <a:rPr lang="en-US" dirty="0"/>
              <a:t>Type()</a:t>
            </a:r>
          </a:p>
          <a:p>
            <a:endParaRPr lang="en-US" dirty="0"/>
          </a:p>
        </p:txBody>
      </p:sp>
    </p:spTree>
    <p:extLst>
      <p:ext uri="{BB962C8B-B14F-4D97-AF65-F5344CB8AC3E}">
        <p14:creationId xmlns:p14="http://schemas.microsoft.com/office/powerpoint/2010/main" val="396221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37B9-7533-4D21-9B3D-AA9B8DAAD480}"/>
              </a:ext>
            </a:extLst>
          </p:cNvPr>
          <p:cNvSpPr>
            <a:spLocks noGrp="1"/>
          </p:cNvSpPr>
          <p:nvPr>
            <p:ph type="title"/>
          </p:nvPr>
        </p:nvSpPr>
        <p:spPr/>
        <p:txBody>
          <a:bodyPr/>
          <a:lstStyle/>
          <a:p>
            <a:pPr algn="ctr"/>
            <a:r>
              <a:rPr lang="en-US" dirty="0">
                <a:solidFill>
                  <a:srgbClr val="FF0000"/>
                </a:solidFill>
              </a:rPr>
              <a:t>input</a:t>
            </a:r>
          </a:p>
        </p:txBody>
      </p:sp>
      <p:sp>
        <p:nvSpPr>
          <p:cNvPr id="3" name="Content Placeholder 2">
            <a:extLst>
              <a:ext uri="{FF2B5EF4-FFF2-40B4-BE49-F238E27FC236}">
                <a16:creationId xmlns:a16="http://schemas.microsoft.com/office/drawing/2014/main" id="{4B294962-E1E9-45E7-B228-1117C356F7E9}"/>
              </a:ext>
            </a:extLst>
          </p:cNvPr>
          <p:cNvSpPr>
            <a:spLocks noGrp="1"/>
          </p:cNvSpPr>
          <p:nvPr>
            <p:ph idx="1"/>
          </p:nvPr>
        </p:nvSpPr>
        <p:spPr/>
        <p:txBody>
          <a:bodyPr/>
          <a:lstStyle/>
          <a:p>
            <a:pPr marL="0" indent="0">
              <a:buNone/>
            </a:pPr>
            <a:r>
              <a:rPr lang="en-US" sz="2800" dirty="0"/>
              <a:t>Usage of Input:</a:t>
            </a:r>
          </a:p>
          <a:p>
            <a:pPr marL="0" indent="0">
              <a:buNone/>
            </a:pPr>
            <a:endParaRPr lang="en-US" sz="2800" dirty="0"/>
          </a:p>
          <a:p>
            <a:pPr marL="0" indent="0">
              <a:buNone/>
            </a:pPr>
            <a:r>
              <a:rPr lang="en-US" sz="2800" dirty="0"/>
              <a:t>input(prompt=None, /)</a:t>
            </a:r>
          </a:p>
          <a:p>
            <a:pPr marL="0" indent="0">
              <a:buNone/>
            </a:pPr>
            <a:r>
              <a:rPr lang="en-US" sz="2800" dirty="0"/>
              <a:t>input()</a:t>
            </a:r>
          </a:p>
          <a:p>
            <a:pPr marL="0" indent="0">
              <a:buNone/>
            </a:pPr>
            <a:r>
              <a:rPr lang="en-US" sz="2800" dirty="0"/>
              <a:t>Read a string from standard input.  The trailing newline is stripped.</a:t>
            </a:r>
          </a:p>
          <a:p>
            <a:pPr marL="0" indent="0">
              <a:buNone/>
            </a:pPr>
            <a:r>
              <a:rPr lang="en-US" sz="2800" dirty="0"/>
              <a:t>None prompt string, if given, is printed to standard output without a  trailing newline before reading input. </a:t>
            </a:r>
          </a:p>
          <a:p>
            <a:pPr marL="0" indent="0">
              <a:buNone/>
            </a:pPr>
            <a:r>
              <a:rPr lang="en-US" sz="2800" dirty="0"/>
              <a:t>in default, the result we get from input is one line string but striped the newline.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4EEC-506B-47C6-86E0-B60FD9A7DEAC}"/>
              </a:ext>
            </a:extLst>
          </p:cNvPr>
          <p:cNvSpPr>
            <a:spLocks noGrp="1"/>
          </p:cNvSpPr>
          <p:nvPr>
            <p:ph type="title"/>
          </p:nvPr>
        </p:nvSpPr>
        <p:spPr/>
        <p:txBody>
          <a:bodyPr/>
          <a:lstStyle/>
          <a:p>
            <a:pPr algn="ctr"/>
            <a:r>
              <a:rPr lang="en-US" dirty="0">
                <a:solidFill>
                  <a:srgbClr val="FF0000"/>
                </a:solidFill>
              </a:rPr>
              <a:t>Try it out</a:t>
            </a:r>
          </a:p>
        </p:txBody>
      </p:sp>
      <p:sp>
        <p:nvSpPr>
          <p:cNvPr id="3" name="Content Placeholder 2">
            <a:extLst>
              <a:ext uri="{FF2B5EF4-FFF2-40B4-BE49-F238E27FC236}">
                <a16:creationId xmlns:a16="http://schemas.microsoft.com/office/drawing/2014/main" id="{5D5B7338-DCF2-4E25-A9F8-37F147B802F3}"/>
              </a:ext>
            </a:extLst>
          </p:cNvPr>
          <p:cNvSpPr>
            <a:spLocks noGrp="1"/>
          </p:cNvSpPr>
          <p:nvPr>
            <p:ph idx="1"/>
          </p:nvPr>
        </p:nvSpPr>
        <p:spPr>
          <a:xfrm>
            <a:off x="395438" y="1656290"/>
            <a:ext cx="3599046" cy="4286417"/>
          </a:xfrm>
        </p:spPr>
        <p:txBody>
          <a:bodyPr/>
          <a:lstStyle/>
          <a:p>
            <a:r>
              <a:rPr lang="en-US" altLang="zh-CN" dirty="0"/>
              <a:t>run the program, point out what's wrong with it. How to change it</a:t>
            </a:r>
            <a:endParaRPr lang="zh-CN" altLang="en-US" dirty="0"/>
          </a:p>
          <a:p>
            <a:endParaRPr lang="en-US" dirty="0"/>
          </a:p>
        </p:txBody>
      </p:sp>
      <p:sp>
        <p:nvSpPr>
          <p:cNvPr id="4" name="Content Placeholder 2">
            <a:extLst>
              <a:ext uri="{FF2B5EF4-FFF2-40B4-BE49-F238E27FC236}">
                <a16:creationId xmlns:a16="http://schemas.microsoft.com/office/drawing/2014/main" id="{C16F4CE6-0FE3-4BD9-B30C-12E481508924}"/>
              </a:ext>
            </a:extLst>
          </p:cNvPr>
          <p:cNvSpPr txBox="1">
            <a:spLocks/>
          </p:cNvSpPr>
          <p:nvPr/>
        </p:nvSpPr>
        <p:spPr>
          <a:xfrm>
            <a:off x="4290463" y="1621891"/>
            <a:ext cx="3785132" cy="42864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t>name=input("enter your name:")</a:t>
            </a:r>
          </a:p>
          <a:p>
            <a:pPr marL="0" indent="0">
              <a:buNone/>
            </a:pPr>
            <a:r>
              <a:rPr lang="en-US" sz="2800" dirty="0"/>
              <a:t>add=input("your address:")</a:t>
            </a:r>
          </a:p>
          <a:p>
            <a:pPr marL="0" indent="0">
              <a:buNone/>
            </a:pPr>
            <a:r>
              <a:rPr lang="en-US" sz="2800" dirty="0"/>
              <a:t>pw=input("Your password:")</a:t>
            </a:r>
          </a:p>
          <a:p>
            <a:pPr marL="0" indent="0">
              <a:buNone/>
            </a:pPr>
            <a:r>
              <a:rPr lang="en-US" sz="2800" dirty="0"/>
              <a:t>id=input("your student id:")</a:t>
            </a:r>
          </a:p>
          <a:p>
            <a:pPr marL="0" indent="0">
              <a:buNone/>
            </a:pPr>
            <a:r>
              <a:rPr lang="en-US" sz="2800" dirty="0"/>
              <a:t>age=input("your age:")</a:t>
            </a:r>
          </a:p>
          <a:p>
            <a:pPr marL="0" indent="0">
              <a:buNone/>
            </a:pPr>
            <a:r>
              <a:rPr lang="en-US" sz="2800" dirty="0"/>
              <a:t>type(age)</a:t>
            </a:r>
          </a:p>
          <a:p>
            <a:pPr marL="0" indent="0">
              <a:buNone/>
            </a:pPr>
            <a:r>
              <a:rPr lang="en-US" sz="2800" dirty="0"/>
              <a:t>age=age+2</a:t>
            </a:r>
          </a:p>
          <a:p>
            <a:pPr marL="0" indent="0">
              <a:buNone/>
            </a:pPr>
            <a:r>
              <a:rPr lang="en-US" sz="2800" dirty="0"/>
              <a:t>print(age)</a:t>
            </a:r>
          </a:p>
          <a:p>
            <a:endParaRPr lang="en-US" dirty="0"/>
          </a:p>
        </p:txBody>
      </p:sp>
      <p:sp>
        <p:nvSpPr>
          <p:cNvPr id="5" name="Content Placeholder 2">
            <a:extLst>
              <a:ext uri="{FF2B5EF4-FFF2-40B4-BE49-F238E27FC236}">
                <a16:creationId xmlns:a16="http://schemas.microsoft.com/office/drawing/2014/main" id="{36D7C5B0-0A87-475E-B7BC-625F606D099E}"/>
              </a:ext>
            </a:extLst>
          </p:cNvPr>
          <p:cNvSpPr txBox="1">
            <a:spLocks/>
          </p:cNvSpPr>
          <p:nvPr/>
        </p:nvSpPr>
        <p:spPr>
          <a:xfrm>
            <a:off x="8075595" y="1510306"/>
            <a:ext cx="3599046" cy="4286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Input for other data types</a:t>
            </a:r>
            <a:endParaRPr lang="zh-CN" altLang="en-US" dirty="0"/>
          </a:p>
          <a:p>
            <a:endParaRPr lang="en-US" dirty="0"/>
          </a:p>
        </p:txBody>
      </p:sp>
    </p:spTree>
    <p:extLst>
      <p:ext uri="{BB962C8B-B14F-4D97-AF65-F5344CB8AC3E}">
        <p14:creationId xmlns:p14="http://schemas.microsoft.com/office/powerpoint/2010/main" val="180472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1E8A-56BE-42BD-8C46-4CC2C877168D}"/>
              </a:ext>
            </a:extLst>
          </p:cNvPr>
          <p:cNvSpPr>
            <a:spLocks noGrp="1"/>
          </p:cNvSpPr>
          <p:nvPr>
            <p:ph type="title"/>
          </p:nvPr>
        </p:nvSpPr>
        <p:spPr/>
        <p:txBody>
          <a:bodyPr/>
          <a:lstStyle/>
          <a:p>
            <a:pPr algn="ctr"/>
            <a:r>
              <a:rPr lang="en-US" dirty="0">
                <a:solidFill>
                  <a:srgbClr val="FF0000"/>
                </a:solidFill>
              </a:rPr>
              <a:t>How to get number from keyboard?</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7E51F2D3-5556-4FAB-B32F-3AB847B7CADE}"/>
              </a:ext>
            </a:extLst>
          </p:cNvPr>
          <p:cNvSpPr>
            <a:spLocks noGrp="1"/>
          </p:cNvSpPr>
          <p:nvPr>
            <p:ph idx="1"/>
          </p:nvPr>
        </p:nvSpPr>
        <p:spPr>
          <a:xfrm>
            <a:off x="838200" y="1825625"/>
            <a:ext cx="10404107" cy="1325563"/>
          </a:xfrm>
        </p:spPr>
        <p:txBody>
          <a:bodyPr/>
          <a:lstStyle/>
          <a:p>
            <a:r>
              <a:rPr lang="en-US" dirty="0"/>
              <a:t>usually, input function return a string to a variable. So we can put int or float before it to convert string to int or float. </a:t>
            </a:r>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27714C91-5019-4F9F-90C5-5E0E4F3006B9}"/>
              </a:ext>
            </a:extLst>
          </p:cNvPr>
          <p:cNvSpPr txBox="1"/>
          <p:nvPr/>
        </p:nvSpPr>
        <p:spPr>
          <a:xfrm>
            <a:off x="1032108" y="4034590"/>
            <a:ext cx="9858277" cy="1676400"/>
          </a:xfrm>
          <a:prstGeom prst="rect">
            <a:avLst/>
          </a:prstGeom>
          <a:ln>
            <a:solidFill>
              <a:srgbClr val="FF0000"/>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a:t>age=int(input("your age:"))</a:t>
            </a:r>
          </a:p>
          <a:p>
            <a:pPr marL="0" indent="0">
              <a:buFont typeface="Arial" panose="020B0604020202020204" pitchFamily="34" charset="0"/>
              <a:buNone/>
            </a:pPr>
            <a:r>
              <a:rPr lang="en-US" sz="2400"/>
              <a:t>age=age+5</a:t>
            </a:r>
          </a:p>
          <a:p>
            <a:pPr marL="0" indent="0">
              <a:buFont typeface="Arial" panose="020B0604020202020204" pitchFamily="34" charset="0"/>
              <a:buNone/>
            </a:pPr>
            <a:r>
              <a:rPr lang="en-US" sz="2400"/>
              <a:t>weight=float(input("your weight:"))</a:t>
            </a:r>
          </a:p>
        </p:txBody>
      </p:sp>
    </p:spTree>
    <p:extLst>
      <p:ext uri="{BB962C8B-B14F-4D97-AF65-F5344CB8AC3E}">
        <p14:creationId xmlns:p14="http://schemas.microsoft.com/office/powerpoint/2010/main" val="39441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F74D-27A5-4700-9458-5A16C17D490C}"/>
              </a:ext>
            </a:extLst>
          </p:cNvPr>
          <p:cNvSpPr>
            <a:spLocks noGrp="1"/>
          </p:cNvSpPr>
          <p:nvPr>
            <p:ph type="title"/>
          </p:nvPr>
        </p:nvSpPr>
        <p:spPr/>
        <p:txBody>
          <a:bodyPr/>
          <a:lstStyle/>
          <a:p>
            <a:pPr algn="ctr"/>
            <a:r>
              <a:rPr lang="en-US" dirty="0">
                <a:solidFill>
                  <a:srgbClr val="FF0000"/>
                </a:solidFill>
              </a:rPr>
              <a:t>How to input several numbers in one line</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E717B94C-D51A-4856-A6A9-563DE86681CE}"/>
              </a:ext>
            </a:extLst>
          </p:cNvPr>
          <p:cNvSpPr>
            <a:spLocks noGrp="1"/>
          </p:cNvSpPr>
          <p:nvPr>
            <p:ph idx="1"/>
          </p:nvPr>
        </p:nvSpPr>
        <p:spPr>
          <a:xfrm>
            <a:off x="838200" y="1825625"/>
            <a:ext cx="10515600" cy="2727124"/>
          </a:xfrm>
        </p:spPr>
        <p:txBody>
          <a:bodyPr>
            <a:normAutofit/>
          </a:bodyPr>
          <a:lstStyle/>
          <a:p>
            <a:pPr marL="0" indent="0">
              <a:buNone/>
            </a:pPr>
            <a:r>
              <a:rPr lang="en-US" sz="2800" dirty="0"/>
              <a:t>How to read more than one number in one input call? for </a:t>
            </a:r>
            <a:r>
              <a:rPr lang="en-US" sz="2800" dirty="0" err="1"/>
              <a:t>example,in</a:t>
            </a:r>
            <a:r>
              <a:rPr lang="en-US" sz="2800" dirty="0"/>
              <a:t> one call of input, enter following 4 numbers to </a:t>
            </a:r>
            <a:r>
              <a:rPr lang="en-US" sz="2800" dirty="0" err="1"/>
              <a:t>a,b,c,d</a:t>
            </a:r>
            <a:r>
              <a:rPr lang="en-US" sz="2800" dirty="0"/>
              <a:t>:</a:t>
            </a:r>
          </a:p>
          <a:p>
            <a:pPr marL="0" indent="0">
              <a:buNone/>
            </a:pPr>
            <a:r>
              <a:rPr lang="en-US" sz="2800" dirty="0"/>
              <a:t>       3,5,10,20.</a:t>
            </a:r>
          </a:p>
          <a:p>
            <a:pPr marL="0" indent="0">
              <a:buNone/>
            </a:pPr>
            <a:r>
              <a:rPr lang="en-US" sz="2800" dirty="0"/>
              <a:t>Single input function can not implement it. We have to use eval function. as to eval function, it will be explained in future. T</a:t>
            </a:r>
            <a:r>
              <a:rPr lang="en-US" altLang="zh-CN" sz="2800" dirty="0"/>
              <a:t>he entered numbers must be </a:t>
            </a:r>
            <a:r>
              <a:rPr lang="en-US" altLang="zh-CN" sz="2800" dirty="0">
                <a:solidFill>
                  <a:srgbClr val="FF0000"/>
                </a:solidFill>
              </a:rPr>
              <a:t>separated by comma</a:t>
            </a:r>
            <a:r>
              <a:rPr lang="en-US" altLang="zh-CN" sz="2800" dirty="0"/>
              <a:t>.</a:t>
            </a:r>
          </a:p>
          <a:p>
            <a:pPr marL="0" indent="0">
              <a:buNone/>
            </a:pPr>
            <a:endParaRPr lang="en-US" sz="2800" dirty="0"/>
          </a:p>
          <a:p>
            <a:pPr marL="0" indent="0">
              <a:buNone/>
            </a:pPr>
            <a:endParaRPr lang="en-US" sz="2400" dirty="0"/>
          </a:p>
          <a:p>
            <a:endParaRPr lang="en-US" dirty="0"/>
          </a:p>
        </p:txBody>
      </p:sp>
      <p:sp>
        <p:nvSpPr>
          <p:cNvPr id="4" name="Content Placeholder 2">
            <a:extLst>
              <a:ext uri="{FF2B5EF4-FFF2-40B4-BE49-F238E27FC236}">
                <a16:creationId xmlns:a16="http://schemas.microsoft.com/office/drawing/2014/main" id="{05F6E135-3BEC-43D0-AE20-1623BD03A607}"/>
              </a:ext>
            </a:extLst>
          </p:cNvPr>
          <p:cNvSpPr txBox="1"/>
          <p:nvPr/>
        </p:nvSpPr>
        <p:spPr>
          <a:xfrm>
            <a:off x="1243291" y="5253790"/>
            <a:ext cx="9108652" cy="1066800"/>
          </a:xfrm>
          <a:prstGeom prst="rect">
            <a:avLst/>
          </a:prstGeom>
          <a:ln>
            <a:solidFill>
              <a:srgbClr val="FF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a:t>&gt;&gt;&gt; a,b,c,d=eval(input("enter 4 numbers:"))</a:t>
            </a:r>
          </a:p>
          <a:p>
            <a:pPr marL="0" indent="0">
              <a:buFont typeface="Arial" panose="020B0604020202020204" pitchFamily="34" charset="0"/>
              <a:buNone/>
            </a:pPr>
            <a:r>
              <a:rPr lang="en-US" sz="2000"/>
              <a:t>3,5,10,20</a:t>
            </a:r>
            <a:endParaRPr lang="en-US" dirty="0"/>
          </a:p>
        </p:txBody>
      </p:sp>
    </p:spTree>
    <p:extLst>
      <p:ext uri="{BB962C8B-B14F-4D97-AF65-F5344CB8AC3E}">
        <p14:creationId xmlns:p14="http://schemas.microsoft.com/office/powerpoint/2010/main" val="262627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B011-B517-41B8-A952-C469648B6324}"/>
              </a:ext>
            </a:extLst>
          </p:cNvPr>
          <p:cNvSpPr>
            <a:spLocks noGrp="1"/>
          </p:cNvSpPr>
          <p:nvPr>
            <p:ph type="title"/>
          </p:nvPr>
        </p:nvSpPr>
        <p:spPr/>
        <p:txBody>
          <a:bodyPr/>
          <a:lstStyle/>
          <a:p>
            <a:pPr algn="ctr"/>
            <a:r>
              <a:rPr lang="en-US" dirty="0">
                <a:solidFill>
                  <a:srgbClr val="FF0000"/>
                </a:solidFill>
              </a:rPr>
              <a:t>input mixed data of string and number</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84C897C1-2EE9-44C1-852B-F6ABB3A4CACE}"/>
              </a:ext>
            </a:extLst>
          </p:cNvPr>
          <p:cNvSpPr>
            <a:spLocks noGrp="1"/>
          </p:cNvSpPr>
          <p:nvPr>
            <p:ph idx="1"/>
          </p:nvPr>
        </p:nvSpPr>
        <p:spPr/>
        <p:txBody>
          <a:bodyPr/>
          <a:lstStyle/>
          <a:p>
            <a:r>
              <a:rPr lang="en-US" sz="2800" dirty="0"/>
              <a:t>if we want to enter name and age in one call. We should use eval function like the following one. If the name has space, we should put the name in quotation. like "Wingo WU",23</a:t>
            </a:r>
          </a:p>
          <a:p>
            <a:endParaRPr lang="en-US" dirty="0"/>
          </a:p>
        </p:txBody>
      </p:sp>
      <p:sp>
        <p:nvSpPr>
          <p:cNvPr id="4" name="Content Placeholder 2">
            <a:extLst>
              <a:ext uri="{FF2B5EF4-FFF2-40B4-BE49-F238E27FC236}">
                <a16:creationId xmlns:a16="http://schemas.microsoft.com/office/drawing/2014/main" id="{79A41054-77DD-42E9-8685-C2E6DE6C6A05}"/>
              </a:ext>
            </a:extLst>
          </p:cNvPr>
          <p:cNvSpPr txBox="1"/>
          <p:nvPr/>
        </p:nvSpPr>
        <p:spPr>
          <a:xfrm>
            <a:off x="1122279" y="4167738"/>
            <a:ext cx="9504680" cy="1371600"/>
          </a:xfrm>
          <a:prstGeom prst="rect">
            <a:avLst/>
          </a:prstGeom>
          <a:ln>
            <a:solidFill>
              <a:srgbClr val="FF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a:t>&gt;&gt;&gt; name,age=eval(input("name and age:"))</a:t>
            </a:r>
          </a:p>
          <a:p>
            <a:pPr marL="0" indent="0">
              <a:buFont typeface="Arial" panose="020B0604020202020204" pitchFamily="34" charset="0"/>
              <a:buNone/>
            </a:pPr>
            <a:r>
              <a:rPr lang="en-US" sz="2000"/>
              <a:t>name and age:"Wingo WU",23</a:t>
            </a:r>
          </a:p>
          <a:p>
            <a:pPr marL="0" indent="0">
              <a:buFont typeface="Arial" panose="020B0604020202020204" pitchFamily="34" charset="0"/>
              <a:buNone/>
            </a:pPr>
            <a:r>
              <a:rPr lang="en-US" sz="2000"/>
              <a:t>&gt;&gt;&gt; </a:t>
            </a:r>
            <a:endParaRPr lang="en-US" sz="2000" dirty="0"/>
          </a:p>
        </p:txBody>
      </p:sp>
    </p:spTree>
    <p:extLst>
      <p:ext uri="{BB962C8B-B14F-4D97-AF65-F5344CB8AC3E}">
        <p14:creationId xmlns:p14="http://schemas.microsoft.com/office/powerpoint/2010/main" val="355364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4696-E715-4859-9897-00BDB8D8562A}"/>
              </a:ext>
            </a:extLst>
          </p:cNvPr>
          <p:cNvSpPr>
            <a:spLocks noGrp="1"/>
          </p:cNvSpPr>
          <p:nvPr>
            <p:ph type="title"/>
          </p:nvPr>
        </p:nvSpPr>
        <p:spPr/>
        <p:txBody>
          <a:bodyPr/>
          <a:lstStyle/>
          <a:p>
            <a:pPr algn="ctr"/>
            <a:r>
              <a:rPr lang="en-US" dirty="0">
                <a:solidFill>
                  <a:srgbClr val="FF0000"/>
                </a:solidFill>
              </a:rPr>
              <a:t>Variable</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086745AF-4031-4EBC-8F07-45ADA178ABC1}"/>
              </a:ext>
            </a:extLst>
          </p:cNvPr>
          <p:cNvSpPr>
            <a:spLocks noGrp="1"/>
          </p:cNvSpPr>
          <p:nvPr>
            <p:ph idx="1"/>
          </p:nvPr>
        </p:nvSpPr>
        <p:spPr/>
        <p:txBody>
          <a:bodyPr/>
          <a:lstStyle/>
          <a:p>
            <a:r>
              <a:rPr lang="en-US" dirty="0"/>
              <a:t>A variable is like  a box, It can hold anything we can put into it.</a:t>
            </a:r>
          </a:p>
          <a:p>
            <a:r>
              <a:rPr lang="en-US" dirty="0"/>
              <a:t>spam=42</a:t>
            </a:r>
          </a:p>
          <a:p>
            <a:endParaRPr lang="en-US" dirty="0"/>
          </a:p>
          <a:p>
            <a:endParaRPr lang="en-US" dirty="0"/>
          </a:p>
        </p:txBody>
      </p:sp>
      <p:pic>
        <p:nvPicPr>
          <p:cNvPr id="4" name="Picture 3">
            <a:extLst>
              <a:ext uri="{FF2B5EF4-FFF2-40B4-BE49-F238E27FC236}">
                <a16:creationId xmlns:a16="http://schemas.microsoft.com/office/drawing/2014/main" id="{1DDE97B6-57FD-474F-96BC-952D60535903}"/>
              </a:ext>
            </a:extLst>
          </p:cNvPr>
          <p:cNvPicPr>
            <a:picLocks noChangeAspect="1" noChangeArrowheads="1"/>
          </p:cNvPicPr>
          <p:nvPr/>
        </p:nvPicPr>
        <p:blipFill>
          <a:blip r:embed="rId2" cstate="print"/>
          <a:srcRect/>
          <a:stretch>
            <a:fillRect/>
          </a:stretch>
        </p:blipFill>
        <p:spPr bwMode="auto">
          <a:xfrm>
            <a:off x="6669176" y="3392905"/>
            <a:ext cx="3165767" cy="2420888"/>
          </a:xfrm>
          <a:prstGeom prst="rect">
            <a:avLst/>
          </a:prstGeom>
          <a:noFill/>
          <a:ln w="9525">
            <a:noFill/>
            <a:miter lim="800000"/>
            <a:headEnd/>
            <a:tailEnd/>
          </a:ln>
        </p:spPr>
      </p:pic>
    </p:spTree>
    <p:extLst>
      <p:ext uri="{BB962C8B-B14F-4D97-AF65-F5344CB8AC3E}">
        <p14:creationId xmlns:p14="http://schemas.microsoft.com/office/powerpoint/2010/main" val="170051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0C82-811C-45A6-B724-78C190CD7715}"/>
              </a:ext>
            </a:extLst>
          </p:cNvPr>
          <p:cNvSpPr>
            <a:spLocks noGrp="1"/>
          </p:cNvSpPr>
          <p:nvPr>
            <p:ph type="title"/>
          </p:nvPr>
        </p:nvSpPr>
        <p:spPr/>
        <p:txBody>
          <a:bodyPr>
            <a:normAutofit/>
          </a:bodyPr>
          <a:lstStyle/>
          <a:p>
            <a:pPr algn="ctr"/>
            <a:r>
              <a:rPr lang="en-US" altLang="zh-CN" dirty="0">
                <a:solidFill>
                  <a:srgbClr val="FF0000"/>
                </a:solidFill>
              </a:rPr>
              <a:t>Expression</a:t>
            </a:r>
            <a:endParaRPr lang="en-US" dirty="0">
              <a:solidFill>
                <a:srgbClr val="FF0000"/>
              </a:solidFill>
            </a:endParaRPr>
          </a:p>
        </p:txBody>
      </p:sp>
      <p:sp>
        <p:nvSpPr>
          <p:cNvPr id="3" name="Content Placeholder 2">
            <a:extLst>
              <a:ext uri="{FF2B5EF4-FFF2-40B4-BE49-F238E27FC236}">
                <a16:creationId xmlns:a16="http://schemas.microsoft.com/office/drawing/2014/main" id="{F1CD2383-05E5-4527-A09F-15D61239E6C5}"/>
              </a:ext>
            </a:extLst>
          </p:cNvPr>
          <p:cNvSpPr>
            <a:spLocks noGrp="1"/>
          </p:cNvSpPr>
          <p:nvPr>
            <p:ph idx="1"/>
          </p:nvPr>
        </p:nvSpPr>
        <p:spPr/>
        <p:txBody>
          <a:bodyPr/>
          <a:lstStyle/>
          <a:p>
            <a:r>
              <a:rPr lang="en-US" altLang="zh-CN" sz="2800" dirty="0"/>
              <a:t>Expression  is the most basic element of </a:t>
            </a:r>
            <a:r>
              <a:rPr lang="en-US" altLang="zh-CN" sz="2800" dirty="0" err="1"/>
              <a:t>aprogram</a:t>
            </a:r>
            <a:r>
              <a:rPr lang="en-US" altLang="zh-CN" sz="2800" dirty="0"/>
              <a:t>.</a:t>
            </a:r>
          </a:p>
          <a:p>
            <a:r>
              <a:rPr lang="en-US" altLang="zh-CN" sz="2800" dirty="0"/>
              <a:t>It consists of literal </a:t>
            </a:r>
            <a:r>
              <a:rPr lang="en-US" altLang="zh-CN" sz="2800" b="1" i="1" dirty="0">
                <a:effectLst>
                  <a:outerShdw blurRad="38100" dist="38100" dir="2700000" algn="tl">
                    <a:srgbClr val="000000">
                      <a:alpha val="43137"/>
                    </a:srgbClr>
                  </a:outerShdw>
                </a:effectLst>
              </a:rPr>
              <a:t>values</a:t>
            </a:r>
            <a:r>
              <a:rPr lang="en-US" altLang="zh-CN" sz="2800" dirty="0"/>
              <a:t> (such as 2) and </a:t>
            </a:r>
            <a:r>
              <a:rPr lang="en-US" altLang="zh-CN" sz="2800" b="1" i="1" dirty="0">
                <a:effectLst>
                  <a:outerShdw blurRad="38100" dist="38100" dir="2700000" algn="tl">
                    <a:srgbClr val="000000">
                      <a:alpha val="43137"/>
                    </a:srgbClr>
                  </a:outerShdw>
                </a:effectLst>
              </a:rPr>
              <a:t>operators </a:t>
            </a:r>
            <a:r>
              <a:rPr lang="en-US" altLang="zh-CN" sz="2800" dirty="0"/>
              <a:t>(such as +) and variables(such as </a:t>
            </a:r>
            <a:r>
              <a:rPr lang="en-US" altLang="zh-CN" sz="2800" dirty="0" err="1"/>
              <a:t>a,or</a:t>
            </a:r>
            <a:r>
              <a:rPr lang="en-US" altLang="zh-CN" sz="2800" dirty="0"/>
              <a:t> x). And they </a:t>
            </a:r>
            <a:r>
              <a:rPr lang="en-US" altLang="zh-CN" sz="2800" b="1" dirty="0">
                <a:effectLst>
                  <a:outerShdw blurRad="38100" dist="38100" dir="2700000" algn="tl">
                    <a:srgbClr val="000000">
                      <a:alpha val="43137"/>
                    </a:srgbClr>
                  </a:outerShdw>
                </a:effectLst>
              </a:rPr>
              <a:t>can always </a:t>
            </a:r>
            <a:r>
              <a:rPr lang="en-US" altLang="zh-CN" sz="2800" b="1" i="1" dirty="0">
                <a:effectLst>
                  <a:outerShdw blurRad="38100" dist="38100" dir="2700000" algn="tl">
                    <a:srgbClr val="000000">
                      <a:alpha val="43137"/>
                    </a:srgbClr>
                  </a:outerShdw>
                </a:effectLst>
              </a:rPr>
              <a:t>evaluate</a:t>
            </a:r>
            <a:r>
              <a:rPr lang="en-US" altLang="zh-CN" sz="2800" dirty="0"/>
              <a:t> </a:t>
            </a:r>
            <a:r>
              <a:rPr lang="en-US" altLang="zh-CN" sz="2800" b="1" dirty="0">
                <a:effectLst>
                  <a:outerShdw blurRad="38100" dist="38100" dir="2700000" algn="tl">
                    <a:srgbClr val="000000">
                      <a:alpha val="43137"/>
                    </a:srgbClr>
                  </a:outerShdw>
                </a:effectLst>
              </a:rPr>
              <a:t>down to a single value</a:t>
            </a:r>
            <a:r>
              <a:rPr lang="en-US" altLang="zh-CN" sz="2800" dirty="0"/>
              <a:t>. </a:t>
            </a:r>
          </a:p>
          <a:p>
            <a:r>
              <a:rPr lang="en-US" altLang="zh-CN" sz="2800" dirty="0"/>
              <a:t>in following two statements, right part is expression.</a:t>
            </a:r>
          </a:p>
          <a:p>
            <a:pPr marL="0" indent="0">
              <a:buNone/>
            </a:pPr>
            <a:r>
              <a:rPr lang="en-US" altLang="zh-CN" dirty="0"/>
              <a:t>a =  </a:t>
            </a:r>
            <a:r>
              <a:rPr lang="en-US" altLang="zh-CN" dirty="0">
                <a:solidFill>
                  <a:srgbClr val="FF0000"/>
                </a:solidFill>
              </a:rPr>
              <a:t>3*2</a:t>
            </a:r>
            <a:r>
              <a:rPr lang="en-US" altLang="zh-CN" dirty="0"/>
              <a:t>     </a:t>
            </a:r>
          </a:p>
          <a:p>
            <a:pPr marL="0" indent="0">
              <a:buNone/>
            </a:pPr>
            <a:r>
              <a:rPr lang="en-US" altLang="zh-CN" dirty="0"/>
              <a:t>x = </a:t>
            </a:r>
            <a:r>
              <a:rPr lang="en-US" altLang="zh-CN" dirty="0">
                <a:solidFill>
                  <a:srgbClr val="FF0000"/>
                </a:solidFill>
              </a:rPr>
              <a:t>2+5 *a</a:t>
            </a:r>
          </a:p>
          <a:p>
            <a:endParaRPr lang="en-US" dirty="0"/>
          </a:p>
        </p:txBody>
      </p:sp>
    </p:spTree>
    <p:extLst>
      <p:ext uri="{BB962C8B-B14F-4D97-AF65-F5344CB8AC3E}">
        <p14:creationId xmlns:p14="http://schemas.microsoft.com/office/powerpoint/2010/main" val="194767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F16E-0A3D-4D7E-AFA0-82ED41582DFB}"/>
              </a:ext>
            </a:extLst>
          </p:cNvPr>
          <p:cNvSpPr>
            <a:spLocks noGrp="1"/>
          </p:cNvSpPr>
          <p:nvPr>
            <p:ph type="title"/>
          </p:nvPr>
        </p:nvSpPr>
        <p:spPr/>
        <p:txBody>
          <a:bodyPr/>
          <a:lstStyle/>
          <a:p>
            <a:pPr algn="ctr"/>
            <a:r>
              <a:rPr lang="en-US" altLang="zh-CN" dirty="0">
                <a:solidFill>
                  <a:srgbClr val="FF0000"/>
                </a:solidFill>
              </a:rPr>
              <a:t>Assignment Operator</a:t>
            </a:r>
            <a:br>
              <a:rPr lang="zh-CN" alt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AD6F0FD5-B2F5-4780-9549-9BD676E1E58F}"/>
              </a:ext>
            </a:extLst>
          </p:cNvPr>
          <p:cNvSpPr>
            <a:spLocks noGrp="1"/>
          </p:cNvSpPr>
          <p:nvPr>
            <p:ph idx="1"/>
          </p:nvPr>
        </p:nvSpPr>
        <p:spPr/>
        <p:txBody>
          <a:bodyPr/>
          <a:lstStyle/>
          <a:p>
            <a:pPr marL="0" indent="0">
              <a:buNone/>
            </a:pPr>
            <a:r>
              <a:rPr lang="en-US" altLang="zh-CN" dirty="0"/>
              <a:t>Assignment operator:</a:t>
            </a:r>
          </a:p>
          <a:p>
            <a:pPr marL="0" indent="0">
              <a:buNone/>
            </a:pPr>
            <a:r>
              <a:rPr lang="en-US" altLang="zh-CN" dirty="0"/>
              <a:t>      variable=expression.</a:t>
            </a:r>
          </a:p>
          <a:p>
            <a:pPr marL="0" indent="0">
              <a:buNone/>
            </a:pPr>
            <a:r>
              <a:rPr lang="en-US" altLang="zh-CN" dirty="0"/>
              <a:t>Examples:</a:t>
            </a:r>
          </a:p>
          <a:p>
            <a:pPr marL="0" indent="0">
              <a:buNone/>
            </a:pPr>
            <a:r>
              <a:rPr lang="en-US" altLang="zh-CN" dirty="0"/>
              <a:t>a =  3*2     </a:t>
            </a:r>
          </a:p>
          <a:p>
            <a:pPr marL="0" indent="0">
              <a:buNone/>
            </a:pPr>
            <a:r>
              <a:rPr lang="en-US" altLang="zh-CN" dirty="0"/>
              <a:t>x = 2+5 *a</a:t>
            </a:r>
          </a:p>
          <a:p>
            <a:pPr marL="0" indent="0">
              <a:buNone/>
            </a:pPr>
            <a:r>
              <a:rPr lang="en-US" altLang="zh-CN" dirty="0"/>
              <a:t>name="Wingo WU"</a:t>
            </a:r>
          </a:p>
          <a:p>
            <a:pPr marL="0" indent="0">
              <a:buNone/>
            </a:pPr>
            <a:endParaRPr lang="zh-CN" altLang="en-US" dirty="0"/>
          </a:p>
          <a:p>
            <a:endParaRPr lang="en-US" dirty="0"/>
          </a:p>
        </p:txBody>
      </p:sp>
    </p:spTree>
    <p:extLst>
      <p:ext uri="{BB962C8B-B14F-4D97-AF65-F5344CB8AC3E}">
        <p14:creationId xmlns:p14="http://schemas.microsoft.com/office/powerpoint/2010/main" val="154715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12D-2B51-49A7-BC7C-8E9F9EEA5CCE}"/>
              </a:ext>
            </a:extLst>
          </p:cNvPr>
          <p:cNvSpPr>
            <a:spLocks noGrp="1"/>
          </p:cNvSpPr>
          <p:nvPr>
            <p:ph type="title"/>
          </p:nvPr>
        </p:nvSpPr>
        <p:spPr/>
        <p:txBody>
          <a:bodyPr/>
          <a:lstStyle/>
          <a:p>
            <a:pPr algn="ctr"/>
            <a:r>
              <a:rPr lang="en-US" altLang="zh-CN" dirty="0">
                <a:solidFill>
                  <a:srgbClr val="FF0000"/>
                </a:solidFill>
                <a:ea typeface="SimSun" panose="02010600030101010101" pitchFamily="2" charset="-122"/>
              </a:rPr>
              <a:t>Multiple Assignment</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FA1CCDDA-40D4-4051-8385-512D9BFB6936}"/>
              </a:ext>
            </a:extLst>
          </p:cNvPr>
          <p:cNvSpPr>
            <a:spLocks noGrp="1"/>
          </p:cNvSpPr>
          <p:nvPr>
            <p:ph idx="1"/>
          </p:nvPr>
        </p:nvSpPr>
        <p:spPr/>
        <p:txBody>
          <a:bodyPr/>
          <a:lstStyle/>
          <a:p>
            <a:pPr marL="0" indent="0">
              <a:buNone/>
            </a:pPr>
            <a:r>
              <a:rPr lang="en-US" dirty="0"/>
              <a:t>we can assign a value to multiple variables in one statement. In following </a:t>
            </a:r>
            <a:r>
              <a:rPr lang="en-US" dirty="0" err="1"/>
              <a:t>statement,a,b,c</a:t>
            </a:r>
            <a:r>
              <a:rPr lang="en-US" dirty="0"/>
              <a:t> all become 13.</a:t>
            </a:r>
          </a:p>
          <a:p>
            <a:pPr marL="0" indent="0">
              <a:buNone/>
            </a:pPr>
            <a:endParaRPr lang="en-US" dirty="0"/>
          </a:p>
          <a:p>
            <a:pPr marL="0" indent="0">
              <a:buNone/>
            </a:pPr>
            <a:r>
              <a:rPr lang="en-US" dirty="0"/>
              <a:t>&gt;&gt;&gt; a=b=c=5+8</a:t>
            </a:r>
          </a:p>
          <a:p>
            <a:r>
              <a:rPr lang="en-US" dirty="0" err="1"/>
              <a:t>a,b,c</a:t>
            </a:r>
            <a:r>
              <a:rPr lang="en-US" dirty="0"/>
              <a:t>=3,6,9</a:t>
            </a:r>
          </a:p>
          <a:p>
            <a:r>
              <a:rPr lang="en-US" sz="2800" dirty="0">
                <a:solidFill>
                  <a:srgbClr val="002060"/>
                </a:solidFill>
              </a:rPr>
              <a:t>a=3; b=56;c=897</a:t>
            </a:r>
          </a:p>
          <a:p>
            <a:endParaRPr lang="en-US" dirty="0"/>
          </a:p>
        </p:txBody>
      </p:sp>
    </p:spTree>
    <p:extLst>
      <p:ext uri="{BB962C8B-B14F-4D97-AF65-F5344CB8AC3E}">
        <p14:creationId xmlns:p14="http://schemas.microsoft.com/office/powerpoint/2010/main" val="138057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E548-5CB6-4C5C-8B26-159D21981FE1}"/>
              </a:ext>
            </a:extLst>
          </p:cNvPr>
          <p:cNvSpPr>
            <a:spLocks noGrp="1"/>
          </p:cNvSpPr>
          <p:nvPr>
            <p:ph type="title"/>
          </p:nvPr>
        </p:nvSpPr>
        <p:spPr/>
        <p:txBody>
          <a:bodyPr/>
          <a:lstStyle/>
          <a:p>
            <a:pPr algn="ctr"/>
            <a:r>
              <a:rPr lang="en-US" dirty="0">
                <a:solidFill>
                  <a:srgbClr val="FF0000"/>
                </a:solidFill>
              </a:rPr>
              <a:t>identifier</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224AB834-E560-4422-964B-C62BADB41C63}"/>
              </a:ext>
            </a:extLst>
          </p:cNvPr>
          <p:cNvSpPr>
            <a:spLocks noGrp="1"/>
          </p:cNvSpPr>
          <p:nvPr>
            <p:ph idx="1"/>
          </p:nvPr>
        </p:nvSpPr>
        <p:spPr/>
        <p:txBody>
          <a:bodyPr/>
          <a:lstStyle/>
          <a:p>
            <a:pPr marL="0" indent="0">
              <a:buNone/>
            </a:pPr>
            <a:r>
              <a:rPr lang="en-US" sz="2800" b="1" dirty="0"/>
              <a:t>Valid Python Identifiers</a:t>
            </a:r>
          </a:p>
          <a:p>
            <a:pPr marL="0" indent="0">
              <a:buNone/>
            </a:pPr>
            <a:r>
              <a:rPr lang="en-US" sz="2800" dirty="0"/>
              <a:t>The rules for Python identifier strings are </a:t>
            </a:r>
          </a:p>
          <a:p>
            <a:r>
              <a:rPr lang="en-US" sz="2800" dirty="0"/>
              <a:t> First character must be one of  26 letters(A-Z or a-z) or underscore ( _ )</a:t>
            </a:r>
          </a:p>
          <a:p>
            <a:r>
              <a:rPr lang="en-US" sz="2800" dirty="0"/>
              <a:t>Any additional characters can be alphanumeric or underscore(A-Z </a:t>
            </a:r>
            <a:r>
              <a:rPr lang="en-US" sz="2800" dirty="0" err="1"/>
              <a:t>a-z</a:t>
            </a:r>
            <a:r>
              <a:rPr lang="en-US" sz="2800" dirty="0"/>
              <a:t> 0-9)</a:t>
            </a:r>
          </a:p>
          <a:p>
            <a:r>
              <a:rPr lang="en-US" altLang="zh-CN" sz="2800" dirty="0"/>
              <a:t>No identifiers can begin with a number, and no symbols other than the underscore are ever allowed. The easiest way to deal with underscores is to consider them as alphabetic characters.</a:t>
            </a:r>
            <a:endParaRPr lang="en-US" sz="2800" dirty="0"/>
          </a:p>
          <a:p>
            <a:endParaRPr lang="en-US" dirty="0"/>
          </a:p>
        </p:txBody>
      </p:sp>
    </p:spTree>
    <p:extLst>
      <p:ext uri="{BB962C8B-B14F-4D97-AF65-F5344CB8AC3E}">
        <p14:creationId xmlns:p14="http://schemas.microsoft.com/office/powerpoint/2010/main" val="91705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1C4D-C60E-480F-9D0C-F6045E3E8F20}"/>
              </a:ext>
            </a:extLst>
          </p:cNvPr>
          <p:cNvSpPr>
            <a:spLocks noGrp="1"/>
          </p:cNvSpPr>
          <p:nvPr>
            <p:ph type="title"/>
          </p:nvPr>
        </p:nvSpPr>
        <p:spPr/>
        <p:txBody>
          <a:bodyPr/>
          <a:lstStyle/>
          <a:p>
            <a:pPr algn="ctr"/>
            <a:r>
              <a:rPr lang="en-US" altLang="zh-CN" dirty="0">
                <a:solidFill>
                  <a:srgbClr val="FF0000"/>
                </a:solidFill>
              </a:rPr>
              <a:t> Case-sensitive</a:t>
            </a:r>
            <a:br>
              <a:rPr lang="zh-CN" alt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B7D41984-1FA8-4CC0-9C1E-9A9F33F86FE6}"/>
              </a:ext>
            </a:extLst>
          </p:cNvPr>
          <p:cNvSpPr>
            <a:spLocks noGrp="1"/>
          </p:cNvSpPr>
          <p:nvPr>
            <p:ph idx="1"/>
          </p:nvPr>
        </p:nvSpPr>
        <p:spPr>
          <a:xfrm>
            <a:off x="838200" y="1482291"/>
            <a:ext cx="10515600" cy="4694672"/>
          </a:xfrm>
        </p:spPr>
        <p:txBody>
          <a:bodyPr>
            <a:normAutofit fontScale="92500" lnSpcReduction="10000"/>
          </a:bodyPr>
          <a:lstStyle/>
          <a:p>
            <a:pPr marL="0" indent="0">
              <a:buNone/>
            </a:pPr>
            <a:r>
              <a:rPr lang="en-US" altLang="zh-CN" sz="2800" dirty="0"/>
              <a:t>Everything is Case-Sensitive.</a:t>
            </a:r>
            <a:endParaRPr lang="en-US" altLang="zh-CN" sz="2800" i="1" dirty="0"/>
          </a:p>
          <a:p>
            <a:pPr marL="0" indent="0">
              <a:buNone/>
            </a:pPr>
            <a:r>
              <a:rPr lang="en-US" altLang="zh-CN" sz="2800" i="1" dirty="0"/>
              <a:t>Case-sensitivity </a:t>
            </a:r>
            <a:r>
              <a:rPr lang="en-US" altLang="zh-CN" sz="2800" dirty="0"/>
              <a:t>means that identifier foo is different from Foo, and both of those are different from FOO.</a:t>
            </a:r>
          </a:p>
          <a:p>
            <a:pPr marL="0" indent="0">
              <a:buNone/>
            </a:pPr>
            <a:r>
              <a:rPr lang="en-US" altLang="zh-CN" sz="2800" dirty="0"/>
              <a:t>In python program, Identifier names are case-sensitive so  a and A , x1 and X1  are different variable. Area and area are different variable.  So the following program has many syntax error.(try </a:t>
            </a:r>
            <a:r>
              <a:rPr lang="en-US" altLang="zh-CN" sz="2800" dirty="0" err="1"/>
              <a:t>it,and</a:t>
            </a:r>
            <a:r>
              <a:rPr lang="en-US" altLang="zh-CN" sz="2800" dirty="0"/>
              <a:t> explain it )</a:t>
            </a:r>
          </a:p>
          <a:p>
            <a:endParaRPr lang="zh-CN" altLang="en-US" dirty="0"/>
          </a:p>
          <a:p>
            <a:pPr marL="0" indent="0">
              <a:buFont typeface="Arial" panose="020B0604020202020204" pitchFamily="34" charset="0"/>
              <a:buNone/>
            </a:pPr>
            <a:r>
              <a:rPr lang="en-US" altLang="zh-CN" sz="2800" dirty="0">
                <a:solidFill>
                  <a:srgbClr val="002060"/>
                </a:solidFill>
              </a:rPr>
              <a:t>w=3</a:t>
            </a:r>
          </a:p>
          <a:p>
            <a:pPr marL="0" indent="0">
              <a:buFont typeface="Arial" panose="020B0604020202020204" pitchFamily="34" charset="0"/>
              <a:buNone/>
            </a:pPr>
            <a:r>
              <a:rPr lang="en-US" altLang="zh-CN" sz="2800" dirty="0">
                <a:solidFill>
                  <a:srgbClr val="002060"/>
                </a:solidFill>
              </a:rPr>
              <a:t>h=4</a:t>
            </a:r>
          </a:p>
          <a:p>
            <a:pPr marL="0" indent="0">
              <a:buFont typeface="Arial" panose="020B0604020202020204" pitchFamily="34" charset="0"/>
              <a:buNone/>
            </a:pPr>
            <a:r>
              <a:rPr lang="en-US" altLang="zh-CN" sz="2800" dirty="0">
                <a:solidFill>
                  <a:srgbClr val="002060"/>
                </a:solidFill>
              </a:rPr>
              <a:t>area=W*h # wrong example</a:t>
            </a:r>
          </a:p>
          <a:p>
            <a:pPr marL="0" indent="0">
              <a:buFont typeface="Arial" panose="020B0604020202020204" pitchFamily="34" charset="0"/>
              <a:buNone/>
            </a:pPr>
            <a:r>
              <a:rPr lang="en-US" altLang="zh-CN" sz="2800" dirty="0">
                <a:solidFill>
                  <a:srgbClr val="002060"/>
                </a:solidFill>
              </a:rPr>
              <a:t>print(Area)</a:t>
            </a:r>
          </a:p>
          <a:p>
            <a:endParaRPr lang="zh-CN" altLang="en-US" dirty="0"/>
          </a:p>
          <a:p>
            <a:endParaRPr lang="en-US" dirty="0"/>
          </a:p>
        </p:txBody>
      </p:sp>
    </p:spTree>
    <p:extLst>
      <p:ext uri="{BB962C8B-B14F-4D97-AF65-F5344CB8AC3E}">
        <p14:creationId xmlns:p14="http://schemas.microsoft.com/office/powerpoint/2010/main" val="282699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7964-229E-4DA9-8DCF-B76B5E0AE8C2}"/>
              </a:ext>
            </a:extLst>
          </p:cNvPr>
          <p:cNvSpPr>
            <a:spLocks noGrp="1"/>
          </p:cNvSpPr>
          <p:nvPr>
            <p:ph type="title"/>
          </p:nvPr>
        </p:nvSpPr>
        <p:spPr/>
        <p:txBody>
          <a:bodyPr/>
          <a:lstStyle/>
          <a:p>
            <a:pPr algn="ctr"/>
            <a:r>
              <a:rPr lang="en-US" dirty="0">
                <a:solidFill>
                  <a:srgbClr val="FF0000"/>
                </a:solidFill>
              </a:rPr>
              <a:t>keywords</a:t>
            </a:r>
          </a:p>
        </p:txBody>
      </p:sp>
      <p:sp>
        <p:nvSpPr>
          <p:cNvPr id="3" name="Content Placeholder 2">
            <a:extLst>
              <a:ext uri="{FF2B5EF4-FFF2-40B4-BE49-F238E27FC236}">
                <a16:creationId xmlns:a16="http://schemas.microsoft.com/office/drawing/2014/main" id="{4A7CE6FF-FAC6-436A-ABDB-5E18B503D79B}"/>
              </a:ext>
            </a:extLst>
          </p:cNvPr>
          <p:cNvSpPr>
            <a:spLocks noGrp="1"/>
          </p:cNvSpPr>
          <p:nvPr>
            <p:ph idx="1"/>
          </p:nvPr>
        </p:nvSpPr>
        <p:spPr>
          <a:xfrm>
            <a:off x="838200" y="1825625"/>
            <a:ext cx="3137034" cy="4351338"/>
          </a:xfrm>
        </p:spPr>
        <p:txBody>
          <a:bodyPr/>
          <a:lstStyle/>
          <a:p>
            <a:pPr marL="0" indent="0">
              <a:buNone/>
            </a:pPr>
            <a:r>
              <a:rPr lang="en-US" altLang="zh-CN" sz="2800" dirty="0"/>
              <a:t>The reserved words in the right table have special meaning and special role in python.  programmer can not use them as user-defined identifier name.</a:t>
            </a:r>
          </a:p>
          <a:p>
            <a:pPr marL="0" indent="0">
              <a:buNone/>
            </a:pPr>
            <a:endParaRPr lang="zh-CN" altLang="en-US" sz="2400" dirty="0"/>
          </a:p>
          <a:p>
            <a:endParaRPr lang="en-US" dirty="0"/>
          </a:p>
        </p:txBody>
      </p:sp>
      <p:sp>
        <p:nvSpPr>
          <p:cNvPr id="4" name="Content Placeholder 2">
            <a:extLst>
              <a:ext uri="{FF2B5EF4-FFF2-40B4-BE49-F238E27FC236}">
                <a16:creationId xmlns:a16="http://schemas.microsoft.com/office/drawing/2014/main" id="{F4765283-5A3E-4E8D-8396-28DCB58691D4}"/>
              </a:ext>
            </a:extLst>
          </p:cNvPr>
          <p:cNvSpPr txBox="1">
            <a:spLocks/>
          </p:cNvSpPr>
          <p:nvPr/>
        </p:nvSpPr>
        <p:spPr>
          <a:xfrm>
            <a:off x="5937985" y="2026152"/>
            <a:ext cx="31370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FB25511A-2258-4BF8-BB23-9F802E0AE238}"/>
              </a:ext>
            </a:extLst>
          </p:cNvPr>
          <p:cNvSpPr txBox="1">
            <a:spLocks/>
          </p:cNvSpPr>
          <p:nvPr/>
        </p:nvSpPr>
        <p:spPr>
          <a:xfrm>
            <a:off x="4754880" y="1690688"/>
            <a:ext cx="7151571" cy="311231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import keyword</a:t>
            </a:r>
          </a:p>
          <a:p>
            <a:pPr marL="0" indent="0">
              <a:buNone/>
            </a:pPr>
            <a:r>
              <a:rPr lang="en-US" dirty="0"/>
              <a:t>print(</a:t>
            </a:r>
            <a:r>
              <a:rPr lang="en-US" dirty="0" err="1"/>
              <a:t>keyword.kwlist</a:t>
            </a:r>
            <a:r>
              <a:rPr lang="en-US" dirty="0"/>
              <a:t>)</a:t>
            </a:r>
          </a:p>
          <a:p>
            <a:pPr marL="0" indent="0">
              <a:buNone/>
            </a:pPr>
            <a:endParaRPr lang="en-US" dirty="0"/>
          </a:p>
          <a:p>
            <a:pPr marL="0" indent="0">
              <a:buNone/>
            </a:pPr>
            <a:r>
              <a:rPr lang="en-US" dirty="0"/>
              <a:t>['False', 'None', 'True', '__</a:t>
            </a:r>
            <a:r>
              <a:rPr lang="en-US" dirty="0" err="1"/>
              <a:t>peg_parser</a:t>
            </a:r>
            <a:r>
              <a:rPr lang="en-US" dirty="0"/>
              <a:t>__', 'and', 'as', 'assert', 'async', 'await', 'break', 'class', 'continue', 'def', 'del', '</a:t>
            </a:r>
            <a:r>
              <a:rPr lang="en-US" dirty="0" err="1"/>
              <a:t>elif</a:t>
            </a:r>
            <a:r>
              <a:rPr lang="en-US" dirty="0"/>
              <a:t>', 'else', 'except', 'finally', 'for', 'from', 'global', 'if', 'import', 'in', 'is', 'lambda', 'nonlocal', 'not', 'or', 'pass', 'raise', 'return', 'try', 'while', 'with', 'yield']</a:t>
            </a:r>
          </a:p>
        </p:txBody>
      </p:sp>
    </p:spTree>
    <p:extLst>
      <p:ext uri="{BB962C8B-B14F-4D97-AF65-F5344CB8AC3E}">
        <p14:creationId xmlns:p14="http://schemas.microsoft.com/office/powerpoint/2010/main" val="284963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AEFF-6780-42B2-9CB2-11E40E484E1C}"/>
              </a:ext>
            </a:extLst>
          </p:cNvPr>
          <p:cNvSpPr>
            <a:spLocks noGrp="1"/>
          </p:cNvSpPr>
          <p:nvPr>
            <p:ph type="title"/>
          </p:nvPr>
        </p:nvSpPr>
        <p:spPr/>
        <p:txBody>
          <a:bodyPr/>
          <a:lstStyle/>
          <a:p>
            <a:pPr algn="ctr"/>
            <a:r>
              <a:rPr lang="en-US" dirty="0">
                <a:solidFill>
                  <a:srgbClr val="FF0000"/>
                </a:solidFill>
              </a:rPr>
              <a:t> output and input</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7FED8FBB-BE19-4F73-92FA-926350005226}"/>
              </a:ext>
            </a:extLst>
          </p:cNvPr>
          <p:cNvSpPr>
            <a:spLocks noGrp="1"/>
          </p:cNvSpPr>
          <p:nvPr>
            <p:ph idx="1"/>
          </p:nvPr>
        </p:nvSpPr>
        <p:spPr/>
        <p:txBody>
          <a:bodyPr/>
          <a:lstStyle/>
          <a:p>
            <a:pPr marL="0" indent="0">
              <a:buNone/>
            </a:pPr>
            <a:r>
              <a:rPr lang="en-US" dirty="0"/>
              <a:t>print function</a:t>
            </a:r>
          </a:p>
          <a:p>
            <a:pPr marL="0" indent="0">
              <a:buNone/>
            </a:pPr>
            <a:r>
              <a:rPr lang="en-US" dirty="0"/>
              <a:t>python uses print </a:t>
            </a:r>
            <a:r>
              <a:rPr lang="en-US" dirty="0" err="1"/>
              <a:t>funtion</a:t>
            </a:r>
            <a:r>
              <a:rPr lang="en-US" dirty="0"/>
              <a:t> to implement data output.</a:t>
            </a:r>
          </a:p>
          <a:p>
            <a:pPr marL="0" indent="0">
              <a:buNone/>
            </a:pPr>
            <a:r>
              <a:rPr lang="en-US" dirty="0"/>
              <a:t>input function</a:t>
            </a:r>
          </a:p>
          <a:p>
            <a:pPr marL="0" indent="0">
              <a:buNone/>
            </a:pPr>
            <a:r>
              <a:rPr lang="en-US" dirty="0"/>
              <a:t>pythons input function to enter data from keyboard.</a:t>
            </a:r>
          </a:p>
          <a:p>
            <a:endParaRPr lang="en-US" dirty="0"/>
          </a:p>
          <a:p>
            <a:endParaRPr lang="en-US" dirty="0"/>
          </a:p>
        </p:txBody>
      </p:sp>
    </p:spTree>
    <p:extLst>
      <p:ext uri="{BB962C8B-B14F-4D97-AF65-F5344CB8AC3E}">
        <p14:creationId xmlns:p14="http://schemas.microsoft.com/office/powerpoint/2010/main" val="2097330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1167</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Basic elements of a program </vt:lpstr>
      <vt:lpstr>Variable </vt:lpstr>
      <vt:lpstr>Expression</vt:lpstr>
      <vt:lpstr>Assignment Operator </vt:lpstr>
      <vt:lpstr>Multiple Assignment </vt:lpstr>
      <vt:lpstr>identifier </vt:lpstr>
      <vt:lpstr> Case-sensitive </vt:lpstr>
      <vt:lpstr>keywords</vt:lpstr>
      <vt:lpstr> output and input </vt:lpstr>
      <vt:lpstr>print</vt:lpstr>
      <vt:lpstr>Try it out</vt:lpstr>
      <vt:lpstr>Try it out</vt:lpstr>
      <vt:lpstr>Try it out</vt:lpstr>
      <vt:lpstr>Data Types</vt:lpstr>
      <vt:lpstr>input</vt:lpstr>
      <vt:lpstr>Try it out</vt:lpstr>
      <vt:lpstr>How to get number from keyboard? </vt:lpstr>
      <vt:lpstr>How to input several numbers in one line </vt:lpstr>
      <vt:lpstr>input mixed data of string and number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elements of a program</dc:title>
  <dc:creator>Arthur Courageous</dc:creator>
  <cp:lastModifiedBy>Arthur Courageous</cp:lastModifiedBy>
  <cp:revision>6</cp:revision>
  <dcterms:created xsi:type="dcterms:W3CDTF">2022-04-10T15:06:17Z</dcterms:created>
  <dcterms:modified xsi:type="dcterms:W3CDTF">2022-04-10T15:49:38Z</dcterms:modified>
</cp:coreProperties>
</file>