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62" r:id="rId8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2E21-FABD-4E0D-9D2D-62588966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B0A7-A97A-4833-A412-82D85534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4DB0-E1CE-44B4-8D76-FA52615F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8B75-DF37-4061-AF25-083335B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40B4-A156-49CF-BC9D-2FB5536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198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F3FA-6F86-4D2D-80F1-266E4116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642F-497E-4BF5-B32D-7808C1F1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FE7F-68BE-493A-A1AA-04DBD906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AFB2-0C28-4FDA-BA80-23B8FD2C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EA2E-4C0E-4B2A-BB45-022E9643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6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6F1A9-9FEF-44E4-B4DD-D5B8C4B12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5663-B4A8-430C-B052-C866CAE31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E9B7-46BD-475D-BED4-3C4FD438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96C9-0F02-42B8-8BA6-40E3F8C4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F749-2646-4C90-9446-21D83786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7132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4397-F82E-411F-AB7C-00AA6105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F0508-F56F-4095-9CCD-2C58545BE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E640-E074-4C6D-B8CD-FA3606A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D4FA-6EB1-4F9B-83EF-B020FBE1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1808-6AC7-4368-8128-5EFAD66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10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575A-2952-418A-8154-7678552E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5279-6C59-419C-89AA-FA15EE7A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27BF-82EA-4BCD-9D67-9BEC17B3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2A21-F74D-44D4-941E-27FCE74B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10B0-23FF-459B-AF44-D71A2DF5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274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C597-6693-4E85-9952-F12795D8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55303-567E-4130-B23D-9A53123A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EC27-8A8F-43EC-8D71-EE57AE2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61A7-751B-45A1-8FA5-C1D4D539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BAD9-EBAE-440C-B687-170BA3BD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0752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FA3E-17C1-4A8E-8608-645F8250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A89D-536A-456E-B02D-536F5039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14CC-65DC-495E-B7AE-34680DBD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AA88-AA8E-410B-89B5-D8F3F6D1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F7156-6122-4A88-980E-CF36E23E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0D83-E99B-4803-9878-FC8AFE8F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03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36A-6D2B-4513-9A9D-594B866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D5A2-EB72-4AB8-B19C-C58F99B3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C1F26-6B4C-459A-9EAE-197F84A7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172C2-B772-433C-9EC8-5E1FD0CD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A8C5B-0C44-4BC4-9D49-229A930AA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09059-D77D-41DC-B25C-79C35F30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C51E7-EF4D-4D7D-BD6C-1EC12B7F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BAF22-99D7-4349-853C-3536F0C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26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E7F3-3492-4809-B655-2484559F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3A42A-AF81-4B81-844E-A0F659F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166AD-7BA8-4F68-A34F-605036C7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BF64-6925-4122-9CAE-AE453440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716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4CAA4-BDCB-4855-AA71-C9381F5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8E665-D6C9-47C5-A0FC-0BE19A2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F5AF9-1947-474C-A49E-7A4B9D1B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322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AE53-D7BB-4655-A7AA-999EB453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7561-2112-490F-91D1-CB10362A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4FBA-05C0-4DC1-864F-3B99704E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D565-F672-403A-8BA2-B383727A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C12B0-2B39-456F-83E9-9A9EA039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E7801-5DBF-4252-8838-7FE62C5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00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B30C-7480-42B5-9A70-D8056D7D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5CF-0DDA-42FA-96C9-CB01BE6B0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5C19-A76B-4DF0-AEDA-E3053A630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8501C-E06B-4835-8F07-4D6765E2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1107-1BF6-4B3C-B719-F4A0E743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A967F-E618-41BD-BB02-B953C8D4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26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6B26F-E3DA-4791-8DE5-9D4E4178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203B4-3C2B-4D62-ACA9-C3EDE2DF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8752-EC68-425A-BC39-BC80FDF4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381D-4449-43B6-98B1-9013DF9F4F6D}" type="datetimeFigureOut">
              <a:rPr lang="ar-EG" smtClean="0"/>
              <a:t>25/11/1443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2FBF-3098-41B3-AC69-72D0ADA08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431D-987B-4D9F-88D5-E4397F3A4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265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0F11E-1C01-41F0-9B56-D8E4132A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>
                <a:latin typeface="Arial" panose="020B0604020202020204" pitchFamily="34" charset="0"/>
              </a:rPr>
              <a:t>Data Structure &amp; Algorithms</a:t>
            </a:r>
            <a:endParaRPr lang="ar-EG" sz="6600">
              <a:latin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D7CB7-60C2-427D-A748-748302C2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Sorting Algorithms</a:t>
            </a:r>
            <a:endParaRPr lang="ar-EG" sz="2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938D0-0489-4684-890C-F40D50A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Author : Eng Mohammed Atef Elnabwy</a:t>
            </a:r>
            <a:endParaRPr lang="ar-E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44DC-385E-48CF-B6A4-1EE781B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>
                <a:latin typeface="Arial" panose="020B0604020202020204" pitchFamily="34" charset="0"/>
              </a:rPr>
              <a:t>Agenda</a:t>
            </a:r>
            <a:endParaRPr lang="ar-EG" sz="4000" b="1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539E-64C6-440A-ABB9-FE8936CF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ar-EG" sz="17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 Sorting</a:t>
            </a:r>
          </a:p>
          <a:p>
            <a:pPr marL="457200" lvl="1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Sorting Introduction</a:t>
            </a:r>
          </a:p>
          <a:p>
            <a:pPr marL="457200" lvl="1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1.1. Simple Sorting</a:t>
            </a:r>
          </a:p>
          <a:p>
            <a:pPr marL="914400" lvl="2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Simple Sorting Introduction</a:t>
            </a:r>
          </a:p>
          <a:p>
            <a:pPr marL="914400" lvl="2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1.1.1. Insertion Sort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Insertion Sort Introduction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Insertion Sort Algorithm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Insertion Sort Example</a:t>
            </a:r>
          </a:p>
          <a:p>
            <a:pPr marL="457200" lvl="1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1.2. Efficient Sorting</a:t>
            </a:r>
          </a:p>
          <a:p>
            <a:pPr marL="914400" lvl="2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Efficient Sorting Introduction</a:t>
            </a:r>
          </a:p>
          <a:p>
            <a:pPr marL="914400" lvl="2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1.2.1. Merge Sort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Merge Sort Introduction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Merge Sort Algorithm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Merge Sort Example</a:t>
            </a:r>
          </a:p>
          <a:p>
            <a:pPr marL="457200" lvl="1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Sorting Summary</a:t>
            </a:r>
          </a:p>
          <a:p>
            <a:endParaRPr lang="ar-EG" sz="1700" dirty="0"/>
          </a:p>
        </p:txBody>
      </p:sp>
    </p:spTree>
    <p:extLst>
      <p:ext uri="{BB962C8B-B14F-4D97-AF65-F5344CB8AC3E}">
        <p14:creationId xmlns:p14="http://schemas.microsoft.com/office/powerpoint/2010/main" val="4633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779D0-9B23-4A62-B6A6-073CDDCD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Sorting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50C9-F52D-4102-B7B8-7C5FB8FD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99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9959-3BA4-4690-B72D-53992C28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Arial" panose="020B0604020202020204" pitchFamily="34" charset="0"/>
              </a:rPr>
              <a:t>Sorting Introduction</a:t>
            </a:r>
            <a:endParaRPr lang="ar-EG" sz="4000" b="1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39B30-D3A5-4B77-AE33-3257AC8D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619"/>
            <a:ext cx="10168128" cy="3695020"/>
          </a:xfrm>
        </p:spPr>
        <p:txBody>
          <a:bodyPr>
            <a:normAutofit/>
          </a:bodyPr>
          <a:lstStyle/>
          <a:p>
            <a:pPr marL="101600">
              <a:spcBef>
                <a:spcPts val="100"/>
              </a:spcBef>
            </a:pPr>
            <a:r>
              <a:rPr lang="en-US" sz="2200" b="1" dirty="0"/>
              <a:t>The problem of sorting</a:t>
            </a:r>
            <a:endParaRPr lang="en-US" sz="2200" b="1" i="1" spc="-5" dirty="0">
              <a:latin typeface="Times New Roman"/>
              <a:cs typeface="Times New Roman"/>
            </a:endParaRPr>
          </a:p>
          <a:p>
            <a:pPr marL="101600">
              <a:spcBef>
                <a:spcPts val="100"/>
              </a:spcBef>
            </a:pPr>
            <a:r>
              <a:rPr lang="en-US" sz="2200" b="1" i="1" spc="-5" dirty="0">
                <a:latin typeface="Times New Roman"/>
                <a:cs typeface="Times New Roman"/>
              </a:rPr>
              <a:t>Input: </a:t>
            </a:r>
            <a:r>
              <a:rPr lang="en-US" sz="2200" spc="-5" dirty="0">
                <a:latin typeface="Times New Roman"/>
                <a:cs typeface="Times New Roman"/>
              </a:rPr>
              <a:t>array </a:t>
            </a:r>
            <a:r>
              <a:rPr lang="en-US" sz="2200" dirty="0">
                <a:latin typeface="Times New Roman"/>
                <a:cs typeface="Times New Roman"/>
              </a:rPr>
              <a:t>A[1…n] of</a:t>
            </a:r>
            <a:r>
              <a:rPr lang="en-US" sz="2200" spc="-1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numbers.</a:t>
            </a:r>
          </a:p>
          <a:p>
            <a:pPr marL="100965" marR="1290320">
              <a:spcBef>
                <a:spcPts val="3065"/>
              </a:spcBef>
              <a:tabLst>
                <a:tab pos="913130" algn="l"/>
              </a:tabLst>
            </a:pPr>
            <a:r>
              <a:rPr lang="en-US" sz="2200" b="1" i="1" spc="-5" dirty="0">
                <a:latin typeface="Times New Roman"/>
                <a:cs typeface="Times New Roman"/>
              </a:rPr>
              <a:t>Output: </a:t>
            </a:r>
            <a:r>
              <a:rPr lang="en-US" sz="2200" spc="-5" dirty="0">
                <a:latin typeface="Times New Roman"/>
                <a:cs typeface="Times New Roman"/>
              </a:rPr>
              <a:t>permutation </a:t>
            </a:r>
            <a:r>
              <a:rPr lang="en-US" sz="2200" dirty="0">
                <a:latin typeface="Times New Roman"/>
                <a:cs typeface="Times New Roman"/>
              </a:rPr>
              <a:t>B[1…n] of </a:t>
            </a:r>
            <a:r>
              <a:rPr lang="en-US" sz="2200" spc="-5" dirty="0">
                <a:latin typeface="Times New Roman"/>
                <a:cs typeface="Times New Roman"/>
              </a:rPr>
              <a:t>A </a:t>
            </a:r>
            <a:r>
              <a:rPr lang="en-US" sz="2200" dirty="0">
                <a:latin typeface="Times New Roman"/>
                <a:cs typeface="Times New Roman"/>
              </a:rPr>
              <a:t>such  </a:t>
            </a:r>
            <a:r>
              <a:rPr lang="en-US" sz="2200" spc="-5" dirty="0">
                <a:latin typeface="Times New Roman"/>
                <a:cs typeface="Times New Roman"/>
              </a:rPr>
              <a:t>that	</a:t>
            </a:r>
            <a:r>
              <a:rPr lang="en-US" sz="2200" dirty="0">
                <a:latin typeface="Times New Roman"/>
                <a:cs typeface="Times New Roman"/>
              </a:rPr>
              <a:t>B[1] </a:t>
            </a:r>
            <a:r>
              <a:rPr lang="en-US" sz="2200" dirty="0">
                <a:latin typeface="Symbol"/>
                <a:cs typeface="Symbol"/>
              </a:rPr>
              <a:t></a:t>
            </a:r>
            <a:r>
              <a:rPr lang="en-US" sz="2200" dirty="0">
                <a:latin typeface="Times New Roman"/>
                <a:cs typeface="Times New Roman"/>
              </a:rPr>
              <a:t> B[2] </a:t>
            </a:r>
            <a:r>
              <a:rPr lang="en-US" sz="2200" dirty="0">
                <a:latin typeface="Symbol"/>
                <a:cs typeface="Symbol"/>
              </a:rPr>
              <a:t>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44" baseline="17241" dirty="0">
                <a:latin typeface="Times New Roman"/>
                <a:cs typeface="Times New Roman"/>
              </a:rPr>
              <a:t>… </a:t>
            </a:r>
            <a:r>
              <a:rPr lang="en-US" sz="2200" dirty="0">
                <a:latin typeface="Symbol"/>
                <a:cs typeface="Symbol"/>
              </a:rPr>
              <a:t></a:t>
            </a:r>
            <a:r>
              <a:rPr lang="en-US" sz="2200" dirty="0">
                <a:latin typeface="Times New Roman"/>
                <a:cs typeface="Times New Roman"/>
              </a:rPr>
              <a:t> B[n]</a:t>
            </a:r>
            <a:r>
              <a:rPr lang="en-US" sz="2200" spc="-254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381635">
              <a:spcBef>
                <a:spcPts val="2305"/>
              </a:spcBef>
            </a:pPr>
            <a:r>
              <a:rPr lang="en-US" sz="2200" dirty="0">
                <a:latin typeface="Times New Roman"/>
                <a:cs typeface="Times New Roman"/>
              </a:rPr>
              <a:t>e.g. </a:t>
            </a:r>
            <a:r>
              <a:rPr lang="en-US" sz="2200" spc="-5" dirty="0">
                <a:latin typeface="Times New Roman"/>
                <a:cs typeface="Times New Roman"/>
              </a:rPr>
              <a:t>A </a:t>
            </a:r>
            <a:r>
              <a:rPr lang="en-US" sz="2200" dirty="0">
                <a:latin typeface="Times New Roman"/>
                <a:cs typeface="Times New Roman"/>
              </a:rPr>
              <a:t>= [7, 2, 5, 5, 9.6] → B = [2, 5, 5, 7,</a:t>
            </a:r>
            <a:r>
              <a:rPr lang="en-US" sz="2200" spc="-4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9.6]</a:t>
            </a:r>
          </a:p>
          <a:p>
            <a:pPr>
              <a:spcBef>
                <a:spcPts val="45"/>
              </a:spcBef>
            </a:pPr>
            <a:endParaRPr lang="en-US" sz="2200" dirty="0">
              <a:latin typeface="Times New Roman"/>
              <a:cs typeface="Times New Roman"/>
            </a:endParaRPr>
          </a:p>
          <a:p>
            <a:pPr marL="25400"/>
            <a:r>
              <a:rPr lang="en-US" sz="2200" spc="-5" dirty="0">
                <a:latin typeface="Times New Roman"/>
                <a:cs typeface="Times New Roman"/>
              </a:rPr>
              <a:t>How can we do it </a:t>
            </a:r>
            <a:r>
              <a:rPr lang="en-US" sz="2200" spc="-15" dirty="0">
                <a:latin typeface="Times New Roman"/>
                <a:cs typeface="Times New Roman"/>
              </a:rPr>
              <a:t>efficiently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?</a:t>
            </a:r>
          </a:p>
          <a:p>
            <a:endParaRPr lang="ar-EG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6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83D61-07F8-4B9E-96B4-82BF10D6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Sorting Introduction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F6EF-E897-4CC9-8DC1-ABAD7E98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12065">
              <a:spcBef>
                <a:spcPts val="815"/>
              </a:spcBef>
              <a:tabLst>
                <a:tab pos="355600" algn="l"/>
                <a:tab pos="356235" algn="l"/>
              </a:tabLst>
            </a:pPr>
            <a:r>
              <a:rPr lang="en-US" sz="2000" b="1" spc="-5"/>
              <a:t>Why Sorting?</a:t>
            </a:r>
          </a:p>
          <a:p>
            <a:pPr marL="355600">
              <a:spcBef>
                <a:spcPts val="815"/>
              </a:spcBef>
              <a:tabLst>
                <a:tab pos="355600" algn="l"/>
                <a:tab pos="356235" algn="l"/>
              </a:tabLst>
            </a:pPr>
            <a:r>
              <a:rPr lang="en-US" sz="2000" spc="-5"/>
              <a:t>Obvious</a:t>
            </a:r>
            <a:r>
              <a:rPr lang="en-US" sz="2000" spc="-10"/>
              <a:t> </a:t>
            </a:r>
            <a:r>
              <a:rPr lang="en-US" sz="2000" spc="-5"/>
              <a:t>applications</a:t>
            </a:r>
            <a:endParaRPr lang="en-US" sz="2000"/>
          </a:p>
          <a:p>
            <a:pPr marL="755015" lvl="1">
              <a:spcBef>
                <a:spcPts val="535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Organize an MP3</a:t>
            </a:r>
            <a:r>
              <a:rPr lang="en-US" sz="2000" spc="-15"/>
              <a:t> </a:t>
            </a:r>
            <a:r>
              <a:rPr lang="en-US" sz="2000" spc="-5"/>
              <a:t>library</a:t>
            </a:r>
            <a:endParaRPr lang="en-US" sz="2000"/>
          </a:p>
          <a:p>
            <a:pPr marL="755015" lvl="1">
              <a:spcBef>
                <a:spcPts val="520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Maintain </a:t>
            </a:r>
            <a:r>
              <a:rPr lang="en-US" sz="2000"/>
              <a:t>a </a:t>
            </a:r>
            <a:r>
              <a:rPr lang="en-US" sz="2000" spc="-5"/>
              <a:t>telephone</a:t>
            </a:r>
            <a:r>
              <a:rPr lang="en-US" sz="2000" spc="-20"/>
              <a:t> </a:t>
            </a:r>
            <a:r>
              <a:rPr lang="en-US" sz="2000" spc="-5"/>
              <a:t>directory</a:t>
            </a:r>
            <a:endParaRPr lang="en-US" sz="2000"/>
          </a:p>
          <a:p>
            <a:pPr marL="355600" marR="5080">
              <a:spcBef>
                <a:spcPts val="810"/>
              </a:spcBef>
              <a:tabLst>
                <a:tab pos="355600" algn="l"/>
                <a:tab pos="356235" algn="l"/>
              </a:tabLst>
            </a:pPr>
            <a:r>
              <a:rPr lang="en-US" sz="2000" spc="-5"/>
              <a:t>Problems that become easy once items are  </a:t>
            </a:r>
            <a:r>
              <a:rPr lang="en-US" sz="2000"/>
              <a:t>in sorted</a:t>
            </a:r>
            <a:r>
              <a:rPr lang="en-US" sz="2000" spc="-5"/>
              <a:t> </a:t>
            </a:r>
            <a:r>
              <a:rPr lang="en-US" sz="2000"/>
              <a:t>order</a:t>
            </a:r>
          </a:p>
          <a:p>
            <a:pPr marL="755015" lvl="1">
              <a:spcBef>
                <a:spcPts val="630"/>
              </a:spcBef>
              <a:tabLst>
                <a:tab pos="755015" algn="l"/>
                <a:tab pos="755650" algn="l"/>
              </a:tabLst>
            </a:pPr>
            <a:r>
              <a:rPr lang="en-US" sz="2000"/>
              <a:t>Find a median, or find closest</a:t>
            </a:r>
            <a:r>
              <a:rPr lang="en-US" sz="2000" spc="-20"/>
              <a:t> </a:t>
            </a:r>
            <a:r>
              <a:rPr lang="en-US" sz="2000"/>
              <a:t>pairs</a:t>
            </a:r>
          </a:p>
          <a:p>
            <a:pPr marL="755015" lvl="1">
              <a:spcBef>
                <a:spcPts val="520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Binary search, identify statistical</a:t>
            </a:r>
            <a:r>
              <a:rPr lang="en-US" sz="2000" spc="-20"/>
              <a:t> </a:t>
            </a:r>
            <a:r>
              <a:rPr lang="en-US" sz="2000" spc="-5"/>
              <a:t>outliers</a:t>
            </a:r>
            <a:endParaRPr lang="en-US" sz="2000"/>
          </a:p>
          <a:p>
            <a:pPr marL="355600">
              <a:spcBef>
                <a:spcPts val="810"/>
              </a:spcBef>
              <a:tabLst>
                <a:tab pos="355600" algn="l"/>
                <a:tab pos="356235" algn="l"/>
              </a:tabLst>
            </a:pPr>
            <a:r>
              <a:rPr lang="en-US" sz="2000"/>
              <a:t>Non-obvious</a:t>
            </a:r>
            <a:r>
              <a:rPr lang="en-US" sz="2000" spc="-5"/>
              <a:t> </a:t>
            </a:r>
            <a:r>
              <a:rPr lang="en-US" sz="2000"/>
              <a:t>applications</a:t>
            </a:r>
          </a:p>
          <a:p>
            <a:pPr marL="755015" lvl="1">
              <a:spcBef>
                <a:spcPts val="570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Data compression: sorting finds</a:t>
            </a:r>
            <a:r>
              <a:rPr lang="en-US" sz="2000" spc="-20"/>
              <a:t> </a:t>
            </a:r>
            <a:r>
              <a:rPr lang="en-US" sz="2000" spc="-5"/>
              <a:t>duplicates</a:t>
            </a:r>
            <a:endParaRPr lang="en-US" sz="2000"/>
          </a:p>
          <a:p>
            <a:pPr marL="755015" lvl="1">
              <a:spcBef>
                <a:spcPts val="520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Computer graphics: rendering scenes front to</a:t>
            </a:r>
            <a:r>
              <a:rPr lang="en-US" sz="2000" spc="-45"/>
              <a:t> </a:t>
            </a:r>
            <a:r>
              <a:rPr lang="en-US" sz="2000" spc="-5"/>
              <a:t>back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3991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D3457-8DE8-4E8B-A21E-2D91B425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6730-E4A8-4C08-9A22-A18E988E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8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2D0DF-9E7A-4666-BC13-9D87B4F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Sorting 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76274-2A3C-4428-BF85-25E29234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Two of the simplest sorts are insertion sort and selection sort, both of which are efficient on small data, due to low overhead, but not efficient on large data.</a:t>
            </a:r>
          </a:p>
          <a:p>
            <a:r>
              <a:rPr lang="en-US" sz="2200"/>
              <a:t> Insertion sort is generally faster than selection sort in practice, due to fewer comparisons and good performance on almost-sorted data, and thus is preferred in practice, but selection sort uses fewer writes, and thus is used when write performance is a limiting factor.</a:t>
            </a:r>
          </a:p>
        </p:txBody>
      </p:sp>
    </p:spTree>
    <p:extLst>
      <p:ext uri="{BB962C8B-B14F-4D97-AF65-F5344CB8AC3E}">
        <p14:creationId xmlns:p14="http://schemas.microsoft.com/office/powerpoint/2010/main" val="240124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Data Structure &amp; Algorithms</vt:lpstr>
      <vt:lpstr>Agenda</vt:lpstr>
      <vt:lpstr>Sorting</vt:lpstr>
      <vt:lpstr>Sorting Introduction</vt:lpstr>
      <vt:lpstr>Sorting Introduction</vt:lpstr>
      <vt:lpstr>Simple Sorting</vt:lpstr>
      <vt:lpstr>Simple Sorting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mohammed Elnabwy</dc:creator>
  <cp:lastModifiedBy>mohamed atef elnabwy mohamed</cp:lastModifiedBy>
  <cp:revision>3</cp:revision>
  <dcterms:created xsi:type="dcterms:W3CDTF">2020-10-24T05:00:06Z</dcterms:created>
  <dcterms:modified xsi:type="dcterms:W3CDTF">2022-06-24T18:33:19Z</dcterms:modified>
</cp:coreProperties>
</file>