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embeddedFontLst>
    <p:embeddedFont>
      <p:font typeface="Trebuchet MS" charset="1" panose="020B0603020202020204"/>
      <p:regular r:id="rId17"/>
    </p:embeddedFont>
    <p:embeddedFont>
      <p:font typeface="Aptos" charset="1" panose="020B0004020202020204"/>
      <p:regular r:id="rId18"/>
    </p:embeddedFont>
    <p:embeddedFont>
      <p:font typeface="Arial" charset="1" panose="020B0502020202020204"/>
      <p:regular r:id="rId19"/>
    </p:embeddedFont>
    <p:embeddedFont>
      <p:font typeface="Arab Times" charset="1" panose="02000400000000000000"/>
      <p:regular r:id="rId20"/>
    </p:embeddedFont>
    <p:embeddedFont>
      <p:font typeface="Trebuchet MS Bold" charset="1" panose="020B0703020202020204"/>
      <p:regular r:id="rId21"/>
    </p:embeddedFont>
    <p:embeddedFont>
      <p:font typeface="IBM Plex Sans" charset="1" panose="020B05030502030002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 Id="rId8"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
            <a:ext cx="866775" cy="5686425"/>
          </a:xfrm>
          <a:custGeom>
            <a:avLst/>
            <a:gdLst/>
            <a:ahLst/>
            <a:cxnLst/>
            <a:rect r="r" b="b" t="t" l="l"/>
            <a:pathLst>
              <a:path h="5686425" w="866775">
                <a:moveTo>
                  <a:pt x="0" y="0"/>
                </a:moveTo>
                <a:lnTo>
                  <a:pt x="866775" y="0"/>
                </a:lnTo>
                <a:lnTo>
                  <a:pt x="866775" y="5686425"/>
                </a:lnTo>
                <a:lnTo>
                  <a:pt x="0" y="5686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09864" y="-63503"/>
            <a:ext cx="4845639" cy="6921503"/>
          </a:xfrm>
          <a:custGeom>
            <a:avLst/>
            <a:gdLst/>
            <a:ahLst/>
            <a:cxnLst/>
            <a:rect r="r" b="b" t="t" l="l"/>
            <a:pathLst>
              <a:path h="6921503" w="4845639">
                <a:moveTo>
                  <a:pt x="0" y="0"/>
                </a:moveTo>
                <a:lnTo>
                  <a:pt x="4845639" y="0"/>
                </a:lnTo>
                <a:lnTo>
                  <a:pt x="4845639" y="6921503"/>
                </a:lnTo>
                <a:lnTo>
                  <a:pt x="0" y="6921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435096" y="977760"/>
            <a:ext cx="4929330" cy="465001"/>
          </a:xfrm>
          <a:prstGeom prst="rect">
            <a:avLst/>
          </a:prstGeom>
        </p:spPr>
        <p:txBody>
          <a:bodyPr anchor="t" rtlCol="false" tIns="0" lIns="0" bIns="0" rIns="0">
            <a:spAutoFit/>
          </a:bodyPr>
          <a:lstStyle/>
          <a:p>
            <a:pPr algn="l">
              <a:lnSpc>
                <a:spcPts val="2703"/>
              </a:lnSpc>
            </a:pPr>
            <a:r>
              <a:rPr lang="en-US" sz="5407">
                <a:solidFill>
                  <a:srgbClr val="5FCBEF"/>
                </a:solidFill>
                <a:latin typeface="Trebuchet MS"/>
                <a:ea typeface="Trebuchet MS"/>
                <a:cs typeface="Trebuchet MS"/>
                <a:sym typeface="Trebuchet MS"/>
              </a:rPr>
              <a:t>Digital Portfolio</a:t>
            </a:r>
          </a:p>
        </p:txBody>
      </p:sp>
      <p:sp>
        <p:nvSpPr>
          <p:cNvPr name="TextBox 5" id="5"/>
          <p:cNvSpPr txBox="true"/>
          <p:nvPr/>
        </p:nvSpPr>
        <p:spPr>
          <a:xfrm rot="0">
            <a:off x="5119402" y="1778317"/>
            <a:ext cx="49111" cy="557974"/>
          </a:xfrm>
          <a:prstGeom prst="rect">
            <a:avLst/>
          </a:prstGeom>
        </p:spPr>
        <p:txBody>
          <a:bodyPr anchor="t" rtlCol="false" tIns="0" lIns="0" bIns="0" rIns="0">
            <a:spAutoFit/>
          </a:bodyPr>
          <a:lstStyle/>
          <a:p>
            <a:pPr algn="l">
              <a:lnSpc>
                <a:spcPts val="5068"/>
              </a:lnSpc>
            </a:pPr>
            <a:r>
              <a:rPr lang="en-US" sz="2027">
                <a:solidFill>
                  <a:srgbClr val="000000"/>
                </a:solidFill>
                <a:latin typeface="Aptos"/>
                <a:ea typeface="Aptos"/>
                <a:cs typeface="Aptos"/>
                <a:sym typeface="Aptos"/>
              </a:rPr>
              <a:t> </a:t>
            </a:r>
          </a:p>
        </p:txBody>
      </p:sp>
      <p:sp>
        <p:nvSpPr>
          <p:cNvPr name="TextBox 6" id="6"/>
          <p:cNvSpPr txBox="true"/>
          <p:nvPr/>
        </p:nvSpPr>
        <p:spPr>
          <a:xfrm rot="0">
            <a:off x="1510141" y="1921192"/>
            <a:ext cx="2896328" cy="2879801"/>
          </a:xfrm>
          <a:prstGeom prst="rect">
            <a:avLst/>
          </a:prstGeom>
        </p:spPr>
        <p:txBody>
          <a:bodyPr anchor="t" rtlCol="false" tIns="0" lIns="0" bIns="0" rIns="0">
            <a:spAutoFit/>
          </a:bodyPr>
          <a:lstStyle/>
          <a:p>
            <a:pPr algn="l" marL="0" indent="0" lvl="0">
              <a:lnSpc>
                <a:spcPts val="3859"/>
              </a:lnSpc>
              <a:spcBef>
                <a:spcPct val="0"/>
              </a:spcBef>
            </a:pPr>
            <a:r>
              <a:rPr lang="en-US" sz="2300" strike="noStrike" u="none">
                <a:solidFill>
                  <a:srgbClr val="000000"/>
                </a:solidFill>
                <a:latin typeface="Aptos"/>
                <a:ea typeface="Aptos"/>
                <a:cs typeface="Aptos"/>
                <a:sym typeface="Aptos"/>
              </a:rPr>
              <a:t>STUDENT NAME </a:t>
            </a:r>
          </a:p>
          <a:p>
            <a:pPr algn="l" marL="0" indent="0" lvl="0">
              <a:lnSpc>
                <a:spcPts val="3859"/>
              </a:lnSpc>
              <a:spcBef>
                <a:spcPct val="0"/>
              </a:spcBef>
            </a:pPr>
            <a:r>
              <a:rPr lang="en-US" sz="2300" strike="noStrike" u="none">
                <a:solidFill>
                  <a:srgbClr val="000000"/>
                </a:solidFill>
                <a:latin typeface="Aptos"/>
                <a:ea typeface="Aptos"/>
                <a:cs typeface="Aptos"/>
                <a:sym typeface="Aptos"/>
              </a:rPr>
              <a:t>REG NO </a:t>
            </a:r>
          </a:p>
          <a:p>
            <a:pPr algn="l" marL="0" indent="0" lvl="0">
              <a:lnSpc>
                <a:spcPts val="3859"/>
              </a:lnSpc>
              <a:spcBef>
                <a:spcPct val="0"/>
              </a:spcBef>
            </a:pPr>
            <a:r>
              <a:rPr lang="en-US" sz="2300" strike="noStrike" u="none">
                <a:solidFill>
                  <a:srgbClr val="000000"/>
                </a:solidFill>
                <a:latin typeface="Aptos"/>
                <a:ea typeface="Aptos"/>
                <a:cs typeface="Aptos"/>
                <a:sym typeface="Aptos"/>
              </a:rPr>
              <a:t>NMID  ID NO</a:t>
            </a:r>
          </a:p>
          <a:p>
            <a:pPr algn="l" marL="0" indent="0" lvl="0">
              <a:lnSpc>
                <a:spcPts val="3859"/>
              </a:lnSpc>
              <a:spcBef>
                <a:spcPct val="0"/>
              </a:spcBef>
            </a:pPr>
            <a:r>
              <a:rPr lang="en-US" sz="2300" strike="noStrike" u="none">
                <a:solidFill>
                  <a:srgbClr val="000000"/>
                </a:solidFill>
                <a:latin typeface="Aptos"/>
                <a:ea typeface="Aptos"/>
                <a:cs typeface="Aptos"/>
                <a:sym typeface="Aptos"/>
              </a:rPr>
              <a:t>EMAIL ID NO</a:t>
            </a:r>
          </a:p>
          <a:p>
            <a:pPr algn="l" marL="0" indent="0" lvl="0">
              <a:lnSpc>
                <a:spcPts val="3859"/>
              </a:lnSpc>
              <a:spcBef>
                <a:spcPct val="0"/>
              </a:spcBef>
            </a:pPr>
            <a:r>
              <a:rPr lang="en-US" sz="2300" strike="noStrike" u="none">
                <a:solidFill>
                  <a:srgbClr val="000000"/>
                </a:solidFill>
                <a:latin typeface="Aptos"/>
                <a:ea typeface="Aptos"/>
                <a:cs typeface="Aptos"/>
                <a:sym typeface="Aptos"/>
              </a:rPr>
              <a:t>DEPARTMENT COLLEGE NAME</a:t>
            </a:r>
          </a:p>
        </p:txBody>
      </p:sp>
      <p:sp>
        <p:nvSpPr>
          <p:cNvPr name="TextBox 7" id="7"/>
          <p:cNvSpPr txBox="true"/>
          <p:nvPr/>
        </p:nvSpPr>
        <p:spPr>
          <a:xfrm rot="0">
            <a:off x="4054905" y="1901538"/>
            <a:ext cx="3812159" cy="450926"/>
          </a:xfrm>
          <a:prstGeom prst="rect">
            <a:avLst/>
          </a:prstGeom>
        </p:spPr>
        <p:txBody>
          <a:bodyPr anchor="t" rtlCol="false" tIns="0" lIns="0" bIns="0" rIns="0">
            <a:spAutoFit/>
          </a:bodyPr>
          <a:lstStyle/>
          <a:p>
            <a:pPr algn="l">
              <a:lnSpc>
                <a:spcPts val="3859"/>
              </a:lnSpc>
            </a:pPr>
            <a:r>
              <a:rPr lang="en-US" sz="2300" spc="43">
                <a:solidFill>
                  <a:srgbClr val="000000"/>
                </a:solidFill>
                <a:latin typeface="Aptos"/>
                <a:ea typeface="Aptos"/>
                <a:cs typeface="Aptos"/>
                <a:sym typeface="Aptos"/>
              </a:rPr>
              <a:t>:</a:t>
            </a:r>
            <a:r>
              <a:rPr lang="en-US" sz="2300" spc="43">
                <a:solidFill>
                  <a:srgbClr val="000000"/>
                </a:solidFill>
                <a:latin typeface="Aptos"/>
                <a:ea typeface="Aptos"/>
                <a:cs typeface="Aptos"/>
                <a:sym typeface="Aptos"/>
              </a:rPr>
              <a:t>AMOHAMMEDNAHIR</a:t>
            </a:r>
          </a:p>
        </p:txBody>
      </p:sp>
      <p:sp>
        <p:nvSpPr>
          <p:cNvPr name="TextBox 8" id="8"/>
          <p:cNvSpPr txBox="true"/>
          <p:nvPr/>
        </p:nvSpPr>
        <p:spPr>
          <a:xfrm rot="0">
            <a:off x="4054905" y="2371514"/>
            <a:ext cx="4154995" cy="1399959"/>
          </a:xfrm>
          <a:prstGeom prst="rect">
            <a:avLst/>
          </a:prstGeom>
        </p:spPr>
        <p:txBody>
          <a:bodyPr anchor="t" rtlCol="false" tIns="0" lIns="0" bIns="0" rIns="0">
            <a:spAutoFit/>
          </a:bodyPr>
          <a:lstStyle/>
          <a:p>
            <a:pPr algn="l">
              <a:lnSpc>
                <a:spcPts val="4189"/>
              </a:lnSpc>
            </a:pPr>
            <a:r>
              <a:rPr lang="en-US" sz="2496">
                <a:solidFill>
                  <a:srgbClr val="000000"/>
                </a:solidFill>
                <a:latin typeface="Aptos"/>
                <a:ea typeface="Aptos"/>
                <a:cs typeface="Aptos"/>
                <a:sym typeface="Aptos"/>
              </a:rPr>
              <a:t>:</a:t>
            </a:r>
            <a:r>
              <a:rPr lang="en-US" sz="2496">
                <a:solidFill>
                  <a:srgbClr val="000000"/>
                </a:solidFill>
                <a:latin typeface="Aptos"/>
                <a:ea typeface="Aptos"/>
                <a:cs typeface="Aptos"/>
                <a:sym typeface="Aptos"/>
              </a:rPr>
              <a:t> </a:t>
            </a:r>
            <a:r>
              <a:rPr lang="en-US" sz="2496">
                <a:solidFill>
                  <a:srgbClr val="000000"/>
                </a:solidFill>
                <a:latin typeface="Aptos"/>
                <a:ea typeface="Aptos"/>
                <a:cs typeface="Aptos"/>
                <a:sym typeface="Aptos"/>
              </a:rPr>
              <a:t>31924U18015</a:t>
            </a:r>
          </a:p>
          <a:p>
            <a:pPr algn="l">
              <a:lnSpc>
                <a:spcPts val="3654"/>
              </a:lnSpc>
            </a:pPr>
            <a:r>
              <a:rPr lang="en-US" sz="2178">
                <a:solidFill>
                  <a:srgbClr val="000000"/>
                </a:solidFill>
                <a:latin typeface="Aptos"/>
                <a:ea typeface="Aptos"/>
                <a:cs typeface="Aptos"/>
                <a:sym typeface="Aptos"/>
              </a:rPr>
              <a:t>:astvu31931924u18015</a:t>
            </a:r>
            <a:r>
              <a:rPr lang="en-US" sz="2178">
                <a:solidFill>
                  <a:srgbClr val="000000"/>
                </a:solidFill>
                <a:latin typeface="Aptos"/>
                <a:ea typeface="Aptos"/>
                <a:cs typeface="Aptos"/>
                <a:sym typeface="Aptos"/>
              </a:rPr>
              <a:t> :</a:t>
            </a:r>
            <a:r>
              <a:rPr lang="en-US" sz="2178">
                <a:solidFill>
                  <a:srgbClr val="000000"/>
                </a:solidFill>
                <a:latin typeface="Aptos"/>
                <a:ea typeface="Aptos"/>
                <a:cs typeface="Aptos"/>
                <a:sym typeface="Aptos"/>
              </a:rPr>
              <a:t>mohammednahir786@gmail.com</a:t>
            </a:r>
          </a:p>
        </p:txBody>
      </p:sp>
      <p:sp>
        <p:nvSpPr>
          <p:cNvPr name="TextBox 9" id="9"/>
          <p:cNvSpPr txBox="true"/>
          <p:nvPr/>
        </p:nvSpPr>
        <p:spPr>
          <a:xfrm rot="0">
            <a:off x="4054905" y="3840629"/>
            <a:ext cx="3812159" cy="936701"/>
          </a:xfrm>
          <a:prstGeom prst="rect">
            <a:avLst/>
          </a:prstGeom>
        </p:spPr>
        <p:txBody>
          <a:bodyPr anchor="t" rtlCol="false" tIns="0" lIns="0" bIns="0" rIns="0">
            <a:spAutoFit/>
          </a:bodyPr>
          <a:lstStyle/>
          <a:p>
            <a:pPr algn="l">
              <a:lnSpc>
                <a:spcPts val="3859"/>
              </a:lnSpc>
            </a:pPr>
            <a:r>
              <a:rPr lang="en-US" sz="2300">
                <a:solidFill>
                  <a:srgbClr val="000000"/>
                </a:solidFill>
                <a:latin typeface="Aptos"/>
                <a:ea typeface="Aptos"/>
                <a:cs typeface="Aptos"/>
                <a:sym typeface="Aptos"/>
              </a:rPr>
              <a:t>:B.Sc. COMPUTER SCIENCE :MU College Autonomous/ </a:t>
            </a:r>
          </a:p>
        </p:txBody>
      </p:sp>
      <p:sp>
        <p:nvSpPr>
          <p:cNvPr name="TextBox 10" id="10"/>
          <p:cNvSpPr txBox="true"/>
          <p:nvPr/>
        </p:nvSpPr>
        <p:spPr>
          <a:xfrm rot="0">
            <a:off x="4054905" y="4800994"/>
            <a:ext cx="3209511" cy="450926"/>
          </a:xfrm>
          <a:prstGeom prst="rect">
            <a:avLst/>
          </a:prstGeom>
        </p:spPr>
        <p:txBody>
          <a:bodyPr anchor="t" rtlCol="false" tIns="0" lIns="0" bIns="0" rIns="0">
            <a:spAutoFit/>
          </a:bodyPr>
          <a:lstStyle/>
          <a:p>
            <a:pPr algn="l">
              <a:lnSpc>
                <a:spcPts val="3859"/>
              </a:lnSpc>
            </a:pPr>
            <a:r>
              <a:rPr lang="en-US" sz="2300">
                <a:solidFill>
                  <a:srgbClr val="000000"/>
                </a:solidFill>
                <a:latin typeface="Aptos"/>
                <a:ea typeface="Aptos"/>
                <a:cs typeface="Aptos"/>
                <a:sym typeface="Aptos"/>
              </a:rPr>
              <a:t>Thiruvalluvar university</a:t>
            </a:r>
          </a:p>
        </p:txBody>
      </p:sp>
      <p:sp>
        <p:nvSpPr>
          <p:cNvPr name="Freeform 11" id="11"/>
          <p:cNvSpPr/>
          <p:nvPr/>
        </p:nvSpPr>
        <p:spPr>
          <a:xfrm flipH="false" flipV="false" rot="0">
            <a:off x="7562264" y="88897"/>
            <a:ext cx="4845639" cy="6921503"/>
          </a:xfrm>
          <a:custGeom>
            <a:avLst/>
            <a:gdLst/>
            <a:ahLst/>
            <a:cxnLst/>
            <a:rect r="r" b="b" t="t" l="l"/>
            <a:pathLst>
              <a:path h="6921503" w="4845639">
                <a:moveTo>
                  <a:pt x="0" y="0"/>
                </a:moveTo>
                <a:lnTo>
                  <a:pt x="4845639" y="0"/>
                </a:lnTo>
                <a:lnTo>
                  <a:pt x="4845639" y="6921503"/>
                </a:lnTo>
                <a:lnTo>
                  <a:pt x="0" y="6921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7714664" y="241297"/>
            <a:ext cx="4845639" cy="6921503"/>
          </a:xfrm>
          <a:custGeom>
            <a:avLst/>
            <a:gdLst/>
            <a:ahLst/>
            <a:cxnLst/>
            <a:rect r="r" b="b" t="t" l="l"/>
            <a:pathLst>
              <a:path h="6921503" w="4845639">
                <a:moveTo>
                  <a:pt x="0" y="0"/>
                </a:moveTo>
                <a:lnTo>
                  <a:pt x="4845639" y="0"/>
                </a:lnTo>
                <a:lnTo>
                  <a:pt x="4845639" y="6921503"/>
                </a:lnTo>
                <a:lnTo>
                  <a:pt x="0" y="6921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867064" y="393697"/>
            <a:ext cx="4845639" cy="6921503"/>
          </a:xfrm>
          <a:custGeom>
            <a:avLst/>
            <a:gdLst/>
            <a:ahLst/>
            <a:cxnLst/>
            <a:rect r="r" b="b" t="t" l="l"/>
            <a:pathLst>
              <a:path h="6921503" w="4845639">
                <a:moveTo>
                  <a:pt x="0" y="0"/>
                </a:moveTo>
                <a:lnTo>
                  <a:pt x="4845639" y="0"/>
                </a:lnTo>
                <a:lnTo>
                  <a:pt x="4845639" y="6921503"/>
                </a:lnTo>
                <a:lnTo>
                  <a:pt x="0" y="6921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562264" y="-137860"/>
            <a:ext cx="4845639" cy="6921503"/>
          </a:xfrm>
          <a:custGeom>
            <a:avLst/>
            <a:gdLst/>
            <a:ahLst/>
            <a:cxnLst/>
            <a:rect r="r" b="b" t="t" l="l"/>
            <a:pathLst>
              <a:path h="6921503" w="4845639">
                <a:moveTo>
                  <a:pt x="0" y="0"/>
                </a:moveTo>
                <a:lnTo>
                  <a:pt x="4845639" y="0"/>
                </a:lnTo>
                <a:lnTo>
                  <a:pt x="4845639" y="6921503"/>
                </a:lnTo>
                <a:lnTo>
                  <a:pt x="0" y="6921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85800" y="3053234"/>
            <a:ext cx="2447106" cy="2173106"/>
          </a:xfrm>
          <a:custGeom>
            <a:avLst/>
            <a:gdLst/>
            <a:ahLst/>
            <a:cxnLst/>
            <a:rect r="r" b="b" t="t" l="l"/>
            <a:pathLst>
              <a:path h="2173106" w="2447106">
                <a:moveTo>
                  <a:pt x="0" y="0"/>
                </a:moveTo>
                <a:lnTo>
                  <a:pt x="2447106" y="0"/>
                </a:lnTo>
                <a:lnTo>
                  <a:pt x="2447106" y="2173106"/>
                </a:lnTo>
                <a:lnTo>
                  <a:pt x="0" y="2173106"/>
                </a:lnTo>
                <a:lnTo>
                  <a:pt x="0" y="0"/>
                </a:lnTo>
                <a:close/>
              </a:path>
            </a:pathLst>
          </a:custGeom>
          <a:blipFill>
            <a:blip r:embed="rId6"/>
            <a:stretch>
              <a:fillRect l="0" t="-50994" r="0" b="-50994"/>
            </a:stretch>
          </a:blipFill>
        </p:spPr>
      </p:sp>
      <p:sp>
        <p:nvSpPr>
          <p:cNvPr name="Freeform 5" id="5"/>
          <p:cNvSpPr/>
          <p:nvPr/>
        </p:nvSpPr>
        <p:spPr>
          <a:xfrm flipH="false" flipV="false" rot="0">
            <a:off x="3933077" y="3053234"/>
            <a:ext cx="2344239" cy="2182895"/>
          </a:xfrm>
          <a:custGeom>
            <a:avLst/>
            <a:gdLst/>
            <a:ahLst/>
            <a:cxnLst/>
            <a:rect r="r" b="b" t="t" l="l"/>
            <a:pathLst>
              <a:path h="2182895" w="2344239">
                <a:moveTo>
                  <a:pt x="0" y="0"/>
                </a:moveTo>
                <a:lnTo>
                  <a:pt x="2344239" y="0"/>
                </a:lnTo>
                <a:lnTo>
                  <a:pt x="2344239" y="2182895"/>
                </a:lnTo>
                <a:lnTo>
                  <a:pt x="0" y="2182895"/>
                </a:lnTo>
                <a:lnTo>
                  <a:pt x="0" y="0"/>
                </a:lnTo>
                <a:close/>
              </a:path>
            </a:pathLst>
          </a:custGeom>
          <a:blipFill>
            <a:blip r:embed="rId7"/>
            <a:stretch>
              <a:fillRect l="0" t="-7351" r="0" b="-7351"/>
            </a:stretch>
          </a:blipFill>
        </p:spPr>
      </p:sp>
      <p:sp>
        <p:nvSpPr>
          <p:cNvPr name="Freeform 6" id="6"/>
          <p:cNvSpPr/>
          <p:nvPr/>
        </p:nvSpPr>
        <p:spPr>
          <a:xfrm flipH="false" flipV="false" rot="0">
            <a:off x="7077075" y="3053234"/>
            <a:ext cx="2567490" cy="2271241"/>
          </a:xfrm>
          <a:custGeom>
            <a:avLst/>
            <a:gdLst/>
            <a:ahLst/>
            <a:cxnLst/>
            <a:rect r="r" b="b" t="t" l="l"/>
            <a:pathLst>
              <a:path h="2271241" w="2567490">
                <a:moveTo>
                  <a:pt x="0" y="0"/>
                </a:moveTo>
                <a:lnTo>
                  <a:pt x="2567490" y="0"/>
                </a:lnTo>
                <a:lnTo>
                  <a:pt x="2567490" y="2271241"/>
                </a:lnTo>
                <a:lnTo>
                  <a:pt x="0" y="2271241"/>
                </a:lnTo>
                <a:lnTo>
                  <a:pt x="0" y="0"/>
                </a:lnTo>
                <a:close/>
              </a:path>
            </a:pathLst>
          </a:custGeom>
          <a:blipFill>
            <a:blip r:embed="rId8"/>
            <a:stretch>
              <a:fillRect l="0" t="-18098" r="0" b="-18098"/>
            </a:stretch>
          </a:blipFill>
        </p:spPr>
      </p:sp>
      <p:sp>
        <p:nvSpPr>
          <p:cNvPr name="TextBox 7" id="7"/>
          <p:cNvSpPr txBox="true"/>
          <p:nvPr/>
        </p:nvSpPr>
        <p:spPr>
          <a:xfrm rot="0">
            <a:off x="777878" y="1074944"/>
            <a:ext cx="5101666" cy="563918"/>
          </a:xfrm>
          <a:prstGeom prst="rect">
            <a:avLst/>
          </a:prstGeom>
        </p:spPr>
        <p:txBody>
          <a:bodyPr anchor="t" rtlCol="false" tIns="0" lIns="0" bIns="0" rIns="0">
            <a:spAutoFit/>
          </a:bodyPr>
          <a:lstStyle/>
          <a:p>
            <a:pPr algn="l">
              <a:lnSpc>
                <a:spcPts val="4253"/>
              </a:lnSpc>
            </a:pPr>
            <a:r>
              <a:rPr lang="en-US" sz="3982">
                <a:solidFill>
                  <a:srgbClr val="5FCBEF"/>
                </a:solidFill>
                <a:latin typeface="Trebuchet MS"/>
                <a:ea typeface="Trebuchet MS"/>
                <a:cs typeface="Trebuchet MS"/>
                <a:sym typeface="Trebuchet MS"/>
              </a:rPr>
              <a:t>Result and Screenshot</a:t>
            </a:r>
          </a:p>
        </p:txBody>
      </p:sp>
      <p:sp>
        <p:nvSpPr>
          <p:cNvPr name="TextBox 8" id="8"/>
          <p:cNvSpPr txBox="true"/>
          <p:nvPr/>
        </p:nvSpPr>
        <p:spPr>
          <a:xfrm rot="0">
            <a:off x="3053848" y="1769097"/>
            <a:ext cx="79058" cy="563661"/>
          </a:xfrm>
          <a:prstGeom prst="rect">
            <a:avLst/>
          </a:prstGeom>
        </p:spPr>
        <p:txBody>
          <a:bodyPr anchor="t" rtlCol="false" tIns="0" lIns="0" bIns="0" rIns="0">
            <a:spAutoFit/>
          </a:bodyPr>
          <a:lstStyle/>
          <a:p>
            <a:pPr algn="l">
              <a:lnSpc>
                <a:spcPts val="5068"/>
              </a:lnSpc>
            </a:pPr>
            <a:r>
              <a:rPr lang="en-US" sz="2027">
                <a:solidFill>
                  <a:srgbClr val="000000"/>
                </a:solidFill>
                <a:latin typeface="Trebuchet MS"/>
                <a:ea typeface="Trebuchet MS"/>
                <a:cs typeface="Trebuchet MS"/>
                <a:sym typeface="Trebuchet MS"/>
              </a:rPr>
              <a:t> </a:t>
            </a:r>
          </a:p>
        </p:txBody>
      </p:sp>
      <p:sp>
        <p:nvSpPr>
          <p:cNvPr name="TextBox 9" id="9"/>
          <p:cNvSpPr txBox="true"/>
          <p:nvPr/>
        </p:nvSpPr>
        <p:spPr>
          <a:xfrm rot="0">
            <a:off x="777878" y="2016747"/>
            <a:ext cx="10082841" cy="316011"/>
          </a:xfrm>
          <a:prstGeom prst="rect">
            <a:avLst/>
          </a:prstGeom>
        </p:spPr>
        <p:txBody>
          <a:bodyPr anchor="t" rtlCol="false" tIns="0" lIns="0" bIns="0" rIns="0">
            <a:spAutoFit/>
          </a:bodyPr>
          <a:lstStyle/>
          <a:p>
            <a:pPr algn="l">
              <a:lnSpc>
                <a:spcPts val="2404"/>
              </a:lnSpc>
            </a:pPr>
            <a:r>
              <a:rPr lang="en-US" sz="2027">
                <a:solidFill>
                  <a:srgbClr val="000000"/>
                </a:solidFill>
                <a:latin typeface="Trebuchet MS"/>
                <a:ea typeface="Trebuchet MS"/>
                <a:cs typeface="Trebuchet MS"/>
                <a:sym typeface="Trebuchet MS"/>
              </a:rPr>
              <a:t>Portfolio effectivelyshowcasesskillswithresponsive design, interactive features, and </a:t>
            </a:r>
          </a:p>
        </p:txBody>
      </p:sp>
      <p:sp>
        <p:nvSpPr>
          <p:cNvPr name="TextBox 10" id="10"/>
          <p:cNvSpPr txBox="true"/>
          <p:nvPr/>
        </p:nvSpPr>
        <p:spPr>
          <a:xfrm rot="0">
            <a:off x="777878" y="2322052"/>
            <a:ext cx="4079100" cy="316011"/>
          </a:xfrm>
          <a:prstGeom prst="rect">
            <a:avLst/>
          </a:prstGeom>
        </p:spPr>
        <p:txBody>
          <a:bodyPr anchor="t" rtlCol="false" tIns="0" lIns="0" bIns="0" rIns="0">
            <a:spAutoFit/>
          </a:bodyPr>
          <a:lstStyle/>
          <a:p>
            <a:pPr algn="l">
              <a:lnSpc>
                <a:spcPts val="2404"/>
              </a:lnSpc>
            </a:pPr>
            <a:r>
              <a:rPr lang="en-US" sz="2027">
                <a:solidFill>
                  <a:srgbClr val="000000"/>
                </a:solidFill>
                <a:latin typeface="Trebuchet MS"/>
                <a:ea typeface="Trebuchet MS"/>
                <a:cs typeface="Trebuchet MS"/>
                <a:sym typeface="Trebuchet MS"/>
              </a:rPr>
              <a:t>visually appealing project displays.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7878" y="455371"/>
            <a:ext cx="10229040" cy="2380267"/>
          </a:xfrm>
          <a:prstGeom prst="rect">
            <a:avLst/>
          </a:prstGeom>
        </p:spPr>
        <p:txBody>
          <a:bodyPr anchor="t" rtlCol="false" tIns="0" lIns="0" bIns="0" rIns="0">
            <a:spAutoFit/>
          </a:bodyPr>
          <a:lstStyle/>
          <a:p>
            <a:pPr algn="l">
              <a:lnSpc>
                <a:spcPts val="5046"/>
              </a:lnSpc>
            </a:pPr>
            <a:r>
              <a:rPr lang="en-US" sz="3604">
                <a:solidFill>
                  <a:srgbClr val="5FCBEF"/>
                </a:solidFill>
                <a:latin typeface="Trebuchet MS"/>
                <a:ea typeface="Trebuchet MS"/>
                <a:cs typeface="Trebuchet MS"/>
                <a:sym typeface="Trebuchet MS"/>
              </a:rPr>
              <a:t>CONCLUSION</a:t>
            </a:r>
          </a:p>
          <a:p>
            <a:pPr algn="l">
              <a:lnSpc>
                <a:spcPts val="3380"/>
              </a:lnSpc>
            </a:pPr>
            <a:r>
              <a:rPr lang="en-US" sz="2779" spc="8">
                <a:solidFill>
                  <a:srgbClr val="000000"/>
                </a:solidFill>
                <a:latin typeface="Trebuchet MS"/>
                <a:ea typeface="Trebuchet MS"/>
                <a:cs typeface="Trebuchet MS"/>
                <a:sym typeface="Trebuchet MS"/>
              </a:rPr>
              <a:t>This portfolio successfully represents personal and professional achievements through a structured, visually appealing, and responsivedesign. Ithighlightsskills, projects, and experiences in an organized manner, providing easy </a:t>
            </a:r>
          </a:p>
        </p:txBody>
      </p:sp>
      <p:sp>
        <p:nvSpPr>
          <p:cNvPr name="TextBox 5" id="5"/>
          <p:cNvSpPr txBox="true"/>
          <p:nvPr/>
        </p:nvSpPr>
        <p:spPr>
          <a:xfrm rot="0">
            <a:off x="5296510" y="3387957"/>
            <a:ext cx="108299" cy="419862"/>
          </a:xfrm>
          <a:prstGeom prst="rect">
            <a:avLst/>
          </a:prstGeom>
        </p:spPr>
        <p:txBody>
          <a:bodyPr anchor="t" rtlCol="false" tIns="0" lIns="0" bIns="0" rIns="0">
            <a:spAutoFit/>
          </a:bodyPr>
          <a:lstStyle/>
          <a:p>
            <a:pPr algn="l">
              <a:lnSpc>
                <a:spcPts val="3377"/>
              </a:lnSpc>
            </a:pPr>
            <a:r>
              <a:rPr lang="en-US" sz="2777">
                <a:solidFill>
                  <a:srgbClr val="000000"/>
                </a:solidFill>
                <a:latin typeface="Trebuchet MS"/>
                <a:ea typeface="Trebuchet MS"/>
                <a:cs typeface="Trebuchet MS"/>
                <a:sym typeface="Trebuchet MS"/>
              </a:rPr>
              <a:t> </a:t>
            </a:r>
          </a:p>
        </p:txBody>
      </p:sp>
      <p:sp>
        <p:nvSpPr>
          <p:cNvPr name="TextBox 6" id="6"/>
          <p:cNvSpPr txBox="true"/>
          <p:nvPr/>
        </p:nvSpPr>
        <p:spPr>
          <a:xfrm rot="0">
            <a:off x="777878" y="3816534"/>
            <a:ext cx="9935023" cy="849506"/>
          </a:xfrm>
          <a:prstGeom prst="rect">
            <a:avLst/>
          </a:prstGeom>
        </p:spPr>
        <p:txBody>
          <a:bodyPr anchor="t" rtlCol="false" tIns="0" lIns="0" bIns="0" rIns="0">
            <a:spAutoFit/>
          </a:bodyPr>
          <a:lstStyle/>
          <a:p>
            <a:pPr algn="l">
              <a:lnSpc>
                <a:spcPts val="3380"/>
              </a:lnSpc>
            </a:pPr>
            <a:r>
              <a:rPr lang="en-US" sz="2779" spc="8">
                <a:solidFill>
                  <a:srgbClr val="000000"/>
                </a:solidFill>
                <a:latin typeface="Trebuchet MS"/>
                <a:ea typeface="Trebuchet MS"/>
                <a:cs typeface="Trebuchet MS"/>
                <a:sym typeface="Trebuchet MS"/>
              </a:rPr>
              <a:t>opportunities by creating a lasting impression on employers, recruiters, and clients.</a:t>
            </a:r>
          </a:p>
        </p:txBody>
      </p:sp>
      <p:sp>
        <p:nvSpPr>
          <p:cNvPr name="TextBox 7" id="7"/>
          <p:cNvSpPr txBox="true"/>
          <p:nvPr/>
        </p:nvSpPr>
        <p:spPr>
          <a:xfrm rot="0">
            <a:off x="777878" y="3387957"/>
            <a:ext cx="10035111" cy="419862"/>
          </a:xfrm>
          <a:prstGeom prst="rect">
            <a:avLst/>
          </a:prstGeom>
        </p:spPr>
        <p:txBody>
          <a:bodyPr anchor="t" rtlCol="false" tIns="0" lIns="0" bIns="0" rIns="0">
            <a:spAutoFit/>
          </a:bodyPr>
          <a:lstStyle/>
          <a:p>
            <a:pPr algn="l">
              <a:lnSpc>
                <a:spcPts val="3330"/>
              </a:lnSpc>
            </a:pPr>
            <a:r>
              <a:rPr lang="en-US" sz="2777">
                <a:solidFill>
                  <a:srgbClr val="000000"/>
                </a:solidFill>
                <a:latin typeface="Trebuchet MS"/>
                <a:ea typeface="Trebuchet MS"/>
                <a:cs typeface="Trebuchet MS"/>
                <a:sym typeface="Trebuchet MS"/>
              </a:rPr>
              <a:t>navigation for users. Servingas a digital identity,it enhances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4662" y="476964"/>
            <a:ext cx="3158852" cy="621154"/>
          </a:xfrm>
          <a:prstGeom prst="rect">
            <a:avLst/>
          </a:prstGeom>
        </p:spPr>
        <p:txBody>
          <a:bodyPr anchor="t" rtlCol="false" tIns="0" lIns="0" bIns="0" rIns="0">
            <a:spAutoFit/>
          </a:bodyPr>
          <a:lstStyle/>
          <a:p>
            <a:pPr algn="l">
              <a:lnSpc>
                <a:spcPts val="5046"/>
              </a:lnSpc>
            </a:pPr>
            <a:r>
              <a:rPr lang="en-US" sz="3604" spc="10">
                <a:solidFill>
                  <a:srgbClr val="5FCBEF"/>
                </a:solidFill>
                <a:latin typeface="Trebuchet MS"/>
                <a:ea typeface="Trebuchet MS"/>
                <a:cs typeface="Trebuchet MS"/>
                <a:sym typeface="Trebuchet MS"/>
              </a:rPr>
              <a:t>PROJECT</a:t>
            </a:r>
            <a:r>
              <a:rPr lang="en-US" sz="3604" spc="10">
                <a:solidFill>
                  <a:srgbClr val="000000"/>
                </a:solidFill>
                <a:latin typeface="Trebuchet MS"/>
                <a:ea typeface="Trebuchet MS"/>
                <a:cs typeface="Trebuchet MS"/>
                <a:sym typeface="Trebuchet MS"/>
              </a:rPr>
              <a:t> </a:t>
            </a:r>
            <a:r>
              <a:rPr lang="en-US" sz="3604" spc="10">
                <a:solidFill>
                  <a:srgbClr val="5FCBEF"/>
                </a:solidFill>
                <a:latin typeface="Trebuchet MS"/>
                <a:ea typeface="Trebuchet MS"/>
                <a:cs typeface="Trebuchet MS"/>
                <a:sym typeface="Trebuchet MS"/>
              </a:rPr>
              <a:t>TITLE</a:t>
            </a:r>
          </a:p>
        </p:txBody>
      </p:sp>
      <p:sp>
        <p:nvSpPr>
          <p:cNvPr name="TextBox 5" id="5"/>
          <p:cNvSpPr txBox="true"/>
          <p:nvPr/>
        </p:nvSpPr>
        <p:spPr>
          <a:xfrm rot="0">
            <a:off x="4663059" y="1528267"/>
            <a:ext cx="2444706" cy="4703188"/>
          </a:xfrm>
          <a:prstGeom prst="rect">
            <a:avLst/>
          </a:prstGeom>
        </p:spPr>
        <p:txBody>
          <a:bodyPr anchor="t" rtlCol="false" tIns="0" lIns="0" bIns="0" rIns="0">
            <a:spAutoFit/>
          </a:bodyPr>
          <a:lstStyle/>
          <a:p>
            <a:pPr algn="l">
              <a:lnSpc>
                <a:spcPts val="5310"/>
              </a:lnSpc>
            </a:pPr>
            <a:r>
              <a:rPr lang="en-US" sz="3604">
                <a:solidFill>
                  <a:srgbClr val="000000"/>
                </a:solidFill>
                <a:latin typeface="Trebuchet MS"/>
                <a:ea typeface="Trebuchet MS"/>
                <a:cs typeface="Trebuchet MS"/>
                <a:sym typeface="Trebuchet MS"/>
              </a:rPr>
              <a:t>About Education Certificates Hobbies Details Projects Contact</a:t>
            </a:r>
          </a:p>
        </p:txBody>
      </p:sp>
      <p:sp>
        <p:nvSpPr>
          <p:cNvPr name="TextBox 6" id="6"/>
          <p:cNvSpPr txBox="true"/>
          <p:nvPr/>
        </p:nvSpPr>
        <p:spPr>
          <a:xfrm rot="0">
            <a:off x="4319902" y="1489920"/>
            <a:ext cx="129445" cy="4728400"/>
          </a:xfrm>
          <a:prstGeom prst="rect">
            <a:avLst/>
          </a:prstGeom>
        </p:spPr>
        <p:txBody>
          <a:bodyPr anchor="t" rtlCol="false" tIns="0" lIns="0" bIns="0" rIns="0">
            <a:spAutoFit/>
          </a:bodyPr>
          <a:lstStyle/>
          <a:p>
            <a:pPr algn="just">
              <a:lnSpc>
                <a:spcPts val="5331"/>
              </a:lnSpc>
            </a:pPr>
            <a:r>
              <a:rPr lang="en-US" sz="2852">
                <a:solidFill>
                  <a:srgbClr val="5FCBEF"/>
                </a:solidFill>
                <a:latin typeface="Arial"/>
                <a:ea typeface="Arial"/>
                <a:cs typeface="Arial"/>
                <a:sym typeface="Arial"/>
              </a:rPr>
              <a:t>• • • • • •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50289" y="900760"/>
            <a:ext cx="1406471" cy="621154"/>
          </a:xfrm>
          <a:prstGeom prst="rect">
            <a:avLst/>
          </a:prstGeom>
        </p:spPr>
        <p:txBody>
          <a:bodyPr anchor="t" rtlCol="false" tIns="0" lIns="0" bIns="0" rIns="0">
            <a:spAutoFit/>
          </a:bodyPr>
          <a:lstStyle/>
          <a:p>
            <a:pPr algn="l">
              <a:lnSpc>
                <a:spcPts val="5046"/>
              </a:lnSpc>
            </a:pPr>
            <a:r>
              <a:rPr lang="en-US" sz="3604" spc="7">
                <a:solidFill>
                  <a:srgbClr val="5FCBEF"/>
                </a:solidFill>
                <a:latin typeface="Trebuchet MS"/>
                <a:ea typeface="Trebuchet MS"/>
                <a:cs typeface="Trebuchet MS"/>
                <a:sym typeface="Trebuchet MS"/>
              </a:rPr>
              <a:t>AGEDA</a:t>
            </a:r>
          </a:p>
        </p:txBody>
      </p:sp>
      <p:sp>
        <p:nvSpPr>
          <p:cNvPr name="TextBox 5" id="5"/>
          <p:cNvSpPr txBox="true"/>
          <p:nvPr/>
        </p:nvSpPr>
        <p:spPr>
          <a:xfrm rot="0">
            <a:off x="2932681" y="2067982"/>
            <a:ext cx="157877" cy="273501"/>
          </a:xfrm>
          <a:prstGeom prst="rect">
            <a:avLst/>
          </a:prstGeom>
        </p:spPr>
        <p:txBody>
          <a:bodyPr anchor="t" rtlCol="false" tIns="0" lIns="0" bIns="0" rIns="0">
            <a:spAutoFit/>
          </a:bodyPr>
          <a:lstStyle/>
          <a:p>
            <a:pPr algn="l">
              <a:lnSpc>
                <a:spcPts val="2204"/>
              </a:lnSpc>
            </a:pPr>
            <a:r>
              <a:rPr lang="en-US" sz="1575" spc="37">
                <a:solidFill>
                  <a:srgbClr val="5FCBEF"/>
                </a:solidFill>
                <a:latin typeface="Arab Times"/>
                <a:ea typeface="Arab Times"/>
                <a:cs typeface="Arab Times"/>
                <a:sym typeface="Arab Times"/>
              </a:rPr>
              <a:t>1.</a:t>
            </a:r>
          </a:p>
        </p:txBody>
      </p:sp>
      <p:sp>
        <p:nvSpPr>
          <p:cNvPr name="TextBox 6" id="6"/>
          <p:cNvSpPr txBox="true"/>
          <p:nvPr/>
        </p:nvSpPr>
        <p:spPr>
          <a:xfrm rot="0">
            <a:off x="3085462" y="2005232"/>
            <a:ext cx="1976914" cy="350653"/>
          </a:xfrm>
          <a:prstGeom prst="rect">
            <a:avLst/>
          </a:prstGeom>
        </p:spPr>
        <p:txBody>
          <a:bodyPr anchor="t" rtlCol="false" tIns="0" lIns="0" bIns="0" rIns="0">
            <a:spAutoFit/>
          </a:bodyPr>
          <a:lstStyle/>
          <a:p>
            <a:pPr algn="l">
              <a:lnSpc>
                <a:spcPts val="2838"/>
              </a:lnSpc>
            </a:pPr>
            <a:r>
              <a:rPr lang="en-US" sz="2027">
                <a:solidFill>
                  <a:srgbClr val="000000"/>
                </a:solidFill>
                <a:latin typeface="Arab Times"/>
                <a:ea typeface="Arab Times"/>
                <a:cs typeface="Arab Times"/>
                <a:sym typeface="Arab Times"/>
              </a:rPr>
              <a:t>Problem Statement</a:t>
            </a:r>
          </a:p>
        </p:txBody>
      </p:sp>
      <p:sp>
        <p:nvSpPr>
          <p:cNvPr name="TextBox 7" id="7"/>
          <p:cNvSpPr txBox="true"/>
          <p:nvPr/>
        </p:nvSpPr>
        <p:spPr>
          <a:xfrm rot="0">
            <a:off x="3085462" y="2815876"/>
            <a:ext cx="1073420"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End Users</a:t>
            </a:r>
          </a:p>
        </p:txBody>
      </p:sp>
      <p:sp>
        <p:nvSpPr>
          <p:cNvPr name="TextBox 8" id="8"/>
          <p:cNvSpPr txBox="true"/>
          <p:nvPr/>
        </p:nvSpPr>
        <p:spPr>
          <a:xfrm rot="0">
            <a:off x="3085462" y="3245139"/>
            <a:ext cx="2442572"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Tools and Technologies</a:t>
            </a:r>
          </a:p>
        </p:txBody>
      </p:sp>
      <p:sp>
        <p:nvSpPr>
          <p:cNvPr name="TextBox 9" id="9"/>
          <p:cNvSpPr txBox="true"/>
          <p:nvPr/>
        </p:nvSpPr>
        <p:spPr>
          <a:xfrm rot="0">
            <a:off x="3085462" y="3674393"/>
            <a:ext cx="2898781"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Portfolio design and Layout</a:t>
            </a:r>
          </a:p>
        </p:txBody>
      </p:sp>
      <p:sp>
        <p:nvSpPr>
          <p:cNvPr name="TextBox 10" id="10"/>
          <p:cNvSpPr txBox="true"/>
          <p:nvPr/>
        </p:nvSpPr>
        <p:spPr>
          <a:xfrm rot="0">
            <a:off x="3085462" y="4113181"/>
            <a:ext cx="2763260"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Features and Functionality</a:t>
            </a:r>
          </a:p>
        </p:txBody>
      </p:sp>
      <p:sp>
        <p:nvSpPr>
          <p:cNvPr name="TextBox 11" id="11"/>
          <p:cNvSpPr txBox="true"/>
          <p:nvPr/>
        </p:nvSpPr>
        <p:spPr>
          <a:xfrm rot="0">
            <a:off x="3085462" y="4542444"/>
            <a:ext cx="2500884"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Results and Screenshots</a:t>
            </a:r>
          </a:p>
        </p:txBody>
      </p:sp>
      <p:sp>
        <p:nvSpPr>
          <p:cNvPr name="TextBox 12" id="12"/>
          <p:cNvSpPr txBox="true"/>
          <p:nvPr/>
        </p:nvSpPr>
        <p:spPr>
          <a:xfrm rot="0">
            <a:off x="3085462" y="4971698"/>
            <a:ext cx="1180052" cy="407803"/>
          </a:xfrm>
          <a:prstGeom prst="rect">
            <a:avLst/>
          </a:prstGeom>
        </p:spPr>
        <p:txBody>
          <a:bodyPr anchor="t" rtlCol="false" tIns="0" lIns="0" bIns="0" rIns="0">
            <a:spAutoFit/>
          </a:bodyPr>
          <a:lstStyle/>
          <a:p>
            <a:pPr algn="l">
              <a:lnSpc>
                <a:spcPts val="3402"/>
              </a:lnSpc>
            </a:pPr>
            <a:r>
              <a:rPr lang="en-US" sz="2027">
                <a:solidFill>
                  <a:srgbClr val="000000"/>
                </a:solidFill>
                <a:latin typeface="Arab Times"/>
                <a:ea typeface="Arab Times"/>
                <a:cs typeface="Arab Times"/>
                <a:sym typeface="Arab Times"/>
              </a:rPr>
              <a:t>C</a:t>
            </a:r>
            <a:r>
              <a:rPr lang="en-US" sz="2027">
                <a:solidFill>
                  <a:srgbClr val="000000"/>
                </a:solidFill>
                <a:latin typeface="Arab Times"/>
                <a:ea typeface="Arab Times"/>
                <a:cs typeface="Arab Times"/>
                <a:sym typeface="Arab Times"/>
              </a:rPr>
              <a:t> </a:t>
            </a:r>
            <a:r>
              <a:rPr lang="en-US" sz="2027">
                <a:solidFill>
                  <a:srgbClr val="000000"/>
                </a:solidFill>
                <a:latin typeface="Arab Times"/>
                <a:ea typeface="Arab Times"/>
                <a:cs typeface="Arab Times"/>
                <a:sym typeface="Arab Times"/>
              </a:rPr>
              <a:t>on</a:t>
            </a:r>
            <a:r>
              <a:rPr lang="en-US" sz="2027">
                <a:solidFill>
                  <a:srgbClr val="000000"/>
                </a:solidFill>
                <a:latin typeface="Arab Times"/>
                <a:ea typeface="Arab Times"/>
                <a:cs typeface="Arab Times"/>
                <a:sym typeface="Arab Times"/>
              </a:rPr>
              <a:t> </a:t>
            </a:r>
            <a:r>
              <a:rPr lang="en-US" sz="2027">
                <a:solidFill>
                  <a:srgbClr val="000000"/>
                </a:solidFill>
                <a:latin typeface="Arab Times"/>
                <a:ea typeface="Arab Times"/>
                <a:cs typeface="Arab Times"/>
                <a:sym typeface="Arab Times"/>
              </a:rPr>
              <a:t>cl</a:t>
            </a:r>
            <a:r>
              <a:rPr lang="en-US" sz="2027">
                <a:solidFill>
                  <a:srgbClr val="000000"/>
                </a:solidFill>
                <a:latin typeface="Arab Times"/>
                <a:ea typeface="Arab Times"/>
                <a:cs typeface="Arab Times"/>
                <a:sym typeface="Arab Times"/>
              </a:rPr>
              <a:t> </a:t>
            </a:r>
            <a:r>
              <a:rPr lang="en-US" sz="2027">
                <a:solidFill>
                  <a:srgbClr val="000000"/>
                </a:solidFill>
                <a:latin typeface="Arab Times"/>
                <a:ea typeface="Arab Times"/>
                <a:cs typeface="Arab Times"/>
                <a:sym typeface="Arab Times"/>
              </a:rPr>
              <a:t>usi</a:t>
            </a:r>
            <a:r>
              <a:rPr lang="en-US" sz="2027">
                <a:solidFill>
                  <a:srgbClr val="000000"/>
                </a:solidFill>
                <a:latin typeface="Arab Times"/>
                <a:ea typeface="Arab Times"/>
                <a:cs typeface="Arab Times"/>
                <a:sym typeface="Arab Times"/>
              </a:rPr>
              <a:t> </a:t>
            </a:r>
            <a:r>
              <a:rPr lang="en-US" sz="2027">
                <a:solidFill>
                  <a:srgbClr val="000000"/>
                </a:solidFill>
                <a:latin typeface="Arab Times"/>
                <a:ea typeface="Arab Times"/>
                <a:cs typeface="Arab Times"/>
                <a:sym typeface="Arab Times"/>
              </a:rPr>
              <a:t>on</a:t>
            </a:r>
          </a:p>
        </p:txBody>
      </p:sp>
      <p:sp>
        <p:nvSpPr>
          <p:cNvPr name="TextBox 13" id="13"/>
          <p:cNvSpPr txBox="true"/>
          <p:nvPr/>
        </p:nvSpPr>
        <p:spPr>
          <a:xfrm rot="0">
            <a:off x="2932681" y="5410486"/>
            <a:ext cx="1431350" cy="407803"/>
          </a:xfrm>
          <a:prstGeom prst="rect">
            <a:avLst/>
          </a:prstGeom>
        </p:spPr>
        <p:txBody>
          <a:bodyPr anchor="t" rtlCol="false" tIns="0" lIns="0" bIns="0" rIns="0">
            <a:spAutoFit/>
          </a:bodyPr>
          <a:lstStyle/>
          <a:p>
            <a:pPr algn="l">
              <a:lnSpc>
                <a:spcPts val="3402"/>
              </a:lnSpc>
            </a:pPr>
            <a:r>
              <a:rPr lang="en-US" sz="2027">
                <a:solidFill>
                  <a:srgbClr val="5FCBEF"/>
                </a:solidFill>
                <a:latin typeface="Arab Times"/>
                <a:ea typeface="Arab Times"/>
                <a:cs typeface="Arab Times"/>
                <a:sym typeface="Arab Times"/>
              </a:rPr>
              <a:t>9.</a:t>
            </a:r>
            <a:r>
              <a:rPr lang="en-US" sz="2027">
                <a:solidFill>
                  <a:srgbClr val="000000"/>
                </a:solidFill>
                <a:latin typeface="Arab Times"/>
                <a:ea typeface="Arab Times"/>
                <a:cs typeface="Arab Times"/>
                <a:sym typeface="Arab Times"/>
              </a:rPr>
              <a:t>Github</a:t>
            </a:r>
            <a:r>
              <a:rPr lang="en-US" sz="2027">
                <a:solidFill>
                  <a:srgbClr val="000000"/>
                </a:solidFill>
                <a:latin typeface="Arab Times"/>
                <a:ea typeface="Arab Times"/>
                <a:cs typeface="Arab Times"/>
                <a:sym typeface="Arab Times"/>
              </a:rPr>
              <a:t> </a:t>
            </a:r>
            <a:r>
              <a:rPr lang="en-US" sz="2027">
                <a:solidFill>
                  <a:srgbClr val="000000"/>
                </a:solidFill>
                <a:latin typeface="Arab Times"/>
                <a:ea typeface="Arab Times"/>
                <a:cs typeface="Arab Times"/>
                <a:sym typeface="Arab Times"/>
              </a:rPr>
              <a:t>Link</a:t>
            </a:r>
          </a:p>
        </p:txBody>
      </p:sp>
      <p:sp>
        <p:nvSpPr>
          <p:cNvPr name="TextBox 14" id="14"/>
          <p:cNvSpPr txBox="true"/>
          <p:nvPr/>
        </p:nvSpPr>
        <p:spPr>
          <a:xfrm rot="0">
            <a:off x="2932681" y="2382393"/>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2.</a:t>
            </a:r>
          </a:p>
        </p:txBody>
      </p:sp>
      <p:sp>
        <p:nvSpPr>
          <p:cNvPr name="TextBox 15" id="15"/>
          <p:cNvSpPr txBox="true"/>
          <p:nvPr/>
        </p:nvSpPr>
        <p:spPr>
          <a:xfrm rot="0">
            <a:off x="2932681" y="2821181"/>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3.</a:t>
            </a:r>
          </a:p>
        </p:txBody>
      </p:sp>
      <p:sp>
        <p:nvSpPr>
          <p:cNvPr name="TextBox 16" id="16"/>
          <p:cNvSpPr txBox="true"/>
          <p:nvPr/>
        </p:nvSpPr>
        <p:spPr>
          <a:xfrm rot="0">
            <a:off x="2932681" y="3250444"/>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4.</a:t>
            </a:r>
          </a:p>
        </p:txBody>
      </p:sp>
      <p:sp>
        <p:nvSpPr>
          <p:cNvPr name="TextBox 17" id="17"/>
          <p:cNvSpPr txBox="true"/>
          <p:nvPr/>
        </p:nvSpPr>
        <p:spPr>
          <a:xfrm rot="0">
            <a:off x="2932681" y="3679698"/>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5.</a:t>
            </a:r>
          </a:p>
        </p:txBody>
      </p:sp>
      <p:sp>
        <p:nvSpPr>
          <p:cNvPr name="TextBox 18" id="18"/>
          <p:cNvSpPr txBox="true"/>
          <p:nvPr/>
        </p:nvSpPr>
        <p:spPr>
          <a:xfrm rot="0">
            <a:off x="2932681" y="4118486"/>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6.</a:t>
            </a:r>
          </a:p>
        </p:txBody>
      </p:sp>
      <p:sp>
        <p:nvSpPr>
          <p:cNvPr name="TextBox 19" id="19"/>
          <p:cNvSpPr txBox="true"/>
          <p:nvPr/>
        </p:nvSpPr>
        <p:spPr>
          <a:xfrm rot="0">
            <a:off x="2932681" y="4547749"/>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7.</a:t>
            </a:r>
          </a:p>
        </p:txBody>
      </p:sp>
      <p:sp>
        <p:nvSpPr>
          <p:cNvPr name="TextBox 20" id="20"/>
          <p:cNvSpPr txBox="true"/>
          <p:nvPr/>
        </p:nvSpPr>
        <p:spPr>
          <a:xfrm rot="0">
            <a:off x="2932681" y="4977003"/>
            <a:ext cx="157953" cy="388172"/>
          </a:xfrm>
          <a:prstGeom prst="rect">
            <a:avLst/>
          </a:prstGeom>
        </p:spPr>
        <p:txBody>
          <a:bodyPr anchor="t" rtlCol="false" tIns="0" lIns="0" bIns="0" rIns="0">
            <a:spAutoFit/>
          </a:bodyPr>
          <a:lstStyle/>
          <a:p>
            <a:pPr algn="l">
              <a:lnSpc>
                <a:spcPts val="3412"/>
              </a:lnSpc>
            </a:pPr>
            <a:r>
              <a:rPr lang="en-US" sz="1577" spc="36">
                <a:solidFill>
                  <a:srgbClr val="5FCBEF"/>
                </a:solidFill>
                <a:latin typeface="Arab Times"/>
                <a:ea typeface="Arab Times"/>
                <a:cs typeface="Arab Times"/>
                <a:sym typeface="Arab Times"/>
              </a:rPr>
              <a:t>8.</a:t>
            </a:r>
          </a:p>
        </p:txBody>
      </p:sp>
      <p:sp>
        <p:nvSpPr>
          <p:cNvPr name="TextBox 21" id="21"/>
          <p:cNvSpPr txBox="true"/>
          <p:nvPr/>
        </p:nvSpPr>
        <p:spPr>
          <a:xfrm rot="0">
            <a:off x="3085462" y="2433952"/>
            <a:ext cx="1821571" cy="351034"/>
          </a:xfrm>
          <a:prstGeom prst="rect">
            <a:avLst/>
          </a:prstGeom>
        </p:spPr>
        <p:txBody>
          <a:bodyPr anchor="t" rtlCol="false" tIns="0" lIns="0" bIns="0" rIns="0">
            <a:spAutoFit/>
          </a:bodyPr>
          <a:lstStyle/>
          <a:p>
            <a:pPr algn="l">
              <a:lnSpc>
                <a:spcPts val="2841"/>
              </a:lnSpc>
            </a:pPr>
            <a:r>
              <a:rPr lang="en-US" sz="2029">
                <a:solidFill>
                  <a:srgbClr val="000000"/>
                </a:solidFill>
                <a:latin typeface="Arab Times"/>
                <a:ea typeface="Arab Times"/>
                <a:cs typeface="Arab Times"/>
                <a:sym typeface="Arab Times"/>
              </a:rPr>
              <a:t>Project Overview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14362" y="596979"/>
            <a:ext cx="4336285" cy="1512751"/>
          </a:xfrm>
          <a:prstGeom prst="rect">
            <a:avLst/>
          </a:prstGeom>
        </p:spPr>
        <p:txBody>
          <a:bodyPr anchor="t" rtlCol="false" tIns="0" lIns="0" bIns="0" rIns="0">
            <a:spAutoFit/>
          </a:bodyPr>
          <a:lstStyle/>
          <a:p>
            <a:pPr algn="l">
              <a:lnSpc>
                <a:spcPts val="5046"/>
              </a:lnSpc>
            </a:pPr>
            <a:r>
              <a:rPr lang="en-US" sz="3604">
                <a:solidFill>
                  <a:srgbClr val="5FCBEF"/>
                </a:solidFill>
                <a:latin typeface="Trebuchet MS"/>
                <a:ea typeface="Trebuchet MS"/>
                <a:cs typeface="Trebuchet MS"/>
                <a:sym typeface="Trebuchet MS"/>
              </a:rPr>
              <a:t>PROBLEM STATEMENT</a:t>
            </a:r>
          </a:p>
          <a:p>
            <a:pPr algn="l">
              <a:lnSpc>
                <a:spcPts val="3906"/>
              </a:lnSpc>
            </a:pPr>
            <a:r>
              <a:rPr lang="en-US" b="true" sz="2402">
                <a:solidFill>
                  <a:srgbClr val="000000"/>
                </a:solidFill>
                <a:latin typeface="Trebuchet MS Bold"/>
                <a:ea typeface="Trebuchet MS Bold"/>
                <a:cs typeface="Trebuchet MS Bold"/>
                <a:sym typeface="Trebuchet MS Bold"/>
              </a:rPr>
              <a:t>Points</a:t>
            </a:r>
            <a:r>
              <a:rPr lang="en-US" b="true" sz="2402">
                <a:solidFill>
                  <a:srgbClr val="7F7F7F"/>
                </a:solidFill>
                <a:latin typeface="Trebuchet MS Bold"/>
                <a:ea typeface="Trebuchet MS Bold"/>
                <a:cs typeface="Trebuchet MS Bold"/>
                <a:sym typeface="Trebuchet MS Bold"/>
              </a:rPr>
              <a:t>: </a:t>
            </a:r>
          </a:p>
        </p:txBody>
      </p:sp>
      <p:sp>
        <p:nvSpPr>
          <p:cNvPr name="TextBox 5" id="5"/>
          <p:cNvSpPr txBox="true"/>
          <p:nvPr/>
        </p:nvSpPr>
        <p:spPr>
          <a:xfrm rot="0">
            <a:off x="614362" y="2189617"/>
            <a:ext cx="88525" cy="406727"/>
          </a:xfrm>
          <a:prstGeom prst="rect">
            <a:avLst/>
          </a:prstGeom>
        </p:spPr>
        <p:txBody>
          <a:bodyPr anchor="t" rtlCol="false" tIns="0" lIns="0" bIns="0" rIns="0">
            <a:spAutoFit/>
          </a:bodyPr>
          <a:lstStyle/>
          <a:p>
            <a:pPr algn="l">
              <a:lnSpc>
                <a:spcPts val="3174"/>
              </a:lnSpc>
            </a:pPr>
            <a:r>
              <a:rPr lang="en-US" sz="1952">
                <a:solidFill>
                  <a:srgbClr val="5FCBEF"/>
                </a:solidFill>
                <a:latin typeface="Arial"/>
                <a:ea typeface="Arial"/>
                <a:cs typeface="Arial"/>
                <a:sym typeface="Arial"/>
              </a:rPr>
              <a:t>•</a:t>
            </a:r>
          </a:p>
        </p:txBody>
      </p:sp>
      <p:sp>
        <p:nvSpPr>
          <p:cNvPr name="TextBox 6" id="6"/>
          <p:cNvSpPr txBox="true"/>
          <p:nvPr/>
        </p:nvSpPr>
        <p:spPr>
          <a:xfrm rot="0">
            <a:off x="957577" y="2126094"/>
            <a:ext cx="9209923" cy="3424761"/>
          </a:xfrm>
          <a:prstGeom prst="rect">
            <a:avLst/>
          </a:prstGeom>
        </p:spPr>
        <p:txBody>
          <a:bodyPr anchor="t" rtlCol="false" tIns="0" lIns="0" bIns="0" rIns="0">
            <a:spAutoFit/>
          </a:bodyPr>
          <a:lstStyle/>
          <a:p>
            <a:pPr algn="l">
              <a:lnSpc>
                <a:spcPts val="3906"/>
              </a:lnSpc>
            </a:pPr>
            <a:r>
              <a:rPr lang="en-US" sz="2402">
                <a:solidFill>
                  <a:srgbClr val="000000"/>
                </a:solidFill>
                <a:latin typeface="Trebuchet MS"/>
                <a:ea typeface="Trebuchet MS"/>
                <a:cs typeface="Trebuchet MS"/>
                <a:sym typeface="Trebuchet MS"/>
              </a:rPr>
              <a:t>Difficult to showcase skills effectively without structured layout </a:t>
            </a:r>
          </a:p>
          <a:p>
            <a:pPr algn="l">
              <a:lnSpc>
                <a:spcPts val="1804"/>
              </a:lnSpc>
            </a:pPr>
            <a:r>
              <a:rPr lang="en-US" sz="2402">
                <a:solidFill>
                  <a:srgbClr val="000000"/>
                </a:solidFill>
                <a:latin typeface="Trebuchet MS"/>
                <a:ea typeface="Trebuchet MS"/>
                <a:cs typeface="Trebuchet MS"/>
                <a:sym typeface="Trebuchet MS"/>
              </a:rPr>
              <a:t>guidance.</a:t>
            </a:r>
          </a:p>
          <a:p>
            <a:pPr algn="l">
              <a:lnSpc>
                <a:spcPts val="6006"/>
              </a:lnSpc>
            </a:pPr>
            <a:r>
              <a:rPr lang="en-US" sz="2402">
                <a:solidFill>
                  <a:srgbClr val="000000"/>
                </a:solidFill>
                <a:latin typeface="Trebuchet MS"/>
                <a:ea typeface="Trebuchet MS"/>
                <a:cs typeface="Trebuchet MS"/>
                <a:sym typeface="Trebuchet MS"/>
              </a:rPr>
              <a:t>Lack of visual consistency reduces portfolio’s overall professional </a:t>
            </a:r>
          </a:p>
          <a:p>
            <a:pPr algn="l">
              <a:lnSpc>
                <a:spcPts val="1202"/>
              </a:lnSpc>
            </a:pPr>
            <a:r>
              <a:rPr lang="en-US" sz="2404">
                <a:solidFill>
                  <a:srgbClr val="000000"/>
                </a:solidFill>
                <a:latin typeface="Trebuchet MS"/>
                <a:ea typeface="Trebuchet MS"/>
                <a:cs typeface="Trebuchet MS"/>
                <a:sym typeface="Trebuchet MS"/>
              </a:rPr>
              <a:t>impact.</a:t>
            </a:r>
          </a:p>
          <a:p>
            <a:pPr algn="l">
              <a:lnSpc>
                <a:spcPts val="6006"/>
              </a:lnSpc>
            </a:pPr>
            <a:r>
              <a:rPr lang="en-US" sz="2402">
                <a:solidFill>
                  <a:srgbClr val="000000"/>
                </a:solidFill>
                <a:latin typeface="Trebuchet MS"/>
                <a:ea typeface="Trebuchet MS"/>
                <a:cs typeface="Trebuchet MS"/>
                <a:sym typeface="Trebuchet MS"/>
              </a:rPr>
              <a:t>Limited technical knowledge hinders building interactive and </a:t>
            </a:r>
          </a:p>
          <a:p>
            <a:pPr algn="l">
              <a:lnSpc>
                <a:spcPts val="1201"/>
              </a:lnSpc>
            </a:pPr>
            <a:r>
              <a:rPr lang="en-US" sz="2402">
                <a:solidFill>
                  <a:srgbClr val="000000"/>
                </a:solidFill>
                <a:latin typeface="Trebuchet MS"/>
                <a:ea typeface="Trebuchet MS"/>
                <a:cs typeface="Trebuchet MS"/>
                <a:sym typeface="Trebuchet MS"/>
              </a:rPr>
              <a:t>dynamic sections.</a:t>
            </a:r>
          </a:p>
          <a:p>
            <a:pPr algn="l">
              <a:lnSpc>
                <a:spcPts val="6012"/>
              </a:lnSpc>
            </a:pPr>
            <a:r>
              <a:rPr lang="en-US" sz="2404">
                <a:solidFill>
                  <a:srgbClr val="000000"/>
                </a:solidFill>
                <a:latin typeface="Trebuchet MS"/>
                <a:ea typeface="Trebuchet MS"/>
                <a:cs typeface="Trebuchet MS"/>
                <a:sym typeface="Trebuchet MS"/>
              </a:rPr>
              <a:t>Absence of organized navigation confuses viewers and weakens </a:t>
            </a:r>
          </a:p>
          <a:p>
            <a:pPr algn="l">
              <a:lnSpc>
                <a:spcPts val="1201"/>
              </a:lnSpc>
            </a:pPr>
            <a:r>
              <a:rPr lang="en-US" sz="2402">
                <a:solidFill>
                  <a:srgbClr val="000000"/>
                </a:solidFill>
                <a:latin typeface="Trebuchet MS"/>
                <a:ea typeface="Trebuchet MS"/>
                <a:cs typeface="Trebuchet MS"/>
                <a:sym typeface="Trebuchet MS"/>
              </a:rPr>
              <a:t>im</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pre</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ssion.</a:t>
            </a:r>
          </a:p>
        </p:txBody>
      </p:sp>
      <p:sp>
        <p:nvSpPr>
          <p:cNvPr name="TextBox 7" id="7"/>
          <p:cNvSpPr txBox="true"/>
          <p:nvPr/>
        </p:nvSpPr>
        <p:spPr>
          <a:xfrm rot="0">
            <a:off x="614362" y="2886208"/>
            <a:ext cx="88525" cy="568652"/>
          </a:xfrm>
          <a:prstGeom prst="rect">
            <a:avLst/>
          </a:prstGeom>
        </p:spPr>
        <p:txBody>
          <a:bodyPr anchor="t" rtlCol="false" tIns="0" lIns="0" bIns="0" rIns="0">
            <a:spAutoFit/>
          </a:bodyPr>
          <a:lstStyle/>
          <a:p>
            <a:pPr algn="l">
              <a:lnSpc>
                <a:spcPts val="4881"/>
              </a:lnSpc>
            </a:pPr>
            <a:r>
              <a:rPr lang="en-US" sz="1952">
                <a:solidFill>
                  <a:srgbClr val="5FCBEF"/>
                </a:solidFill>
                <a:latin typeface="Arial"/>
                <a:ea typeface="Arial"/>
                <a:cs typeface="Arial"/>
                <a:sym typeface="Arial"/>
              </a:rPr>
              <a:t>•</a:t>
            </a:r>
          </a:p>
        </p:txBody>
      </p:sp>
      <p:sp>
        <p:nvSpPr>
          <p:cNvPr name="TextBox 8" id="8"/>
          <p:cNvSpPr txBox="true"/>
          <p:nvPr/>
        </p:nvSpPr>
        <p:spPr>
          <a:xfrm rot="0">
            <a:off x="614362" y="3744735"/>
            <a:ext cx="88525" cy="568652"/>
          </a:xfrm>
          <a:prstGeom prst="rect">
            <a:avLst/>
          </a:prstGeom>
        </p:spPr>
        <p:txBody>
          <a:bodyPr anchor="t" rtlCol="false" tIns="0" lIns="0" bIns="0" rIns="0">
            <a:spAutoFit/>
          </a:bodyPr>
          <a:lstStyle/>
          <a:p>
            <a:pPr algn="l">
              <a:lnSpc>
                <a:spcPts val="4881"/>
              </a:lnSpc>
            </a:pPr>
            <a:r>
              <a:rPr lang="en-US" sz="1952">
                <a:solidFill>
                  <a:srgbClr val="5FCBEF"/>
                </a:solidFill>
                <a:latin typeface="Arial"/>
                <a:ea typeface="Arial"/>
                <a:cs typeface="Arial"/>
                <a:sym typeface="Arial"/>
              </a:rPr>
              <a:t>•</a:t>
            </a:r>
          </a:p>
        </p:txBody>
      </p:sp>
      <p:sp>
        <p:nvSpPr>
          <p:cNvPr name="TextBox 9" id="9"/>
          <p:cNvSpPr txBox="true"/>
          <p:nvPr/>
        </p:nvSpPr>
        <p:spPr>
          <a:xfrm rot="0">
            <a:off x="614362" y="4602871"/>
            <a:ext cx="88525" cy="568652"/>
          </a:xfrm>
          <a:prstGeom prst="rect">
            <a:avLst/>
          </a:prstGeom>
        </p:spPr>
        <p:txBody>
          <a:bodyPr anchor="t" rtlCol="false" tIns="0" lIns="0" bIns="0" rIns="0">
            <a:spAutoFit/>
          </a:bodyPr>
          <a:lstStyle/>
          <a:p>
            <a:pPr algn="l">
              <a:lnSpc>
                <a:spcPts val="4881"/>
              </a:lnSpc>
            </a:pPr>
            <a:r>
              <a:rPr lang="en-US" sz="1952">
                <a:solidFill>
                  <a:srgbClr val="5FCBEF"/>
                </a:solidFill>
                <a:latin typeface="Arial"/>
                <a:ea typeface="Arial"/>
                <a:cs typeface="Arial"/>
                <a:sym typeface="Arial"/>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2769" y="972645"/>
            <a:ext cx="5181552" cy="752732"/>
          </a:xfrm>
          <a:prstGeom prst="rect">
            <a:avLst/>
          </a:prstGeom>
        </p:spPr>
        <p:txBody>
          <a:bodyPr anchor="t" rtlCol="false" tIns="0" lIns="0" bIns="0" rIns="0">
            <a:spAutoFit/>
          </a:bodyPr>
          <a:lstStyle/>
          <a:p>
            <a:pPr algn="l">
              <a:lnSpc>
                <a:spcPts val="6566"/>
              </a:lnSpc>
            </a:pPr>
            <a:r>
              <a:rPr lang="en-US" sz="3979" spc="51">
                <a:solidFill>
                  <a:srgbClr val="5FCBEF"/>
                </a:solidFill>
                <a:latin typeface="IBM Plex Sans"/>
                <a:ea typeface="IBM Plex Sans"/>
                <a:cs typeface="IBM Plex Sans"/>
                <a:sym typeface="IBM Plex Sans"/>
              </a:rPr>
              <a:t>PROJECT OVERVIEW</a:t>
            </a:r>
          </a:p>
        </p:txBody>
      </p:sp>
      <p:sp>
        <p:nvSpPr>
          <p:cNvPr name="TextBox 5" id="5"/>
          <p:cNvSpPr txBox="true"/>
          <p:nvPr/>
        </p:nvSpPr>
        <p:spPr>
          <a:xfrm rot="0">
            <a:off x="1354607" y="1663856"/>
            <a:ext cx="105470" cy="742283"/>
          </a:xfrm>
          <a:prstGeom prst="rect">
            <a:avLst/>
          </a:prstGeom>
        </p:spPr>
        <p:txBody>
          <a:bodyPr anchor="t" rtlCol="false" tIns="0" lIns="0" bIns="0" rIns="0">
            <a:spAutoFit/>
          </a:bodyPr>
          <a:lstStyle/>
          <a:p>
            <a:pPr algn="l">
              <a:lnSpc>
                <a:spcPts val="6762"/>
              </a:lnSpc>
            </a:pPr>
            <a:r>
              <a:rPr lang="en-US" sz="2704">
                <a:solidFill>
                  <a:srgbClr val="000000"/>
                </a:solidFill>
                <a:latin typeface="Trebuchet MS"/>
                <a:ea typeface="Trebuchet MS"/>
                <a:cs typeface="Trebuchet MS"/>
                <a:sym typeface="Trebuchet MS"/>
              </a:rPr>
              <a:t> </a:t>
            </a:r>
          </a:p>
        </p:txBody>
      </p:sp>
      <p:sp>
        <p:nvSpPr>
          <p:cNvPr name="TextBox 6" id="6"/>
          <p:cNvSpPr txBox="true"/>
          <p:nvPr/>
        </p:nvSpPr>
        <p:spPr>
          <a:xfrm rot="0">
            <a:off x="745169" y="4049687"/>
            <a:ext cx="71523" cy="1418330"/>
          </a:xfrm>
          <a:prstGeom prst="rect">
            <a:avLst/>
          </a:prstGeom>
        </p:spPr>
        <p:txBody>
          <a:bodyPr anchor="t" rtlCol="false" tIns="0" lIns="0" bIns="0" rIns="0">
            <a:spAutoFit/>
          </a:bodyPr>
          <a:lstStyle/>
          <a:p>
            <a:pPr algn="just">
              <a:lnSpc>
                <a:spcPts val="2204"/>
              </a:lnSpc>
            </a:pPr>
            <a:r>
              <a:rPr lang="en-US" sz="1575">
                <a:solidFill>
                  <a:srgbClr val="5FCBEF"/>
                </a:solidFill>
                <a:latin typeface="Arial"/>
                <a:ea typeface="Arial"/>
                <a:cs typeface="Arial"/>
                <a:sym typeface="Arial"/>
              </a:rPr>
              <a:t>•</a:t>
            </a:r>
          </a:p>
          <a:p>
            <a:pPr algn="just">
              <a:lnSpc>
                <a:spcPts val="2929"/>
              </a:lnSpc>
            </a:pPr>
            <a:r>
              <a:rPr lang="en-US" sz="1577">
                <a:solidFill>
                  <a:srgbClr val="5FCBEF"/>
                </a:solidFill>
                <a:latin typeface="Arial"/>
                <a:ea typeface="Arial"/>
                <a:cs typeface="Arial"/>
                <a:sym typeface="Arial"/>
              </a:rPr>
              <a:t>• • •</a:t>
            </a:r>
          </a:p>
        </p:txBody>
      </p:sp>
      <p:sp>
        <p:nvSpPr>
          <p:cNvPr name="TextBox 7" id="7"/>
          <p:cNvSpPr txBox="true"/>
          <p:nvPr/>
        </p:nvSpPr>
        <p:spPr>
          <a:xfrm rot="0">
            <a:off x="1202693" y="3996928"/>
            <a:ext cx="8721823" cy="1027214"/>
          </a:xfrm>
          <a:prstGeom prst="rect">
            <a:avLst/>
          </a:prstGeom>
        </p:spPr>
        <p:txBody>
          <a:bodyPr anchor="t" rtlCol="false" tIns="0" lIns="0" bIns="0" rIns="0">
            <a:spAutoFit/>
          </a:bodyPr>
          <a:lstStyle/>
          <a:p>
            <a:pPr algn="just">
              <a:lnSpc>
                <a:spcPts val="2741"/>
              </a:lnSpc>
            </a:pPr>
            <a:r>
              <a:rPr lang="en-US" sz="1899">
                <a:solidFill>
                  <a:srgbClr val="000000"/>
                </a:solidFill>
                <a:latin typeface="Trebuchet MS"/>
                <a:ea typeface="Trebuchet MS"/>
                <a:cs typeface="Trebuchet MS"/>
                <a:sym typeface="Trebuchet MS"/>
              </a:rPr>
              <a:t>Showcases personal skills, achievements, and career development journey. Provides structured sections for education, projects, and work experience. Enhances professional identity through attractive and responsive design.</a:t>
            </a:r>
          </a:p>
        </p:txBody>
      </p:sp>
      <p:sp>
        <p:nvSpPr>
          <p:cNvPr name="TextBox 8" id="8"/>
          <p:cNvSpPr txBox="true"/>
          <p:nvPr/>
        </p:nvSpPr>
        <p:spPr>
          <a:xfrm rot="0">
            <a:off x="2230841" y="5112315"/>
            <a:ext cx="79153" cy="364017"/>
          </a:xfrm>
          <a:prstGeom prst="rect">
            <a:avLst/>
          </a:prstGeom>
        </p:spPr>
        <p:txBody>
          <a:bodyPr anchor="t" rtlCol="false" tIns="0" lIns="0" bIns="0" rIns="0">
            <a:spAutoFit/>
          </a:bodyPr>
          <a:lstStyle/>
          <a:p>
            <a:pPr algn="l">
              <a:lnSpc>
                <a:spcPts val="2929"/>
              </a:lnSpc>
            </a:pPr>
            <a:r>
              <a:rPr lang="en-US" sz="2029">
                <a:solidFill>
                  <a:srgbClr val="000000"/>
                </a:solidFill>
                <a:latin typeface="Trebuchet MS"/>
                <a:ea typeface="Trebuchet MS"/>
                <a:cs typeface="Trebuchet MS"/>
                <a:sym typeface="Trebuchet MS"/>
              </a:rPr>
              <a:t> </a:t>
            </a:r>
          </a:p>
        </p:txBody>
      </p:sp>
      <p:sp>
        <p:nvSpPr>
          <p:cNvPr name="TextBox 9" id="9"/>
          <p:cNvSpPr txBox="true"/>
          <p:nvPr/>
        </p:nvSpPr>
        <p:spPr>
          <a:xfrm rot="0">
            <a:off x="1202693" y="5121840"/>
            <a:ext cx="9053970" cy="354492"/>
          </a:xfrm>
          <a:prstGeom prst="rect">
            <a:avLst/>
          </a:prstGeom>
        </p:spPr>
        <p:txBody>
          <a:bodyPr anchor="t" rtlCol="false" tIns="0" lIns="0" bIns="0" rIns="0">
            <a:spAutoFit/>
          </a:bodyPr>
          <a:lstStyle/>
          <a:p>
            <a:pPr algn="l">
              <a:lnSpc>
                <a:spcPts val="2841"/>
              </a:lnSpc>
            </a:pPr>
            <a:r>
              <a:rPr lang="en-US" sz="2029">
                <a:solidFill>
                  <a:srgbClr val="000000"/>
                </a:solidFill>
                <a:latin typeface="Trebuchet MS"/>
                <a:ea typeface="Trebuchet MS"/>
                <a:cs typeface="Trebuchet MS"/>
                <a:sym typeface="Trebuchet MS"/>
              </a:rPr>
              <a:t>Improves</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engagement</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with</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interactive</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navigation</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and</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user-friendly</a:t>
            </a:r>
            <a:r>
              <a:rPr lang="en-US" sz="2029">
                <a:solidFill>
                  <a:srgbClr val="000000"/>
                </a:solidFill>
                <a:latin typeface="Trebuchet MS"/>
                <a:ea typeface="Trebuchet MS"/>
                <a:cs typeface="Trebuchet MS"/>
                <a:sym typeface="Trebuchet MS"/>
              </a:rPr>
              <a:t> </a:t>
            </a:r>
            <a:r>
              <a:rPr lang="en-US" sz="2029">
                <a:solidFill>
                  <a:srgbClr val="000000"/>
                </a:solidFill>
                <a:latin typeface="Trebuchet MS"/>
                <a:ea typeface="Trebuchet MS"/>
                <a:cs typeface="Trebuchet MS"/>
                <a:sym typeface="Trebuchet MS"/>
              </a:rPr>
              <a:t>interface.</a:t>
            </a:r>
          </a:p>
        </p:txBody>
      </p:sp>
      <p:sp>
        <p:nvSpPr>
          <p:cNvPr name="TextBox 10" id="10"/>
          <p:cNvSpPr txBox="true"/>
          <p:nvPr/>
        </p:nvSpPr>
        <p:spPr>
          <a:xfrm rot="0">
            <a:off x="1202693" y="1248362"/>
            <a:ext cx="9521523" cy="2430700"/>
          </a:xfrm>
          <a:prstGeom prst="rect">
            <a:avLst/>
          </a:prstGeom>
        </p:spPr>
        <p:txBody>
          <a:bodyPr anchor="t" rtlCol="false" tIns="0" lIns="0" bIns="0" rIns="0">
            <a:spAutoFit/>
          </a:bodyPr>
          <a:lstStyle/>
          <a:p>
            <a:pPr algn="l">
              <a:lnSpc>
                <a:spcPts val="2629"/>
              </a:lnSpc>
            </a:pPr>
          </a:p>
          <a:p>
            <a:pPr algn="l">
              <a:lnSpc>
                <a:spcPts val="4355"/>
              </a:lnSpc>
            </a:pPr>
            <a:r>
              <a:rPr lang="en-US" sz="2199" spc="-193">
                <a:solidFill>
                  <a:srgbClr val="000000"/>
                </a:solidFill>
                <a:latin typeface="Trebuchet MS"/>
                <a:ea typeface="Trebuchet MS"/>
                <a:cs typeface="Trebuchet MS"/>
                <a:sym typeface="Trebuchet MS"/>
              </a:rPr>
              <a:t>The portfolio project aims to design and develop a professional  platform that highlights personal achievements, skills,and experiences.It provides</a:t>
            </a:r>
          </a:p>
          <a:p>
            <a:pPr algn="l">
              <a:lnSpc>
                <a:spcPts val="4660"/>
              </a:lnSpc>
            </a:pPr>
            <a:r>
              <a:rPr lang="en-US" sz="2000" spc="-176">
                <a:solidFill>
                  <a:srgbClr val="000000"/>
                </a:solidFill>
                <a:latin typeface="Trebuchet MS"/>
                <a:ea typeface="Trebuchet MS"/>
                <a:cs typeface="Trebuchet MS"/>
                <a:sym typeface="Trebuchet MS"/>
              </a:rPr>
              <a:t>a structured layout with visually appealing design, ensuring better enga</a:t>
            </a:r>
          </a:p>
          <a:p>
            <a:pPr algn="l">
              <a:lnSpc>
                <a:spcPts val="4158"/>
              </a:lnSpc>
            </a:pPr>
            <a:r>
              <a:rPr lang="en-US" sz="2100" spc="-184">
                <a:solidFill>
                  <a:srgbClr val="000000"/>
                </a:solidFill>
                <a:latin typeface="Trebuchet MS"/>
                <a:ea typeface="Trebuchet MS"/>
                <a:cs typeface="Trebuchet MS"/>
                <a:sym typeface="Trebuchet MS"/>
              </a:rPr>
              <a:t>argument and clarity for viewers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7878" y="709755"/>
            <a:ext cx="10043970" cy="2027873"/>
          </a:xfrm>
          <a:prstGeom prst="rect">
            <a:avLst/>
          </a:prstGeom>
        </p:spPr>
        <p:txBody>
          <a:bodyPr anchor="t" rtlCol="false" tIns="0" lIns="0" bIns="0" rIns="0">
            <a:spAutoFit/>
          </a:bodyPr>
          <a:lstStyle/>
          <a:p>
            <a:pPr algn="l">
              <a:lnSpc>
                <a:spcPts val="5571"/>
              </a:lnSpc>
            </a:pPr>
            <a:r>
              <a:rPr lang="en-US" sz="3979" spc="51">
                <a:solidFill>
                  <a:srgbClr val="5FCBEF"/>
                </a:solidFill>
                <a:latin typeface="IBM Plex Sans"/>
                <a:ea typeface="IBM Plex Sans"/>
                <a:cs typeface="IBM Plex Sans"/>
                <a:sym typeface="IBM Plex Sans"/>
              </a:rPr>
              <a:t>WHO ARE THE END USERS?</a:t>
            </a:r>
          </a:p>
          <a:p>
            <a:pPr algn="l">
              <a:lnSpc>
                <a:spcPts val="2404"/>
              </a:lnSpc>
            </a:pPr>
            <a:r>
              <a:rPr lang="en-US" sz="2027">
                <a:solidFill>
                  <a:srgbClr val="000000"/>
                </a:solidFill>
                <a:latin typeface="Trebuchet MS"/>
                <a:ea typeface="Trebuchet MS"/>
                <a:cs typeface="Trebuchet MS"/>
                <a:sym typeface="Trebuchet MS"/>
              </a:rPr>
              <a:t>The portfolio is designed to serve individuals and professionals who want to showcase their personal, academic, or professional achievements in an organized and visually engaging manner.</a:t>
            </a:r>
          </a:p>
        </p:txBody>
      </p:sp>
      <p:sp>
        <p:nvSpPr>
          <p:cNvPr name="TextBox 5" id="5"/>
          <p:cNvSpPr txBox="true"/>
          <p:nvPr/>
        </p:nvSpPr>
        <p:spPr>
          <a:xfrm rot="0">
            <a:off x="777878" y="3598783"/>
            <a:ext cx="9826504" cy="2004222"/>
          </a:xfrm>
          <a:prstGeom prst="rect">
            <a:avLst/>
          </a:prstGeom>
        </p:spPr>
        <p:txBody>
          <a:bodyPr anchor="t" rtlCol="false" tIns="0" lIns="0" bIns="0" rIns="0">
            <a:spAutoFit/>
          </a:bodyPr>
          <a:lstStyle/>
          <a:p>
            <a:pPr algn="l">
              <a:lnSpc>
                <a:spcPts val="3379"/>
              </a:lnSpc>
            </a:pPr>
            <a:r>
              <a:rPr lang="en-US" sz="2027">
                <a:solidFill>
                  <a:srgbClr val="000000"/>
                </a:solidFill>
                <a:latin typeface="Trebuchet MS"/>
                <a:ea typeface="Trebuchet MS"/>
                <a:cs typeface="Trebuchet MS"/>
                <a:sym typeface="Trebuchet MS"/>
              </a:rPr>
              <a:t>Recruiters seeking qualified candidates through professional portfolio presentations. Employers evaluating applicant skills, projects, and career growth history. Clients searching for creative individuals to handle professional projects. Students displaying academic achievements, skills, and extracurricular </a:t>
            </a:r>
          </a:p>
          <a:p>
            <a:pPr algn="l">
              <a:lnSpc>
                <a:spcPts val="1575"/>
              </a:lnSpc>
            </a:pPr>
            <a:r>
              <a:rPr lang="en-US" sz="2027">
                <a:solidFill>
                  <a:srgbClr val="000000"/>
                </a:solidFill>
                <a:latin typeface="Trebuchet MS"/>
                <a:ea typeface="Trebuchet MS"/>
                <a:cs typeface="Trebuchet MS"/>
                <a:sym typeface="Trebuchet MS"/>
              </a:rPr>
              <a:t>accomplishments.</a:t>
            </a:r>
          </a:p>
        </p:txBody>
      </p:sp>
      <p:sp>
        <p:nvSpPr>
          <p:cNvPr name="TextBox 6" id="6"/>
          <p:cNvSpPr txBox="true"/>
          <p:nvPr/>
        </p:nvSpPr>
        <p:spPr>
          <a:xfrm rot="0">
            <a:off x="777878" y="3216840"/>
            <a:ext cx="1883102" cy="354492"/>
          </a:xfrm>
          <a:prstGeom prst="rect">
            <a:avLst/>
          </a:prstGeom>
        </p:spPr>
        <p:txBody>
          <a:bodyPr anchor="t" rtlCol="false" tIns="0" lIns="0" bIns="0" rIns="0">
            <a:spAutoFit/>
          </a:bodyPr>
          <a:lstStyle/>
          <a:p>
            <a:pPr algn="l">
              <a:lnSpc>
                <a:spcPts val="2841"/>
              </a:lnSpc>
            </a:pPr>
            <a:r>
              <a:rPr lang="en-US" b="true" sz="2029">
                <a:solidFill>
                  <a:srgbClr val="000000"/>
                </a:solidFill>
                <a:latin typeface="Trebuchet MS Bold"/>
                <a:ea typeface="Trebuchet MS Bold"/>
                <a:cs typeface="Trebuchet MS Bold"/>
                <a:sym typeface="Trebuchet MS Bold"/>
              </a:rPr>
              <a:t>Key End Users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7878" y="182956"/>
            <a:ext cx="5811079" cy="3477387"/>
          </a:xfrm>
          <a:prstGeom prst="rect">
            <a:avLst/>
          </a:prstGeom>
        </p:spPr>
        <p:txBody>
          <a:bodyPr anchor="t" rtlCol="false" tIns="0" lIns="0" bIns="0" rIns="0">
            <a:spAutoFit/>
          </a:bodyPr>
          <a:lstStyle/>
          <a:p>
            <a:pPr algn="l">
              <a:lnSpc>
                <a:spcPts val="8976"/>
              </a:lnSpc>
            </a:pPr>
            <a:r>
              <a:rPr lang="en-US" sz="3604">
                <a:solidFill>
                  <a:srgbClr val="5FCBEF"/>
                </a:solidFill>
                <a:latin typeface="Trebuchet MS"/>
                <a:ea typeface="Trebuchet MS"/>
                <a:cs typeface="Trebuchet MS"/>
                <a:sym typeface="Trebuchet MS"/>
              </a:rPr>
              <a:t>TOOLS AND TECHNIQUES •</a:t>
            </a:r>
            <a:r>
              <a:rPr lang="en-US" sz="3604">
                <a:solidFill>
                  <a:srgbClr val="000000"/>
                </a:solidFill>
                <a:latin typeface="Trebuchet MS"/>
                <a:ea typeface="Trebuchet MS"/>
                <a:cs typeface="Trebuchet MS"/>
                <a:sym typeface="Trebuchet MS"/>
              </a:rPr>
              <a:t>Vs code</a:t>
            </a:r>
          </a:p>
          <a:p>
            <a:pPr algn="l">
              <a:lnSpc>
                <a:spcPts val="1802"/>
              </a:lnSpc>
            </a:pPr>
            <a:r>
              <a:rPr lang="en-US" sz="3604" spc="3">
                <a:solidFill>
                  <a:srgbClr val="5FCBEF"/>
                </a:solidFill>
                <a:latin typeface="Trebuchet MS"/>
                <a:ea typeface="Trebuchet MS"/>
                <a:cs typeface="Trebuchet MS"/>
                <a:sym typeface="Trebuchet MS"/>
              </a:rPr>
              <a:t>•</a:t>
            </a:r>
            <a:r>
              <a:rPr lang="en-US" sz="3604" spc="3">
                <a:solidFill>
                  <a:srgbClr val="000000"/>
                </a:solidFill>
                <a:latin typeface="Trebuchet MS"/>
                <a:ea typeface="Trebuchet MS"/>
                <a:cs typeface="Trebuchet MS"/>
                <a:sym typeface="Trebuchet MS"/>
              </a:rPr>
              <a:t> </a:t>
            </a:r>
            <a:r>
              <a:rPr lang="en-US" sz="3604" spc="3">
                <a:solidFill>
                  <a:srgbClr val="000000"/>
                </a:solidFill>
                <a:latin typeface="Trebuchet MS"/>
                <a:ea typeface="Trebuchet MS"/>
                <a:cs typeface="Trebuchet MS"/>
                <a:sym typeface="Trebuchet MS"/>
              </a:rPr>
              <a:t>Language</a:t>
            </a:r>
          </a:p>
          <a:p>
            <a:pPr algn="l">
              <a:lnSpc>
                <a:spcPts val="8713"/>
              </a:lnSpc>
            </a:pPr>
            <a:r>
              <a:rPr lang="en-US" sz="3604" spc="7">
                <a:solidFill>
                  <a:srgbClr val="5FCBEF"/>
                </a:solidFill>
                <a:latin typeface="Trebuchet MS"/>
                <a:ea typeface="Trebuchet MS"/>
                <a:cs typeface="Trebuchet MS"/>
                <a:sym typeface="Trebuchet MS"/>
              </a:rPr>
              <a:t>•</a:t>
            </a:r>
            <a:r>
              <a:rPr lang="en-US" sz="3604" spc="7">
                <a:solidFill>
                  <a:srgbClr val="000000"/>
                </a:solidFill>
                <a:latin typeface="Trebuchet MS"/>
                <a:ea typeface="Trebuchet MS"/>
                <a:cs typeface="Trebuchet MS"/>
                <a:sym typeface="Trebuchet MS"/>
              </a:rPr>
              <a:t>(Html / CSS / Java 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7878" y="635451"/>
            <a:ext cx="10206542" cy="2370087"/>
          </a:xfrm>
          <a:prstGeom prst="rect">
            <a:avLst/>
          </a:prstGeom>
        </p:spPr>
        <p:txBody>
          <a:bodyPr anchor="t" rtlCol="false" tIns="0" lIns="0" bIns="0" rIns="0">
            <a:spAutoFit/>
          </a:bodyPr>
          <a:lstStyle/>
          <a:p>
            <a:pPr algn="l">
              <a:lnSpc>
                <a:spcPts val="5571"/>
              </a:lnSpc>
            </a:pPr>
            <a:r>
              <a:rPr lang="en-US" b="true" sz="3979" spc="3">
                <a:solidFill>
                  <a:srgbClr val="5FCBEF"/>
                </a:solidFill>
                <a:latin typeface="Trebuchet MS Bold"/>
                <a:ea typeface="Trebuchet MS Bold"/>
                <a:cs typeface="Trebuchet MS Bold"/>
                <a:sym typeface="Trebuchet MS Bold"/>
              </a:rPr>
              <a:t>POTFOLIO DESIGN AND LAYOUT</a:t>
            </a:r>
          </a:p>
          <a:p>
            <a:pPr algn="l">
              <a:lnSpc>
                <a:spcPts val="2404"/>
              </a:lnSpc>
            </a:pPr>
            <a:r>
              <a:rPr lang="en-US" sz="2027">
                <a:solidFill>
                  <a:srgbClr val="000000"/>
                </a:solidFill>
                <a:latin typeface="Trebuchet MS"/>
                <a:ea typeface="Trebuchet MS"/>
                <a:cs typeface="Trebuchet MS"/>
                <a:sym typeface="Trebuchet MS"/>
              </a:rPr>
              <a:t>The portfolio is designed with a professional structure, focusing on clarity, consistency, and user-friendly navigation to highlight skills and achievements effectively.</a:t>
            </a:r>
          </a:p>
          <a:p>
            <a:pPr algn="l">
              <a:lnSpc>
                <a:spcPts val="4355"/>
              </a:lnSpc>
            </a:pPr>
            <a:r>
              <a:rPr lang="en-US" b="true" sz="2027">
                <a:solidFill>
                  <a:srgbClr val="000000"/>
                </a:solidFill>
                <a:latin typeface="Trebuchet MS Bold"/>
                <a:ea typeface="Trebuchet MS Bold"/>
                <a:cs typeface="Trebuchet MS Bold"/>
                <a:sym typeface="Trebuchet MS Bold"/>
              </a:rPr>
              <a:t>Key Points :</a:t>
            </a:r>
          </a:p>
        </p:txBody>
      </p:sp>
      <p:sp>
        <p:nvSpPr>
          <p:cNvPr name="TextBox 5" id="5"/>
          <p:cNvSpPr txBox="true"/>
          <p:nvPr/>
        </p:nvSpPr>
        <p:spPr>
          <a:xfrm rot="0">
            <a:off x="1121092" y="3458451"/>
            <a:ext cx="9118311" cy="1279312"/>
          </a:xfrm>
          <a:prstGeom prst="rect">
            <a:avLst/>
          </a:prstGeom>
        </p:spPr>
        <p:txBody>
          <a:bodyPr anchor="t" rtlCol="false" tIns="0" lIns="0" bIns="0" rIns="0">
            <a:spAutoFit/>
          </a:bodyPr>
          <a:lstStyle/>
          <a:p>
            <a:pPr algn="l">
              <a:lnSpc>
                <a:spcPts val="3430"/>
              </a:lnSpc>
            </a:pPr>
            <a:r>
              <a:rPr lang="en-US" sz="2027">
                <a:solidFill>
                  <a:srgbClr val="000000"/>
                </a:solidFill>
                <a:latin typeface="Trebuchet MS"/>
                <a:ea typeface="Trebuchet MS"/>
                <a:cs typeface="Trebuchet MS"/>
                <a:sym typeface="Trebuchet MS"/>
              </a:rPr>
              <a:t> Organized sections highlight projects, skills, education, and personal details. Responsive layout ensures accessibility across devices and screen sizes. Consistent colors, fonts, and icons enhance visual identity appeal.</a:t>
            </a:r>
          </a:p>
        </p:txBody>
      </p:sp>
      <p:sp>
        <p:nvSpPr>
          <p:cNvPr name="TextBox 6" id="6"/>
          <p:cNvSpPr txBox="true"/>
          <p:nvPr/>
        </p:nvSpPr>
        <p:spPr>
          <a:xfrm rot="0">
            <a:off x="777878" y="3014967"/>
            <a:ext cx="71523" cy="1714548"/>
          </a:xfrm>
          <a:prstGeom prst="rect">
            <a:avLst/>
          </a:prstGeom>
        </p:spPr>
        <p:txBody>
          <a:bodyPr anchor="t" rtlCol="false" tIns="0" lIns="0" bIns="0" rIns="0">
            <a:spAutoFit/>
          </a:bodyPr>
          <a:lstStyle/>
          <a:p>
            <a:pPr algn="just">
              <a:lnSpc>
                <a:spcPts val="3416"/>
              </a:lnSpc>
            </a:pPr>
            <a:r>
              <a:rPr lang="en-US" sz="1577">
                <a:solidFill>
                  <a:srgbClr val="5FCBEF"/>
                </a:solidFill>
                <a:latin typeface="Arial"/>
                <a:ea typeface="Arial"/>
                <a:cs typeface="Arial"/>
                <a:sym typeface="Arial"/>
              </a:rPr>
              <a:t>• • • •</a:t>
            </a:r>
          </a:p>
        </p:txBody>
      </p:sp>
      <p:sp>
        <p:nvSpPr>
          <p:cNvPr name="TextBox 7" id="7"/>
          <p:cNvSpPr txBox="true"/>
          <p:nvPr/>
        </p:nvSpPr>
        <p:spPr>
          <a:xfrm rot="0">
            <a:off x="1121092" y="3086033"/>
            <a:ext cx="8312363" cy="354492"/>
          </a:xfrm>
          <a:prstGeom prst="rect">
            <a:avLst/>
          </a:prstGeom>
        </p:spPr>
        <p:txBody>
          <a:bodyPr anchor="t" rtlCol="false" tIns="0" lIns="0" bIns="0" rIns="0">
            <a:spAutoFit/>
          </a:bodyPr>
          <a:lstStyle/>
          <a:p>
            <a:pPr algn="l">
              <a:lnSpc>
                <a:spcPts val="2841"/>
              </a:lnSpc>
            </a:pPr>
            <a:r>
              <a:rPr lang="en-US" sz="2029">
                <a:solidFill>
                  <a:srgbClr val="000000"/>
                </a:solidFill>
                <a:latin typeface="Trebuchet MS"/>
                <a:ea typeface="Trebuchet MS"/>
                <a:cs typeface="Trebuchet MS"/>
                <a:sym typeface="Trebuchet MS"/>
              </a:rPr>
              <a:t>Clean, minimal design emphasizes professionalism and easy visual flow.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7878" y="611324"/>
            <a:ext cx="10120179" cy="1943110"/>
          </a:xfrm>
          <a:prstGeom prst="rect">
            <a:avLst/>
          </a:prstGeom>
        </p:spPr>
        <p:txBody>
          <a:bodyPr anchor="t" rtlCol="false" tIns="0" lIns="0" bIns="0" rIns="0">
            <a:spAutoFit/>
          </a:bodyPr>
          <a:lstStyle/>
          <a:p>
            <a:pPr algn="l">
              <a:lnSpc>
                <a:spcPts val="5571"/>
              </a:lnSpc>
            </a:pPr>
            <a:r>
              <a:rPr lang="en-US" sz="3979">
                <a:solidFill>
                  <a:srgbClr val="5FCBEF"/>
                </a:solidFill>
                <a:latin typeface="Trebuchet MS"/>
                <a:ea typeface="Trebuchet MS"/>
                <a:cs typeface="Trebuchet MS"/>
                <a:sym typeface="Trebuchet MS"/>
              </a:rPr>
              <a:t>FEATURES AND FUNCTIONALITY</a:t>
            </a:r>
          </a:p>
          <a:p>
            <a:pPr algn="l">
              <a:lnSpc>
                <a:spcPts val="2402"/>
              </a:lnSpc>
            </a:pPr>
            <a:r>
              <a:rPr lang="en-US" sz="2027">
                <a:solidFill>
                  <a:srgbClr val="000000"/>
                </a:solidFill>
                <a:latin typeface="Trebuchet MS"/>
                <a:ea typeface="Trebuchet MS"/>
                <a:cs typeface="Trebuchet MS"/>
                <a:sym typeface="Trebuchet MS"/>
              </a:rPr>
              <a:t>The portfolio includes interactive elements and well-structured features that enhance usability, highlight achievements, and create a professional digital presence.</a:t>
            </a:r>
          </a:p>
        </p:txBody>
      </p:sp>
      <p:sp>
        <p:nvSpPr>
          <p:cNvPr name="TextBox 5" id="5"/>
          <p:cNvSpPr txBox="true"/>
          <p:nvPr/>
        </p:nvSpPr>
        <p:spPr>
          <a:xfrm rot="0">
            <a:off x="777878" y="3014453"/>
            <a:ext cx="10024701" cy="1479128"/>
          </a:xfrm>
          <a:prstGeom prst="rect">
            <a:avLst/>
          </a:prstGeom>
        </p:spPr>
        <p:txBody>
          <a:bodyPr anchor="t" rtlCol="false" tIns="0" lIns="0" bIns="0" rIns="0">
            <a:spAutoFit/>
          </a:bodyPr>
          <a:lstStyle/>
          <a:p>
            <a:pPr algn="l">
              <a:lnSpc>
                <a:spcPts val="2911"/>
              </a:lnSpc>
            </a:pPr>
            <a:r>
              <a:rPr lang="en-US" b="true" sz="2402">
                <a:solidFill>
                  <a:srgbClr val="000000"/>
                </a:solidFill>
                <a:latin typeface="Trebuchet MS Bold"/>
                <a:ea typeface="Trebuchet MS Bold"/>
                <a:cs typeface="Trebuchet MS Bold"/>
                <a:sym typeface="Trebuchet MS Bold"/>
              </a:rPr>
              <a:t>Key Points : </a:t>
            </a:r>
            <a:r>
              <a:rPr lang="en-US" sz="2402">
                <a:solidFill>
                  <a:srgbClr val="000000"/>
                </a:solidFill>
                <a:latin typeface="Trebuchet MS"/>
                <a:ea typeface="Trebuchet MS"/>
                <a:cs typeface="Trebuchet MS"/>
                <a:sym typeface="Trebuchet MS"/>
              </a:rPr>
              <a:t>Interactive navigation enables smooth access to all portfolio sections. Contact form allows quick communication between visitors and owner. Project showcase highlights work samples with descriptions and visuals.</a:t>
            </a:r>
          </a:p>
        </p:txBody>
      </p:sp>
      <p:sp>
        <p:nvSpPr>
          <p:cNvPr name="TextBox 6" id="6"/>
          <p:cNvSpPr txBox="true"/>
          <p:nvPr/>
        </p:nvSpPr>
        <p:spPr>
          <a:xfrm rot="0">
            <a:off x="2262292" y="4482903"/>
            <a:ext cx="93774" cy="382600"/>
          </a:xfrm>
          <a:prstGeom prst="rect">
            <a:avLst/>
          </a:prstGeom>
        </p:spPr>
        <p:txBody>
          <a:bodyPr anchor="t" rtlCol="false" tIns="0" lIns="0" bIns="0" rIns="0">
            <a:spAutoFit/>
          </a:bodyPr>
          <a:lstStyle/>
          <a:p>
            <a:pPr algn="l">
              <a:lnSpc>
                <a:spcPts val="2914"/>
              </a:lnSpc>
            </a:pPr>
            <a:r>
              <a:rPr lang="en-US" sz="2404">
                <a:solidFill>
                  <a:srgbClr val="000000"/>
                </a:solidFill>
                <a:latin typeface="Trebuchet MS"/>
                <a:ea typeface="Trebuchet MS"/>
                <a:cs typeface="Trebuchet MS"/>
                <a:sym typeface="Trebuchet MS"/>
              </a:rPr>
              <a:t> </a:t>
            </a:r>
          </a:p>
        </p:txBody>
      </p:sp>
      <p:sp>
        <p:nvSpPr>
          <p:cNvPr name="TextBox 7" id="7"/>
          <p:cNvSpPr txBox="true"/>
          <p:nvPr/>
        </p:nvSpPr>
        <p:spPr>
          <a:xfrm rot="0">
            <a:off x="777878" y="4444803"/>
            <a:ext cx="9991820" cy="420700"/>
          </a:xfrm>
          <a:prstGeom prst="rect">
            <a:avLst/>
          </a:prstGeom>
        </p:spPr>
        <p:txBody>
          <a:bodyPr anchor="t" rtlCol="false" tIns="0" lIns="0" bIns="0" rIns="0">
            <a:spAutoFit/>
          </a:bodyPr>
          <a:lstStyle/>
          <a:p>
            <a:pPr algn="l">
              <a:lnSpc>
                <a:spcPts val="3366"/>
              </a:lnSpc>
            </a:pPr>
            <a:r>
              <a:rPr lang="en-US" sz="2404">
                <a:solidFill>
                  <a:srgbClr val="000000"/>
                </a:solidFill>
                <a:latin typeface="Trebuchet MS"/>
                <a:ea typeface="Trebuchet MS"/>
                <a:cs typeface="Trebuchet MS"/>
                <a:sym typeface="Trebuchet MS"/>
              </a:rPr>
              <a:t>Responsive</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functionality</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adapts</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design</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to</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multiple</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devices</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and</a:t>
            </a:r>
            <a:r>
              <a:rPr lang="en-US" sz="2404">
                <a:solidFill>
                  <a:srgbClr val="000000"/>
                </a:solidFill>
                <a:latin typeface="Trebuchet MS"/>
                <a:ea typeface="Trebuchet MS"/>
                <a:cs typeface="Trebuchet MS"/>
                <a:sym typeface="Trebuchet MS"/>
              </a:rPr>
              <a:t> </a:t>
            </a:r>
            <a:r>
              <a:rPr lang="en-US" sz="2404">
                <a:solidFill>
                  <a:srgbClr val="000000"/>
                </a:solidFill>
                <a:latin typeface="Trebuchet MS"/>
                <a:ea typeface="Trebuchet MS"/>
                <a:cs typeface="Trebuchet MS"/>
                <a:sym typeface="Trebuchet MS"/>
              </a:rPr>
              <a:t>screens.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DAGx6OMF3dg</dc:identifier>
  <dcterms:modified xsi:type="dcterms:W3CDTF">2011-08-01T06:04:30Z</dcterms:modified>
  <cp:revision>1</cp:revision>
  <dc:title>nahir_Digital_Portfolio fin_050943.pdf</dc:title>
</cp:coreProperties>
</file>