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0.jpg" ContentType="image/png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68" r:id="rId2"/>
    <p:sldId id="272" r:id="rId3"/>
    <p:sldId id="273" r:id="rId4"/>
    <p:sldId id="279" r:id="rId5"/>
    <p:sldId id="269" r:id="rId6"/>
    <p:sldId id="276" r:id="rId7"/>
    <p:sldId id="294" r:id="rId8"/>
    <p:sldId id="298" r:id="rId9"/>
    <p:sldId id="305" r:id="rId10"/>
    <p:sldId id="299" r:id="rId11"/>
    <p:sldId id="310" r:id="rId12"/>
    <p:sldId id="300" r:id="rId13"/>
    <p:sldId id="374" r:id="rId14"/>
    <p:sldId id="375" r:id="rId15"/>
    <p:sldId id="320" r:id="rId16"/>
    <p:sldId id="307" r:id="rId17"/>
    <p:sldId id="306" r:id="rId18"/>
    <p:sldId id="383" r:id="rId19"/>
    <p:sldId id="387" r:id="rId20"/>
    <p:sldId id="372" r:id="rId21"/>
    <p:sldId id="309" r:id="rId22"/>
    <p:sldId id="311" r:id="rId23"/>
    <p:sldId id="313" r:id="rId24"/>
    <p:sldId id="362" r:id="rId25"/>
    <p:sldId id="390" r:id="rId26"/>
    <p:sldId id="363" r:id="rId27"/>
    <p:sldId id="391" r:id="rId28"/>
    <p:sldId id="358" r:id="rId29"/>
    <p:sldId id="315" r:id="rId30"/>
    <p:sldId id="369" r:id="rId31"/>
    <p:sldId id="367" r:id="rId32"/>
    <p:sldId id="370" r:id="rId33"/>
    <p:sldId id="392" r:id="rId34"/>
    <p:sldId id="360" r:id="rId35"/>
    <p:sldId id="359" r:id="rId36"/>
    <p:sldId id="317" r:id="rId37"/>
    <p:sldId id="354" r:id="rId38"/>
    <p:sldId id="323" r:id="rId39"/>
    <p:sldId id="322" r:id="rId40"/>
    <p:sldId id="377" r:id="rId41"/>
    <p:sldId id="325" r:id="rId42"/>
    <p:sldId id="327" r:id="rId43"/>
    <p:sldId id="326" r:id="rId44"/>
    <p:sldId id="332" r:id="rId45"/>
    <p:sldId id="333" r:id="rId46"/>
    <p:sldId id="334" r:id="rId47"/>
    <p:sldId id="339" r:id="rId48"/>
    <p:sldId id="335" r:id="rId49"/>
    <p:sldId id="336" r:id="rId50"/>
    <p:sldId id="337" r:id="rId51"/>
    <p:sldId id="324" r:id="rId52"/>
    <p:sldId id="343" r:id="rId53"/>
    <p:sldId id="342" r:id="rId54"/>
    <p:sldId id="341" r:id="rId55"/>
    <p:sldId id="344" r:id="rId56"/>
    <p:sldId id="340" r:id="rId57"/>
    <p:sldId id="373" r:id="rId58"/>
    <p:sldId id="338" r:id="rId59"/>
    <p:sldId id="347" r:id="rId60"/>
    <p:sldId id="345" r:id="rId61"/>
    <p:sldId id="348" r:id="rId62"/>
    <p:sldId id="350" r:id="rId63"/>
    <p:sldId id="349" r:id="rId64"/>
    <p:sldId id="346" r:id="rId65"/>
    <p:sldId id="379" r:id="rId66"/>
    <p:sldId id="351" r:id="rId67"/>
    <p:sldId id="393" r:id="rId68"/>
    <p:sldId id="389" r:id="rId69"/>
    <p:sldId id="388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E3"/>
    <a:srgbClr val="60BB0E"/>
    <a:srgbClr val="CD2548"/>
    <a:srgbClr val="000000"/>
    <a:srgbClr val="62AADC"/>
    <a:srgbClr val="007C83"/>
    <a:srgbClr val="51B7FB"/>
    <a:srgbClr val="059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6" autoAdjust="0"/>
    <p:restoredTop sz="65036" autoAdjust="0"/>
  </p:normalViewPr>
  <p:slideViewPr>
    <p:cSldViewPr>
      <p:cViewPr>
        <p:scale>
          <a:sx n="70" d="100"/>
          <a:sy n="70" d="100"/>
        </p:scale>
        <p:origin x="-1854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06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15/11/2012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server/administration/configura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585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3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http://ravendb.net/docs/server/administration/configuration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064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i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9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itchFamily="34" charset="0"/>
              <a:buChar char="•"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2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05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7508" y="-1776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94233" y="2259484"/>
            <a:ext cx="82296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044550" y="3716338"/>
            <a:ext cx="7128966" cy="1008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228184" y="1628800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6228184" y="3933056"/>
            <a:ext cx="2664296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3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48072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6588224" y="1916832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54726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/>
          </p:nvPr>
        </p:nvSpPr>
        <p:spPr>
          <a:xfrm flipH="1">
            <a:off x="6588224" y="3284984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 flipH="1">
            <a:off x="6588224" y="4653136"/>
            <a:ext cx="1728192" cy="1152128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4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79512" cy="792088"/>
          </a:xfrm>
          <a:prstGeom prst="rect">
            <a:avLst/>
          </a:prstGeom>
          <a:gradFill>
            <a:gsLst>
              <a:gs pos="0">
                <a:srgbClr val="51B7FB">
                  <a:lumMod val="69000"/>
                  <a:lumOff val="31000"/>
                </a:srgbClr>
              </a:gs>
              <a:gs pos="100000">
                <a:srgbClr val="0597FA">
                  <a:lumMod val="8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WP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-19050" y="0"/>
            <a:ext cx="9163050" cy="6858000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52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Mohammedovich@hotmail.co.u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80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rpgwithme.com/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hyperlink" Target="http://ayende.com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g"/><Relationship Id="rId4" Type="http://schemas.openxmlformats.org/officeDocument/2006/relationships/hyperlink" Target="http://groups.google.com/group/ravendb/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yende.com/" TargetMode="External"/><Relationship Id="rId5" Type="http://schemas.openxmlformats.org/officeDocument/2006/relationships/hyperlink" Target="https://github.com/ravendb/ravendb" TargetMode="External"/><Relationship Id="rId4" Type="http://schemas.openxmlformats.org/officeDocument/2006/relationships/hyperlink" Target="http://hibernatingrhinos.com/build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Mohammedovich@hotmail.co.u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33" y="3078088"/>
            <a:ext cx="8229600" cy="1143000"/>
          </a:xfrm>
        </p:spPr>
        <p:txBody>
          <a:bodyPr/>
          <a:lstStyle/>
          <a:p>
            <a:r>
              <a:rPr lang="en-GB" b="1" dirty="0">
                <a:latin typeface="Segoe UI" pitchFamily="34" charset="0"/>
              </a:rPr>
              <a:t>RavenDB: working with NoSQL data in 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346" y="5345921"/>
            <a:ext cx="3888606" cy="1408844"/>
          </a:xfrm>
        </p:spPr>
        <p:txBody>
          <a:bodyPr/>
          <a:lstStyle/>
          <a:p>
            <a:pPr algn="l"/>
            <a:r>
              <a:rPr lang="en-GB" sz="2800" b="1" dirty="0" smtClean="0">
                <a:latin typeface="Segoe UI Semibold" pitchFamily="34" charset="0"/>
              </a:rPr>
              <a:t>Mohammed Ibrahim</a:t>
            </a:r>
          </a:p>
          <a:p>
            <a:pPr algn="l"/>
            <a:r>
              <a:rPr lang="en-GB" sz="2000" dirty="0" smtClean="0">
                <a:latin typeface="Segoe UI Semibold" pitchFamily="34" charset="0"/>
              </a:rPr>
              <a:t>Developer</a:t>
            </a:r>
          </a:p>
          <a:p>
            <a:pPr algn="l"/>
            <a:r>
              <a:rPr lang="en-GB" sz="2000" dirty="0" smtClean="0">
                <a:latin typeface="Segoe UI Semibold" pitchFamily="34" charset="0"/>
              </a:rPr>
              <a:t>Maclean Electrical ltd.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1"/>
            <a:ext cx="7200800" cy="2037371"/>
          </a:xfrm>
          <a:prstGeom prst="rect">
            <a:avLst/>
          </a:prstGeom>
          <a:noFill/>
          <a:ln>
            <a:noFill/>
          </a:ln>
          <a:effectLst>
            <a:glow rad="38100">
              <a:schemeClr val="bg1">
                <a:alpha val="14000"/>
              </a:schemeClr>
            </a:glow>
            <a:outerShdw dist="25400" dir="6000000" algn="ctr" rotWithShape="0">
              <a:schemeClr val="bg1">
                <a:alpha val="44000"/>
              </a:schemeClr>
            </a:outerShdw>
            <a:reflection endPos="0" dir="5400000" sy="-100000" algn="bl" rotWithShape="0"/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/>
          <p:cNvSpPr txBox="1"/>
          <p:nvPr/>
        </p:nvSpPr>
        <p:spPr>
          <a:xfrm>
            <a:off x="3779912" y="5489937"/>
            <a:ext cx="56521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/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  <a:hlinkClick r:id="rId4"/>
              </a:rPr>
              <a:t>Mohammedovich@hotmail.co.uk</a:t>
            </a:r>
            <a:endParaRPr lang="en-GB" sz="2100" dirty="0">
              <a:solidFill>
                <a:schemeClr val="bg1">
                  <a:lumMod val="65000"/>
                </a:schemeClr>
              </a:solidFill>
              <a:latin typeface="Segoe UI Semibold" pitchFamily="34" charset="0"/>
            </a:endParaRPr>
          </a:p>
          <a:p>
            <a:pPr marL="536575"/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</a:rPr>
              <a:t>@Mohammedovich</a:t>
            </a:r>
            <a:endParaRPr lang="en-GB" sz="2100" dirty="0">
              <a:solidFill>
                <a:schemeClr val="bg1">
                  <a:lumMod val="65000"/>
                </a:schemeClr>
              </a:solidFill>
              <a:latin typeface="Segoe UI Semibold" pitchFamily="34" charset="0"/>
            </a:endParaRPr>
          </a:p>
          <a:p>
            <a:pPr marL="536575"/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</a:rPr>
              <a:t>http</a:t>
            </a:r>
            <a:r>
              <a:rPr lang="en-GB" sz="2100" dirty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</a:rPr>
              <a:t>://</a:t>
            </a:r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</a:rPr>
              <a:t>mohammedovich.wordpress.com</a:t>
            </a:r>
            <a:endParaRPr lang="en-GB" sz="2100" dirty="0">
              <a:solidFill>
                <a:schemeClr val="bg1">
                  <a:lumMod val="65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999" y="5864679"/>
            <a:ext cx="286977" cy="2869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791" y="5432631"/>
            <a:ext cx="432048" cy="4320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866" y="6170290"/>
            <a:ext cx="355054" cy="3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RavenDB - Overview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pPr marL="444500">
              <a:lnSpc>
                <a:spcPct val="150000"/>
              </a:lnSpc>
            </a:pPr>
            <a:r>
              <a:rPr lang="en-GB" sz="2800" dirty="0"/>
              <a:t>No </a:t>
            </a:r>
            <a:r>
              <a:rPr lang="en-GB" sz="2800" dirty="0" smtClean="0"/>
              <a:t>Schemas</a:t>
            </a:r>
            <a:endParaRPr lang="en-GB" sz="2800" dirty="0"/>
          </a:p>
          <a:p>
            <a:pPr marL="444500">
              <a:lnSpc>
                <a:spcPct val="150000"/>
              </a:lnSpc>
            </a:pPr>
            <a:r>
              <a:rPr lang="en-GB" sz="2800" dirty="0"/>
              <a:t>Transactional</a:t>
            </a:r>
          </a:p>
          <a:p>
            <a:pPr marL="444500">
              <a:lnSpc>
                <a:spcPct val="150000"/>
              </a:lnSpc>
            </a:pPr>
            <a:r>
              <a:rPr lang="en-GB" sz="2800" dirty="0" smtClean="0"/>
              <a:t>Safe </a:t>
            </a:r>
            <a:r>
              <a:rPr lang="en-GB" sz="2800" dirty="0"/>
              <a:t>by default</a:t>
            </a:r>
          </a:p>
          <a:p>
            <a:pPr marL="444500">
              <a:lnSpc>
                <a:spcPct val="150000"/>
              </a:lnSpc>
            </a:pPr>
            <a:r>
              <a:rPr lang="en-GB" sz="2800" dirty="0" smtClean="0"/>
              <a:t>High Performance</a:t>
            </a:r>
            <a:endParaRPr lang="en-GB" sz="2800" dirty="0"/>
          </a:p>
          <a:p>
            <a:pPr marL="444500">
              <a:lnSpc>
                <a:spcPct val="150000"/>
              </a:lnSpc>
            </a:pPr>
            <a:r>
              <a:rPr lang="en-GB" sz="2800" dirty="0"/>
              <a:t>Scalable</a:t>
            </a:r>
          </a:p>
          <a:p>
            <a:pPr marL="444500">
              <a:lnSpc>
                <a:spcPct val="150000"/>
              </a:lnSpc>
            </a:pPr>
            <a:r>
              <a:rPr lang="en-GB" sz="2800" dirty="0" smtClean="0"/>
              <a:t>Extensible</a:t>
            </a:r>
          </a:p>
          <a:p>
            <a:pPr marL="444500">
              <a:lnSpc>
                <a:spcPct val="150000"/>
              </a:lnSpc>
            </a:pPr>
            <a:r>
              <a:rPr lang="en-GB" sz="2800" dirty="0" smtClean="0"/>
              <a:t>ACID for Writes, BASE for Reads</a:t>
            </a:r>
            <a:endParaRPr lang="en-GB" sz="2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 flipH="1">
            <a:off x="395536" y="1878344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395536" y="2598424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H="1">
            <a:off x="395536" y="3325460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 flipH="1">
            <a:off x="395536" y="4036596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flipH="1">
            <a:off x="395536" y="4774497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 flipH="1">
            <a:off x="395536" y="5517232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 flipH="1">
            <a:off x="395536" y="6221546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588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536575"/>
            <a:r>
              <a:rPr lang="en-GB" dirty="0" smtClean="0"/>
              <a:t>RavenDB Usage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70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Studio</a:t>
            </a:r>
            <a:endParaRPr lang="en-GB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467544" y="1628800"/>
            <a:ext cx="7992888" cy="4525963"/>
          </a:xfrm>
        </p:spPr>
        <p:txBody>
          <a:bodyPr/>
          <a:lstStyle/>
          <a:p>
            <a:pPr marL="534988"/>
            <a:r>
              <a:rPr lang="en-GB" dirty="0" smtClean="0"/>
              <a:t>View Databases</a:t>
            </a:r>
          </a:p>
          <a:p>
            <a:pPr marL="534988"/>
            <a:r>
              <a:rPr lang="en-GB" dirty="0" smtClean="0"/>
              <a:t>Navigation</a:t>
            </a:r>
          </a:p>
          <a:p>
            <a:pPr marL="534988"/>
            <a:r>
              <a:rPr lang="en-GB" dirty="0" smtClean="0"/>
              <a:t>Indexes</a:t>
            </a:r>
          </a:p>
          <a:p>
            <a:pPr marL="534988"/>
            <a:r>
              <a:rPr lang="en-GB" dirty="0" smtClean="0"/>
              <a:t>Logs</a:t>
            </a:r>
          </a:p>
          <a:p>
            <a:pPr marL="534988"/>
            <a:r>
              <a:rPr lang="en-GB" dirty="0" smtClean="0"/>
              <a:t>Tasks</a:t>
            </a:r>
          </a:p>
          <a:p>
            <a:pPr marL="534988"/>
            <a:r>
              <a:rPr lang="en-GB" dirty="0"/>
              <a:t>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H="1">
            <a:off x="539552" y="1772816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H="1">
            <a:off x="539552" y="2348880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539552" y="2924944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H="1">
            <a:off x="539552" y="3501008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H="1">
            <a:off x="539552" y="4117700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529" y="2259473"/>
            <a:ext cx="5825415" cy="4172091"/>
          </a:xfrm>
          <a:prstGeom prst="rect">
            <a:avLst/>
          </a:prstGeom>
          <a:noFill/>
          <a:ln>
            <a:noFill/>
          </a:ln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299883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RavenDB Advanced – Metadata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dirty="0" smtClean="0"/>
              <a:t>Every document has metadata</a:t>
            </a:r>
          </a:p>
          <a:p>
            <a:r>
              <a:rPr lang="en-GB" dirty="0" smtClean="0"/>
              <a:t>Used internally but exposed for usage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52935"/>
            <a:ext cx="6696744" cy="376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2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RavenDB Advanced </a:t>
            </a:r>
            <a:r>
              <a:rPr lang="en-GB" dirty="0" smtClean="0"/>
              <a:t>– Metadata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4525963"/>
          </a:xfrm>
        </p:spPr>
        <p:txBody>
          <a:bodyPr/>
          <a:lstStyle/>
          <a:p>
            <a:r>
              <a:rPr lang="en-GB" dirty="0" smtClean="0"/>
              <a:t>Retrievable through ”</a:t>
            </a:r>
            <a:r>
              <a:rPr lang="en-GB" dirty="0" err="1" smtClean="0"/>
              <a:t>Advanced.GetMetadataFor</a:t>
            </a:r>
            <a:r>
              <a:rPr lang="en-GB" dirty="0" smtClean="0"/>
              <a:t>”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Manipulate Metadata</a:t>
            </a:r>
          </a:p>
          <a:p>
            <a:pPr marL="1878013" lvl="2" indent="-1404938"/>
            <a:r>
              <a:rPr lang="en-GB" dirty="0" smtClean="0"/>
              <a:t>Explicitly – Manipulate retrieved object and add your own keys</a:t>
            </a:r>
          </a:p>
          <a:p>
            <a:pPr marL="1876425" lvl="2" indent="-1403350"/>
            <a:r>
              <a:rPr lang="en-GB" dirty="0" smtClean="0"/>
              <a:t>Listeners – Register an implementation of </a:t>
            </a:r>
            <a:r>
              <a:rPr lang="en-GB" dirty="0" err="1" smtClean="0"/>
              <a:t>IDocumentStoreListener</a:t>
            </a:r>
            <a:r>
              <a:rPr lang="en-GB" dirty="0" smtClean="0"/>
              <a:t> which will be called when any session is about to store the entity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9552" y="2132856"/>
            <a:ext cx="7647267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product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Load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Product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1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</a:p>
          <a:p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RavenJObject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metadata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Advanced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GetMetadataFor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(product);</a:t>
            </a:r>
          </a:p>
          <a:p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Get the last modified time stamp, which is known to be of type </a:t>
            </a:r>
            <a:r>
              <a:rPr lang="en-GB" sz="1400" dirty="0" err="1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DateTime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 err="1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DateTime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collectionName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chemeClr val="bg1"/>
                </a:solidFill>
                <a:highlight>
                  <a:srgbClr val="303030"/>
                </a:highlight>
                <a:latin typeface="Consolas"/>
              </a:rPr>
              <a:t>metadata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 err="1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DateTime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dirty="0" err="1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Constants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LastModified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  <a:endParaRPr lang="en-GB" sz="14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65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676456" cy="4525963"/>
          </a:xfrm>
        </p:spPr>
        <p:txBody>
          <a:bodyPr/>
          <a:lstStyle/>
          <a:p>
            <a:r>
              <a:rPr lang="en-GB" dirty="0" smtClean="0"/>
              <a:t>RavenDB supports Backup and Restore</a:t>
            </a:r>
          </a:p>
          <a:p>
            <a:r>
              <a:rPr lang="en-GB" dirty="0" smtClean="0"/>
              <a:t>Two ways to perform backup:</a:t>
            </a:r>
          </a:p>
          <a:p>
            <a:pPr lvl="1"/>
            <a:r>
              <a:rPr lang="en-GB" dirty="0" smtClean="0"/>
              <a:t>Existing backup solution – VSS</a:t>
            </a:r>
          </a:p>
          <a:p>
            <a:pPr lvl="1"/>
            <a:r>
              <a:rPr lang="en-GB" dirty="0" smtClean="0"/>
              <a:t>RavenDB’s own backup (Smuggler) and restore system</a:t>
            </a:r>
          </a:p>
          <a:p>
            <a:pPr lvl="1"/>
            <a:endParaRPr lang="en-GB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472210" y="4277717"/>
            <a:ext cx="216024" cy="6634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H="1">
            <a:off x="472210" y="5501853"/>
            <a:ext cx="216024" cy="6634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97915" y="5445223"/>
            <a:ext cx="61041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$</a:t>
            </a:r>
            <a:r>
              <a:rPr lang="en-GB" sz="1400" dirty="0" err="1">
                <a:solidFill>
                  <a:schemeClr val="bg1"/>
                </a:solidFill>
              </a:rPr>
              <a:t>dest</a:t>
            </a:r>
            <a:r>
              <a:rPr lang="en-GB" sz="1400" dirty="0">
                <a:solidFill>
                  <a:schemeClr val="bg1"/>
                </a:solidFill>
              </a:rPr>
              <a:t> = "F:\Backup\Runs\backup-"+(Get-Date).ToString("yyyy-MM-dd </a:t>
            </a:r>
            <a:r>
              <a:rPr lang="en-GB" sz="1400" dirty="0" err="1">
                <a:solidFill>
                  <a:schemeClr val="bg1"/>
                </a:solidFill>
              </a:rPr>
              <a:t>HHmm</a:t>
            </a:r>
            <a:r>
              <a:rPr lang="en-GB" sz="1400" dirty="0" smtClean="0">
                <a:solidFill>
                  <a:schemeClr val="bg1"/>
                </a:solidFill>
              </a:rPr>
              <a:t>")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.\Raven.Backup.exe --</a:t>
            </a:r>
            <a:r>
              <a:rPr lang="en-GB" sz="1400" dirty="0" err="1">
                <a:solidFill>
                  <a:schemeClr val="bg1"/>
                </a:solidFill>
              </a:rPr>
              <a:t>url</a:t>
            </a:r>
            <a:r>
              <a:rPr lang="en-GB" sz="1400" dirty="0">
                <a:solidFill>
                  <a:schemeClr val="bg1"/>
                </a:solidFill>
              </a:rPr>
              <a:t>=http://</a:t>
            </a:r>
            <a:r>
              <a:rPr lang="en-GB" sz="1400" dirty="0" smtClean="0">
                <a:solidFill>
                  <a:schemeClr val="bg1"/>
                </a:solidFill>
              </a:rPr>
              <a:t>localhost:8080/ </a:t>
            </a:r>
            <a:r>
              <a:rPr lang="en-GB" sz="1400" dirty="0">
                <a:solidFill>
                  <a:schemeClr val="bg1"/>
                </a:solidFill>
              </a:rPr>
              <a:t>--</a:t>
            </a:r>
            <a:r>
              <a:rPr lang="en-GB" sz="1400" dirty="0" err="1">
                <a:solidFill>
                  <a:schemeClr val="bg1"/>
                </a:solidFill>
              </a:rPr>
              <a:t>dest</a:t>
            </a:r>
            <a:r>
              <a:rPr lang="en-GB" sz="1400" dirty="0">
                <a:solidFill>
                  <a:schemeClr val="bg1"/>
                </a:solidFill>
              </a:rPr>
              <a:t>=$</a:t>
            </a:r>
            <a:r>
              <a:rPr lang="en-GB" sz="1400" dirty="0" err="1">
                <a:solidFill>
                  <a:schemeClr val="bg1"/>
                </a:solidFill>
              </a:rPr>
              <a:t>dest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&amp; 'C:\Program Files\7-Zip\7z.exe' a $</a:t>
            </a:r>
            <a:r>
              <a:rPr lang="en-GB" sz="1400" dirty="0" err="1">
                <a:solidFill>
                  <a:schemeClr val="bg1"/>
                </a:solidFill>
              </a:rPr>
              <a:t>dest</a:t>
            </a:r>
            <a:r>
              <a:rPr lang="en-GB" sz="1400" dirty="0">
                <a:solidFill>
                  <a:schemeClr val="bg1"/>
                </a:solidFill>
              </a:rPr>
              <a:t> $</a:t>
            </a:r>
            <a:r>
              <a:rPr lang="en-GB" sz="1400" dirty="0" err="1">
                <a:solidFill>
                  <a:schemeClr val="bg1"/>
                </a:solidFill>
              </a:rPr>
              <a:t>dest</a:t>
            </a:r>
            <a:endParaRPr lang="en-GB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Remove-Item -</a:t>
            </a:r>
            <a:r>
              <a:rPr lang="en-GB" sz="1400" dirty="0" err="1">
                <a:solidFill>
                  <a:schemeClr val="bg1"/>
                </a:solidFill>
              </a:rPr>
              <a:t>Recurse</a:t>
            </a:r>
            <a:r>
              <a:rPr lang="en-GB" sz="1400" dirty="0">
                <a:solidFill>
                  <a:schemeClr val="bg1"/>
                </a:solidFill>
              </a:rPr>
              <a:t> $</a:t>
            </a:r>
            <a:r>
              <a:rPr lang="en-GB" sz="1400" dirty="0" err="1">
                <a:solidFill>
                  <a:schemeClr val="bg1"/>
                </a:solidFill>
              </a:rPr>
              <a:t>dest</a:t>
            </a:r>
            <a:endParaRPr lang="en-GB" sz="1400" dirty="0">
              <a:solidFill>
                <a:schemeClr val="bg1"/>
              </a:solidFill>
            </a:endParaRPr>
          </a:p>
          <a:p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03117"/>
            <a:ext cx="1547664" cy="15476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97915" y="4427820"/>
            <a:ext cx="834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3" lvl="1"/>
            <a:r>
              <a:rPr lang="en-GB" dirty="0">
                <a:solidFill>
                  <a:schemeClr val="bg1"/>
                </a:solidFill>
              </a:rPr>
              <a:t>Raven.Backup.exe --</a:t>
            </a:r>
            <a:r>
              <a:rPr lang="en-GB" dirty="0" err="1">
                <a:solidFill>
                  <a:schemeClr val="bg1"/>
                </a:solidFill>
              </a:rPr>
              <a:t>url</a:t>
            </a:r>
            <a:r>
              <a:rPr lang="en-GB" dirty="0">
                <a:solidFill>
                  <a:schemeClr val="bg1"/>
                </a:solidFill>
              </a:rPr>
              <a:t>=</a:t>
            </a:r>
            <a:r>
              <a:rPr lang="en-GB" u="sng" dirty="0">
                <a:solidFill>
                  <a:schemeClr val="bg1"/>
                </a:solidFill>
                <a:hlinkClick r:id="rId4"/>
              </a:rPr>
              <a:t>http://localhost:8080/</a:t>
            </a:r>
            <a:r>
              <a:rPr lang="en-GB" dirty="0">
                <a:solidFill>
                  <a:schemeClr val="bg1"/>
                </a:solidFill>
              </a:rPr>
              <a:t> --</a:t>
            </a:r>
            <a:r>
              <a:rPr lang="en-GB" dirty="0" err="1">
                <a:solidFill>
                  <a:schemeClr val="bg1"/>
                </a:solidFill>
              </a:rPr>
              <a:t>dest</a:t>
            </a:r>
            <a:r>
              <a:rPr lang="en-GB" dirty="0">
                <a:solidFill>
                  <a:schemeClr val="bg1"/>
                </a:solidFill>
              </a:rPr>
              <a:t>=C:\Temp\Foo –</a:t>
            </a:r>
            <a:r>
              <a:rPr lang="en-GB" dirty="0" err="1" smtClean="0">
                <a:solidFill>
                  <a:schemeClr val="bg1"/>
                </a:solidFill>
              </a:rPr>
              <a:t>nowait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--</a:t>
            </a:r>
            <a:r>
              <a:rPr lang="en-GB" dirty="0" err="1">
                <a:solidFill>
                  <a:schemeClr val="bg1"/>
                </a:solidFill>
              </a:rPr>
              <a:t>readkey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3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APIs - HTTP</a:t>
            </a:r>
            <a:endParaRPr lang="en-GB" dirty="0"/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395536" y="1135285"/>
            <a:ext cx="8424936" cy="4525963"/>
          </a:xfrm>
        </p:spPr>
        <p:txBody>
          <a:bodyPr/>
          <a:lstStyle/>
          <a:p>
            <a:r>
              <a:rPr lang="en-GB" dirty="0" smtClean="0">
                <a:latin typeface="Segoe UI" pitchFamily="34" charset="0"/>
              </a:rPr>
              <a:t>RESTful</a:t>
            </a:r>
          </a:p>
          <a:p>
            <a:pPr marL="723900" indent="-188913"/>
            <a:r>
              <a:rPr lang="en-GB" dirty="0" smtClean="0">
                <a:latin typeface="Segoe UI" pitchFamily="34" charset="0"/>
              </a:rPr>
              <a:t>GET</a:t>
            </a:r>
          </a:p>
          <a:p>
            <a:pPr marL="534988"/>
            <a:r>
              <a:rPr lang="en-GB" dirty="0" smtClean="0">
                <a:latin typeface="Segoe UI" pitchFamily="34" charset="0"/>
              </a:rPr>
              <a:t>PUT</a:t>
            </a:r>
          </a:p>
          <a:p>
            <a:pPr marL="534988"/>
            <a:r>
              <a:rPr lang="en-GB" dirty="0">
                <a:latin typeface="Segoe UI" pitchFamily="34" charset="0"/>
              </a:rPr>
              <a:t>POST</a:t>
            </a:r>
          </a:p>
          <a:p>
            <a:pPr marL="534988"/>
            <a:r>
              <a:rPr lang="en-GB" dirty="0" smtClean="0">
                <a:latin typeface="Segoe UI" pitchFamily="34" charset="0"/>
              </a:rPr>
              <a:t>DELETE</a:t>
            </a:r>
          </a:p>
          <a:p>
            <a:pPr marL="534988"/>
            <a:r>
              <a:rPr lang="en-GB" dirty="0" smtClean="0">
                <a:latin typeface="Segoe UI" pitchFamily="34" charset="0"/>
              </a:rPr>
              <a:t>PATCH</a:t>
            </a:r>
          </a:p>
          <a:p>
            <a:pPr marL="1026388" lvl="2"/>
            <a:r>
              <a:rPr lang="en-GB" dirty="0" smtClean="0">
                <a:latin typeface="Segoe UI" pitchFamily="34" charset="0"/>
              </a:rPr>
              <a:t>e.g</a:t>
            </a:r>
            <a:r>
              <a:rPr lang="en-GB" dirty="0">
                <a:latin typeface="Segoe UI" pitchFamily="34" charset="0"/>
              </a:rPr>
              <a:t>. </a:t>
            </a:r>
            <a:endParaRPr lang="en-GB" dirty="0" smtClean="0">
              <a:latin typeface="Segoe UI" pitchFamily="34" charset="0"/>
            </a:endParaRPr>
          </a:p>
          <a:p>
            <a:pPr marL="1906588" lvl="3" indent="0">
              <a:buNone/>
            </a:pP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[{ 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Type: ‘Set’, Name: ‘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IsActive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’, Value: false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}]</a:t>
            </a:r>
          </a:p>
          <a:p>
            <a:pPr marL="1906588" lvl="3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[{ Type: ‘Unset’, Name: ‘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IsActive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’ </a:t>
            </a:r>
            <a:r>
              <a:rPr lang="en-GB" sz="1800" dirty="0" smtClean="0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}]</a:t>
            </a:r>
          </a:p>
          <a:p>
            <a:pPr marL="1906588" lvl="3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[{ Type: 'Rename', Name: ‘Name', Value: ‘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FullName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Segoe UI" pitchFamily="34" charset="0"/>
              </a:rPr>
              <a:t>' }]</a:t>
            </a:r>
            <a:endParaRPr lang="en-GB" dirty="0">
              <a:solidFill>
                <a:schemeClr val="bg1">
                  <a:lumMod val="50000"/>
                </a:schemeClr>
              </a:solidFill>
              <a:latin typeface="Segoe UI" pitchFamily="34" charset="0"/>
            </a:endParaRPr>
          </a:p>
          <a:p>
            <a:pPr marL="2135188" lvl="3"/>
            <a:endParaRPr lang="en-GB" dirty="0">
              <a:latin typeface="Segoe UI" pitchFamily="34" charset="0"/>
            </a:endParaRPr>
          </a:p>
          <a:p>
            <a:pPr marL="2135188" lvl="3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035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APIs - .NET Client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dirty="0" smtClean="0"/>
              <a:t>Main Classes:</a:t>
            </a:r>
          </a:p>
          <a:p>
            <a:endParaRPr lang="en-GB" dirty="0" smtClean="0"/>
          </a:p>
          <a:p>
            <a:pPr lvl="1"/>
            <a:r>
              <a:rPr lang="en-GB" sz="3200" dirty="0" smtClean="0"/>
              <a:t>IDocumentStore</a:t>
            </a:r>
            <a:r>
              <a:rPr lang="en-GB" sz="3200" dirty="0"/>
              <a:t>:</a:t>
            </a:r>
            <a:endParaRPr lang="en-GB" sz="3200" dirty="0" smtClean="0"/>
          </a:p>
          <a:p>
            <a:pPr lvl="2"/>
            <a:r>
              <a:rPr lang="en-GB" dirty="0" smtClean="0"/>
              <a:t>Client/Server communication</a:t>
            </a:r>
          </a:p>
          <a:p>
            <a:pPr lvl="2"/>
            <a:r>
              <a:rPr lang="en-GB" dirty="0" smtClean="0"/>
              <a:t>Session Factory</a:t>
            </a:r>
          </a:p>
          <a:p>
            <a:pPr lvl="2"/>
            <a:r>
              <a:rPr lang="en-GB" dirty="0" smtClean="0"/>
              <a:t>Only created once</a:t>
            </a:r>
          </a:p>
          <a:p>
            <a:pPr lvl="2"/>
            <a:r>
              <a:rPr lang="en-GB" dirty="0" smtClean="0"/>
              <a:t>Expensive to create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60032" y="2808411"/>
            <a:ext cx="4283968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480"/>
              </a:spcBef>
            </a:pPr>
            <a:r>
              <a:rPr lang="en-GB" sz="3200" dirty="0"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rPr>
              <a:t>IDocumentSession:</a:t>
            </a:r>
          </a:p>
          <a:p>
            <a:pPr marL="493200" lvl="2">
              <a:spcBef>
                <a:spcPts val="480"/>
              </a:spcBef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Load, Query, Save &amp; Delete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Segoe UI Light" pitchFamily="34" charset="0"/>
            </a:endParaRPr>
          </a:p>
          <a:p>
            <a:pPr marL="493200" lvl="2">
              <a:spcBef>
                <a:spcPts val="480"/>
              </a:spcBef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Cheap to Create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Segoe UI Light" pitchFamily="34" charset="0"/>
            </a:endParaRPr>
          </a:p>
          <a:p>
            <a:pPr marL="493200" lvl="2">
              <a:spcBef>
                <a:spcPts val="480"/>
              </a:spcBef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Unit Of Work (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UoW</a:t>
            </a: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)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Segoe UI Light" pitchFamily="34" charset="0"/>
            </a:endParaRPr>
          </a:p>
          <a:p>
            <a:pPr marL="493200" lvl="2">
              <a:spcBef>
                <a:spcPts val="480"/>
              </a:spcBef>
            </a:pPr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rPr>
              <a:t>Transaction Management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Segoe UI Light" pitchFamily="34" charset="0"/>
            </a:endParaRPr>
          </a:p>
          <a:p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8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536575"/>
            <a:r>
              <a:rPr lang="en-GB" dirty="0" smtClean="0"/>
              <a:t>RavenDB Features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87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Configuration Options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Core Settings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Index Settings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Data Settings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HTTP Settings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Misc. Settings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Esent Settings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 flipH="1">
            <a:off x="2987822" y="2348880"/>
            <a:ext cx="6188071" cy="3501008"/>
          </a:xfrm>
          <a:noFill/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anchor="b"/>
          <a:lstStyle/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&lt;configuration&gt; 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&lt;</a:t>
            </a:r>
            <a:r>
              <a:rPr lang="en-GB" sz="1300" dirty="0" err="1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appSettings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&gt; 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 &lt;add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Raven/Port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*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/&gt; 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 &lt;add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Raven/</a:t>
            </a:r>
            <a:r>
              <a:rPr lang="en-GB" sz="13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DataDir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~\Data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/&gt; 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 &lt;add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Raven/</a:t>
            </a:r>
            <a:r>
              <a:rPr lang="en-GB" sz="13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AnonymousAccess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Get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/&gt; </a:t>
            </a:r>
            <a:endParaRPr lang="en-GB" sz="1300" dirty="0" smtClean="0">
              <a:solidFill>
                <a:srgbClr val="40C4FF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&lt;add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Raven/</a:t>
            </a:r>
            <a:r>
              <a:rPr lang="en-GB" sz="13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MaxPageSize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“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2024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/&gt; </a:t>
            </a:r>
            <a:endParaRPr lang="en-GB" sz="1300" dirty="0" smtClean="0">
              <a:solidFill>
                <a:srgbClr val="40C4FF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&lt;add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Raven/</a:t>
            </a:r>
            <a:r>
              <a:rPr lang="en-GB" sz="13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RunInMemory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“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true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/&gt; </a:t>
            </a:r>
            <a:endParaRPr lang="en-GB" sz="1300" dirty="0" smtClean="0">
              <a:solidFill>
                <a:srgbClr val="40C4FF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&lt;add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Raven/</a:t>
            </a:r>
            <a:r>
              <a:rPr lang="en-GB" sz="13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PluginsDirectory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“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~/Plugins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/&gt; </a:t>
            </a:r>
            <a:endParaRPr lang="en-GB" sz="1300" dirty="0" smtClean="0">
              <a:solidFill>
                <a:srgbClr val="40C4FF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&lt;add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Raven/Authorization/Windows/</a:t>
            </a:r>
            <a:r>
              <a:rPr lang="en-GB" sz="13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RequiredGroups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				</a:t>
            </a:r>
            <a:r>
              <a:rPr lang="en-GB" sz="13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“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Admin, Developers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/&gt; </a:t>
            </a:r>
            <a:endParaRPr lang="en-GB" sz="1300" dirty="0" smtClean="0">
              <a:solidFill>
                <a:srgbClr val="40C4FF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&lt;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add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Raven/Esent/</a:t>
            </a:r>
            <a:r>
              <a:rPr lang="en-GB" sz="13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CacheSizeMax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“</a:t>
            </a:r>
            <a:r>
              <a:rPr lang="en-GB" sz="13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1500</a:t>
            </a:r>
            <a:r>
              <a:rPr lang="en-GB" sz="1300" dirty="0" smtClean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/&gt; 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&lt;/</a:t>
            </a:r>
            <a:r>
              <a:rPr lang="en-GB" sz="1300" dirty="0" err="1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appSettings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&gt; 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 smtClean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&lt;/</a:t>
            </a:r>
            <a:r>
              <a:rPr lang="en-GB" sz="13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configuration&gt;</a:t>
            </a:r>
            <a:endParaRPr lang="en-GB" sz="1300" b="1" dirty="0"/>
          </a:p>
        </p:txBody>
      </p:sp>
    </p:spTree>
    <p:extLst>
      <p:ext uri="{BB962C8B-B14F-4D97-AF65-F5344CB8AC3E}">
        <p14:creationId xmlns:p14="http://schemas.microsoft.com/office/powerpoint/2010/main" val="5401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tx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4566" y="1628800"/>
            <a:ext cx="8022577" cy="4525963"/>
          </a:xfrm>
        </p:spPr>
        <p:txBody>
          <a:bodyPr/>
          <a:lstStyle/>
          <a:p>
            <a:pPr marL="357188">
              <a:lnSpc>
                <a:spcPct val="150000"/>
              </a:lnSpc>
            </a:pPr>
            <a:r>
              <a:rPr lang="en-GB" dirty="0" smtClean="0"/>
              <a:t>NoSQL Background</a:t>
            </a:r>
          </a:p>
          <a:p>
            <a:pPr marL="357188">
              <a:lnSpc>
                <a:spcPct val="150000"/>
              </a:lnSpc>
            </a:pPr>
            <a:r>
              <a:rPr lang="en-GB" dirty="0" smtClean="0"/>
              <a:t>RavenDB Overview</a:t>
            </a:r>
          </a:p>
          <a:p>
            <a:pPr marL="357188">
              <a:lnSpc>
                <a:spcPct val="150000"/>
              </a:lnSpc>
            </a:pPr>
            <a:r>
              <a:rPr lang="en-GB" dirty="0" smtClean="0"/>
              <a:t>RavenDB Usage</a:t>
            </a:r>
          </a:p>
          <a:p>
            <a:pPr marL="357188">
              <a:lnSpc>
                <a:spcPct val="150000"/>
              </a:lnSpc>
            </a:pPr>
            <a:r>
              <a:rPr lang="en-GB" dirty="0" smtClean="0"/>
              <a:t>RavenDB Features</a:t>
            </a:r>
          </a:p>
          <a:p>
            <a:pPr marL="357188">
              <a:lnSpc>
                <a:spcPct val="150000"/>
              </a:lnSpc>
            </a:pPr>
            <a:r>
              <a:rPr lang="en-GB" dirty="0" smtClean="0"/>
              <a:t>RavenDB Advanced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Talk outline</a:t>
            </a: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H="1">
            <a:off x="611560" y="1844824"/>
            <a:ext cx="126014" cy="455738"/>
          </a:xfrm>
          <a:prstGeom prst="rect">
            <a:avLst/>
          </a:prstGeom>
          <a:solidFill>
            <a:srgbClr val="60BB0E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H="1">
            <a:off x="611560" y="2685230"/>
            <a:ext cx="126014" cy="455738"/>
          </a:xfrm>
          <a:prstGeom prst="rect">
            <a:avLst/>
          </a:prstGeom>
          <a:solidFill>
            <a:srgbClr val="00BDE3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611560" y="3501008"/>
            <a:ext cx="126014" cy="455738"/>
          </a:xfrm>
          <a:prstGeom prst="rect">
            <a:avLst/>
          </a:prstGeom>
          <a:solidFill>
            <a:srgbClr val="CD2548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H="1">
            <a:off x="611560" y="4341414"/>
            <a:ext cx="126014" cy="455738"/>
          </a:xfrm>
          <a:prstGeom prst="rect">
            <a:avLst/>
          </a:prstGeom>
          <a:solidFill>
            <a:srgbClr val="60BB0E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H="1">
            <a:off x="623975" y="5133502"/>
            <a:ext cx="126014" cy="455738"/>
          </a:xfrm>
          <a:prstGeom prst="rect">
            <a:avLst/>
          </a:prstGeom>
          <a:solidFill>
            <a:srgbClr val="00BDE3"/>
          </a:solidFill>
        </p:spPr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784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dirty="0" smtClean="0"/>
              <a:t>Download from:</a:t>
            </a:r>
          </a:p>
          <a:p>
            <a:pPr lvl="1"/>
            <a:r>
              <a:rPr lang="en-GB" dirty="0" smtClean="0"/>
              <a:t>NUGET</a:t>
            </a:r>
          </a:p>
          <a:p>
            <a:pPr lvl="1"/>
            <a:r>
              <a:rPr lang="en-GB" dirty="0" smtClean="0"/>
              <a:t>RavenDB website</a:t>
            </a:r>
          </a:p>
          <a:p>
            <a:pPr lvl="1"/>
            <a:endParaRPr lang="en-GB" dirty="0"/>
          </a:p>
          <a:p>
            <a:r>
              <a:rPr lang="en-GB" dirty="0" smtClean="0"/>
              <a:t>Run as:</a:t>
            </a:r>
          </a:p>
          <a:p>
            <a:pPr lvl="1"/>
            <a:r>
              <a:rPr lang="en-GB" dirty="0" smtClean="0"/>
              <a:t>Service</a:t>
            </a:r>
          </a:p>
          <a:p>
            <a:pPr lvl="1"/>
            <a:r>
              <a:rPr lang="en-GB" dirty="0" smtClean="0"/>
              <a:t>IIS</a:t>
            </a:r>
          </a:p>
          <a:p>
            <a:pPr lvl="1"/>
            <a:r>
              <a:rPr lang="en-GB" dirty="0" smtClean="0"/>
              <a:t>Embedded</a:t>
            </a:r>
          </a:p>
          <a:p>
            <a:pPr lvl="1"/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125" y="1124744"/>
            <a:ext cx="4524111" cy="2892549"/>
          </a:xfrm>
          <a:prstGeom prst="rect">
            <a:avLst/>
          </a:prstGeom>
          <a:effectLst>
            <a:outerShdw blurRad="228600" dir="6000000" algn="ctr" rotWithShape="0">
              <a:srgbClr val="00BDE3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67" y="4174546"/>
            <a:ext cx="2747797" cy="2060848"/>
          </a:xfrm>
          <a:prstGeom prst="rect">
            <a:avLst/>
          </a:prstGeom>
          <a:effectLst>
            <a:outerShdw blurRad="228600" dir="6000000" algn="ctr" rotWithShape="0">
              <a:srgbClr val="00BDE3"/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153" y="4550915"/>
            <a:ext cx="1308110" cy="1308110"/>
          </a:xfrm>
          <a:prstGeom prst="rect">
            <a:avLst/>
          </a:prstGeom>
          <a:effectLst>
            <a:outerShdw blurRad="228600" dir="60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39028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RavenDB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endParaRPr lang="en-GB" sz="2000" dirty="0"/>
          </a:p>
          <a:p>
            <a:endParaRPr lang="en-GB" sz="2000" dirty="0" smtClean="0"/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 flipH="1">
            <a:off x="827584" y="1772816"/>
            <a:ext cx="7992888" cy="1584176"/>
          </a:xfrm>
          <a:noFill/>
          <a:ln>
            <a:noFill/>
          </a:ln>
        </p:spPr>
        <p:txBody>
          <a:bodyPr anchor="b"/>
          <a:lstStyle/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store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DocumentStore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Url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"http://localhost:8080"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DefaultDatabase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6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RavenOverflow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Initialize();</a:t>
            </a:r>
            <a:endParaRPr lang="en-GB" sz="1600" b="1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 flipH="1">
            <a:off x="827584" y="4437112"/>
            <a:ext cx="7992888" cy="1872208"/>
          </a:xfrm>
          <a:noFill/>
          <a:ln>
            <a:noFill/>
          </a:ln>
        </p:spPr>
        <p:txBody>
          <a:bodyPr anchor="b"/>
          <a:lstStyle/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using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(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session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store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OpenSession())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user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{Id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"users/1"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Name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"Mohammed"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};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session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Store(user)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SaveChanges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();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</a:t>
            </a:r>
            <a:endParaRPr lang="en-GB" sz="16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 flipH="1">
            <a:off x="611560" y="1412776"/>
            <a:ext cx="2088232" cy="360040"/>
          </a:xfrm>
          <a:noFill/>
          <a:ln>
            <a:noFill/>
          </a:ln>
        </p:spPr>
        <p:txBody>
          <a:bodyPr anchor="b"/>
          <a:lstStyle/>
          <a:p>
            <a:r>
              <a:rPr lang="en-GB" sz="2000" b="1" dirty="0" smtClean="0"/>
              <a:t>DocumentStore</a:t>
            </a:r>
            <a:endParaRPr lang="en-GB" sz="2000" b="1" dirty="0"/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 flipH="1">
            <a:off x="611560" y="4077072"/>
            <a:ext cx="2088232" cy="360040"/>
          </a:xfrm>
          <a:noFill/>
          <a:ln>
            <a:noFill/>
          </a:ln>
        </p:spPr>
        <p:txBody>
          <a:bodyPr anchor="b"/>
          <a:lstStyle/>
          <a:p>
            <a:r>
              <a:rPr lang="en-GB" sz="2000" b="1" dirty="0" smtClean="0"/>
              <a:t>DocumentSession</a:t>
            </a:r>
            <a:endParaRPr lang="en-GB" sz="2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H="1">
            <a:off x="398155" y="1268760"/>
            <a:ext cx="216024" cy="6634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398155" y="3933056"/>
            <a:ext cx="216024" cy="6634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9763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Operations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136904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Safe by Default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DocumentSession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Unit Of Work (</a:t>
            </a:r>
            <a:r>
              <a:rPr lang="en-GB" dirty="0" err="1" smtClean="0"/>
              <a:t>UoW</a:t>
            </a:r>
            <a:r>
              <a:rPr lang="en-GB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GB" dirty="0" smtClean="0"/>
              <a:t>Batching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3600" dirty="0" smtClean="0"/>
              <a:t>Key Generation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dirty="0" smtClean="0"/>
              <a:t>CRUD operation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9967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sz="3600" dirty="0" smtClean="0"/>
              <a:t>Indexes used for querying</a:t>
            </a:r>
          </a:p>
          <a:p>
            <a:r>
              <a:rPr lang="en-GB" sz="3600" dirty="0" smtClean="0"/>
              <a:t>Uses LINQ to query RavenDB</a:t>
            </a:r>
          </a:p>
          <a:p>
            <a:r>
              <a:rPr lang="en-GB" sz="3600" dirty="0" smtClean="0"/>
              <a:t>Static or Dynamic/Temporary indexes</a:t>
            </a:r>
            <a:endParaRPr lang="en-GB" dirty="0"/>
          </a:p>
          <a:p>
            <a:r>
              <a:rPr lang="en-GB" sz="4000" dirty="0" err="1" smtClean="0"/>
              <a:t>IQueryable</a:t>
            </a:r>
            <a:endParaRPr lang="en-GB" sz="4000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 flipH="1">
            <a:off x="683568" y="4581128"/>
            <a:ext cx="7704856" cy="432048"/>
          </a:xfrm>
          <a:noFill/>
          <a:ln>
            <a:noFill/>
          </a:ln>
        </p:spPr>
        <p:txBody>
          <a:bodyPr anchor="t"/>
          <a:lstStyle/>
          <a:p>
            <a:r>
              <a:rPr lang="en-GB" sz="18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8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8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8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8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</a:t>
            </a:r>
            <a:r>
              <a:rPr lang="en-GB" sz="18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8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  <a:r>
              <a:rPr lang="en-GB" sz="18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8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Where(user </a:t>
            </a:r>
            <a:r>
              <a:rPr lang="en-GB" sz="18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8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8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</a:t>
            </a:r>
            <a:r>
              <a:rPr lang="en-GB" sz="18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8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Name</a:t>
            </a:r>
            <a:r>
              <a:rPr lang="en-GB" sz="18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8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8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8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“</a:t>
            </a:r>
            <a:r>
              <a:rPr lang="en-GB" sz="18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mohammed</a:t>
            </a:r>
            <a:r>
              <a:rPr lang="en-GB" sz="18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8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  <a:endParaRPr lang="en-GB" sz="1800" b="1" dirty="0" smtClean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 flipH="1">
            <a:off x="683568" y="5229200"/>
            <a:ext cx="7704856" cy="1080120"/>
          </a:xfrm>
          <a:noFill/>
          <a:ln>
            <a:noFill/>
          </a:ln>
        </p:spPr>
        <p:txBody>
          <a:bodyPr anchor="t"/>
          <a:lstStyle/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user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employee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6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600" dirty="0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&lt;Employee&gt;</a:t>
            </a:r>
            <a:r>
              <a:rPr lang="en-GB" sz="16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Where </a:t>
            </a:r>
            <a:r>
              <a:rPr lang="en-GB" sz="16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employee</a:t>
            </a:r>
            <a:r>
              <a:rPr lang="en-GB" sz="16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Name</a:t>
            </a:r>
            <a:r>
              <a:rPr lang="en-GB" sz="16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“</a:t>
            </a:r>
            <a:r>
              <a:rPr lang="en-GB" sz="16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mohammed</a:t>
            </a:r>
            <a:r>
              <a:rPr lang="en-GB" sz="16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ibrahim</a:t>
            </a:r>
            <a:r>
              <a:rPr lang="en-GB" sz="16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select employee;</a:t>
            </a:r>
            <a:endParaRPr lang="en-GB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2000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– Any()/In() operator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 flipH="1">
            <a:off x="467544" y="1700808"/>
            <a:ext cx="8463716" cy="4176464"/>
          </a:xfrm>
          <a:noFill/>
          <a:ln>
            <a:noFill/>
          </a:ln>
        </p:spPr>
        <p:txBody>
          <a:bodyPr anchor="t"/>
          <a:lstStyle/>
          <a:p>
            <a:r>
              <a:rPr lang="en-GB" sz="145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return all employees with surname of </a:t>
            </a:r>
            <a:r>
              <a:rPr lang="en-GB" sz="1450" dirty="0" err="1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mohammed</a:t>
            </a:r>
            <a:endParaRPr lang="en-GB" sz="145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</a:t>
            </a:r>
            <a:r>
              <a:rPr lang="en-GB" sz="14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ar companies 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x 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         </a:t>
            </a:r>
            <a:r>
              <a:rPr lang="en-GB" sz="145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where</a:t>
            </a:r>
            <a:r>
              <a:rPr lang="en-GB" sz="14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45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Employees</a:t>
            </a:r>
            <a:r>
              <a:rPr lang="en-GB" sz="145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Any</a:t>
            </a:r>
            <a:r>
              <a:rPr lang="en-GB" sz="14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(n 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n</a:t>
            </a:r>
            <a:r>
              <a:rPr lang="en-GB" sz="14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Surname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50" dirty="0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"Mohammed</a:t>
            </a:r>
            <a:r>
              <a:rPr lang="en-GB" sz="145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endParaRPr lang="en-GB" sz="1450" dirty="0" smtClean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endParaRPr lang="en-GB" sz="1450" dirty="0" smtClean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5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Query on nested collections</a:t>
            </a:r>
            <a:endParaRPr lang="en-GB" sz="145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companies 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c 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where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</a:t>
            </a:r>
            <a:r>
              <a:rPr lang="en-GB" sz="14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Employees</a:t>
            </a:r>
            <a:r>
              <a:rPr lang="en-GB" sz="14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Any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(x 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4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Specialities</a:t>
            </a:r>
            <a:r>
              <a:rPr lang="en-GB" sz="14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Any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sp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sp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==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"C#"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))</a:t>
            </a:r>
          </a:p>
          <a:p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select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c</a:t>
            </a:r>
            <a:r>
              <a:rPr lang="en-GB" sz="14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;</a:t>
            </a:r>
          </a:p>
          <a:p>
            <a:endParaRPr lang="en-GB" sz="1450" dirty="0" smtClean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endParaRPr lang="en-GB" sz="1450" b="1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5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IN operator </a:t>
            </a:r>
            <a:r>
              <a:rPr lang="en-GB" sz="1450" dirty="0" smtClean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– </a:t>
            </a:r>
          </a:p>
          <a:p>
            <a:r>
              <a:rPr lang="en-GB" sz="145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4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companies 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x 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where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x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Country</a:t>
            </a:r>
            <a:r>
              <a:rPr lang="en-GB" sz="14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50" cap="all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[] { </a:t>
            </a:r>
            <a:r>
              <a:rPr lang="en-GB" sz="145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"Kuwait"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5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"UK"</a:t>
            </a:r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})</a:t>
            </a:r>
          </a:p>
          <a:p>
            <a:r>
              <a:rPr lang="en-GB" sz="14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select x;</a:t>
            </a:r>
            <a:endParaRPr lang="en-GB" sz="1450" b="1" dirty="0" smtClean="0"/>
          </a:p>
        </p:txBody>
      </p:sp>
    </p:spTree>
    <p:extLst>
      <p:ext uri="{BB962C8B-B14F-4D97-AF65-F5344CB8AC3E}">
        <p14:creationId xmlns:p14="http://schemas.microsoft.com/office/powerpoint/2010/main" val="266433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– Lucene 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568952" cy="4525963"/>
          </a:xfrm>
        </p:spPr>
        <p:txBody>
          <a:bodyPr/>
          <a:lstStyle/>
          <a:p>
            <a:r>
              <a:rPr lang="en-GB" dirty="0" smtClean="0"/>
              <a:t>Used for Full-Text search queries.</a:t>
            </a:r>
          </a:p>
          <a:p>
            <a:endParaRPr lang="en-GB" dirty="0" smtClean="0"/>
          </a:p>
          <a:p>
            <a:r>
              <a:rPr lang="en-GB" dirty="0" smtClean="0"/>
              <a:t>Tokenization </a:t>
            </a:r>
          </a:p>
          <a:p>
            <a:endParaRPr lang="en-GB" dirty="0"/>
          </a:p>
          <a:p>
            <a:r>
              <a:rPr lang="en-GB" dirty="0" smtClean="0"/>
              <a:t>Lucene </a:t>
            </a:r>
            <a:r>
              <a:rPr lang="en-GB" dirty="0" err="1" smtClean="0"/>
              <a:t>Analyzers</a:t>
            </a:r>
            <a:endParaRPr lang="en-GB" dirty="0" smtClean="0"/>
          </a:p>
          <a:p>
            <a:pPr lvl="1"/>
            <a:r>
              <a:rPr lang="en-GB" sz="2400" dirty="0" err="1" smtClean="0"/>
              <a:t>StandardAnalyzer</a:t>
            </a:r>
            <a:endParaRPr lang="en-GB" sz="2400" dirty="0" smtClean="0"/>
          </a:p>
          <a:p>
            <a:pPr lvl="1"/>
            <a:r>
              <a:rPr lang="en-GB" sz="2400" dirty="0" err="1" smtClean="0"/>
              <a:t>StopAnalyzer</a:t>
            </a:r>
            <a:endParaRPr lang="en-GB" sz="2400" dirty="0" smtClean="0"/>
          </a:p>
          <a:p>
            <a:pPr lvl="1"/>
            <a:r>
              <a:rPr lang="en-GB" sz="2400" dirty="0" err="1" smtClean="0"/>
              <a:t>SimpleAnalyzer</a:t>
            </a:r>
            <a:endParaRPr lang="en-GB" sz="2400" dirty="0" smtClean="0"/>
          </a:p>
          <a:p>
            <a:pPr lvl="1"/>
            <a:r>
              <a:rPr lang="en-GB" sz="2400" dirty="0" err="1" smtClean="0"/>
              <a:t>WhitespaceAnalyzer</a:t>
            </a:r>
            <a:r>
              <a:rPr lang="en-GB" sz="2400" dirty="0" smtClean="0"/>
              <a:t> </a:t>
            </a:r>
          </a:p>
          <a:p>
            <a:pPr lvl="1"/>
            <a:r>
              <a:rPr lang="en-GB" sz="2400" dirty="0" err="1" smtClean="0"/>
              <a:t>KeywordAnalyzer</a:t>
            </a:r>
            <a:endParaRPr lang="en-GB" sz="2400" dirty="0" smtClean="0"/>
          </a:p>
          <a:p>
            <a:endParaRPr lang="en-GB" sz="3600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3347864" y="2780928"/>
            <a:ext cx="6408712" cy="1224136"/>
          </a:xfrm>
          <a:noFill/>
          <a:ln>
            <a:noFill/>
          </a:ln>
        </p:spPr>
        <p:txBody>
          <a:bodyPr anchor="t"/>
          <a:lstStyle/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Advanced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LuceneQuery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600" dirty="0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User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6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WhereEquals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(x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DisplayName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"Mohammedovich"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r>
              <a:rPr lang="en-GB" sz="16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OrElse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6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WhereStartsWith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(x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DisplayName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6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Mohamm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  <a:endParaRPr lang="en-GB" sz="16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283968" y="4816914"/>
            <a:ext cx="4716016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Field:</a:t>
            </a:r>
            <a:r>
              <a:rPr lang="en-GB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GB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n-GB" sz="2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RavenDB</a:t>
            </a:r>
            <a:r>
              <a:rPr lang="en-GB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is awesome 1234</a:t>
            </a:r>
          </a:p>
          <a:p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0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Tokenized:</a:t>
            </a:r>
          </a:p>
          <a:p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         </a:t>
            </a:r>
            <a:r>
              <a:rPr lang="en-GB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[</a:t>
            </a:r>
            <a:r>
              <a:rPr lang="en-GB" sz="2000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RavenDB</a:t>
            </a:r>
            <a:r>
              <a:rPr lang="en-GB" sz="2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]  [is]  [awesome]  [1234]</a:t>
            </a:r>
            <a:endParaRPr lang="en-GB" sz="2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- Projections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568952" cy="4525963"/>
          </a:xfrm>
        </p:spPr>
        <p:txBody>
          <a:bodyPr/>
          <a:lstStyle/>
          <a:p>
            <a:r>
              <a:rPr lang="en-GB" sz="3600" dirty="0" smtClean="0"/>
              <a:t>Projections – returning partial documents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 flipH="1">
            <a:off x="467544" y="2708920"/>
            <a:ext cx="8463716" cy="3456384"/>
          </a:xfrm>
          <a:noFill/>
          <a:ln>
            <a:noFill/>
          </a:ln>
        </p:spPr>
        <p:txBody>
          <a:bodyPr anchor="t"/>
          <a:lstStyle/>
          <a:p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companyNames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c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where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Employees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Any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(x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Specialities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Any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sp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sp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"C#"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))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select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Name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}; </a:t>
            </a:r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This is where the projection </a:t>
            </a:r>
            <a:r>
              <a:rPr lang="en-GB" sz="1400" dirty="0" smtClean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happens</a:t>
            </a:r>
          </a:p>
          <a:p>
            <a:endParaRPr lang="en-GB" sz="1400" b="1" dirty="0" smtClean="0">
              <a:solidFill>
                <a:srgbClr val="7CFC00"/>
              </a:solidFill>
              <a:highlight>
                <a:srgbClr val="303030"/>
              </a:highlight>
              <a:latin typeface="Consolas"/>
            </a:endParaRPr>
          </a:p>
          <a:p>
            <a:endParaRPr lang="en-GB" sz="1400" b="1" dirty="0">
              <a:solidFill>
                <a:srgbClr val="7CFC0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companies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(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c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where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Employees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Any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(x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Specialities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Any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sp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sp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"C#"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))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</a:t>
            </a:r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This is where the projection </a:t>
            </a:r>
            <a:r>
              <a:rPr lang="en-GB" sz="1400" dirty="0" smtClean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happens</a:t>
            </a:r>
            <a:endParaRPr lang="en-GB" sz="1400" dirty="0" smtClean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	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select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Company { Name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Name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}) </a:t>
            </a:r>
            <a:endParaRPr lang="en-GB" sz="1400" dirty="0" smtClean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 </a:t>
            </a:r>
            <a:r>
              <a:rPr lang="en-GB" sz="1400" dirty="0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ToArray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();</a:t>
            </a:r>
            <a:endParaRPr lang="en-GB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41238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Querying - Statistics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512168"/>
            <a:ext cx="8352928" cy="4869160"/>
          </a:xfrm>
        </p:spPr>
        <p:txBody>
          <a:bodyPr/>
          <a:lstStyle/>
          <a:p>
            <a:r>
              <a:rPr lang="en-GB" dirty="0" smtClean="0"/>
              <a:t>Query Statistics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 smtClean="0"/>
          </a:p>
          <a:p>
            <a:r>
              <a:rPr lang="en-GB" dirty="0" smtClean="0"/>
              <a:t>Query Options</a:t>
            </a:r>
          </a:p>
          <a:p>
            <a:pPr lvl="1"/>
            <a:r>
              <a:rPr lang="en-GB" dirty="0" err="1" smtClean="0"/>
              <a:t>WaitForNonStaleResultsAsOfNow</a:t>
            </a:r>
            <a:r>
              <a:rPr lang="en-GB" dirty="0" smtClean="0"/>
              <a:t>()</a:t>
            </a:r>
          </a:p>
          <a:p>
            <a:pPr lvl="1"/>
            <a:r>
              <a:rPr lang="en-GB" dirty="0" err="1" smtClean="0"/>
              <a:t>WaitForNonStaleResultsASOfLastWrite</a:t>
            </a:r>
            <a:r>
              <a:rPr lang="en-GB" dirty="0" smtClean="0"/>
              <a:t>()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1187624" y="2132856"/>
            <a:ext cx="7344816" cy="1728192"/>
          </a:xfrm>
          <a:noFill/>
          <a:ln>
            <a:noFill/>
          </a:ln>
        </p:spPr>
        <p:txBody>
          <a:bodyPr anchor="t"/>
          <a:lstStyle/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RavenQueryStatistics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stats;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results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600" dirty="0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User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Statistics(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out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stats)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Skip(</a:t>
            </a:r>
            <a:r>
              <a:rPr lang="en-GB" sz="16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0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*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10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Take(</a:t>
            </a:r>
            <a:r>
              <a:rPr lang="en-GB" sz="16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10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Where(x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FullName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6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mohammed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ToArray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();</a:t>
            </a:r>
            <a:endParaRPr lang="en-GB" sz="16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814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Attachments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dirty="0" smtClean="0"/>
              <a:t>Store and Manage large binary BLOBs</a:t>
            </a:r>
          </a:p>
          <a:p>
            <a:endParaRPr lang="en-GB" dirty="0" smtClean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 flipH="1">
            <a:off x="611560" y="2276872"/>
            <a:ext cx="8352928" cy="1440160"/>
          </a:xfrm>
          <a:noFill/>
          <a:ln>
            <a:noFill/>
          </a:ln>
        </p:spPr>
        <p:txBody>
          <a:bodyPr anchor="t"/>
          <a:lstStyle/>
          <a:p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</a:t>
            </a:r>
            <a:r>
              <a:rPr lang="en-GB" sz="1400" dirty="0" smtClean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STORE ATTACHMENT</a:t>
            </a:r>
          </a:p>
          <a:p>
            <a:r>
              <a:rPr lang="en-GB" sz="1400" dirty="0" smtClean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don't </a:t>
            </a:r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forget to load the data from a file or something!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Stream data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MemoryStream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byte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[] { </a:t>
            </a:r>
            <a:r>
              <a:rPr lang="en-GB" sz="14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1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2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3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}); </a:t>
            </a:r>
          </a:p>
          <a:p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documentStore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DatabaseCommands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PutAttachment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"videos/2"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null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data,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</a:t>
            </a:r>
            <a:r>
              <a:rPr lang="en-GB" sz="140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RavenJObject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{ {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"Description"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"Kids play in the garden"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 });</a:t>
            </a:r>
            <a:endParaRPr lang="en-GB" sz="14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 flipH="1">
            <a:off x="683568" y="4077072"/>
            <a:ext cx="8280920" cy="792088"/>
          </a:xfrm>
          <a:noFill/>
          <a:ln>
            <a:noFill/>
          </a:ln>
        </p:spPr>
        <p:txBody>
          <a:bodyPr anchor="t"/>
          <a:lstStyle/>
          <a:p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</a:t>
            </a:r>
            <a:r>
              <a:rPr lang="en-GB" sz="1400" dirty="0" smtClean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RETRIEVE ATTACHMENT</a:t>
            </a:r>
            <a:endParaRPr lang="en-GB" sz="1400" dirty="0" smtClean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Raven</a:t>
            </a:r>
            <a:r>
              <a:rPr lang="en-GB" sz="14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Abstractions</a:t>
            </a:r>
            <a:r>
              <a:rPr lang="en-GB" sz="14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Data</a:t>
            </a:r>
            <a:r>
              <a:rPr lang="en-GB" sz="14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Attachment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attachment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			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documentStore</a:t>
            </a:r>
            <a:r>
              <a:rPr lang="en-GB" sz="14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DatabaseCommands</a:t>
            </a:r>
            <a:r>
              <a:rPr lang="en-GB" sz="14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GetAttachment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"videos/1"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  <a:endParaRPr lang="en-GB" sz="14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 flipH="1">
            <a:off x="755576" y="5445224"/>
            <a:ext cx="8280920" cy="792088"/>
          </a:xfrm>
          <a:noFill/>
          <a:ln>
            <a:noFill/>
          </a:ln>
        </p:spPr>
        <p:txBody>
          <a:bodyPr anchor="t"/>
          <a:lstStyle/>
          <a:p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</a:t>
            </a:r>
            <a:r>
              <a:rPr lang="en-GB" sz="1400" dirty="0" smtClean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DELETE ATTACHMENT</a:t>
            </a:r>
            <a:endParaRPr lang="en-GB" sz="1400" dirty="0" smtClean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documentStore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DatabaseCommands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DeleteAttachment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"videos/1"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null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  <a:endParaRPr lang="en-GB" sz="14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31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Indexes, Map/Reduce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525963"/>
          </a:xfrm>
        </p:spPr>
        <p:txBody>
          <a:bodyPr/>
          <a:lstStyle/>
          <a:p>
            <a:r>
              <a:rPr lang="en-GB" sz="2800" dirty="0" smtClean="0"/>
              <a:t>Efficient way to query</a:t>
            </a:r>
          </a:p>
          <a:p>
            <a:r>
              <a:rPr lang="en-GB" sz="2800" dirty="0" smtClean="0"/>
              <a:t>DocumentStore is ACID</a:t>
            </a:r>
          </a:p>
          <a:p>
            <a:r>
              <a:rPr lang="en-GB" sz="2800" dirty="0" smtClean="0"/>
              <a:t>Queries are BASE</a:t>
            </a:r>
          </a:p>
          <a:p>
            <a:r>
              <a:rPr lang="en-GB" sz="2800" dirty="0" smtClean="0"/>
              <a:t>Map/Reduce functions using LINQ</a:t>
            </a:r>
          </a:p>
          <a:p>
            <a:r>
              <a:rPr lang="en-GB" sz="2800" dirty="0" smtClean="0"/>
              <a:t>Type of Indexes:</a:t>
            </a:r>
          </a:p>
          <a:p>
            <a:pPr lvl="1"/>
            <a:r>
              <a:rPr lang="en-GB" dirty="0" smtClean="0"/>
              <a:t>Static</a:t>
            </a:r>
          </a:p>
          <a:p>
            <a:pPr lvl="1"/>
            <a:r>
              <a:rPr lang="en-GB" dirty="0" smtClean="0"/>
              <a:t>Dynamic / Temporary</a:t>
            </a:r>
          </a:p>
        </p:txBody>
      </p:sp>
    </p:spTree>
    <p:extLst>
      <p:ext uri="{BB962C8B-B14F-4D97-AF65-F5344CB8AC3E}">
        <p14:creationId xmlns:p14="http://schemas.microsoft.com/office/powerpoint/2010/main" val="133356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r>
              <a:rPr lang="en-GB" b="1" dirty="0" smtClean="0"/>
              <a:t>NoSQL Background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7639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778098"/>
          </a:xfrm>
        </p:spPr>
        <p:txBody>
          <a:bodyPr/>
          <a:lstStyle/>
          <a:p>
            <a:r>
              <a:rPr lang="en-GB" dirty="0" smtClean="0"/>
              <a:t>Indexes, Map/Reduce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31732"/>
              </p:ext>
            </p:extLst>
          </p:nvPr>
        </p:nvGraphicFramePr>
        <p:xfrm>
          <a:off x="971600" y="2348880"/>
          <a:ext cx="475252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76264"/>
                <a:gridCol w="237626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RavenDB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RavenDB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 flipH="1">
            <a:off x="1043608" y="4221088"/>
            <a:ext cx="2304256" cy="1728192"/>
          </a:xfrm>
          <a:noFill/>
          <a:ln>
            <a:noFill/>
          </a:ln>
        </p:spPr>
        <p:txBody>
          <a:bodyPr anchor="t"/>
          <a:lstStyle/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from doc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docs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select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6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</a:t>
            </a:r>
            <a:r>
              <a:rPr lang="en-GB" sz="16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Category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Count = 1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</a:t>
            </a:r>
            <a:endParaRPr lang="en-GB" sz="16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02295"/>
              </p:ext>
            </p:extLst>
          </p:nvPr>
        </p:nvGraphicFramePr>
        <p:xfrm>
          <a:off x="4355976" y="4365104"/>
          <a:ext cx="3816424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/>
                <a:gridCol w="1908212"/>
              </a:tblGrid>
              <a:tr h="331728"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 flipH="1">
            <a:off x="539552" y="1412776"/>
            <a:ext cx="1656184" cy="648072"/>
          </a:xfrm>
          <a:noFill/>
          <a:ln>
            <a:noFill/>
          </a:ln>
        </p:spPr>
        <p:txBody>
          <a:bodyPr anchor="t"/>
          <a:lstStyle/>
          <a:p>
            <a:r>
              <a:rPr lang="en-GB" sz="4000" b="0" i="0" dirty="0" smtClean="0">
                <a:effectLst/>
                <a:latin typeface="Segoe UI Semibold" pitchFamily="34" charset="0"/>
              </a:rPr>
              <a:t>Map</a:t>
            </a:r>
            <a:endParaRPr lang="en-GB" sz="4000" b="0" i="0" dirty="0">
              <a:effectLst/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94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778098"/>
          </a:xfrm>
        </p:spPr>
        <p:txBody>
          <a:bodyPr/>
          <a:lstStyle/>
          <a:p>
            <a:r>
              <a:rPr lang="en-GB" dirty="0" smtClean="0"/>
              <a:t>Indexes, Map/Reduce – Aggregation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 flipH="1">
            <a:off x="467544" y="3429000"/>
            <a:ext cx="3744416" cy="1368152"/>
          </a:xfrm>
          <a:noFill/>
          <a:ln>
            <a:noFill/>
          </a:ln>
        </p:spPr>
        <p:txBody>
          <a:bodyPr anchor="t"/>
          <a:lstStyle/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SELECT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</a:t>
            </a:r>
            <a:r>
              <a:rPr lang="en-GB" sz="1600" dirty="0" err="1">
                <a:solidFill>
                  <a:srgbClr val="818181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Category</a:t>
            </a:r>
            <a:r>
              <a:rPr lang="en-GB" sz="1600" dirty="0">
                <a:solidFill>
                  <a:srgbClr val="818181"/>
                </a:solidFill>
                <a:highlight>
                  <a:srgbClr val="303030"/>
                </a:highlight>
                <a:latin typeface="Consolas"/>
              </a:rPr>
              <a:t>,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C975D5"/>
                </a:solidFill>
                <a:highlight>
                  <a:srgbClr val="303030"/>
                </a:highlight>
                <a:latin typeface="Consolas"/>
              </a:rPr>
              <a:t>COUNT</a:t>
            </a:r>
            <a:r>
              <a:rPr lang="en-GB" sz="1600" dirty="0">
                <a:solidFill>
                  <a:srgbClr val="818181"/>
                </a:solidFill>
                <a:highlight>
                  <a:srgbClr val="303030"/>
                </a:highlight>
                <a:latin typeface="Consolas"/>
              </a:rPr>
              <a:t>(*)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tableA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t</a:t>
            </a:r>
          </a:p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GROUP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BY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</a:t>
            </a:r>
            <a:r>
              <a:rPr lang="en-GB" sz="1600" dirty="0" err="1">
                <a:solidFill>
                  <a:srgbClr val="818181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Category</a:t>
            </a:r>
            <a:endParaRPr lang="en-GB" sz="16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 flipH="1">
            <a:off x="5004048" y="3356992"/>
            <a:ext cx="3744416" cy="2376264"/>
          </a:xfrm>
          <a:noFill/>
          <a:ln>
            <a:noFill/>
          </a:ln>
        </p:spPr>
        <p:txBody>
          <a:bodyPr anchor="t"/>
          <a:lstStyle/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from doc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docs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group doc by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Category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into g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select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Count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</a:t>
            </a:r>
            <a:endParaRPr lang="en-GB" sz="16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 flipH="1">
            <a:off x="1115616" y="2564904"/>
            <a:ext cx="1224136" cy="648072"/>
          </a:xfrm>
          <a:noFill/>
          <a:ln>
            <a:noFill/>
          </a:ln>
        </p:spPr>
        <p:txBody>
          <a:bodyPr anchor="t"/>
          <a:lstStyle/>
          <a:p>
            <a:r>
              <a:rPr lang="en-GB" sz="4000" b="0" i="0" dirty="0" smtClean="0">
                <a:effectLst/>
                <a:latin typeface="Segoe UI Semibold" pitchFamily="34" charset="0"/>
              </a:rPr>
              <a:t>SQL</a:t>
            </a:r>
            <a:endParaRPr lang="en-GB" sz="4000" b="0" i="0" dirty="0">
              <a:effectLst/>
              <a:latin typeface="Segoe UI Semibold" pitchFamily="34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 flipH="1">
            <a:off x="5868144" y="2564904"/>
            <a:ext cx="1368152" cy="648072"/>
          </a:xfrm>
          <a:noFill/>
          <a:ln>
            <a:noFill/>
          </a:ln>
        </p:spPr>
        <p:txBody>
          <a:bodyPr anchor="t"/>
          <a:lstStyle/>
          <a:p>
            <a:r>
              <a:rPr lang="en-GB" sz="4000" b="0" i="0" dirty="0" smtClean="0">
                <a:effectLst/>
                <a:latin typeface="Segoe UI Semibold" pitchFamily="34" charset="0"/>
              </a:rPr>
              <a:t>LINQ</a:t>
            </a:r>
            <a:endParaRPr lang="en-GB" sz="4000" b="0" i="0" dirty="0">
              <a:effectLst/>
              <a:latin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778098"/>
          </a:xfrm>
        </p:spPr>
        <p:txBody>
          <a:bodyPr/>
          <a:lstStyle/>
          <a:p>
            <a:r>
              <a:rPr lang="en-GB" dirty="0" smtClean="0"/>
              <a:t>Indexes, Map/Reduce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 flipH="1">
            <a:off x="755576" y="4077072"/>
            <a:ext cx="3672408" cy="1728192"/>
          </a:xfrm>
          <a:noFill/>
          <a:ln>
            <a:noFill/>
          </a:ln>
        </p:spPr>
        <p:txBody>
          <a:bodyPr anchor="t"/>
          <a:lstStyle/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from result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results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group result by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result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Category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into g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select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Category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Count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Sum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(x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Count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</a:t>
            </a:r>
            <a:endParaRPr lang="en-GB" sz="16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05444"/>
              </p:ext>
            </p:extLst>
          </p:nvPr>
        </p:nvGraphicFramePr>
        <p:xfrm>
          <a:off x="5004048" y="4365104"/>
          <a:ext cx="3816424" cy="110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8212"/>
                <a:gridCol w="1908212"/>
              </a:tblGrid>
              <a:tr h="331728"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 flipH="1">
            <a:off x="539552" y="1412776"/>
            <a:ext cx="1872208" cy="648072"/>
          </a:xfrm>
          <a:noFill/>
          <a:ln>
            <a:noFill/>
          </a:ln>
        </p:spPr>
        <p:txBody>
          <a:bodyPr anchor="t"/>
          <a:lstStyle/>
          <a:p>
            <a:r>
              <a:rPr lang="en-GB" sz="4000" b="0" i="0" dirty="0" smtClean="0">
                <a:effectLst/>
                <a:latin typeface="Segoe UI Semibold" pitchFamily="34" charset="0"/>
              </a:rPr>
              <a:t>Reduce</a:t>
            </a:r>
            <a:endParaRPr lang="en-GB" sz="4000" b="0" i="0" dirty="0">
              <a:effectLst/>
              <a:latin typeface="Segoe UI Semibold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01556"/>
              </p:ext>
            </p:extLst>
          </p:nvPr>
        </p:nvGraphicFramePr>
        <p:xfrm>
          <a:off x="755576" y="2276872"/>
          <a:ext cx="5184576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92288"/>
                <a:gridCol w="2592288"/>
              </a:tblGrid>
              <a:tr h="331728">
                <a:tc>
                  <a:txBody>
                    <a:bodyPr/>
                    <a:lstStyle/>
                    <a:p>
                      <a:r>
                        <a:rPr lang="en-GB" dirty="0" smtClean="0"/>
                        <a:t>Category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Count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SQL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RavenDB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6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Indexes, Map/Reduce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525963"/>
          </a:xfrm>
        </p:spPr>
        <p:txBody>
          <a:bodyPr/>
          <a:lstStyle/>
          <a:p>
            <a:r>
              <a:rPr lang="en-GB" dirty="0" smtClean="0"/>
              <a:t>Boosting</a:t>
            </a:r>
          </a:p>
          <a:p>
            <a:endParaRPr lang="en-GB" sz="3600" dirty="0"/>
          </a:p>
          <a:p>
            <a:endParaRPr lang="en-GB" sz="3600" dirty="0"/>
          </a:p>
          <a:p>
            <a:r>
              <a:rPr lang="en-GB" sz="3600" dirty="0" smtClean="0"/>
              <a:t>Store</a:t>
            </a:r>
          </a:p>
          <a:p>
            <a:pPr lvl="1"/>
            <a:endParaRPr lang="en-GB" dirty="0" smtClean="0"/>
          </a:p>
          <a:p>
            <a:endParaRPr lang="en-GB" sz="3600" dirty="0" smtClean="0"/>
          </a:p>
          <a:p>
            <a:r>
              <a:rPr lang="en-GB" sz="3600" dirty="0" smtClean="0"/>
              <a:t>Sort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 flipH="1">
            <a:off x="3635896" y="1556792"/>
            <a:ext cx="5256584" cy="1872208"/>
          </a:xfrm>
          <a:noFill/>
          <a:ln>
            <a:noFill/>
          </a:ln>
        </p:spPr>
        <p:txBody>
          <a:bodyPr anchor="t"/>
          <a:lstStyle/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Map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users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user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	</a:t>
            </a:r>
            <a:r>
              <a:rPr lang="en-GB" sz="140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select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400" dirty="0" smtClean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	 // </a:t>
            </a:r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Higher relevance then </a:t>
            </a:r>
            <a:r>
              <a:rPr lang="en-GB" sz="1400" dirty="0" err="1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DisplayName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FullName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FullName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b="1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Boost</a:t>
            </a:r>
            <a:r>
              <a:rPr lang="en-GB" sz="1600" b="1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6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3</a:t>
            </a:r>
            <a:r>
              <a:rPr lang="en-GB" sz="1600" b="1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DisplayName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};</a:t>
            </a:r>
            <a:endParaRPr lang="en-GB" sz="14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3563888" y="3789040"/>
            <a:ext cx="5256584" cy="432048"/>
          </a:xfrm>
          <a:noFill/>
          <a:ln>
            <a:noFill/>
          </a:ln>
        </p:spPr>
        <p:txBody>
          <a:bodyPr anchor="t"/>
          <a:lstStyle/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Store(x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FullName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dirty="0" err="1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FieldStorage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Yes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  <a:endParaRPr lang="en-GB" sz="14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 flipH="1">
            <a:off x="3563888" y="5733256"/>
            <a:ext cx="5256584" cy="432048"/>
          </a:xfrm>
          <a:noFill/>
          <a:ln>
            <a:noFill/>
          </a:ln>
        </p:spPr>
        <p:txBody>
          <a:bodyPr anchor="t"/>
          <a:lstStyle/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Sort(x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DisplayName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dirty="0" err="1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SortOptions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String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  <a:endParaRPr lang="en-GB" sz="14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75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Polymorphism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525963"/>
          </a:xfrm>
        </p:spPr>
        <p:txBody>
          <a:bodyPr/>
          <a:lstStyle/>
          <a:p>
            <a:r>
              <a:rPr lang="en-GB" dirty="0" smtClean="0"/>
              <a:t>No Inheritance association required</a:t>
            </a:r>
          </a:p>
          <a:p>
            <a:endParaRPr lang="en-GB" dirty="0"/>
          </a:p>
          <a:p>
            <a:r>
              <a:rPr lang="en-GB" dirty="0" smtClean="0"/>
              <a:t>Multi-Map index</a:t>
            </a:r>
          </a:p>
          <a:p>
            <a:endParaRPr lang="en-GB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 flipH="1">
            <a:off x="464543" y="5877272"/>
            <a:ext cx="8352928" cy="504056"/>
          </a:xfrm>
          <a:noFill/>
          <a:ln>
            <a:noFill/>
          </a:ln>
        </p:spPr>
        <p:txBody>
          <a:bodyPr anchor="t"/>
          <a:lstStyle/>
          <a:p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400" dirty="0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Animal, </a:t>
            </a:r>
            <a:r>
              <a:rPr lang="en-GB" sz="14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AnimalsIndex</a:t>
            </a:r>
            <a:r>
              <a:rPr lang="en-GB" sz="1400" dirty="0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().Where(x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Name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“</a:t>
            </a:r>
            <a:r>
              <a:rPr lang="en-GB" sz="14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lolo</a:t>
            </a:r>
            <a:r>
              <a:rPr lang="en-GB" sz="14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  <a:endParaRPr lang="en-GB" sz="14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 flipH="1">
            <a:off x="395536" y="3356992"/>
            <a:ext cx="8352928" cy="2448272"/>
          </a:xfrm>
          <a:noFill/>
          <a:ln>
            <a:noFill/>
          </a:ln>
        </p:spPr>
        <p:txBody>
          <a:bodyPr anchor="t"/>
          <a:lstStyle/>
          <a:p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public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class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 err="1" smtClean="0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AnimalsIndex</a:t>
            </a:r>
            <a:r>
              <a:rPr lang="en-GB" sz="11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: </a:t>
            </a:r>
            <a:r>
              <a:rPr lang="en-GB" sz="11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AbstractMultiMapIndexCreationTask</a:t>
            </a:r>
            <a:endParaRPr lang="en-GB" sz="11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public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AnimalsIndex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{</a:t>
            </a:r>
          </a:p>
          <a:p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1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AddMap</a:t>
            </a:r>
            <a:r>
              <a:rPr lang="en-GB" sz="1100" dirty="0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1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Cat</a:t>
            </a:r>
            <a:r>
              <a:rPr lang="en-GB" sz="1100" dirty="0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1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cats </a:t>
            </a:r>
            <a:r>
              <a:rPr lang="en-GB" sz="11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 </a:t>
            </a:r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cats</a:t>
            </a:r>
            <a:endParaRPr lang="en-GB" sz="11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        </a:t>
            </a:r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select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{ </a:t>
            </a:r>
            <a:r>
              <a:rPr lang="en-GB" sz="11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</a:t>
            </a:r>
            <a:r>
              <a:rPr lang="en-GB" sz="11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Name</a:t>
            </a:r>
            <a:r>
              <a:rPr lang="en-GB" sz="11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});</a:t>
            </a:r>
          </a:p>
          <a:p>
            <a:endParaRPr lang="en-GB" sz="11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1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AddMap</a:t>
            </a:r>
            <a:r>
              <a:rPr lang="en-GB" sz="11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Dog</a:t>
            </a:r>
            <a:r>
              <a:rPr lang="en-GB" sz="11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(dogs </a:t>
            </a:r>
            <a:r>
              <a:rPr lang="en-GB" sz="11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from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 </a:t>
            </a:r>
            <a:r>
              <a:rPr lang="en-GB" sz="110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1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dogs</a:t>
            </a:r>
          </a:p>
          <a:p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                </a:t>
            </a:r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select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{ </a:t>
            </a:r>
            <a:r>
              <a:rPr lang="en-GB" sz="11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</a:t>
            </a:r>
            <a:r>
              <a:rPr lang="en-GB" sz="1100" dirty="0" err="1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Name</a:t>
            </a:r>
            <a:r>
              <a:rPr lang="en-GB" sz="11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});</a:t>
            </a:r>
          </a:p>
          <a:p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}</a:t>
            </a:r>
          </a:p>
          <a:p>
            <a:r>
              <a:rPr lang="en-GB" sz="11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</a:t>
            </a:r>
            <a:endParaRPr lang="en-GB" sz="1100" b="0" i="0" dirty="0">
              <a:solidFill>
                <a:srgbClr val="333333"/>
              </a:solidFill>
              <a:effectLst/>
              <a:latin typeface="Consola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79" y="2276872"/>
            <a:ext cx="3600953" cy="3267531"/>
          </a:xfrm>
          <a:prstGeom prst="rect">
            <a:avLst/>
          </a:prstGeom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17285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536575"/>
            <a:r>
              <a:rPr lang="en-GB" dirty="0" smtClean="0"/>
              <a:t>Domain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Domain Design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279301"/>
            <a:ext cx="8136904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Cardinality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No Single solution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Transactional Boundaries</a:t>
            </a:r>
          </a:p>
          <a:p>
            <a:pPr>
              <a:lnSpc>
                <a:spcPct val="150000"/>
              </a:lnSpc>
            </a:pPr>
            <a:r>
              <a:rPr lang="en-GB" dirty="0"/>
              <a:t>	</a:t>
            </a:r>
            <a:r>
              <a:rPr lang="en-GB" sz="2800" dirty="0" smtClean="0"/>
              <a:t>Aggregate Root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	</a:t>
            </a:r>
            <a:r>
              <a:rPr lang="en-GB" sz="2800" dirty="0" smtClean="0"/>
              <a:t>Value Type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Size consideration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75" y="1844824"/>
            <a:ext cx="4034843" cy="4725144"/>
          </a:xfrm>
          <a:prstGeom prst="rect">
            <a:avLst/>
          </a:prstGeom>
          <a:ln>
            <a:solidFill>
              <a:srgbClr val="60BB0E"/>
            </a:solidFill>
          </a:ln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12783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778098"/>
          </a:xfrm>
        </p:spPr>
        <p:txBody>
          <a:bodyPr/>
          <a:lstStyle/>
          <a:p>
            <a:r>
              <a:rPr lang="en-GB" dirty="0" smtClean="0"/>
              <a:t>Domain Design – Document Relationships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279301"/>
            <a:ext cx="8136904" cy="4525963"/>
          </a:xfrm>
        </p:spPr>
        <p:txBody>
          <a:bodyPr/>
          <a:lstStyle/>
          <a:p>
            <a:r>
              <a:rPr lang="en-GB" dirty="0" smtClean="0"/>
              <a:t>Independent documents in RavenDB</a:t>
            </a:r>
          </a:p>
          <a:p>
            <a:endParaRPr lang="en-GB" dirty="0" smtClean="0"/>
          </a:p>
          <a:p>
            <a:r>
              <a:rPr lang="en-GB" dirty="0" smtClean="0"/>
              <a:t>Denormalization – Not recommended</a:t>
            </a:r>
          </a:p>
          <a:p>
            <a:endParaRPr lang="en-GB" dirty="0"/>
          </a:p>
          <a:p>
            <a:r>
              <a:rPr lang="en-GB" dirty="0" smtClean="0"/>
              <a:t>Includes</a:t>
            </a:r>
          </a:p>
          <a:p>
            <a:endParaRPr lang="en-GB" dirty="0" smtClean="0"/>
          </a:p>
          <a:p>
            <a:r>
              <a:rPr lang="en-GB" dirty="0" smtClean="0"/>
              <a:t>Multi-Map</a:t>
            </a:r>
          </a:p>
          <a:p>
            <a:endParaRPr lang="en-GB" dirty="0"/>
          </a:p>
          <a:p>
            <a:r>
              <a:rPr lang="en-GB" dirty="0" smtClean="0"/>
              <a:t>Live Projection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43808" y="3260455"/>
            <a:ext cx="5400601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order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Include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Order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(x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CustomerId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Load(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"orders/1234"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</a:p>
          <a:p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this will not require querying the server!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cust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Load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Customer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order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CustomerId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  <a:endParaRPr lang="en-GB" sz="1300" dirty="0"/>
          </a:p>
        </p:txBody>
      </p:sp>
      <p:sp>
        <p:nvSpPr>
          <p:cNvPr id="5" name="Rectangle 4"/>
          <p:cNvSpPr/>
          <p:nvPr/>
        </p:nvSpPr>
        <p:spPr>
          <a:xfrm>
            <a:off x="3275856" y="5501658"/>
            <a:ext cx="5400601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documentSession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Order,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CustomerOrderIndex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Where(x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CustomerId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customerId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As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CustomerOrderViewItems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ToArray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();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7365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536575"/>
            <a:r>
              <a:rPr lang="en-GB" dirty="0"/>
              <a:t>Extensibility</a:t>
            </a:r>
          </a:p>
        </p:txBody>
      </p:sp>
    </p:spTree>
    <p:extLst>
      <p:ext uri="{BB962C8B-B14F-4D97-AF65-F5344CB8AC3E}">
        <p14:creationId xmlns:p14="http://schemas.microsoft.com/office/powerpoint/2010/main" val="21084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Extensibility 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4525963"/>
          </a:xfrm>
        </p:spPr>
        <p:txBody>
          <a:bodyPr/>
          <a:lstStyle/>
          <a:p>
            <a:r>
              <a:rPr lang="en-GB" dirty="0" smtClean="0"/>
              <a:t>MEF (Managed Extensibility Framework)</a:t>
            </a:r>
          </a:p>
          <a:p>
            <a:endParaRPr lang="en-GB" dirty="0" smtClean="0"/>
          </a:p>
          <a:p>
            <a:r>
              <a:rPr lang="en-GB" dirty="0" smtClean="0"/>
              <a:t>Triggers</a:t>
            </a:r>
          </a:p>
          <a:p>
            <a:pPr lvl="1"/>
            <a:r>
              <a:rPr lang="en-GB" dirty="0" smtClean="0"/>
              <a:t>PUT</a:t>
            </a:r>
          </a:p>
          <a:p>
            <a:pPr lvl="1"/>
            <a:r>
              <a:rPr lang="en-GB" dirty="0" smtClean="0"/>
              <a:t>DELETE</a:t>
            </a:r>
          </a:p>
          <a:p>
            <a:pPr lvl="1"/>
            <a:r>
              <a:rPr lang="en-GB" dirty="0" smtClean="0"/>
              <a:t>Read</a:t>
            </a:r>
          </a:p>
          <a:p>
            <a:pPr lvl="1"/>
            <a:r>
              <a:rPr lang="en-GB" dirty="0" smtClean="0"/>
              <a:t>Index Update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Request Responders</a:t>
            </a:r>
          </a:p>
        </p:txBody>
      </p:sp>
    </p:spTree>
    <p:extLst>
      <p:ext uri="{BB962C8B-B14F-4D97-AF65-F5344CB8AC3E}">
        <p14:creationId xmlns:p14="http://schemas.microsoft.com/office/powerpoint/2010/main" val="194904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NoSQL Background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352928" cy="4525963"/>
          </a:xfrm>
        </p:spPr>
        <p:txBody>
          <a:bodyPr/>
          <a:lstStyle/>
          <a:p>
            <a:r>
              <a:rPr lang="en-GB" sz="4000" dirty="0" smtClean="0"/>
              <a:t>Stands for: </a:t>
            </a:r>
            <a:r>
              <a:rPr lang="en-GB" sz="4000" b="1" dirty="0" smtClean="0"/>
              <a:t>N</a:t>
            </a:r>
            <a:r>
              <a:rPr lang="en-GB" sz="3600" dirty="0" smtClean="0"/>
              <a:t>ot</a:t>
            </a:r>
            <a:r>
              <a:rPr lang="en-GB" sz="4000" dirty="0" smtClean="0"/>
              <a:t> </a:t>
            </a:r>
            <a:r>
              <a:rPr lang="en-GB" sz="4000" b="1" dirty="0" smtClean="0"/>
              <a:t>O</a:t>
            </a:r>
            <a:r>
              <a:rPr lang="en-GB" sz="3600" dirty="0" smtClean="0"/>
              <a:t>nly</a:t>
            </a:r>
            <a:r>
              <a:rPr lang="en-GB" sz="4000" dirty="0" smtClean="0"/>
              <a:t> </a:t>
            </a:r>
            <a:r>
              <a:rPr lang="en-GB" sz="4000" b="1" dirty="0" smtClean="0"/>
              <a:t>S</a:t>
            </a:r>
            <a:r>
              <a:rPr lang="en-GB" sz="3600" dirty="0" smtClean="0"/>
              <a:t>QL</a:t>
            </a:r>
          </a:p>
          <a:p>
            <a:endParaRPr lang="en-GB" sz="4000" dirty="0" smtClean="0"/>
          </a:p>
          <a:p>
            <a:r>
              <a:rPr lang="en-GB" sz="4000" dirty="0" smtClean="0"/>
              <a:t>Definition: </a:t>
            </a:r>
          </a:p>
          <a:p>
            <a:pPr lvl="1"/>
            <a:r>
              <a:rPr lang="en-GB" dirty="0" smtClean="0"/>
              <a:t>NoSQL </a:t>
            </a:r>
            <a:r>
              <a:rPr lang="en-GB" dirty="0"/>
              <a:t>is a non-relational database that has great beneficial in terms of data retrieval, cheap, flexible data model and can handle big data</a:t>
            </a:r>
            <a:r>
              <a:rPr lang="en-GB" dirty="0" smtClean="0"/>
              <a:t>. It focuses on the task of high-performance scalable data storage, and provide low-level access to data management layer.</a:t>
            </a:r>
          </a:p>
        </p:txBody>
      </p:sp>
    </p:spTree>
    <p:extLst>
      <p:ext uri="{BB962C8B-B14F-4D97-AF65-F5344CB8AC3E}">
        <p14:creationId xmlns:p14="http://schemas.microsoft.com/office/powerpoint/2010/main" val="396175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white"/>
                </a:solidFill>
              </a:rPr>
              <a:t>Bundles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5040560"/>
          </a:xfrm>
        </p:spPr>
        <p:txBody>
          <a:bodyPr/>
          <a:lstStyle/>
          <a:p>
            <a:r>
              <a:rPr lang="en-GB" dirty="0" smtClean="0"/>
              <a:t>RavenDB’s main extension point</a:t>
            </a:r>
          </a:p>
          <a:p>
            <a:endParaRPr lang="en-GB" dirty="0" smtClean="0"/>
          </a:p>
          <a:p>
            <a:r>
              <a:rPr lang="en-GB" dirty="0" smtClean="0"/>
              <a:t>Very flexible</a:t>
            </a:r>
          </a:p>
          <a:p>
            <a:endParaRPr lang="en-GB" dirty="0" smtClean="0"/>
          </a:p>
          <a:p>
            <a:r>
              <a:rPr lang="en-GB" dirty="0" smtClean="0"/>
              <a:t>Easy to create</a:t>
            </a:r>
          </a:p>
          <a:p>
            <a:endParaRPr lang="en-GB" dirty="0" smtClean="0"/>
          </a:p>
          <a:p>
            <a:r>
              <a:rPr lang="en-GB" dirty="0" smtClean="0"/>
              <a:t>Drop in plugins</a:t>
            </a:r>
          </a:p>
          <a:p>
            <a:pPr lvl="1"/>
            <a:r>
              <a:rPr lang="en-GB" dirty="0" smtClean="0"/>
              <a:t>RavenDB Document Configuration</a:t>
            </a:r>
          </a:p>
          <a:p>
            <a:pPr lvl="1"/>
            <a:r>
              <a:rPr lang="en-GB" dirty="0" smtClean="0"/>
              <a:t>Use wisely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744416" cy="3306160"/>
          </a:xfrm>
          <a:prstGeom prst="rect">
            <a:avLst/>
          </a:prstGeom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3420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Bundles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4525963"/>
          </a:xfrm>
        </p:spPr>
        <p:txBody>
          <a:bodyPr/>
          <a:lstStyle/>
          <a:p>
            <a:r>
              <a:rPr lang="en-GB" dirty="0" smtClean="0"/>
              <a:t>Out-of-the-box Available Bundles:</a:t>
            </a:r>
          </a:p>
          <a:p>
            <a:pPr lvl="1"/>
            <a:r>
              <a:rPr lang="en-GB" dirty="0" smtClean="0"/>
              <a:t>Quotas</a:t>
            </a:r>
          </a:p>
          <a:p>
            <a:pPr lvl="1"/>
            <a:r>
              <a:rPr lang="en-GB" dirty="0" smtClean="0"/>
              <a:t>Authentication</a:t>
            </a:r>
          </a:p>
          <a:p>
            <a:pPr lvl="1"/>
            <a:r>
              <a:rPr lang="en-GB" dirty="0" smtClean="0"/>
              <a:t>Versioning</a:t>
            </a:r>
          </a:p>
          <a:p>
            <a:pPr lvl="1"/>
            <a:r>
              <a:rPr lang="en-GB" dirty="0" smtClean="0"/>
              <a:t>Index Replication</a:t>
            </a:r>
          </a:p>
          <a:p>
            <a:pPr lvl="1"/>
            <a:r>
              <a:rPr lang="en-GB" dirty="0" smtClean="0"/>
              <a:t>Expiration</a:t>
            </a:r>
          </a:p>
          <a:p>
            <a:pPr lvl="1"/>
            <a:r>
              <a:rPr lang="en-GB" dirty="0" smtClean="0"/>
              <a:t>Unique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564904"/>
            <a:ext cx="4381500" cy="3429000"/>
          </a:xfrm>
          <a:prstGeom prst="rect">
            <a:avLst/>
          </a:prstGeom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9886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6864" cy="778098"/>
          </a:xfrm>
        </p:spPr>
        <p:txBody>
          <a:bodyPr/>
          <a:lstStyle/>
          <a:p>
            <a:r>
              <a:rPr lang="en-GB" dirty="0" smtClean="0"/>
              <a:t>Bundles </a:t>
            </a:r>
            <a:r>
              <a:rPr lang="en-GB" dirty="0"/>
              <a:t>– Raven.Bundles.Quotas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4525963"/>
          </a:xfrm>
        </p:spPr>
        <p:txBody>
          <a:bodyPr/>
          <a:lstStyle/>
          <a:p>
            <a:r>
              <a:rPr lang="en-GB" dirty="0" smtClean="0"/>
              <a:t>Set size limits on a database</a:t>
            </a:r>
          </a:p>
          <a:p>
            <a:r>
              <a:rPr lang="en-GB" dirty="0" smtClean="0"/>
              <a:t>Calculated based on Esent or </a:t>
            </a:r>
            <a:r>
              <a:rPr lang="en-GB" dirty="0" err="1" smtClean="0"/>
              <a:t>Munin</a:t>
            </a:r>
            <a:r>
              <a:rPr lang="en-GB" dirty="0" smtClean="0"/>
              <a:t> data files</a:t>
            </a:r>
          </a:p>
          <a:p>
            <a:r>
              <a:rPr lang="en-GB" dirty="0" smtClean="0"/>
              <a:t>Indexing still in operation, if limit is reached </a:t>
            </a:r>
          </a:p>
          <a:p>
            <a:r>
              <a:rPr lang="en-GB" dirty="0" smtClean="0"/>
              <a:t>Quotas Limits:</a:t>
            </a:r>
          </a:p>
          <a:p>
            <a:pPr lvl="1"/>
            <a:r>
              <a:rPr lang="en-GB" dirty="0" smtClean="0"/>
              <a:t>Soft Margin</a:t>
            </a:r>
          </a:p>
          <a:p>
            <a:pPr lvl="1"/>
            <a:r>
              <a:rPr lang="en-GB" dirty="0" smtClean="0"/>
              <a:t>Hard Margin</a:t>
            </a:r>
          </a:p>
          <a:p>
            <a:r>
              <a:rPr lang="en-GB" dirty="0" smtClean="0"/>
              <a:t>Configuration:</a:t>
            </a:r>
          </a:p>
          <a:p>
            <a:pPr lvl="1"/>
            <a:r>
              <a:rPr lang="en-GB" dirty="0" err="1" smtClean="0"/>
              <a:t>App.config</a:t>
            </a:r>
            <a:r>
              <a:rPr lang="en-GB" dirty="0" smtClean="0"/>
              <a:t> settings</a:t>
            </a:r>
          </a:p>
          <a:p>
            <a:pPr lvl="1"/>
            <a:r>
              <a:rPr lang="en-GB" dirty="0" smtClean="0"/>
              <a:t>For tenants </a:t>
            </a:r>
            <a:r>
              <a:rPr lang="en-GB" dirty="0" err="1" smtClean="0"/>
              <a:t>db</a:t>
            </a:r>
            <a:r>
              <a:rPr lang="en-GB" dirty="0" smtClean="0"/>
              <a:t>, in the database document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23928" y="4365104"/>
            <a:ext cx="4752528" cy="1477328"/>
          </a:xfrm>
          <a:prstGeom prst="rect">
            <a:avLst/>
          </a:prstGeom>
          <a:noFill/>
          <a:ln>
            <a:solidFill>
              <a:srgbClr val="60BB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Raven/Quotas/Size/</a:t>
            </a:r>
            <a:r>
              <a:rPr lang="en-GB" dirty="0" err="1" smtClean="0">
                <a:solidFill>
                  <a:schemeClr val="bg1"/>
                </a:solidFill>
              </a:rPr>
              <a:t>HardLimitInKB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No Default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Raven/Quotas/Size/</a:t>
            </a:r>
            <a:r>
              <a:rPr lang="en-GB" dirty="0" err="1" smtClean="0">
                <a:solidFill>
                  <a:schemeClr val="bg1"/>
                </a:solidFill>
              </a:rPr>
              <a:t>SoftMarginInKB</a:t>
            </a:r>
            <a:endParaRPr lang="en-GB" dirty="0" smtClean="0">
              <a:solidFill>
                <a:schemeClr val="bg1"/>
              </a:solidFill>
            </a:endParaRPr>
          </a:p>
          <a:p>
            <a:pPr lvl="1"/>
            <a:r>
              <a:rPr lang="en-GB" dirty="0" smtClean="0">
                <a:solidFill>
                  <a:schemeClr val="bg1"/>
                </a:solidFill>
              </a:rPr>
              <a:t>Default to 1024 = 1MB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778098"/>
          </a:xfrm>
        </p:spPr>
        <p:txBody>
          <a:bodyPr/>
          <a:lstStyle/>
          <a:p>
            <a:r>
              <a:rPr lang="en-GB" dirty="0" smtClean="0"/>
              <a:t>Bundles – </a:t>
            </a:r>
            <a:r>
              <a:rPr lang="en-GB" dirty="0" err="1" smtClean="0"/>
              <a:t>Raven.Bundles.Authentication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4525963"/>
          </a:xfrm>
        </p:spPr>
        <p:txBody>
          <a:bodyPr/>
          <a:lstStyle/>
          <a:p>
            <a:r>
              <a:rPr lang="en-GB" dirty="0" smtClean="0"/>
              <a:t>Authenticate database users</a:t>
            </a:r>
          </a:p>
          <a:p>
            <a:r>
              <a:rPr lang="en-GB" dirty="0" smtClean="0"/>
              <a:t>OAuth 2 support</a:t>
            </a:r>
          </a:p>
          <a:p>
            <a:r>
              <a:rPr lang="en-GB" dirty="0" smtClean="0"/>
              <a:t>Configuration:</a:t>
            </a:r>
          </a:p>
          <a:p>
            <a:pPr lvl="1"/>
            <a:r>
              <a:rPr lang="en-GB" dirty="0" smtClean="0"/>
              <a:t>App.Config settings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Drop in “Raven.Bundles.Authentication.dll”</a:t>
            </a:r>
          </a:p>
          <a:p>
            <a:pPr lvl="1"/>
            <a:r>
              <a:rPr lang="en-GB" dirty="0" smtClean="0"/>
              <a:t>Set on Database creation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547664" y="3995772"/>
            <a:ext cx="694826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&lt;add </a:t>
            </a:r>
            <a:r>
              <a:rPr lang="en-GB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key</a:t>
            </a:r>
            <a:r>
              <a:rPr lang="en-GB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Raven/</a:t>
            </a:r>
            <a:r>
              <a:rPr lang="en-GB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AuthenticationMode</a:t>
            </a:r>
            <a:r>
              <a:rPr lang="en-GB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value</a:t>
            </a:r>
            <a:r>
              <a:rPr lang="en-GB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OAuth</a:t>
            </a:r>
            <a:r>
              <a:rPr lang="en-GB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/&gt;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778098"/>
          </a:xfrm>
        </p:spPr>
        <p:txBody>
          <a:bodyPr/>
          <a:lstStyle/>
          <a:p>
            <a:r>
              <a:rPr lang="en-GB" dirty="0" smtClean="0"/>
              <a:t>Bundles – </a:t>
            </a:r>
            <a:r>
              <a:rPr lang="en-GB" dirty="0" err="1" smtClean="0"/>
              <a:t>Raven.Bundles.Versioning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23317"/>
            <a:ext cx="8424936" cy="4525963"/>
          </a:xfrm>
        </p:spPr>
        <p:txBody>
          <a:bodyPr/>
          <a:lstStyle/>
          <a:p>
            <a:r>
              <a:rPr lang="en-GB" dirty="0" smtClean="0"/>
              <a:t>Example: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Client Integration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90609" y="1988840"/>
            <a:ext cx="5144196" cy="15841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Store(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Exclude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false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Id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"Raven/Versioning/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DefaultConfiguration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MaxRevisions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5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});</a:t>
            </a:r>
            <a:endParaRPr lang="en-GB" sz="1300" dirty="0"/>
          </a:p>
        </p:txBody>
      </p:sp>
      <p:sp>
        <p:nvSpPr>
          <p:cNvPr id="6" name="Rectangle 5"/>
          <p:cNvSpPr/>
          <p:nvPr/>
        </p:nvSpPr>
        <p:spPr>
          <a:xfrm>
            <a:off x="602041" y="3573016"/>
            <a:ext cx="5144196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Store(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Exclude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true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Id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"Raven/Versioning/Users"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});</a:t>
            </a:r>
            <a:endParaRPr lang="en-GB" sz="1300" dirty="0"/>
          </a:p>
        </p:txBody>
      </p:sp>
      <p:sp>
        <p:nvSpPr>
          <p:cNvPr id="7" name="Rectangle 6"/>
          <p:cNvSpPr/>
          <p:nvPr/>
        </p:nvSpPr>
        <p:spPr>
          <a:xfrm>
            <a:off x="564276" y="5301208"/>
            <a:ext cx="7941831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// Client integration - </a:t>
            </a:r>
            <a:r>
              <a:rPr lang="en-GB" sz="1400" dirty="0" err="1">
                <a:solidFill>
                  <a:srgbClr val="7CFC00"/>
                </a:solidFill>
                <a:highlight>
                  <a:srgbClr val="303030"/>
                </a:highlight>
                <a:latin typeface="Consolas"/>
              </a:rPr>
              <a:t>Raven.Version</a:t>
            </a:r>
            <a:endParaRPr lang="en-GB" sz="1400" dirty="0" smtClean="0">
              <a:solidFill>
                <a:srgbClr val="3AC4FF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4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userRevision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Advanced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GetRevisionFor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Id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0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25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31581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778098"/>
          </a:xfrm>
        </p:spPr>
        <p:txBody>
          <a:bodyPr/>
          <a:lstStyle/>
          <a:p>
            <a:r>
              <a:rPr lang="en-GB" dirty="0" smtClean="0"/>
              <a:t>Bundles – </a:t>
            </a:r>
            <a:r>
              <a:rPr lang="en-GB" dirty="0" err="1" smtClean="0"/>
              <a:t>Raven.Bundles.IndexReplication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23317"/>
            <a:ext cx="8424936" cy="5246043"/>
          </a:xfrm>
        </p:spPr>
        <p:txBody>
          <a:bodyPr/>
          <a:lstStyle/>
          <a:p>
            <a:r>
              <a:rPr lang="en-GB" dirty="0"/>
              <a:t>Replicates a RavenDB index to a SQL </a:t>
            </a:r>
            <a:r>
              <a:rPr lang="en-GB" dirty="0" smtClean="0"/>
              <a:t>table</a:t>
            </a:r>
          </a:p>
          <a:p>
            <a:endParaRPr lang="en-GB" dirty="0" smtClean="0"/>
          </a:p>
          <a:p>
            <a:r>
              <a:rPr lang="en-GB" dirty="0" smtClean="0"/>
              <a:t>Same indexing process</a:t>
            </a:r>
          </a:p>
          <a:p>
            <a:endParaRPr lang="en-GB" dirty="0" smtClean="0"/>
          </a:p>
          <a:p>
            <a:r>
              <a:rPr lang="en-GB" dirty="0" smtClean="0"/>
              <a:t>Replicated fields </a:t>
            </a:r>
            <a:r>
              <a:rPr lang="en-GB" u="sng" dirty="0" smtClean="0"/>
              <a:t>must</a:t>
            </a:r>
            <a:r>
              <a:rPr lang="en-GB" dirty="0" smtClean="0"/>
              <a:t> be stored</a:t>
            </a:r>
          </a:p>
          <a:p>
            <a:endParaRPr lang="en-GB" dirty="0" smtClean="0"/>
          </a:p>
          <a:p>
            <a:r>
              <a:rPr lang="en-GB" dirty="0" smtClean="0"/>
              <a:t>Useful for reporting</a:t>
            </a:r>
          </a:p>
          <a:p>
            <a:endParaRPr lang="en-GB" dirty="0"/>
          </a:p>
          <a:p>
            <a:r>
              <a:rPr lang="en-GB" dirty="0"/>
              <a:t>Must flatten aggregate roots to replicate to SQL </a:t>
            </a:r>
          </a:p>
        </p:txBody>
      </p:sp>
    </p:spTree>
    <p:extLst>
      <p:ext uri="{BB962C8B-B14F-4D97-AF65-F5344CB8AC3E}">
        <p14:creationId xmlns:p14="http://schemas.microsoft.com/office/powerpoint/2010/main" val="6902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778098"/>
          </a:xfrm>
        </p:spPr>
        <p:txBody>
          <a:bodyPr/>
          <a:lstStyle/>
          <a:p>
            <a:r>
              <a:rPr lang="en-GB" dirty="0" smtClean="0"/>
              <a:t>Bundles – </a:t>
            </a:r>
            <a:r>
              <a:rPr lang="en-GB" dirty="0" err="1" smtClean="0"/>
              <a:t>Raven.Bundles.IndexReplication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23317"/>
            <a:ext cx="8424936" cy="4525963"/>
          </a:xfrm>
        </p:spPr>
        <p:txBody>
          <a:bodyPr/>
          <a:lstStyle/>
          <a:p>
            <a:r>
              <a:rPr lang="en-GB" dirty="0" smtClean="0"/>
              <a:t>Example:</a:t>
            </a:r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590608" y="1988840"/>
            <a:ext cx="8445887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400" dirty="0" err="1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connectionStrings</a:t>
            </a:r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&gt;  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 &lt;add 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name</a:t>
            </a:r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Reports</a:t>
            </a:r>
            <a:r>
              <a:rPr lang="en-GB" sz="14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providerName</a:t>
            </a:r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System.Data.SqlClient</a:t>
            </a:r>
            <a:r>
              <a:rPr lang="en-GB" sz="14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connectionString</a:t>
            </a:r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Data Source=.\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sqlexpress;Initial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		           	                 </a:t>
            </a:r>
            <a:r>
              <a:rPr lang="en-GB" sz="14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Catalog</a:t>
            </a:r>
            <a:r>
              <a:rPr lang="en-GB" sz="14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 err="1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QuestionReports;Integrated</a:t>
            </a:r>
            <a:r>
              <a:rPr lang="en-GB" sz="14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Security=SSPI;</a:t>
            </a:r>
            <a:r>
              <a:rPr lang="en-GB" sz="1400" dirty="0">
                <a:solidFill>
                  <a:srgbClr val="000000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/&gt;  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&lt;/</a:t>
            </a:r>
            <a:r>
              <a:rPr lang="en-GB" sz="1400" dirty="0" err="1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connectionStrings</a:t>
            </a:r>
            <a:r>
              <a:rPr lang="en-GB" sz="1400" dirty="0">
                <a:solidFill>
                  <a:srgbClr val="40C4FF"/>
                </a:solidFill>
                <a:highlight>
                  <a:srgbClr val="303030"/>
                </a:highlight>
                <a:latin typeface="Consolas"/>
              </a:rPr>
              <a:t>&gt;</a:t>
            </a:r>
            <a:endParaRPr lang="en-GB" sz="1400" dirty="0"/>
          </a:p>
        </p:txBody>
      </p:sp>
      <p:sp>
        <p:nvSpPr>
          <p:cNvPr id="6" name="Rectangle 5"/>
          <p:cNvSpPr/>
          <p:nvPr/>
        </p:nvSpPr>
        <p:spPr>
          <a:xfrm>
            <a:off x="581534" y="3312368"/>
            <a:ext cx="8445887" cy="328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Raven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Bundles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IndexReplication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Data</a:t>
            </a:r>
            <a:r>
              <a:rPr lang="en-GB" sz="14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IndexReplicationDestination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Id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"Raven/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IndexReplication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/Questions/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TitleAndVoteCount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ColumnsMapping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{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{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"Title"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"Title"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{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UpVotes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UpVotes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{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DownVotes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DownVotes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},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ConnectionStringName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"Reports"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PrimaryKeyColumnName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"Id"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    </a:t>
            </a:r>
            <a:r>
              <a:rPr lang="en-GB" sz="14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TableName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QuestionSummaries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};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8604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260648"/>
            <a:ext cx="8661911" cy="778098"/>
          </a:xfrm>
        </p:spPr>
        <p:txBody>
          <a:bodyPr/>
          <a:lstStyle/>
          <a:p>
            <a:r>
              <a:rPr lang="en-GB" dirty="0"/>
              <a:t>RavenDB Advanced </a:t>
            </a:r>
            <a:r>
              <a:rPr lang="en-GB" dirty="0" smtClean="0"/>
              <a:t>– SQL Replication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135285"/>
            <a:ext cx="8136904" cy="4525963"/>
          </a:xfrm>
        </p:spPr>
        <p:txBody>
          <a:bodyPr/>
          <a:lstStyle/>
          <a:p>
            <a:r>
              <a:rPr lang="en-GB" sz="2800" dirty="0" smtClean="0"/>
              <a:t>Document</a:t>
            </a:r>
          </a:p>
          <a:p>
            <a:endParaRPr lang="en-GB" sz="2800" dirty="0"/>
          </a:p>
          <a:p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Index</a:t>
            </a:r>
          </a:p>
          <a:p>
            <a:endParaRPr lang="en-GB" sz="2800" dirty="0"/>
          </a:p>
          <a:p>
            <a:endParaRPr lang="en-GB" sz="2800" dirty="0" smtClean="0"/>
          </a:p>
          <a:p>
            <a:r>
              <a:rPr lang="en-GB" sz="2800" dirty="0" smtClean="0"/>
              <a:t>Table output</a:t>
            </a:r>
          </a:p>
          <a:p>
            <a:endParaRPr lang="en-GB" sz="28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39552" y="1556792"/>
            <a:ext cx="8445887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   var</a:t>
            </a:r>
            <a:r>
              <a:rPr lang="en-GB" sz="13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Question {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Title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"How to replicate to relational database?"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Votes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[]</a:t>
            </a: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{</a:t>
            </a: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Vote {Up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true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Comment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"Good!"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},</a:t>
            </a: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Vote {Up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false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Comment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"Nah!"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},</a:t>
            </a: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Vote {Up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true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Comment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"Nice..."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</a:t>
            </a: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3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}};</a:t>
            </a:r>
            <a:endParaRPr lang="en-GB" sz="1300" dirty="0"/>
          </a:p>
        </p:txBody>
      </p:sp>
      <p:sp>
        <p:nvSpPr>
          <p:cNvPr id="6" name="Rectangle 5"/>
          <p:cNvSpPr/>
          <p:nvPr/>
        </p:nvSpPr>
        <p:spPr>
          <a:xfrm>
            <a:off x="899592" y="3645024"/>
            <a:ext cx="8445887" cy="10081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from 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question </a:t>
            </a:r>
            <a:r>
              <a:rPr lang="en-GB" sz="13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in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docs</a:t>
            </a:r>
            <a:r>
              <a:rPr lang="en-GB" sz="13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3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Questions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select </a:t>
            </a:r>
            <a:r>
              <a:rPr lang="en-GB" sz="130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 </a:t>
            </a:r>
            <a:r>
              <a:rPr lang="en-GB" sz="13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Title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question</a:t>
            </a:r>
            <a:r>
              <a:rPr lang="en-GB" sz="13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3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Title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</a:t>
            </a: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3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VoteCount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3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question</a:t>
            </a:r>
            <a:r>
              <a:rPr lang="en-GB" sz="13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3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Votes</a:t>
            </a:r>
            <a:r>
              <a:rPr lang="en-GB" sz="13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3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Length</a:t>
            </a:r>
            <a:endParaRPr lang="en-GB" sz="13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3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};</a:t>
            </a:r>
            <a:endParaRPr lang="en-GB" sz="13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4286" t="78416" r="25385" b="12079"/>
          <a:stretch>
            <a:fillRect/>
          </a:stretch>
        </p:blipFill>
        <p:spPr bwMode="auto">
          <a:xfrm>
            <a:off x="996280" y="5276056"/>
            <a:ext cx="60960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572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778098"/>
          </a:xfrm>
        </p:spPr>
        <p:txBody>
          <a:bodyPr/>
          <a:lstStyle/>
          <a:p>
            <a:r>
              <a:rPr lang="en-GB" dirty="0" smtClean="0"/>
              <a:t>Bundles – </a:t>
            </a:r>
            <a:r>
              <a:rPr lang="en-GB" dirty="0" err="1" smtClean="0"/>
              <a:t>Raven.Bundles.Expiration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23317"/>
            <a:ext cx="8424936" cy="4525963"/>
          </a:xfrm>
        </p:spPr>
        <p:txBody>
          <a:bodyPr/>
          <a:lstStyle/>
          <a:p>
            <a:r>
              <a:rPr lang="en-GB" dirty="0" smtClean="0"/>
              <a:t>Delete documents whose time have expired</a:t>
            </a:r>
          </a:p>
          <a:p>
            <a:r>
              <a:rPr lang="en-GB" dirty="0" smtClean="0"/>
              <a:t>Usage:</a:t>
            </a:r>
          </a:p>
          <a:p>
            <a:pPr lvl="1"/>
            <a:r>
              <a:rPr lang="en-GB" dirty="0" smtClean="0"/>
              <a:t>User session in RavenDB</a:t>
            </a:r>
          </a:p>
          <a:p>
            <a:pPr lvl="1"/>
            <a:r>
              <a:rPr lang="en-GB" dirty="0" smtClean="0"/>
              <a:t>Using RavenDB as a cache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dirty="0" smtClean="0"/>
              <a:t>Date must be UTC, not local time</a:t>
            </a:r>
          </a:p>
          <a:p>
            <a:pPr lvl="1"/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581534" y="3645024"/>
            <a:ext cx="8445887" cy="20882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expiry </a:t>
            </a:r>
            <a:r>
              <a:rPr lang="en-GB" sz="12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DateTime</a:t>
            </a:r>
            <a:r>
              <a:rPr lang="en-GB" sz="12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UtcNow</a:t>
            </a:r>
            <a:r>
              <a:rPr lang="en-GB" sz="12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AddMinutes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2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5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</a:p>
          <a:p>
            <a:r>
              <a:rPr lang="en-GB" sz="12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using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(</a:t>
            </a:r>
            <a:r>
              <a:rPr lang="en-GB" sz="12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session </a:t>
            </a:r>
            <a:r>
              <a:rPr lang="en-GB" sz="12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documentStore</a:t>
            </a:r>
            <a:r>
              <a:rPr lang="en-GB" sz="12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OpenSession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())</a:t>
            </a:r>
          </a:p>
          <a:p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session</a:t>
            </a:r>
            <a:r>
              <a:rPr lang="en-GB" sz="12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Store(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userSession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</a:p>
          <a:p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2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Advanced</a:t>
            </a:r>
            <a:r>
              <a:rPr lang="en-GB" sz="12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GetMetadataFor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userSession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)[</a:t>
            </a:r>
            <a:r>
              <a:rPr lang="en-GB" sz="12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"Raven-Expiration-Date"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] </a:t>
            </a:r>
            <a:r>
              <a:rPr lang="en-GB" sz="12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20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 									</a:t>
            </a:r>
            <a:r>
              <a:rPr lang="en-GB" sz="1200" dirty="0" err="1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RavenJValue</a:t>
            </a:r>
            <a:r>
              <a:rPr lang="en-GB" sz="120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(expiry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</a:p>
          <a:p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2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2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SaveChanges</a:t>
            </a:r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();</a:t>
            </a:r>
          </a:p>
          <a:p>
            <a:r>
              <a:rPr lang="en-GB" sz="12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469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40960" cy="778098"/>
          </a:xfrm>
        </p:spPr>
        <p:txBody>
          <a:bodyPr/>
          <a:lstStyle/>
          <a:p>
            <a:r>
              <a:rPr lang="en-GB" dirty="0" smtClean="0"/>
              <a:t>Bundles – </a:t>
            </a:r>
            <a:r>
              <a:rPr lang="en-GB" dirty="0" err="1" smtClean="0"/>
              <a:t>Raven.Bundles.UniqueConstraints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23317"/>
            <a:ext cx="8424936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Guarantees uniqueness in your document.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Enforce uniqueness on UPDATE and INSERT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Usage: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Drop in DLLs or download through </a:t>
            </a:r>
            <a:r>
              <a:rPr lang="en-GB" sz="2400" dirty="0" err="1" smtClean="0"/>
              <a:t>Nuget</a:t>
            </a:r>
            <a:endParaRPr lang="en-GB" sz="2400" dirty="0" smtClean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3568" y="4293096"/>
            <a:ext cx="8562467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608B4E"/>
                </a:solidFill>
                <a:highlight>
                  <a:srgbClr val="1E1E1E"/>
                </a:highlight>
                <a:latin typeface="Consolas"/>
              </a:rPr>
              <a:t>//Register the </a:t>
            </a:r>
            <a:r>
              <a:rPr lang="en-GB" sz="1400" dirty="0" err="1">
                <a:solidFill>
                  <a:srgbClr val="608B4E"/>
                </a:solidFill>
                <a:highlight>
                  <a:srgbClr val="1E1E1E"/>
                </a:highlight>
                <a:latin typeface="Consolas"/>
              </a:rPr>
              <a:t>UniqueConstaintsStoreListener</a:t>
            </a:r>
            <a:endParaRPr lang="en-GB" sz="1400" dirty="0" smtClean="0">
              <a:solidFill>
                <a:srgbClr val="FFFFFF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GB" sz="1400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store</a:t>
            </a:r>
            <a:r>
              <a:rPr lang="en-GB" sz="14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GB" sz="1400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RegisterListener</a:t>
            </a:r>
            <a:r>
              <a:rPr lang="en-GB" sz="1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GB" sz="14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en-GB" sz="1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400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UniqueConstraintsStoreListener</a:t>
            </a:r>
            <a:r>
              <a:rPr lang="en-GB" sz="14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());</a:t>
            </a:r>
          </a:p>
          <a:p>
            <a:endParaRPr lang="en-GB" sz="1400" dirty="0" smtClean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endParaRPr lang="en-GB" sz="14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GB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session</a:t>
            </a:r>
            <a:r>
              <a:rPr lang="en-GB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GB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Store</a:t>
            </a:r>
            <a:r>
              <a:rPr lang="en-GB" sz="11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GB" sz="1100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en-GB" sz="11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User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{ </a:t>
            </a:r>
            <a:r>
              <a:rPr lang="en-GB" sz="1100" dirty="0">
                <a:solidFill>
                  <a:schemeClr val="bg1"/>
                </a:solidFill>
                <a:highlight>
                  <a:srgbClr val="1E1E1E"/>
                </a:highlight>
                <a:latin typeface="Consolas"/>
              </a:rPr>
              <a:t>Id </a:t>
            </a:r>
            <a:r>
              <a:rPr lang="en-GB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</a:t>
            </a:r>
            <a:r>
              <a:rPr lang="en-GB" sz="11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users/</a:t>
            </a:r>
            <a:r>
              <a:rPr lang="en-GB" sz="11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mohammed</a:t>
            </a:r>
            <a:r>
              <a:rPr lang="en-GB" sz="11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</a:t>
            </a:r>
            <a:r>
              <a:rPr lang="en-GB" sz="11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en-GB" sz="1100" dirty="0">
                <a:solidFill>
                  <a:schemeClr val="bg1"/>
                </a:solidFill>
                <a:highlight>
                  <a:srgbClr val="1E1E1E"/>
                </a:highlight>
                <a:latin typeface="Consolas"/>
              </a:rPr>
              <a:t>Name </a:t>
            </a:r>
            <a:r>
              <a:rPr lang="en-GB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“Mohammed Ibrahim"</a:t>
            </a:r>
            <a:r>
              <a:rPr lang="en-GB" sz="11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en-GB" sz="1100" dirty="0">
                <a:solidFill>
                  <a:schemeClr val="bg1"/>
                </a:solidFill>
                <a:highlight>
                  <a:srgbClr val="1E1E1E"/>
                </a:highlight>
                <a:latin typeface="Consolas"/>
              </a:rPr>
              <a:t>Email </a:t>
            </a:r>
            <a:r>
              <a:rPr lang="en-GB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“mohammed@hotmail.com</a:t>
            </a:r>
            <a:r>
              <a:rPr lang="en-GB" sz="11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});</a:t>
            </a:r>
          </a:p>
          <a:p>
            <a:r>
              <a:rPr lang="en-GB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session</a:t>
            </a:r>
            <a:r>
              <a:rPr lang="en-GB" sz="1100" dirty="0" err="1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GB" sz="1100" dirty="0" err="1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Store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</a:t>
            </a:r>
            <a:r>
              <a:rPr lang="en-GB" sz="1100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</a:rPr>
              <a:t>new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</a:rPr>
              <a:t>User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{ </a:t>
            </a:r>
            <a:r>
              <a:rPr lang="en-GB" sz="1100" dirty="0">
                <a:solidFill>
                  <a:schemeClr val="bg1"/>
                </a:solidFill>
                <a:highlight>
                  <a:srgbClr val="1E1E1E"/>
                </a:highlight>
                <a:latin typeface="Consolas"/>
              </a:rPr>
              <a:t>Id </a:t>
            </a:r>
            <a:r>
              <a:rPr lang="en-GB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</a:t>
            </a:r>
            <a:r>
              <a:rPr lang="en-GB" sz="11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users/</a:t>
            </a:r>
            <a:r>
              <a:rPr lang="en-GB" sz="11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mohammed</a:t>
            </a:r>
            <a:r>
              <a:rPr lang="en-GB" sz="11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</a:t>
            </a:r>
            <a:r>
              <a:rPr lang="en-GB" sz="11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en-GB" sz="1100" dirty="0">
                <a:solidFill>
                  <a:schemeClr val="bg1"/>
                </a:solidFill>
                <a:highlight>
                  <a:srgbClr val="1E1E1E"/>
                </a:highlight>
                <a:latin typeface="Consolas"/>
              </a:rPr>
              <a:t>Name </a:t>
            </a:r>
            <a:r>
              <a:rPr lang="en-GB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“Ibrahim </a:t>
            </a:r>
            <a:r>
              <a:rPr lang="en-GB" sz="1100" dirty="0" err="1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Ibrahim</a:t>
            </a:r>
            <a:r>
              <a:rPr lang="en-GB" sz="11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</a:t>
            </a:r>
            <a:r>
              <a:rPr lang="en-GB" sz="11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, </a:t>
            </a:r>
            <a:r>
              <a:rPr lang="en-GB" sz="1100" dirty="0">
                <a:solidFill>
                  <a:schemeClr val="bg1"/>
                </a:solidFill>
                <a:highlight>
                  <a:srgbClr val="1E1E1E"/>
                </a:highlight>
                <a:latin typeface="Consolas"/>
              </a:rPr>
              <a:t>Email </a:t>
            </a:r>
            <a:r>
              <a:rPr lang="en-GB" sz="1100" dirty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=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“Ibrahim@mohammed.com</a:t>
            </a:r>
            <a:r>
              <a:rPr lang="en-GB" sz="1100" dirty="0">
                <a:solidFill>
                  <a:srgbClr val="D69D85"/>
                </a:solidFill>
                <a:highlight>
                  <a:srgbClr val="1E1E1E"/>
                </a:highlight>
                <a:latin typeface="Consolas"/>
              </a:rPr>
              <a:t>"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 </a:t>
            </a:r>
            <a:r>
              <a:rPr lang="en-GB" sz="11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});</a:t>
            </a:r>
            <a:endParaRPr lang="en-GB" sz="1100" dirty="0">
              <a:solidFill>
                <a:srgbClr val="DCDCDC"/>
              </a:solidFill>
              <a:highlight>
                <a:srgbClr val="1E1E1E"/>
              </a:highlight>
              <a:latin typeface="Consolas"/>
            </a:endParaRPr>
          </a:p>
          <a:p>
            <a:r>
              <a:rPr lang="en-GB" sz="1100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session</a:t>
            </a:r>
            <a:r>
              <a:rPr lang="en-GB" sz="1100" dirty="0" err="1" smtClean="0">
                <a:solidFill>
                  <a:srgbClr val="B4B4B4"/>
                </a:solidFill>
                <a:highlight>
                  <a:srgbClr val="1E1E1E"/>
                </a:highlight>
                <a:latin typeface="Consolas"/>
              </a:rPr>
              <a:t>.</a:t>
            </a:r>
            <a:r>
              <a:rPr lang="en-GB" sz="1100" dirty="0" err="1" smtClean="0">
                <a:solidFill>
                  <a:srgbClr val="FFFFFF"/>
                </a:solidFill>
                <a:highlight>
                  <a:srgbClr val="1E1E1E"/>
                </a:highlight>
                <a:latin typeface="Consolas"/>
              </a:rPr>
              <a:t>SaveChanges</a:t>
            </a:r>
            <a:r>
              <a:rPr lang="en-GB" sz="1100" dirty="0">
                <a:solidFill>
                  <a:srgbClr val="DCDCDC"/>
                </a:solidFill>
                <a:highlight>
                  <a:srgbClr val="1E1E1E"/>
                </a:highlight>
                <a:latin typeface="Consolas"/>
              </a:rPr>
              <a:t>(); </a:t>
            </a:r>
            <a:r>
              <a:rPr lang="en-GB" sz="1100" dirty="0">
                <a:solidFill>
                  <a:srgbClr val="608B4E"/>
                </a:solidFill>
                <a:highlight>
                  <a:srgbClr val="1E1E1E"/>
                </a:highlight>
                <a:latin typeface="Consolas"/>
              </a:rPr>
              <a:t>// if there already exists a document with either name, it would fail the transaction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8267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NoSQL Background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5214376"/>
          </a:xfrm>
        </p:spPr>
        <p:txBody>
          <a:bodyPr/>
          <a:lstStyle/>
          <a:p>
            <a:pPr marL="539750">
              <a:spcBef>
                <a:spcPts val="0"/>
              </a:spcBef>
            </a:pPr>
            <a:r>
              <a:rPr lang="en-GB" dirty="0" smtClean="0"/>
              <a:t>Non-relational </a:t>
            </a:r>
            <a:r>
              <a:rPr lang="en-GB" dirty="0"/>
              <a:t>data </a:t>
            </a:r>
            <a:r>
              <a:rPr lang="en-GB" dirty="0" smtClean="0"/>
              <a:t>storage system</a:t>
            </a:r>
            <a:endParaRPr lang="en-GB" dirty="0"/>
          </a:p>
          <a:p>
            <a:pPr marL="539750">
              <a:spcBef>
                <a:spcPts val="0"/>
              </a:spcBef>
            </a:pPr>
            <a:endParaRPr lang="en-GB" dirty="0"/>
          </a:p>
          <a:p>
            <a:pPr marL="539750">
              <a:spcBef>
                <a:spcPts val="0"/>
              </a:spcBef>
            </a:pPr>
            <a:r>
              <a:rPr lang="en-GB" dirty="0" smtClean="0"/>
              <a:t>Do </a:t>
            </a:r>
            <a:r>
              <a:rPr lang="en-GB" dirty="0"/>
              <a:t>not </a:t>
            </a:r>
            <a:r>
              <a:rPr lang="en-GB" dirty="0" smtClean="0"/>
              <a:t>require </a:t>
            </a:r>
            <a:r>
              <a:rPr lang="en-GB" dirty="0"/>
              <a:t>a fixed table schema, or use the </a:t>
            </a:r>
            <a:r>
              <a:rPr lang="en-GB" dirty="0" smtClean="0"/>
              <a:t> concept </a:t>
            </a:r>
            <a:r>
              <a:rPr lang="en-GB" dirty="0"/>
              <a:t>of </a:t>
            </a:r>
            <a:r>
              <a:rPr lang="en-GB" dirty="0" smtClean="0"/>
              <a:t>joins</a:t>
            </a:r>
          </a:p>
          <a:p>
            <a:pPr marL="539750">
              <a:spcBef>
                <a:spcPts val="0"/>
              </a:spcBef>
            </a:pPr>
            <a:endParaRPr lang="en-GB" dirty="0"/>
          </a:p>
          <a:p>
            <a:pPr marL="539750">
              <a:spcBef>
                <a:spcPts val="0"/>
              </a:spcBef>
            </a:pPr>
            <a:r>
              <a:rPr lang="en-GB" dirty="0" smtClean="0"/>
              <a:t>Different types of NoSQL</a:t>
            </a:r>
          </a:p>
          <a:p>
            <a:pPr marL="539750">
              <a:spcBef>
                <a:spcPts val="0"/>
              </a:spcBef>
            </a:pPr>
            <a:endParaRPr lang="en-GB" dirty="0"/>
          </a:p>
          <a:p>
            <a:pPr marL="539750">
              <a:spcBef>
                <a:spcPts val="0"/>
              </a:spcBef>
            </a:pPr>
            <a:r>
              <a:rPr lang="en-GB" dirty="0"/>
              <a:t>Drops Consistency in favour of </a:t>
            </a:r>
            <a:r>
              <a:rPr lang="en-GB" dirty="0" smtClean="0"/>
              <a:t>Availability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flipH="1">
            <a:off x="395536" y="1772816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 flipH="1">
            <a:off x="418637" y="2741739"/>
            <a:ext cx="216024" cy="2880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 flipH="1">
            <a:off x="387347" y="4208025"/>
            <a:ext cx="216024" cy="288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H="1">
            <a:off x="405574" y="5157192"/>
            <a:ext cx="216024" cy="2880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5880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536575"/>
            <a:r>
              <a:rPr lang="en-GB" dirty="0" smtClean="0"/>
              <a:t>RavenDB Advanced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75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RavenDB Advanced </a:t>
            </a:r>
            <a:r>
              <a:rPr lang="en-GB" dirty="0" smtClean="0"/>
              <a:t>– Replication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dirty="0" smtClean="0"/>
              <a:t>It is a Plugin (Raven.Bundles.Replication.dll)</a:t>
            </a:r>
          </a:p>
          <a:p>
            <a:r>
              <a:rPr lang="en-GB" dirty="0" smtClean="0"/>
              <a:t>Tracks the server the document was originally written on</a:t>
            </a:r>
          </a:p>
          <a:p>
            <a:r>
              <a:rPr lang="en-GB" dirty="0" smtClean="0"/>
              <a:t>System documents will not be replicated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654" y="3933056"/>
            <a:ext cx="4234562" cy="2734985"/>
          </a:xfrm>
          <a:prstGeom prst="rect">
            <a:avLst/>
          </a:prstGeom>
          <a:noFill/>
          <a:ln>
            <a:noFill/>
          </a:ln>
          <a:effectLst>
            <a:outerShdw blurRad="635000" dist="50800" dir="5400000" algn="ctr" rotWithShape="0">
              <a:srgbClr val="00BDE3"/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217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RavenDB Advanced </a:t>
            </a:r>
            <a:r>
              <a:rPr lang="en-GB" dirty="0" smtClean="0"/>
              <a:t>– Replication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dirty="0" smtClean="0"/>
              <a:t>Replication Types:</a:t>
            </a:r>
          </a:p>
          <a:p>
            <a:pPr lvl="1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Master / Master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Master / Slave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Backup</a:t>
            </a:r>
          </a:p>
          <a:p>
            <a:pPr lvl="1"/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343229"/>
            <a:ext cx="4582995" cy="4010121"/>
          </a:xfrm>
          <a:prstGeom prst="rect">
            <a:avLst/>
          </a:prstGeom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202400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RavenDB Advanced </a:t>
            </a:r>
            <a:r>
              <a:rPr lang="en-GB" dirty="0" smtClean="0"/>
              <a:t>– Replication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dirty="0" smtClean="0"/>
              <a:t>Example:</a:t>
            </a:r>
          </a:p>
          <a:p>
            <a:pPr lvl="1"/>
            <a:r>
              <a:rPr lang="en-GB" dirty="0" smtClean="0"/>
              <a:t>Drop Raven.Bundles.Replication.dll into /Plugins</a:t>
            </a:r>
          </a:p>
          <a:p>
            <a:pPr lvl="1"/>
            <a:r>
              <a:rPr lang="en-GB" dirty="0" smtClean="0"/>
              <a:t>Add nodes to Raven/Replication/Destination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RavenDB Visual 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76" y="3429000"/>
            <a:ext cx="5544617" cy="1728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{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"Destinations"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: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[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{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url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: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"http://localhost:8081/"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},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{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url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: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"http://localhost:8082/"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},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]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}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9424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RavenDB Advanced </a:t>
            </a:r>
            <a:r>
              <a:rPr lang="en-GB" dirty="0" smtClean="0"/>
              <a:t>– Sharding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dirty="0" smtClean="0"/>
              <a:t>Natively supported</a:t>
            </a:r>
          </a:p>
          <a:p>
            <a:r>
              <a:rPr lang="en-GB" dirty="0" smtClean="0"/>
              <a:t>Split the load across commodity machines</a:t>
            </a:r>
          </a:p>
          <a:p>
            <a:r>
              <a:rPr lang="en-GB" dirty="0" smtClean="0"/>
              <a:t>Blind vs. Smart </a:t>
            </a:r>
          </a:p>
          <a:p>
            <a:r>
              <a:rPr lang="en-GB" dirty="0" smtClean="0"/>
              <a:t>RavenDB joins these shards when querying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75964"/>
            <a:ext cx="5711577" cy="2665403"/>
          </a:xfrm>
          <a:prstGeom prst="rect">
            <a:avLst/>
          </a:prstGeom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96106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RavenDB Advanced </a:t>
            </a:r>
            <a:r>
              <a:rPr lang="en-GB" dirty="0" smtClean="0"/>
              <a:t>– Sharding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568952" cy="4525963"/>
          </a:xfrm>
        </p:spPr>
        <p:txBody>
          <a:bodyPr/>
          <a:lstStyle/>
          <a:p>
            <a:r>
              <a:rPr lang="en-GB" sz="2800" dirty="0" smtClean="0"/>
              <a:t>Use </a:t>
            </a:r>
            <a:r>
              <a:rPr lang="en-GB" sz="2800" dirty="0" err="1" smtClean="0"/>
              <a:t>ShardedDocumentStore</a:t>
            </a:r>
            <a:r>
              <a:rPr lang="en-GB" sz="2800" dirty="0" smtClean="0"/>
              <a:t> instead of DocumentStore</a:t>
            </a:r>
          </a:p>
          <a:p>
            <a:endParaRPr lang="en-GB" sz="2800" dirty="0" smtClean="0"/>
          </a:p>
          <a:p>
            <a:r>
              <a:rPr lang="en-GB" sz="2800" dirty="0" err="1" smtClean="0"/>
              <a:t>ShardedDocumentStore</a:t>
            </a:r>
            <a:r>
              <a:rPr lang="en-GB" sz="2800" dirty="0" smtClean="0"/>
              <a:t> instructed by </a:t>
            </a:r>
            <a:r>
              <a:rPr lang="en-GB" sz="2800" dirty="0" err="1" smtClean="0"/>
              <a:t>ShardStrategy</a:t>
            </a:r>
            <a:r>
              <a:rPr lang="en-GB" sz="2800" dirty="0" smtClean="0"/>
              <a:t> </a:t>
            </a:r>
          </a:p>
          <a:p>
            <a:endParaRPr lang="en-GB" sz="2800" dirty="0" smtClean="0"/>
          </a:p>
          <a:p>
            <a:r>
              <a:rPr lang="en-GB" sz="2800" dirty="0" smtClean="0"/>
              <a:t>Sharding Behaviours:</a:t>
            </a:r>
          </a:p>
          <a:p>
            <a:pPr lvl="1"/>
            <a:r>
              <a:rPr lang="en-GB" sz="2400" dirty="0" err="1" smtClean="0"/>
              <a:t>ShardAccessStrategy</a:t>
            </a:r>
            <a:endParaRPr lang="en-GB" sz="2400" dirty="0"/>
          </a:p>
          <a:p>
            <a:pPr lvl="1"/>
            <a:r>
              <a:rPr lang="en-GB" sz="2400" dirty="0" err="1" smtClean="0"/>
              <a:t>ShardResolutionStrategy</a:t>
            </a:r>
            <a:endParaRPr lang="en-GB" sz="2400" dirty="0" smtClean="0"/>
          </a:p>
          <a:p>
            <a:pPr lvl="1"/>
            <a:r>
              <a:rPr lang="en-GB" sz="2400" dirty="0" err="1" smtClean="0"/>
              <a:t>MergeQueryResults</a:t>
            </a:r>
            <a:endParaRPr lang="en-GB" sz="2400" dirty="0" smtClean="0"/>
          </a:p>
          <a:p>
            <a:pPr lvl="1"/>
            <a:r>
              <a:rPr lang="en-GB" sz="2400" dirty="0" err="1" smtClean="0"/>
              <a:t>ModifyDocumentId</a:t>
            </a:r>
            <a:r>
              <a:rPr lang="en-GB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393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RavenDB </a:t>
            </a:r>
            <a:r>
              <a:rPr lang="en-GB" dirty="0" smtClean="0"/>
              <a:t>Advanced – Sharding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endParaRPr lang="en-GB" dirty="0"/>
          </a:p>
          <a:p>
            <a:endParaRPr lang="en-GB" dirty="0" smtClean="0"/>
          </a:p>
        </p:txBody>
      </p:sp>
      <p:sp>
        <p:nvSpPr>
          <p:cNvPr id="5" name="Rectangle 4"/>
          <p:cNvSpPr/>
          <p:nvPr/>
        </p:nvSpPr>
        <p:spPr>
          <a:xfrm>
            <a:off x="683568" y="2157566"/>
            <a:ext cx="8460433" cy="1080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shards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Dictionary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string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IDocumentStore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{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"Asia"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DocumentStore {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Url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"http://localhost:8080"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}}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{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"Europe"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DocumentStore {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Url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"http://localhost:8081"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}}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{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"MiddleEast"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DocumentStore {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Url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"http://localhost:8082"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}}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};</a:t>
            </a:r>
            <a:endParaRPr lang="en-GB" sz="1600" dirty="0"/>
          </a:p>
        </p:txBody>
      </p:sp>
      <p:sp>
        <p:nvSpPr>
          <p:cNvPr id="6" name="Rectangle 5"/>
          <p:cNvSpPr/>
          <p:nvPr/>
        </p:nvSpPr>
        <p:spPr>
          <a:xfrm>
            <a:off x="683567" y="4445496"/>
            <a:ext cx="8460433" cy="1071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shardStrategy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ShardStrategy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(shards)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ShardingOn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(x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Region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ShardingOn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Invoic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(x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CompanyId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documentStore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ShardedDocumentStore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shardStrategy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Initialize();</a:t>
            </a:r>
            <a:endParaRPr lang="en-GB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 flipH="1">
            <a:off x="589051" y="1600485"/>
            <a:ext cx="2088232" cy="360040"/>
          </a:xfrm>
          <a:noFill/>
          <a:ln>
            <a:noFill/>
          </a:ln>
        </p:spPr>
        <p:txBody>
          <a:bodyPr anchor="b"/>
          <a:lstStyle/>
          <a:p>
            <a:r>
              <a:rPr lang="en-GB" sz="2000" b="1" dirty="0" smtClean="0"/>
              <a:t>Setup</a:t>
            </a:r>
            <a:endParaRPr lang="en-GB" sz="2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H="1">
            <a:off x="375646" y="1456469"/>
            <a:ext cx="216024" cy="6634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 flipH="1">
            <a:off x="594185" y="3995814"/>
            <a:ext cx="2088232" cy="360040"/>
          </a:xfrm>
          <a:noFill/>
          <a:ln>
            <a:noFill/>
          </a:ln>
        </p:spPr>
        <p:txBody>
          <a:bodyPr anchor="b"/>
          <a:lstStyle/>
          <a:p>
            <a:r>
              <a:rPr lang="en-GB" sz="2000" b="1" dirty="0" smtClean="0"/>
              <a:t>Shard Strategy</a:t>
            </a:r>
            <a:endParaRPr lang="en-GB" sz="2000" b="1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 flipH="1">
            <a:off x="380780" y="3851798"/>
            <a:ext cx="216024" cy="6634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594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RavenDB </a:t>
            </a:r>
            <a:r>
              <a:rPr lang="en-GB" dirty="0" smtClean="0"/>
              <a:t>Advanced – Sharding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136904" cy="4525963"/>
          </a:xfrm>
        </p:spPr>
        <p:txBody>
          <a:bodyPr/>
          <a:lstStyle/>
          <a:p>
            <a:endParaRPr lang="en-GB" dirty="0"/>
          </a:p>
          <a:p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323528" y="1988840"/>
            <a:ext cx="9026511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50" dirty="0" smtClean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  using</a:t>
            </a:r>
            <a:r>
              <a:rPr lang="en-GB" sz="11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1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session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documentStore</a:t>
            </a:r>
            <a:r>
              <a:rPr lang="en-GB" sz="11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OpenSession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())</a:t>
            </a:r>
          </a:p>
          <a:p>
            <a:r>
              <a:rPr lang="en-GB" sz="11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{   </a:t>
            </a:r>
            <a:endParaRPr lang="en-GB" sz="115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1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asian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Company { Name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"Company 1"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Region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"Asia"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};</a:t>
            </a:r>
          </a:p>
          <a:p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session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Store(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asian</a:t>
            </a:r>
            <a:r>
              <a:rPr lang="en-GB" sz="11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</a:p>
          <a:p>
            <a:endParaRPr lang="en-GB" sz="115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1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middleEastern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Company { Name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"Company 2"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Region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"Middle-East"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};</a:t>
            </a:r>
          </a:p>
          <a:p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session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Store(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middleEastern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);</a:t>
            </a:r>
          </a:p>
          <a:p>
            <a:endParaRPr lang="en-GB" sz="115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session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Store(</a:t>
            </a:r>
            <a:r>
              <a:rPr lang="en-GB" sz="11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Invoice {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CompanyId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asian</a:t>
            </a:r>
            <a:r>
              <a:rPr lang="en-GB" sz="11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Id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Amount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5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IssuedAt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 err="1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DateTime</a:t>
            </a:r>
            <a:r>
              <a:rPr lang="en-GB" sz="11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Today</a:t>
            </a:r>
            <a:r>
              <a:rPr lang="en-GB" sz="11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AddDays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-</a:t>
            </a:r>
            <a:r>
              <a:rPr lang="en-GB" sz="115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1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 });</a:t>
            </a:r>
          </a:p>
          <a:p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session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Store(</a:t>
            </a:r>
            <a:r>
              <a:rPr lang="en-GB" sz="115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new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Invoice {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CompanyId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middleEastern</a:t>
            </a:r>
            <a:r>
              <a:rPr lang="en-GB" sz="11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Id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Amount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12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,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IssuedAt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150" dirty="0" err="1">
                <a:solidFill>
                  <a:srgbClr val="00FFFF"/>
                </a:solidFill>
                <a:highlight>
                  <a:srgbClr val="303030"/>
                </a:highlight>
                <a:latin typeface="Consolas"/>
              </a:rPr>
              <a:t>DateTime</a:t>
            </a:r>
            <a:r>
              <a:rPr lang="en-GB" sz="11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Today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});</a:t>
            </a:r>
          </a:p>
          <a:p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15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15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SaveChanges</a:t>
            </a:r>
            <a:r>
              <a:rPr lang="en-GB" sz="115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();</a:t>
            </a:r>
          </a:p>
          <a:p>
            <a:r>
              <a:rPr lang="en-GB" sz="1150" dirty="0" smtClean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}</a:t>
            </a:r>
            <a:endParaRPr lang="en-GB" sz="115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0"/>
          </p:nvPr>
        </p:nvSpPr>
        <p:spPr>
          <a:xfrm flipH="1">
            <a:off x="488792" y="1628800"/>
            <a:ext cx="2088232" cy="360040"/>
          </a:xfrm>
          <a:noFill/>
          <a:ln>
            <a:noFill/>
          </a:ln>
        </p:spPr>
        <p:txBody>
          <a:bodyPr anchor="b"/>
          <a:lstStyle/>
          <a:p>
            <a:r>
              <a:rPr lang="en-GB" sz="2000" b="1" dirty="0" smtClean="0"/>
              <a:t>Create Shards</a:t>
            </a:r>
            <a:endParaRPr lang="en-GB" sz="2000" b="1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 flipH="1">
            <a:off x="275387" y="1484784"/>
            <a:ext cx="216024" cy="6634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541755" y="4968552"/>
            <a:ext cx="9026511" cy="1556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using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(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session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documentStore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OpenSession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{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600" dirty="0">
                <a:solidFill>
                  <a:srgbClr val="3AC4FF"/>
                </a:solidFill>
                <a:highlight>
                  <a:srgbClr val="303030"/>
                </a:highlight>
                <a:latin typeface="Consolas"/>
              </a:rPr>
              <a:t>var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allCompanies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session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Query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&lt;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Customize(x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x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WaitForNonStaleResultsAsOfNow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Where(company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=&gt;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company</a:t>
            </a:r>
            <a:r>
              <a:rPr lang="en-GB" sz="1600" dirty="0" err="1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Region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==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6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"Asia"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)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    </a:t>
            </a:r>
            <a:r>
              <a:rPr lang="en-GB" sz="16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.</a:t>
            </a:r>
            <a:r>
              <a:rPr lang="en-GB" sz="1600" dirty="0" err="1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ToArray</a:t>
            </a:r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();</a:t>
            </a:r>
          </a:p>
          <a:p>
            <a:r>
              <a:rPr lang="en-GB" sz="16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}</a:t>
            </a:r>
            <a:endParaRPr lang="en-GB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 flipH="1">
            <a:off x="539136" y="4608512"/>
            <a:ext cx="2088232" cy="360040"/>
          </a:xfrm>
          <a:noFill/>
          <a:ln>
            <a:noFill/>
          </a:ln>
        </p:spPr>
        <p:txBody>
          <a:bodyPr anchor="b"/>
          <a:lstStyle/>
          <a:p>
            <a:r>
              <a:rPr lang="en-GB" sz="2000" b="1" dirty="0" smtClean="0"/>
              <a:t>Query Shards</a:t>
            </a:r>
            <a:endParaRPr lang="en-GB" sz="2000" b="1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 flipH="1">
            <a:off x="325731" y="4464496"/>
            <a:ext cx="216024" cy="66345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b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/>
                </a:solidFill>
                <a:latin typeface="Segoe WP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5958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778098"/>
          </a:xfrm>
        </p:spPr>
        <p:txBody>
          <a:bodyPr/>
          <a:lstStyle/>
          <a:p>
            <a:r>
              <a:rPr lang="en-GB" dirty="0"/>
              <a:t>RavenDB </a:t>
            </a:r>
            <a:r>
              <a:rPr lang="en-GB" dirty="0" smtClean="0"/>
              <a:t>Advanced – Replication with Sharding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568952" cy="4525963"/>
          </a:xfrm>
        </p:spPr>
        <p:txBody>
          <a:bodyPr/>
          <a:lstStyle/>
          <a:p>
            <a:r>
              <a:rPr lang="en-GB" dirty="0" smtClean="0"/>
              <a:t>Replication and Sharding two powerful features</a:t>
            </a:r>
          </a:p>
          <a:p>
            <a:endParaRPr lang="en-GB" dirty="0" smtClean="0"/>
          </a:p>
          <a:p>
            <a:r>
              <a:rPr lang="en-GB" dirty="0" smtClean="0"/>
              <a:t>Network Availability and Performance</a:t>
            </a:r>
          </a:p>
          <a:p>
            <a:endParaRPr lang="en-GB" dirty="0" smtClean="0"/>
          </a:p>
          <a:p>
            <a:r>
              <a:rPr lang="en-GB" dirty="0" smtClean="0"/>
              <a:t>Common consideration:</a:t>
            </a:r>
          </a:p>
          <a:p>
            <a:pPr lvl="1"/>
            <a:r>
              <a:rPr lang="en-GB" dirty="0" smtClean="0"/>
              <a:t>Master-Slave / Master-Master configuration</a:t>
            </a:r>
          </a:p>
          <a:p>
            <a:pPr lvl="1"/>
            <a:r>
              <a:rPr lang="en-GB" dirty="0"/>
              <a:t>Physical nodes to </a:t>
            </a:r>
            <a:r>
              <a:rPr lang="en-GB" dirty="0" smtClean="0"/>
              <a:t>sustain</a:t>
            </a:r>
          </a:p>
          <a:p>
            <a:pPr lvl="1"/>
            <a:r>
              <a:rPr lang="en-GB" dirty="0" smtClean="0"/>
              <a:t>Pressure on each node </a:t>
            </a:r>
          </a:p>
          <a:p>
            <a:pPr lvl="1"/>
            <a:r>
              <a:rPr lang="en-GB" dirty="0" smtClean="0"/>
              <a:t>Amount of possible document conflictions</a:t>
            </a:r>
          </a:p>
        </p:txBody>
      </p:sp>
    </p:spTree>
    <p:extLst>
      <p:ext uri="{BB962C8B-B14F-4D97-AF65-F5344CB8AC3E}">
        <p14:creationId xmlns:p14="http://schemas.microsoft.com/office/powerpoint/2010/main" val="149636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536575"/>
            <a:r>
              <a:rPr lang="en-GB" dirty="0" smtClean="0"/>
              <a:t>Licenses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4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NoSQL </a:t>
            </a:r>
            <a:r>
              <a:rPr lang="en-GB" dirty="0" smtClean="0"/>
              <a:t>Used By</a:t>
            </a:r>
            <a:endParaRPr lang="en-GB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8064127" cy="5376085"/>
          </a:xfrm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18147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Licenses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dirty="0" smtClean="0"/>
              <a:t>Open Source &amp; Commercial  Editions</a:t>
            </a:r>
          </a:p>
          <a:p>
            <a:endParaRPr lang="en-GB" dirty="0" smtClean="0"/>
          </a:p>
          <a:p>
            <a:r>
              <a:rPr lang="en-GB" dirty="0" smtClean="0"/>
              <a:t>Commercial Editions</a:t>
            </a:r>
            <a:endParaRPr lang="en-GB" sz="2400" dirty="0"/>
          </a:p>
          <a:p>
            <a:pPr lvl="1"/>
            <a:r>
              <a:rPr lang="en-GB" dirty="0" smtClean="0"/>
              <a:t>Standard</a:t>
            </a:r>
          </a:p>
          <a:p>
            <a:pPr lvl="1"/>
            <a:r>
              <a:rPr lang="en-GB" dirty="0" smtClean="0"/>
              <a:t>Enterprise</a:t>
            </a:r>
          </a:p>
          <a:p>
            <a:pPr lvl="1"/>
            <a:r>
              <a:rPr lang="en-GB" dirty="0" smtClean="0"/>
              <a:t>Basic</a:t>
            </a:r>
          </a:p>
          <a:p>
            <a:pPr lvl="1"/>
            <a:r>
              <a:rPr lang="en-GB" dirty="0" smtClean="0"/>
              <a:t>ISV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18" y="3429000"/>
            <a:ext cx="4077745" cy="3097145"/>
          </a:xfrm>
          <a:prstGeom prst="rect">
            <a:avLst/>
          </a:prstGeom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414219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536575"/>
            <a:r>
              <a:rPr lang="en-GB" dirty="0" smtClean="0"/>
              <a:t>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69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136904" cy="4525963"/>
          </a:xfrm>
        </p:spPr>
        <p:txBody>
          <a:bodyPr/>
          <a:lstStyle/>
          <a:p>
            <a:r>
              <a:rPr lang="en-GB" dirty="0" smtClean="0"/>
              <a:t>My Schmizr</a:t>
            </a:r>
          </a:p>
          <a:p>
            <a:pPr lvl="1"/>
            <a:r>
              <a:rPr lang="en-GB" sz="2400" dirty="0" smtClean="0"/>
              <a:t>Human interaction simulators</a:t>
            </a:r>
          </a:p>
          <a:p>
            <a:pPr lvl="1"/>
            <a:r>
              <a:rPr lang="en-GB" sz="2400" dirty="0" smtClean="0"/>
              <a:t>Data stored in RavenDB</a:t>
            </a:r>
            <a:br>
              <a:rPr lang="en-GB" sz="2400" dirty="0" smtClean="0"/>
            </a:br>
            <a:endParaRPr lang="en-GB" sz="2400" dirty="0"/>
          </a:p>
          <a:p>
            <a:r>
              <a:rPr lang="en-GB" dirty="0" smtClean="0"/>
              <a:t>RPG With ME</a:t>
            </a:r>
          </a:p>
          <a:p>
            <a:pPr lvl="1"/>
            <a:r>
              <a:rPr lang="en-GB" dirty="0" smtClean="0"/>
              <a:t>Online Game</a:t>
            </a:r>
          </a:p>
          <a:p>
            <a:pPr lvl="1"/>
            <a:r>
              <a:rPr lang="en-GB" dirty="0">
                <a:hlinkClick r:id="rId3"/>
              </a:rPr>
              <a:t>http</a:t>
            </a:r>
            <a:r>
              <a:rPr lang="en-GB" dirty="0" smtClean="0">
                <a:hlinkClick r:id="rId3"/>
              </a:rPr>
              <a:t>://rpgwithme.com/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err="1" smtClean="0"/>
              <a:t>Ayende</a:t>
            </a:r>
            <a:r>
              <a:rPr lang="en-GB" dirty="0" smtClean="0"/>
              <a:t> Blog</a:t>
            </a:r>
          </a:p>
          <a:p>
            <a:pPr lvl="1"/>
            <a:r>
              <a:rPr lang="en-GB" dirty="0" smtClean="0"/>
              <a:t>10K+ every month</a:t>
            </a:r>
          </a:p>
          <a:p>
            <a:pPr lvl="1"/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ayende.com</a:t>
            </a:r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32" y="1785285"/>
            <a:ext cx="4123473" cy="2073817"/>
          </a:xfrm>
          <a:prstGeom prst="rect">
            <a:avLst/>
          </a:prstGeom>
          <a:effectLst>
            <a:outerShdw blurRad="635000" dist="50800" dir="5400000" algn="ctr" rotWithShape="0">
              <a:srgbClr val="00BDE3"/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32" y="4074368"/>
            <a:ext cx="4123472" cy="2306960"/>
          </a:xfrm>
          <a:prstGeom prst="rect">
            <a:avLst/>
          </a:prstGeom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9215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536575"/>
            <a:r>
              <a:rPr lang="en-GB" dirty="0" smtClean="0"/>
              <a:t>Docs &amp;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92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Docs &amp; Support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136904" cy="4525963"/>
          </a:xfrm>
        </p:spPr>
        <p:txBody>
          <a:bodyPr/>
          <a:lstStyle/>
          <a:p>
            <a:r>
              <a:rPr lang="en-GB" sz="2800" dirty="0" smtClean="0"/>
              <a:t>Limited documentation but they are working on it</a:t>
            </a:r>
          </a:p>
          <a:p>
            <a:pPr lvl="1"/>
            <a:r>
              <a:rPr lang="en-GB" sz="2400" dirty="0">
                <a:hlinkClick r:id="rId3"/>
              </a:rPr>
              <a:t>http://ravendb.net/docs</a:t>
            </a:r>
            <a:endParaRPr lang="en-GB" sz="2400" dirty="0" smtClean="0"/>
          </a:p>
          <a:p>
            <a:endParaRPr lang="en-GB" sz="2800" dirty="0"/>
          </a:p>
          <a:p>
            <a:r>
              <a:rPr lang="en-GB" sz="2800" dirty="0" smtClean="0"/>
              <a:t>Great Support:	</a:t>
            </a:r>
          </a:p>
          <a:p>
            <a:pPr lvl="1"/>
            <a:r>
              <a:rPr lang="en-GB" sz="2400" dirty="0" smtClean="0"/>
              <a:t>Almost instant feedback</a:t>
            </a:r>
          </a:p>
          <a:p>
            <a:pPr lvl="1"/>
            <a:r>
              <a:rPr lang="en-GB" sz="2400" dirty="0" smtClean="0"/>
              <a:t>Community support</a:t>
            </a:r>
          </a:p>
          <a:p>
            <a:pPr lvl="1"/>
            <a:r>
              <a:rPr lang="en-GB" sz="2400" dirty="0" smtClean="0"/>
              <a:t>Real-time discussion through Skype</a:t>
            </a:r>
          </a:p>
          <a:p>
            <a:pPr lvl="1"/>
            <a:r>
              <a:rPr lang="en-GB" sz="2400" dirty="0" smtClean="0">
                <a:hlinkClick r:id="rId4"/>
              </a:rPr>
              <a:t>Google Group</a:t>
            </a:r>
            <a:endParaRPr lang="en-GB" sz="2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979" y="2636912"/>
            <a:ext cx="4084517" cy="3081303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</a:effectLst>
          <a:scene3d>
            <a:camera prst="isometricLeftDown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9557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536575"/>
            <a:r>
              <a:rPr lang="en-GB" dirty="0" smtClean="0"/>
              <a:t>Finally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8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608607"/>
            <a:ext cx="8208912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RavenDB is Safe by default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Easy to get up and running with RavenDB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RavenDB scales very easily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RavenDB have out of the box bundles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RavenDB support Replication and Sharding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2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608607"/>
            <a:ext cx="8208912" cy="45259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smtClean="0"/>
              <a:t>RavenDB:</a:t>
            </a:r>
          </a:p>
          <a:p>
            <a:pPr lvl="1">
              <a:spcBef>
                <a:spcPts val="0"/>
              </a:spcBef>
            </a:pPr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://ravendb.net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>
              <a:spcBef>
                <a:spcPts val="0"/>
              </a:spcBef>
            </a:pP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hibernatingrhinos.com/builds</a:t>
            </a:r>
            <a:endParaRPr lang="en-GB" dirty="0" smtClean="0"/>
          </a:p>
          <a:p>
            <a:pPr lvl="1">
              <a:spcBef>
                <a:spcPts val="0"/>
              </a:spcBef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github.com/ravendb/ravendb</a:t>
            </a:r>
            <a:endParaRPr lang="en-GB" dirty="0" smtClean="0"/>
          </a:p>
          <a:p>
            <a:pPr lvl="1">
              <a:spcBef>
                <a:spcPts val="0"/>
              </a:spcBef>
            </a:pPr>
            <a:endParaRPr lang="en-GB" dirty="0" smtClean="0"/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dirty="0" err="1" smtClean="0"/>
              <a:t>Ayende</a:t>
            </a:r>
            <a:r>
              <a:rPr lang="en-GB" dirty="0" smtClean="0"/>
              <a:t> Blog:</a:t>
            </a:r>
          </a:p>
          <a:p>
            <a:pPr lvl="1">
              <a:spcBef>
                <a:spcPts val="0"/>
              </a:spcBef>
            </a:pPr>
            <a:r>
              <a:rPr lang="en-GB" dirty="0">
                <a:hlinkClick r:id="rId6"/>
              </a:rPr>
              <a:t>http://ayende.com</a:t>
            </a:r>
            <a:r>
              <a:rPr lang="en-GB" dirty="0" smtClean="0">
                <a:hlinkClick r:id="rId6"/>
              </a:rPr>
              <a:t>/</a:t>
            </a:r>
            <a:endParaRPr lang="en-GB" dirty="0" smtClean="0"/>
          </a:p>
          <a:p>
            <a:pPr lvl="1">
              <a:spcBef>
                <a:spcPts val="0"/>
              </a:spcBef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GB" dirty="0"/>
          </a:p>
          <a:p>
            <a:pPr lvl="1"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53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5536" y="1608607"/>
            <a:ext cx="8208912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Many thanks goes to:</a:t>
            </a:r>
          </a:p>
          <a:p>
            <a:pPr lvl="1">
              <a:lnSpc>
                <a:spcPct val="150000"/>
              </a:lnSpc>
            </a:pPr>
            <a:r>
              <a:rPr lang="en-GB" dirty="0" smtClean="0"/>
              <a:t>University</a:t>
            </a:r>
          </a:p>
          <a:p>
            <a:pPr lvl="1">
              <a:lnSpc>
                <a:spcPct val="150000"/>
              </a:lnSpc>
            </a:pPr>
            <a:r>
              <a:rPr lang="en-GB" dirty="0" err="1" smtClean="0"/>
              <a:t>Dr.</a:t>
            </a:r>
            <a:r>
              <a:rPr lang="en-GB" dirty="0" smtClean="0"/>
              <a:t> Jim Paterson</a:t>
            </a:r>
          </a:p>
          <a:p>
            <a:pPr lvl="1">
              <a:lnSpc>
                <a:spcPct val="150000"/>
              </a:lnSpc>
            </a:pPr>
            <a:r>
              <a:rPr lang="en-GB" dirty="0" err="1" smtClean="0"/>
              <a:t>Pluralsight</a:t>
            </a:r>
            <a:endParaRPr lang="en-GB" dirty="0" smtClean="0"/>
          </a:p>
          <a:p>
            <a:pPr lvl="1">
              <a:lnSpc>
                <a:spcPct val="150000"/>
              </a:lnSpc>
            </a:pPr>
            <a:r>
              <a:rPr lang="en-GB" dirty="0" smtClean="0"/>
              <a:t>Oren </a:t>
            </a:r>
            <a:r>
              <a:rPr lang="en-GB" dirty="0" err="1" smtClean="0"/>
              <a:t>Eini</a:t>
            </a:r>
            <a:r>
              <a:rPr lang="en-GB" dirty="0" smtClean="0"/>
              <a:t> aka </a:t>
            </a:r>
            <a:r>
              <a:rPr lang="en-GB" dirty="0" err="1" smtClean="0"/>
              <a:t>Ayende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701623"/>
            <a:ext cx="4729216" cy="29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2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Questions/Complaints/Feedback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40768"/>
            <a:ext cx="6696744" cy="41684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24289" y="5566546"/>
            <a:ext cx="565212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/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  <a:hlinkClick r:id="rId4"/>
              </a:rPr>
              <a:t>Mohammedovich@hotmail.co.uk</a:t>
            </a:r>
            <a:endParaRPr lang="en-GB" sz="2100" dirty="0">
              <a:solidFill>
                <a:schemeClr val="bg1">
                  <a:lumMod val="65000"/>
                </a:schemeClr>
              </a:solidFill>
              <a:latin typeface="Segoe UI Semibold" pitchFamily="34" charset="0"/>
            </a:endParaRPr>
          </a:p>
          <a:p>
            <a:pPr marL="536575"/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</a:rPr>
              <a:t>@Mohammedovich</a:t>
            </a:r>
            <a:endParaRPr lang="en-GB" sz="2100" dirty="0">
              <a:solidFill>
                <a:schemeClr val="bg1">
                  <a:lumMod val="65000"/>
                </a:schemeClr>
              </a:solidFill>
              <a:latin typeface="Segoe UI Semibold" pitchFamily="34" charset="0"/>
            </a:endParaRPr>
          </a:p>
          <a:p>
            <a:pPr marL="536575"/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</a:rPr>
              <a:t>http</a:t>
            </a:r>
            <a:r>
              <a:rPr lang="en-GB" sz="2100" dirty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</a:rPr>
              <a:t>://</a:t>
            </a:r>
            <a:r>
              <a:rPr lang="en-GB" sz="2100" dirty="0" smtClean="0">
                <a:solidFill>
                  <a:schemeClr val="bg1">
                    <a:lumMod val="65000"/>
                  </a:schemeClr>
                </a:solidFill>
                <a:latin typeface="Segoe UI Semibold" pitchFamily="34" charset="0"/>
              </a:rPr>
              <a:t>mohammedovich.wordpress.com</a:t>
            </a:r>
            <a:endParaRPr lang="en-GB" sz="2100" dirty="0">
              <a:solidFill>
                <a:schemeClr val="bg1">
                  <a:lumMod val="65000"/>
                </a:schemeClr>
              </a:solidFill>
              <a:latin typeface="Segoe UI Semibold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376" y="5941288"/>
            <a:ext cx="286977" cy="28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68" y="5509240"/>
            <a:ext cx="432048" cy="4320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43" y="6246899"/>
            <a:ext cx="355054" cy="3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503001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Data accessibility over data persistency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 smtClean="0"/>
              <a:t>JSON and XML formats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Why? and When?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Example: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Database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5536" y="5157192"/>
            <a:ext cx="7920880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{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ScreenName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: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MaximumLan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,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"Name"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: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MaximumLan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,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ProfileImageUrl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: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"Text"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: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"Google's Reaction to Microsoft </a:t>
            </a:r>
            <a:r>
              <a:rPr lang="en-GB" sz="1400" dirty="0" smtClean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Surface"</a:t>
            </a:r>
            <a:r>
              <a:rPr lang="en-GB" sz="1400" dirty="0" smtClean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,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"At"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: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"2012-06-21T14:52:45.0000000"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,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   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 err="1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TweetId</a:t>
            </a:r>
            <a:r>
              <a:rPr lang="en-GB" sz="1400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"</a:t>
            </a:r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:</a:t>
            </a:r>
            <a:r>
              <a:rPr lang="en-GB" sz="1400" dirty="0">
                <a:solidFill>
                  <a:srgbClr val="EDDAC0"/>
                </a:solidFill>
                <a:highlight>
                  <a:srgbClr val="303030"/>
                </a:highlight>
                <a:latin typeface="Consolas"/>
              </a:rPr>
              <a:t> </a:t>
            </a:r>
            <a:r>
              <a:rPr lang="en-GB" sz="1400" b="1" dirty="0">
                <a:solidFill>
                  <a:srgbClr val="FF80FF"/>
                </a:solidFill>
                <a:highlight>
                  <a:srgbClr val="303030"/>
                </a:highlight>
                <a:latin typeface="Consolas"/>
              </a:rPr>
              <a:t>215804452924440577</a:t>
            </a:r>
            <a:endParaRPr lang="en-GB" sz="1400" dirty="0">
              <a:solidFill>
                <a:srgbClr val="EDDAC0"/>
              </a:solidFill>
              <a:highlight>
                <a:srgbClr val="303030"/>
              </a:highlight>
              <a:latin typeface="Consolas"/>
            </a:endParaRPr>
          </a:p>
          <a:p>
            <a:r>
              <a:rPr lang="en-GB" sz="1400" dirty="0">
                <a:solidFill>
                  <a:srgbClr val="B4B4B4"/>
                </a:solidFill>
                <a:highlight>
                  <a:srgbClr val="303030"/>
                </a:highlight>
                <a:latin typeface="Consolas"/>
              </a:rPr>
              <a:t>}</a:t>
            </a:r>
            <a:endParaRPr lang="en-GB" sz="1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40968"/>
            <a:ext cx="4415932" cy="2592288"/>
          </a:xfrm>
          <a:prstGeom prst="rect">
            <a:avLst/>
          </a:prstGeom>
          <a:effectLst>
            <a:outerShdw blurRad="635000" dist="50800" dir="5400000" algn="ctr" rotWithShape="0">
              <a:srgbClr val="00BDE3"/>
            </a:outerShdw>
          </a:effectLst>
        </p:spPr>
      </p:pic>
    </p:spTree>
    <p:extLst>
      <p:ext uri="{BB962C8B-B14F-4D97-AF65-F5344CB8AC3E}">
        <p14:creationId xmlns:p14="http://schemas.microsoft.com/office/powerpoint/2010/main" val="410866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357188"/>
            <a:r>
              <a:rPr lang="en-GB" smtClean="0"/>
              <a:t>RavenDB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325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3861048"/>
            <a:ext cx="7956376" cy="1143000"/>
          </a:xfrm>
        </p:spPr>
        <p:txBody>
          <a:bodyPr/>
          <a:lstStyle/>
          <a:p>
            <a:pPr marL="357188"/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4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19182</TotalTime>
  <Words>2400</Words>
  <Application>Microsoft Office PowerPoint</Application>
  <PresentationFormat>On-screen Show (4:3)</PresentationFormat>
  <Paragraphs>744</Paragraphs>
  <Slides>69</Slides>
  <Notes>69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Office Theme</vt:lpstr>
      <vt:lpstr>RavenDB: working with NoSQL data in .NET</vt:lpstr>
      <vt:lpstr>Talk outline</vt:lpstr>
      <vt:lpstr>NoSQL Background</vt:lpstr>
      <vt:lpstr>NoSQL Background</vt:lpstr>
      <vt:lpstr>NoSQL Background</vt:lpstr>
      <vt:lpstr>NoSQL Used By</vt:lpstr>
      <vt:lpstr>Document Database</vt:lpstr>
      <vt:lpstr>RavenDB</vt:lpstr>
      <vt:lpstr>Overview</vt:lpstr>
      <vt:lpstr>RavenDB - Overview</vt:lpstr>
      <vt:lpstr>RavenDB Usage  </vt:lpstr>
      <vt:lpstr>Management Studio</vt:lpstr>
      <vt:lpstr>RavenDB Advanced – Metadata</vt:lpstr>
      <vt:lpstr>RavenDB Advanced – Metadata</vt:lpstr>
      <vt:lpstr>Backups</vt:lpstr>
      <vt:lpstr>APIs - HTTP</vt:lpstr>
      <vt:lpstr>APIs - .NET Client</vt:lpstr>
      <vt:lpstr>RavenDB Features</vt:lpstr>
      <vt:lpstr>Configuration Options</vt:lpstr>
      <vt:lpstr>Installation</vt:lpstr>
      <vt:lpstr>Access RavenDB</vt:lpstr>
      <vt:lpstr>Basic Operations</vt:lpstr>
      <vt:lpstr>Querying</vt:lpstr>
      <vt:lpstr>Querying – Any()/In() operator</vt:lpstr>
      <vt:lpstr>Querying – Lucene </vt:lpstr>
      <vt:lpstr>Querying - Projections</vt:lpstr>
      <vt:lpstr>Querying - Statistics</vt:lpstr>
      <vt:lpstr>Attachments</vt:lpstr>
      <vt:lpstr>Indexes, Map/Reduce</vt:lpstr>
      <vt:lpstr>Indexes, Map/Reduce</vt:lpstr>
      <vt:lpstr>Indexes, Map/Reduce – Aggregation</vt:lpstr>
      <vt:lpstr>Indexes, Map/Reduce</vt:lpstr>
      <vt:lpstr>Indexes, Map/Reduce</vt:lpstr>
      <vt:lpstr>Polymorphism</vt:lpstr>
      <vt:lpstr>Domain Design</vt:lpstr>
      <vt:lpstr>Domain Design</vt:lpstr>
      <vt:lpstr>Domain Design – Document Relationships</vt:lpstr>
      <vt:lpstr>Extensibility</vt:lpstr>
      <vt:lpstr>Extensibility </vt:lpstr>
      <vt:lpstr>Bundles</vt:lpstr>
      <vt:lpstr>Bundles</vt:lpstr>
      <vt:lpstr>Bundles – Raven.Bundles.Quotas</vt:lpstr>
      <vt:lpstr>Bundles – Raven.Bundles.Authentication</vt:lpstr>
      <vt:lpstr>Bundles – Raven.Bundles.Versioning</vt:lpstr>
      <vt:lpstr>Bundles – Raven.Bundles.IndexReplication</vt:lpstr>
      <vt:lpstr>Bundles – Raven.Bundles.IndexReplication</vt:lpstr>
      <vt:lpstr>RavenDB Advanced – SQL Replication</vt:lpstr>
      <vt:lpstr>Bundles – Raven.Bundles.Expiration</vt:lpstr>
      <vt:lpstr>Bundles – Raven.Bundles.UniqueConstraints</vt:lpstr>
      <vt:lpstr>RavenDB Advanced</vt:lpstr>
      <vt:lpstr>RavenDB Advanced – Replication</vt:lpstr>
      <vt:lpstr>RavenDB Advanced – Replication</vt:lpstr>
      <vt:lpstr>RavenDB Advanced – Replication</vt:lpstr>
      <vt:lpstr>RavenDB Advanced – Sharding</vt:lpstr>
      <vt:lpstr>RavenDB Advanced – Sharding</vt:lpstr>
      <vt:lpstr>RavenDB Advanced – Sharding</vt:lpstr>
      <vt:lpstr>RavenDB Advanced – Sharding</vt:lpstr>
      <vt:lpstr>RavenDB Advanced – Replication with Sharding</vt:lpstr>
      <vt:lpstr>Licenses</vt:lpstr>
      <vt:lpstr>Licenses</vt:lpstr>
      <vt:lpstr>Examples</vt:lpstr>
      <vt:lpstr>Example</vt:lpstr>
      <vt:lpstr>Docs &amp; Support</vt:lpstr>
      <vt:lpstr>Docs &amp; Support</vt:lpstr>
      <vt:lpstr>Finally</vt:lpstr>
      <vt:lpstr>Recap</vt:lpstr>
      <vt:lpstr>References</vt:lpstr>
      <vt:lpstr>Thanks</vt:lpstr>
      <vt:lpstr>Questions/Complaints/Feedback</vt:lpstr>
    </vt:vector>
  </TitlesOfParts>
  <Company>Scott Logic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Eberhardt</dc:creator>
  <cp:lastModifiedBy>Mohammed Ibrahim</cp:lastModifiedBy>
  <cp:revision>933</cp:revision>
  <dcterms:created xsi:type="dcterms:W3CDTF">2011-06-17T08:37:44Z</dcterms:created>
  <dcterms:modified xsi:type="dcterms:W3CDTF">2012-11-15T23:31:05Z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