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0" r:id="rId2"/>
    <p:sldId id="272" r:id="rId3"/>
    <p:sldId id="466" r:id="rId4"/>
    <p:sldId id="285" r:id="rId5"/>
    <p:sldId id="327" r:id="rId6"/>
    <p:sldId id="292" r:id="rId7"/>
    <p:sldId id="293" r:id="rId8"/>
    <p:sldId id="294" r:id="rId9"/>
    <p:sldId id="467" r:id="rId10"/>
    <p:sldId id="295" r:id="rId11"/>
    <p:sldId id="274" r:id="rId12"/>
    <p:sldId id="296" r:id="rId13"/>
    <p:sldId id="298" r:id="rId14"/>
    <p:sldId id="299" r:id="rId15"/>
    <p:sldId id="297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38" r:id="rId34"/>
    <p:sldId id="317" r:id="rId35"/>
    <p:sldId id="318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474747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81705" autoAdjust="0"/>
  </p:normalViewPr>
  <p:slideViewPr>
    <p:cSldViewPr>
      <p:cViewPr varScale="1">
        <p:scale>
          <a:sx n="90" d="100"/>
          <a:sy n="90" d="100"/>
        </p:scale>
        <p:origin x="2634" y="90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E2059-1B04-402F-87CC-597E2F8DBFED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1589-3ED6-46FF-9DD4-83189FEE11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964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lides_fd-blanc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37" y="0"/>
            <a:ext cx="9139126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318254"/>
            <a:ext cx="8496944" cy="432048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542391"/>
            <a:ext cx="8424936" cy="4824536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323480" y="923122"/>
            <a:ext cx="8424985" cy="604867"/>
          </a:xfrm>
        </p:spPr>
        <p:txBody>
          <a:bodyPr>
            <a:normAutofit/>
          </a:bodyPr>
          <a:lstStyle>
            <a:lvl1pPr>
              <a:buNone/>
              <a:defRPr sz="2000" b="0" baseline="0">
                <a:latin typeface="DIN Next LT Pro Medium Cond" pitchFamily="34" charset="0"/>
              </a:defRPr>
            </a:lvl1pPr>
          </a:lstStyle>
          <a:p>
            <a:pPr lvl="0"/>
            <a:r>
              <a:rPr lang="fr-FR" dirty="0"/>
              <a:t>Cliquez pour modifier les styles du sous titre</a:t>
            </a:r>
          </a:p>
        </p:txBody>
      </p:sp>
      <p:cxnSp>
        <p:nvCxnSpPr>
          <p:cNvPr id="8" name="Connecteur droit 2"/>
          <p:cNvCxnSpPr/>
          <p:nvPr userDrawn="1"/>
        </p:nvCxnSpPr>
        <p:spPr>
          <a:xfrm>
            <a:off x="395536" y="923122"/>
            <a:ext cx="543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8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55A-AAC4-4FAB-A004-0267178C4D8A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699792" y="6352143"/>
            <a:ext cx="370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Présenté par : MANI Mohammed Adil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251520" y="318254"/>
            <a:ext cx="8496944" cy="432048"/>
          </a:xfrm>
        </p:spPr>
        <p:txBody>
          <a:bodyPr>
            <a:normAutofit fontScale="90000"/>
          </a:bodyPr>
          <a:lstStyle/>
          <a:p>
            <a:r>
              <a:rPr lang="fr-FR" dirty="0"/>
              <a:t>Technologies Web - CSS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65F16C-FD5A-E26B-B297-F72EBCA90B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24" y="1222551"/>
            <a:ext cx="4653136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 est la meilleure méthode ?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4"/>
            <a:ext cx="8820472" cy="4824536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Tout simplement Aucune. </a:t>
            </a:r>
          </a:p>
          <a:p>
            <a:endParaRPr lang="fr-FR" sz="2400" dirty="0"/>
          </a:p>
          <a:p>
            <a:r>
              <a:rPr lang="fr-FR" sz="2400" dirty="0"/>
              <a:t>Si vous avec un &lt;p&gt; dans la totalité du site web ayant un design spécifique, la </a:t>
            </a:r>
            <a:r>
              <a:rPr lang="fr-FR" sz="2400" b="1" dirty="0"/>
              <a:t>méthode linéaire </a:t>
            </a:r>
            <a:r>
              <a:rPr lang="fr-FR" sz="2400" dirty="0"/>
              <a:t>et la meilleure. </a:t>
            </a:r>
          </a:p>
          <a:p>
            <a:endParaRPr lang="fr-FR" sz="2400" dirty="0"/>
          </a:p>
          <a:p>
            <a:r>
              <a:rPr lang="fr-FR" sz="2400" dirty="0"/>
              <a:t>Si vous avez une page dans la totalité du site web ayant un design spécifique, la </a:t>
            </a:r>
            <a:r>
              <a:rPr lang="fr-FR" sz="2400" b="1" dirty="0"/>
              <a:t>méthode interne </a:t>
            </a:r>
            <a:r>
              <a:rPr lang="fr-FR" sz="2400" dirty="0"/>
              <a:t>et la meilleure. </a:t>
            </a:r>
          </a:p>
          <a:p>
            <a:endParaRPr lang="fr-FR" sz="2400" dirty="0"/>
          </a:p>
          <a:p>
            <a:r>
              <a:rPr lang="fr-FR" sz="2400" dirty="0"/>
              <a:t>Si vous avez un CSS partagé entre plusieurs pages, la </a:t>
            </a:r>
            <a:r>
              <a:rPr lang="fr-FR" sz="2400" b="1" dirty="0"/>
              <a:t>méthode externe</a:t>
            </a:r>
            <a:r>
              <a:rPr lang="fr-FR" sz="2400" dirty="0"/>
              <a:t> est la meilleure. </a:t>
            </a:r>
          </a:p>
          <a:p>
            <a:endParaRPr lang="fr-FR" sz="2400" dirty="0"/>
          </a:p>
          <a:p>
            <a:r>
              <a:rPr lang="fr-FR" sz="2400" dirty="0"/>
              <a:t>Pour un récapitulatif : </a:t>
            </a:r>
            <a:r>
              <a:rPr lang="fr-FR" sz="2400" b="1" dirty="0"/>
              <a:t>https://youtu.be/9iJ1O4f1YXk</a:t>
            </a:r>
          </a:p>
        </p:txBody>
      </p:sp>
    </p:spTree>
    <p:extLst>
      <p:ext uri="{BB962C8B-B14F-4D97-AF65-F5344CB8AC3E}">
        <p14:creationId xmlns:p14="http://schemas.microsoft.com/office/powerpoint/2010/main" val="1845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Ce que nous allons voir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1 : Mise en forme d’écriture</a:t>
            </a:r>
          </a:p>
          <a:p>
            <a:r>
              <a:rPr lang="fr-FR" dirty="0"/>
              <a:t>Mission 2 : Mise en forme des cadres</a:t>
            </a:r>
          </a:p>
          <a:p>
            <a:r>
              <a:rPr lang="fr-FR" dirty="0"/>
              <a:t>Mission 3 : Espacement. </a:t>
            </a:r>
          </a:p>
          <a:p>
            <a:r>
              <a:rPr lang="fr-FR" dirty="0"/>
              <a:t>Mission 4 : Mise en forme des arrières plan.</a:t>
            </a:r>
          </a:p>
          <a:p>
            <a:r>
              <a:rPr lang="fr-FR" dirty="0"/>
              <a:t>Mission 5 : Positionnement</a:t>
            </a:r>
          </a:p>
          <a:p>
            <a:r>
              <a:rPr lang="fr-FR" dirty="0"/>
              <a:t>Mission 6 : Media </a:t>
            </a:r>
            <a:r>
              <a:rPr lang="fr-FR" dirty="0" err="1"/>
              <a:t>Queries</a:t>
            </a:r>
            <a:endParaRPr lang="fr-FR" dirty="0"/>
          </a:p>
          <a:p>
            <a:r>
              <a:rPr lang="fr-FR" dirty="0"/>
              <a:t>Mission 7 : Transitions et animations.</a:t>
            </a:r>
          </a:p>
        </p:txBody>
      </p:sp>
    </p:spTree>
    <p:extLst>
      <p:ext uri="{BB962C8B-B14F-4D97-AF65-F5344CB8AC3E}">
        <p14:creationId xmlns:p14="http://schemas.microsoft.com/office/powerpoint/2010/main" val="361582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76872"/>
            <a:ext cx="8496944" cy="2304256"/>
          </a:xfrm>
        </p:spPr>
        <p:txBody>
          <a:bodyPr>
            <a:noAutofit/>
          </a:bodyPr>
          <a:lstStyle/>
          <a:p>
            <a:r>
              <a:rPr lang="fr-FR" sz="8000" b="1" dirty="0"/>
              <a:t>Mission 1</a:t>
            </a:r>
            <a:br>
              <a:rPr lang="fr-FR" sz="5400" b="1" dirty="0"/>
            </a:br>
            <a:r>
              <a:rPr lang="fr-FR" sz="5400" b="1" dirty="0"/>
              <a:t>Mise en forme d’écriture</a:t>
            </a:r>
          </a:p>
        </p:txBody>
      </p:sp>
    </p:spTree>
    <p:extLst>
      <p:ext uri="{BB962C8B-B14F-4D97-AF65-F5344CB8AC3E}">
        <p14:creationId xmlns:p14="http://schemas.microsoft.com/office/powerpoint/2010/main" val="130736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/>
              <a:t>Pour changer la couleur d’un texte, utilisez la propriété CSS : </a:t>
            </a:r>
            <a:r>
              <a:rPr lang="fr-FR" sz="2400" dirty="0" err="1"/>
              <a:t>color</a:t>
            </a:r>
            <a:r>
              <a:rPr lang="fr-FR" sz="2400" dirty="0"/>
              <a:t>. </a:t>
            </a:r>
          </a:p>
          <a:p>
            <a:endParaRPr lang="fr-FR" sz="2400" dirty="0"/>
          </a:p>
          <a:p>
            <a:r>
              <a:rPr lang="fr-FR" sz="2400" dirty="0"/>
              <a:t>p </a:t>
            </a:r>
          </a:p>
          <a:p>
            <a:pPr marL="0" indent="0">
              <a:buNone/>
            </a:pPr>
            <a:r>
              <a:rPr lang="fr-FR" sz="2400" dirty="0"/>
              <a:t>     {</a:t>
            </a:r>
          </a:p>
          <a:p>
            <a:pPr marL="0" indent="0">
              <a:buNone/>
            </a:pPr>
            <a:r>
              <a:rPr lang="fr-FR" sz="2400" dirty="0"/>
              <a:t>      </a:t>
            </a:r>
            <a:r>
              <a:rPr lang="fr-FR" sz="2400" dirty="0" err="1"/>
              <a:t>color:value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    }</a:t>
            </a:r>
          </a:p>
          <a:p>
            <a:endParaRPr lang="fr-FR" sz="2400" dirty="0"/>
          </a:p>
          <a:p>
            <a:r>
              <a:rPr lang="fr-FR" sz="2400" dirty="0" err="1"/>
              <a:t>Color</a:t>
            </a:r>
            <a:r>
              <a:rPr lang="fr-FR" sz="2400" dirty="0"/>
              <a:t> peut accepter les valeurs suivantes : </a:t>
            </a:r>
          </a:p>
          <a:p>
            <a:pPr lvl="1"/>
            <a:r>
              <a:rPr lang="fr-FR" sz="2000" dirty="0"/>
              <a:t>Annotation anglaise : </a:t>
            </a:r>
            <a:r>
              <a:rPr lang="fr-FR" sz="2000" dirty="0">
                <a:solidFill>
                  <a:srgbClr val="FF0000"/>
                </a:solidFill>
              </a:rPr>
              <a:t>Red</a:t>
            </a:r>
            <a:r>
              <a:rPr lang="fr-FR" sz="2000" dirty="0"/>
              <a:t>, </a:t>
            </a:r>
            <a:r>
              <a:rPr lang="fr-FR" sz="2000" dirty="0">
                <a:solidFill>
                  <a:schemeClr val="tx2"/>
                </a:solidFill>
              </a:rPr>
              <a:t>Blue</a:t>
            </a:r>
            <a:r>
              <a:rPr lang="fr-FR" sz="2000" dirty="0"/>
              <a:t>, Black …</a:t>
            </a:r>
          </a:p>
          <a:p>
            <a:pPr lvl="1"/>
            <a:r>
              <a:rPr lang="fr-FR" sz="2000" dirty="0"/>
              <a:t>RGB Hexadécimale : #RRGGBB, </a:t>
            </a:r>
            <a:r>
              <a:rPr lang="fr-FR" sz="2000" dirty="0">
                <a:solidFill>
                  <a:srgbClr val="FF0000"/>
                </a:solidFill>
              </a:rPr>
              <a:t>#FF0000</a:t>
            </a:r>
            <a:r>
              <a:rPr lang="fr-FR" sz="2000" dirty="0"/>
              <a:t>, </a:t>
            </a:r>
            <a:r>
              <a:rPr lang="fr-FR" sz="2000" dirty="0">
                <a:solidFill>
                  <a:schemeClr val="tx2"/>
                </a:solidFill>
              </a:rPr>
              <a:t>#00FF00</a:t>
            </a:r>
            <a:r>
              <a:rPr lang="fr-FR" sz="2000" dirty="0"/>
              <a:t>, #000000 …</a:t>
            </a:r>
          </a:p>
          <a:p>
            <a:pPr lvl="1"/>
            <a:r>
              <a:rPr lang="fr-FR" sz="2000" dirty="0"/>
              <a:t>RGB Décimale : </a:t>
            </a:r>
            <a:r>
              <a:rPr lang="fr-FR" sz="2000" dirty="0" err="1"/>
              <a:t>rgb</a:t>
            </a:r>
            <a:r>
              <a:rPr lang="fr-FR" sz="2000" dirty="0"/>
              <a:t>(</a:t>
            </a:r>
            <a:r>
              <a:rPr lang="fr-FR" sz="2000" dirty="0" err="1"/>
              <a:t>rrr,ggg,bbb</a:t>
            </a:r>
            <a:r>
              <a:rPr lang="fr-FR" sz="2000" dirty="0"/>
              <a:t>), </a:t>
            </a:r>
            <a:r>
              <a:rPr lang="fr-FR" sz="2000" dirty="0" err="1">
                <a:solidFill>
                  <a:srgbClr val="FF0000"/>
                </a:solidFill>
              </a:rPr>
              <a:t>rgb</a:t>
            </a:r>
            <a:r>
              <a:rPr lang="fr-FR" sz="2000" dirty="0">
                <a:solidFill>
                  <a:srgbClr val="FF0000"/>
                </a:solidFill>
              </a:rPr>
              <a:t>(255,0,0)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chemeClr val="tx2"/>
                </a:solidFill>
              </a:rPr>
              <a:t>rgb</a:t>
            </a:r>
            <a:r>
              <a:rPr lang="fr-FR" sz="2000" dirty="0">
                <a:solidFill>
                  <a:schemeClr val="tx2"/>
                </a:solidFill>
              </a:rPr>
              <a:t>(0,255,0)</a:t>
            </a:r>
            <a:r>
              <a:rPr lang="fr-FR" sz="2000" dirty="0"/>
              <a:t>, </a:t>
            </a:r>
            <a:r>
              <a:rPr lang="fr-FR" sz="2000" dirty="0" err="1"/>
              <a:t>rgb</a:t>
            </a:r>
            <a:r>
              <a:rPr lang="fr-FR" sz="2000" dirty="0"/>
              <a:t>(0,0,0) …</a:t>
            </a:r>
          </a:p>
          <a:p>
            <a:pPr lvl="1"/>
            <a:r>
              <a:rPr lang="fr-FR" sz="2000" dirty="0"/>
              <a:t>RGB avec transparence : </a:t>
            </a:r>
            <a:r>
              <a:rPr lang="fr-FR" sz="2000" dirty="0" err="1"/>
              <a:t>rgba</a:t>
            </a:r>
            <a:r>
              <a:rPr lang="fr-FR" sz="2000" dirty="0"/>
              <a:t>(</a:t>
            </a:r>
            <a:r>
              <a:rPr lang="fr-FR" sz="2000" dirty="0" err="1"/>
              <a:t>rrr,ggg,bbb,opacity</a:t>
            </a:r>
            <a:r>
              <a:rPr lang="fr-FR" sz="2000" dirty="0"/>
              <a:t>), </a:t>
            </a:r>
            <a:r>
              <a:rPr lang="fr-FR" sz="2000" dirty="0" err="1">
                <a:solidFill>
                  <a:srgbClr val="FF0000"/>
                </a:solidFill>
              </a:rPr>
              <a:t>rgba</a:t>
            </a:r>
            <a:r>
              <a:rPr lang="fr-FR" sz="2000" dirty="0">
                <a:solidFill>
                  <a:srgbClr val="FF0000"/>
                </a:solidFill>
              </a:rPr>
              <a:t>(255,0,0,0.5)</a:t>
            </a:r>
            <a:r>
              <a:rPr lang="fr-FR" sz="2000" dirty="0"/>
              <a:t> …</a:t>
            </a:r>
          </a:p>
          <a:p>
            <a:pPr lvl="1"/>
            <a:r>
              <a:rPr lang="fr-FR" sz="2000" dirty="0"/>
              <a:t>RGB Hexadécimale avec transparence : #RRGGBBAA, </a:t>
            </a:r>
            <a:r>
              <a:rPr lang="fr-FR" sz="2000" dirty="0">
                <a:solidFill>
                  <a:srgbClr val="FF0000"/>
                </a:solidFill>
              </a:rPr>
              <a:t>#FF000099 </a:t>
            </a:r>
            <a:r>
              <a:rPr lang="fr-FR" sz="2000" dirty="0"/>
              <a:t>…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Couleur de texte : </a:t>
            </a:r>
            <a:r>
              <a:rPr lang="fr-FR" dirty="0" err="1"/>
              <a:t>color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742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Exemple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8A3CE4-4066-4B53-AFCB-513F346BA283}"/>
              </a:ext>
            </a:extLst>
          </p:cNvPr>
          <p:cNvSpPr txBox="1"/>
          <p:nvPr/>
        </p:nvSpPr>
        <p:spPr>
          <a:xfrm>
            <a:off x="1691680" y="63550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D50B47-13E8-AD16-2676-B1B8493A8A4F}"/>
              </a:ext>
            </a:extLst>
          </p:cNvPr>
          <p:cNvSpPr txBox="1"/>
          <p:nvPr/>
        </p:nvSpPr>
        <p:spPr>
          <a:xfrm>
            <a:off x="5724840" y="5985748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Avec CSS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C66BFF9-3B36-053E-022D-4B8EB187E44D}"/>
              </a:ext>
            </a:extLst>
          </p:cNvPr>
          <p:cNvCxnSpPr>
            <a:cxnSpLocks/>
          </p:cNvCxnSpPr>
          <p:nvPr/>
        </p:nvCxnSpPr>
        <p:spPr>
          <a:xfrm>
            <a:off x="4716016" y="1556792"/>
            <a:ext cx="0" cy="49829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0823A966-CB48-5A3E-9A8D-795865CA3AD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761" y="1435950"/>
            <a:ext cx="3295176" cy="497055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78FB4EA-A2D0-D729-8A8A-C9D91CCEA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4675093"/>
            <a:ext cx="1838325" cy="12382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7731E60-5E8D-D1B8-7105-7D5126B6C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888" y="2066926"/>
            <a:ext cx="1847850" cy="13906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003AFB0-F11A-BC77-F2DE-83261A4986C7}"/>
              </a:ext>
            </a:extLst>
          </p:cNvPr>
          <p:cNvSpPr txBox="1"/>
          <p:nvPr/>
        </p:nvSpPr>
        <p:spPr>
          <a:xfrm>
            <a:off x="5724840" y="3547298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Sans CSS</a:t>
            </a:r>
          </a:p>
        </p:txBody>
      </p:sp>
    </p:spTree>
    <p:extLst>
      <p:ext uri="{BB962C8B-B14F-4D97-AF65-F5344CB8AC3E}">
        <p14:creationId xmlns:p14="http://schemas.microsoft.com/office/powerpoint/2010/main" val="28026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Couleur de texte : </a:t>
            </a:r>
            <a:r>
              <a:rPr lang="fr-FR" dirty="0" err="1"/>
              <a:t>color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D69319-196E-E0F1-6FAB-3F701003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6" y="1993847"/>
            <a:ext cx="3230266" cy="340028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3185AA-1C08-280A-E2B9-EF5787F9F4B1}"/>
              </a:ext>
            </a:extLst>
          </p:cNvPr>
          <p:cNvSpPr txBox="1"/>
          <p:nvPr/>
        </p:nvSpPr>
        <p:spPr>
          <a:xfrm>
            <a:off x="637968" y="5547650"/>
            <a:ext cx="270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Liste des couleurs de base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E6FDB2-08B1-9101-2E29-AF5D414DDF64}"/>
              </a:ext>
            </a:extLst>
          </p:cNvPr>
          <p:cNvSpPr txBox="1"/>
          <p:nvPr/>
        </p:nvSpPr>
        <p:spPr>
          <a:xfrm>
            <a:off x="3936903" y="1974726"/>
            <a:ext cx="51845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Bien sur, un développeur, même Frontend, ne peut pas connaitre la liste complète des combinaisons.</a:t>
            </a:r>
          </a:p>
          <a:p>
            <a:r>
              <a:rPr lang="fr-FR" dirty="0"/>
              <a:t>-    </a:t>
            </a:r>
            <a:r>
              <a:rPr lang="fr-FR" b="1" dirty="0"/>
              <a:t>Avec annotation : </a:t>
            </a:r>
            <a:r>
              <a:rPr lang="fr-FR" dirty="0"/>
              <a:t>145 couleurs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Avec Hexadécimale : </a:t>
            </a:r>
            <a:r>
              <a:rPr lang="fr-FR" dirty="0"/>
              <a:t>16 777 216</a:t>
            </a:r>
          </a:p>
          <a:p>
            <a:pPr marL="285750" indent="-285750">
              <a:buFontTx/>
              <a:buChar char="-"/>
            </a:pPr>
            <a:r>
              <a:rPr lang="fr-FR" b="1" dirty="0"/>
              <a:t>Avec RGB décimale : </a:t>
            </a:r>
            <a:r>
              <a:rPr lang="fr-FR" dirty="0"/>
              <a:t>16 581 375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Outils pour vous aider à chercher votre couleur : </a:t>
            </a:r>
          </a:p>
          <a:p>
            <a:r>
              <a:rPr lang="fr-FR" dirty="0"/>
              <a:t>  - https://htmlcolorcodes.com/color-picker/</a:t>
            </a:r>
          </a:p>
          <a:p>
            <a:r>
              <a:rPr lang="fr-FR" dirty="0"/>
              <a:t>  - https://imagecolorpicker.com/ </a:t>
            </a:r>
          </a:p>
          <a:p>
            <a:endParaRPr lang="fr-FR" dirty="0"/>
          </a:p>
          <a:p>
            <a:r>
              <a:rPr lang="fr-FR" dirty="0"/>
              <a:t>Le deuxième outil est intéressant dans le cas si votre client à un logo et que vous voulez travailler avec la même combinaison de couleurs. </a:t>
            </a:r>
          </a:p>
        </p:txBody>
      </p:sp>
    </p:spTree>
    <p:extLst>
      <p:ext uri="{BB962C8B-B14F-4D97-AF65-F5344CB8AC3E}">
        <p14:creationId xmlns:p14="http://schemas.microsoft.com/office/powerpoint/2010/main" val="36003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Pour changer la taille d’un texte, pour l’agrandir ou réduire, utilisez la propriété CSS : font-size. </a:t>
            </a:r>
          </a:p>
          <a:p>
            <a:endParaRPr lang="fr-FR" sz="2400" dirty="0"/>
          </a:p>
          <a:p>
            <a:r>
              <a:rPr lang="fr-FR" sz="2400" dirty="0"/>
              <a:t>p </a:t>
            </a:r>
          </a:p>
          <a:p>
            <a:pPr marL="0" indent="0">
              <a:buNone/>
            </a:pPr>
            <a:r>
              <a:rPr lang="fr-FR" sz="2400" dirty="0"/>
              <a:t>     {</a:t>
            </a:r>
          </a:p>
          <a:p>
            <a:pPr marL="0" indent="0">
              <a:buNone/>
            </a:pPr>
            <a:r>
              <a:rPr lang="fr-FR" sz="2400" dirty="0"/>
              <a:t>      </a:t>
            </a:r>
            <a:r>
              <a:rPr lang="fr-FR" sz="2400" dirty="0" err="1"/>
              <a:t>font-size:value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    }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Avec font size, vous précisez la longueur du caractère.  </a:t>
            </a:r>
          </a:p>
          <a:p>
            <a:endParaRPr lang="fr-FR" sz="2400" dirty="0"/>
          </a:p>
          <a:p>
            <a:r>
              <a:rPr lang="fr-FR" sz="2400" dirty="0"/>
              <a:t>Font-size peut accepter les unités suivantes : </a:t>
            </a:r>
          </a:p>
          <a:p>
            <a:pPr lvl="1"/>
            <a:r>
              <a:rPr lang="fr-FR" sz="2000" b="1" dirty="0"/>
              <a:t>En PX : </a:t>
            </a:r>
            <a:r>
              <a:rPr lang="fr-FR" sz="2000" dirty="0"/>
              <a:t>10px est l’équivalent de 0.26 centimètre. La plus simple et déconseillée.</a:t>
            </a:r>
          </a:p>
          <a:p>
            <a:pPr lvl="1"/>
            <a:r>
              <a:rPr lang="fr-FR" sz="2000" b="1" dirty="0"/>
              <a:t>En EM : </a:t>
            </a:r>
            <a:r>
              <a:rPr lang="fr-FR" sz="2000" dirty="0"/>
              <a:t>1em est l’équivalent de la taille par défaut du parent, multiplié par 1. </a:t>
            </a:r>
          </a:p>
          <a:p>
            <a:pPr lvl="1"/>
            <a:r>
              <a:rPr lang="fr-FR" sz="2000" b="1" dirty="0"/>
              <a:t>EN REM : </a:t>
            </a:r>
            <a:r>
              <a:rPr lang="fr-FR" sz="2000" dirty="0"/>
              <a:t>1rem est l’équivalent de ta taille par défaut du navigateur, multipliée par 1.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Taille du texte : font-size</a:t>
            </a:r>
          </a:p>
        </p:txBody>
      </p:sp>
    </p:spTree>
    <p:extLst>
      <p:ext uri="{BB962C8B-B14F-4D97-AF65-F5344CB8AC3E}">
        <p14:creationId xmlns:p14="http://schemas.microsoft.com/office/powerpoint/2010/main" val="227749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/>
          </a:bodyPr>
          <a:lstStyle/>
          <a:p>
            <a:r>
              <a:rPr lang="fr-FR" sz="2400" dirty="0"/>
              <a:t>L’unité PX est déconseillée, car elle force le navigateur à afficher l’écriture avec une taille précise, en négligeant la valeur fixée par l’utilisateur finale. 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Si par exemple, un utilisateur a des problème de vision, il peut fixer la taille par défaut de l’écriture à une valeur supérieure du normal (16px). Alors, utiliser la taille 16px vas probablement lui causer des problèmes de lecture. 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Taille du texte : font-size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4DCE87-4575-1E2A-1F4E-DC74BBFB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710961"/>
            <a:ext cx="6515100" cy="13525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D7C844A-561B-51E0-04F9-C42139A936AA}"/>
              </a:ext>
            </a:extLst>
          </p:cNvPr>
          <p:cNvSpPr txBox="1"/>
          <p:nvPr/>
        </p:nvSpPr>
        <p:spPr>
          <a:xfrm>
            <a:off x="3248101" y="4063511"/>
            <a:ext cx="343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Changement de taille sous </a:t>
            </a:r>
            <a:r>
              <a:rPr lang="fr-FR" b="1" dirty="0" err="1"/>
              <a:t>FireFox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30808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/>
          </a:bodyPr>
          <a:lstStyle/>
          <a:p>
            <a:r>
              <a:rPr lang="fr-FR" sz="2400" dirty="0"/>
              <a:t>Les 2 unités, </a:t>
            </a:r>
            <a:r>
              <a:rPr lang="fr-FR" sz="2400" dirty="0" err="1"/>
              <a:t>em</a:t>
            </a:r>
            <a:r>
              <a:rPr lang="fr-FR" sz="2400" dirty="0"/>
              <a:t> et rem sont recommandées, car elle sont relatives à la taille par </a:t>
            </a:r>
            <a:r>
              <a:rPr lang="fr-FR" sz="2400" dirty="0" err="1"/>
              <a:t>defaut</a:t>
            </a:r>
            <a:r>
              <a:rPr lang="fr-FR" sz="2400" dirty="0"/>
              <a:t>. La même valeur mentionnée n’est pas toujours la même valeur réelle de l’affichage. </a:t>
            </a:r>
          </a:p>
          <a:p>
            <a:endParaRPr lang="fr-FR" sz="2400" dirty="0"/>
          </a:p>
          <a:p>
            <a:r>
              <a:rPr lang="fr-FR" sz="2400" dirty="0"/>
              <a:t>Sur un navigateur de taille par défaut = 16px : </a:t>
            </a:r>
          </a:p>
          <a:p>
            <a:pPr lvl="1"/>
            <a:r>
              <a:rPr lang="fr-FR" sz="2000" b="1" dirty="0"/>
              <a:t>1em</a:t>
            </a:r>
            <a:r>
              <a:rPr lang="fr-FR" sz="2000" dirty="0"/>
              <a:t> = 1 * 16 = </a:t>
            </a:r>
            <a:r>
              <a:rPr lang="fr-FR" sz="2000" b="1" dirty="0"/>
              <a:t>16px</a:t>
            </a:r>
          </a:p>
          <a:p>
            <a:pPr lvl="1"/>
            <a:r>
              <a:rPr lang="fr-FR" sz="2000" b="1" dirty="0"/>
              <a:t>2em</a:t>
            </a:r>
            <a:r>
              <a:rPr lang="fr-FR" sz="2000" dirty="0"/>
              <a:t> = 2 * 16 = </a:t>
            </a:r>
            <a:r>
              <a:rPr lang="fr-FR" sz="2000" b="1" dirty="0"/>
              <a:t>32px</a:t>
            </a:r>
          </a:p>
          <a:p>
            <a:pPr lvl="1"/>
            <a:endParaRPr lang="fr-FR" sz="2000" dirty="0"/>
          </a:p>
          <a:p>
            <a:r>
              <a:rPr lang="fr-FR" sz="2400" dirty="0"/>
              <a:t>Sur un navigateur de taille par défaut = 20px : </a:t>
            </a:r>
          </a:p>
          <a:p>
            <a:pPr lvl="1"/>
            <a:r>
              <a:rPr lang="fr-FR" sz="2000" b="1" dirty="0"/>
              <a:t>1em</a:t>
            </a:r>
            <a:r>
              <a:rPr lang="fr-FR" sz="2000" dirty="0"/>
              <a:t> = 1 * 20 = </a:t>
            </a:r>
            <a:r>
              <a:rPr lang="fr-FR" sz="2000" b="1" dirty="0"/>
              <a:t>20px</a:t>
            </a:r>
          </a:p>
          <a:p>
            <a:pPr lvl="1"/>
            <a:r>
              <a:rPr lang="fr-FR" sz="2000" b="1" dirty="0"/>
              <a:t>2em</a:t>
            </a:r>
            <a:r>
              <a:rPr lang="fr-FR" sz="2000" dirty="0"/>
              <a:t> = 2 * 20 = </a:t>
            </a:r>
            <a:r>
              <a:rPr lang="fr-FR" sz="2000" b="1" dirty="0"/>
              <a:t>40px</a:t>
            </a:r>
          </a:p>
          <a:p>
            <a:pPr lvl="1"/>
            <a:endParaRPr lang="fr-FR" sz="2000" b="1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Taille du texte : font-size</a:t>
            </a:r>
          </a:p>
        </p:txBody>
      </p:sp>
    </p:spTree>
    <p:extLst>
      <p:ext uri="{BB962C8B-B14F-4D97-AF65-F5344CB8AC3E}">
        <p14:creationId xmlns:p14="http://schemas.microsoft.com/office/powerpoint/2010/main" val="245621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7"/>
            <a:ext cx="8788016" cy="1335854"/>
          </a:xfrm>
        </p:spPr>
        <p:txBody>
          <a:bodyPr>
            <a:normAutofit/>
          </a:bodyPr>
          <a:lstStyle/>
          <a:p>
            <a:r>
              <a:rPr lang="fr-FR" sz="2400" dirty="0"/>
              <a:t>La différence entre rem et </a:t>
            </a:r>
            <a:r>
              <a:rPr lang="fr-FR" sz="2400" dirty="0" err="1"/>
              <a:t>em</a:t>
            </a:r>
            <a:r>
              <a:rPr lang="fr-FR" sz="2400" dirty="0"/>
              <a:t> : </a:t>
            </a:r>
          </a:p>
          <a:p>
            <a:pPr lvl="1"/>
            <a:r>
              <a:rPr lang="fr-FR" sz="2000" b="1" dirty="0" err="1"/>
              <a:t>Em</a:t>
            </a:r>
            <a:r>
              <a:rPr lang="fr-FR" sz="2000" b="1" dirty="0"/>
              <a:t> : </a:t>
            </a:r>
            <a:r>
              <a:rPr lang="fr-FR" sz="2000" dirty="0"/>
              <a:t>se base sur la taille du parent. </a:t>
            </a:r>
          </a:p>
          <a:p>
            <a:pPr lvl="1"/>
            <a:r>
              <a:rPr lang="fr-FR" sz="2000" b="1" dirty="0"/>
              <a:t>Rem : </a:t>
            </a:r>
            <a:r>
              <a:rPr lang="fr-FR" sz="2000" dirty="0"/>
              <a:t>(Root </a:t>
            </a:r>
            <a:r>
              <a:rPr lang="fr-FR" sz="2000" dirty="0" err="1"/>
              <a:t>Element</a:t>
            </a:r>
            <a:r>
              <a:rPr lang="fr-FR" sz="2000" dirty="0"/>
              <a:t>), se base sur la taille du navigateur.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Taille du texte : font-size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5AC76-B3FE-ECF7-5E17-3CD2C5970C08}"/>
              </a:ext>
            </a:extLst>
          </p:cNvPr>
          <p:cNvSpPr/>
          <p:nvPr/>
        </p:nvSpPr>
        <p:spPr>
          <a:xfrm>
            <a:off x="755576" y="2852936"/>
            <a:ext cx="3338944" cy="345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Body : taille : 16px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3A00-DDCC-998B-2DD5-1BE974D492AC}"/>
              </a:ext>
            </a:extLst>
          </p:cNvPr>
          <p:cNvSpPr/>
          <p:nvPr/>
        </p:nvSpPr>
        <p:spPr>
          <a:xfrm>
            <a:off x="854160" y="3356991"/>
            <a:ext cx="3168352" cy="1991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P : 1.5em = 16*1.5 = 24px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1DA96-E9FD-A941-82D0-BEEDA67EFD57}"/>
              </a:ext>
            </a:extLst>
          </p:cNvPr>
          <p:cNvSpPr/>
          <p:nvPr/>
        </p:nvSpPr>
        <p:spPr>
          <a:xfrm>
            <a:off x="998176" y="3933055"/>
            <a:ext cx="2952328" cy="10157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A : 1.5 </a:t>
            </a:r>
            <a:r>
              <a:rPr lang="fr-FR" dirty="0" err="1"/>
              <a:t>em</a:t>
            </a:r>
            <a:r>
              <a:rPr lang="fr-FR" dirty="0"/>
              <a:t> = 24*1.5 = 36px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900E64-20ED-F8A3-9CA3-2D2078C9135A}"/>
              </a:ext>
            </a:extLst>
          </p:cNvPr>
          <p:cNvSpPr txBox="1"/>
          <p:nvPr/>
        </p:nvSpPr>
        <p:spPr>
          <a:xfrm>
            <a:off x="595488" y="6355080"/>
            <a:ext cx="365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Utilisation de </a:t>
            </a:r>
            <a:r>
              <a:rPr lang="fr-FR" b="1" dirty="0" err="1"/>
              <a:t>em</a:t>
            </a:r>
            <a:r>
              <a:rPr lang="fr-FR" b="1" dirty="0"/>
              <a:t> = Trop de calculs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D9118-FCFE-5A01-10E7-71EC41772C2B}"/>
              </a:ext>
            </a:extLst>
          </p:cNvPr>
          <p:cNvSpPr/>
          <p:nvPr/>
        </p:nvSpPr>
        <p:spPr>
          <a:xfrm>
            <a:off x="5121490" y="2852936"/>
            <a:ext cx="3338944" cy="3456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Body : taille : 16px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740DCA-7F8B-0206-C6AC-C0AB9C83AE67}"/>
              </a:ext>
            </a:extLst>
          </p:cNvPr>
          <p:cNvSpPr/>
          <p:nvPr/>
        </p:nvSpPr>
        <p:spPr>
          <a:xfrm>
            <a:off x="5220074" y="3356991"/>
            <a:ext cx="3168352" cy="19918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P : 1.5rem = 16*1.5 = 24px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C032A-CE05-C9DB-FD9C-24538D354D19}"/>
              </a:ext>
            </a:extLst>
          </p:cNvPr>
          <p:cNvSpPr/>
          <p:nvPr/>
        </p:nvSpPr>
        <p:spPr>
          <a:xfrm>
            <a:off x="5364090" y="3933055"/>
            <a:ext cx="2952328" cy="10157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/>
              <a:t>A : 1.5rem = 16*1.5 = 24px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2BAB30-99AD-1BDB-D91C-E60C51F4D40D}"/>
              </a:ext>
            </a:extLst>
          </p:cNvPr>
          <p:cNvSpPr txBox="1"/>
          <p:nvPr/>
        </p:nvSpPr>
        <p:spPr>
          <a:xfrm>
            <a:off x="4702730" y="635508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Utilisation de rem = plus facile à préciser</a:t>
            </a:r>
          </a:p>
        </p:txBody>
      </p:sp>
    </p:spTree>
    <p:extLst>
      <p:ext uri="{BB962C8B-B14F-4D97-AF65-F5344CB8AC3E}">
        <p14:creationId xmlns:p14="http://schemas.microsoft.com/office/powerpoint/2010/main" val="180955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Avant-propos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84784"/>
            <a:ext cx="8820472" cy="4824536"/>
          </a:xfrm>
        </p:spPr>
        <p:txBody>
          <a:bodyPr>
            <a:normAutofit/>
          </a:bodyPr>
          <a:lstStyle/>
          <a:p>
            <a:r>
              <a:rPr lang="fr-FR" sz="2400" dirty="0"/>
              <a:t>CSS est l'un des langages principaux du Web et a été standardisé par le W3C.</a:t>
            </a:r>
          </a:p>
          <a:p>
            <a:endParaRPr lang="fr-FR" sz="2400" dirty="0"/>
          </a:p>
          <a:p>
            <a:r>
              <a:rPr lang="fr-FR" sz="2400" dirty="0"/>
              <a:t>L’un parmi les grands avantages du CSS c’est absence de concurrence, il est le seul à vous fournir une page HTML stylée. </a:t>
            </a:r>
          </a:p>
          <a:p>
            <a:endParaRPr lang="fr-FR" sz="2400" dirty="0"/>
          </a:p>
          <a:p>
            <a:r>
              <a:rPr lang="fr-FR" sz="2400" dirty="0"/>
              <a:t>Le CSS (</a:t>
            </a:r>
            <a:r>
              <a:rPr lang="fr-FR" sz="2400" dirty="0" err="1"/>
              <a:t>Cascading</a:t>
            </a:r>
            <a:r>
              <a:rPr lang="fr-FR" sz="2400" dirty="0"/>
              <a:t> Style Sheets en anglais, ou « feuilles de style en cascade ») sont le code utilisé pour mettre en forme une page web.</a:t>
            </a:r>
          </a:p>
          <a:p>
            <a:endParaRPr lang="fr-FR" sz="2400" dirty="0"/>
          </a:p>
          <a:p>
            <a:r>
              <a:rPr lang="fr-FR" sz="2400" dirty="0"/>
              <a:t>Le CSS a été lancé pour la première fois en 1996. </a:t>
            </a:r>
          </a:p>
        </p:txBody>
      </p:sp>
    </p:spTree>
    <p:extLst>
      <p:ext uri="{BB962C8B-B14F-4D97-AF65-F5344CB8AC3E}">
        <p14:creationId xmlns:p14="http://schemas.microsoft.com/office/powerpoint/2010/main" val="139237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Exemple : Font-size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8A3CE4-4066-4B53-AFCB-513F346BA283}"/>
              </a:ext>
            </a:extLst>
          </p:cNvPr>
          <p:cNvSpPr txBox="1"/>
          <p:nvPr/>
        </p:nvSpPr>
        <p:spPr>
          <a:xfrm>
            <a:off x="1962194" y="63550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D50B47-13E8-AD16-2676-B1B8493A8A4F}"/>
              </a:ext>
            </a:extLst>
          </p:cNvPr>
          <p:cNvSpPr txBox="1"/>
          <p:nvPr/>
        </p:nvSpPr>
        <p:spPr>
          <a:xfrm>
            <a:off x="6338274" y="563502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Avec CSS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C66BFF9-3B36-053E-022D-4B8EB187E44D}"/>
              </a:ext>
            </a:extLst>
          </p:cNvPr>
          <p:cNvCxnSpPr>
            <a:cxnSpLocks/>
          </p:cNvCxnSpPr>
          <p:nvPr/>
        </p:nvCxnSpPr>
        <p:spPr>
          <a:xfrm>
            <a:off x="5580112" y="1556792"/>
            <a:ext cx="0" cy="49829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003AFB0-F11A-BC77-F2DE-83261A4986C7}"/>
              </a:ext>
            </a:extLst>
          </p:cNvPr>
          <p:cNvSpPr txBox="1"/>
          <p:nvPr/>
        </p:nvSpPr>
        <p:spPr>
          <a:xfrm>
            <a:off x="6190644" y="3077756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Sans CSS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D77C5F6-8118-5A9C-0620-6A8DA417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14" y="1278035"/>
            <a:ext cx="2571750" cy="172402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B451CB8-C60A-D999-0F50-47C080C3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59" y="3910590"/>
            <a:ext cx="3096341" cy="162481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6CC4B89-9A09-E4AB-1BDD-DB83F667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31640" y="1419113"/>
            <a:ext cx="2532610" cy="49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/>
          </a:bodyPr>
          <a:lstStyle/>
          <a:p>
            <a:r>
              <a:rPr lang="fr-FR" sz="2400" dirty="0"/>
              <a:t>Pour changer le type d’écriture ( Police ), utilisez la propriété CSS : font-</a:t>
            </a:r>
            <a:r>
              <a:rPr lang="fr-FR" sz="2400" dirty="0" err="1"/>
              <a:t>family</a:t>
            </a:r>
            <a:r>
              <a:rPr lang="fr-FR" sz="2400" dirty="0"/>
              <a:t>. </a:t>
            </a:r>
          </a:p>
          <a:p>
            <a:endParaRPr lang="fr-FR" sz="2400" dirty="0"/>
          </a:p>
          <a:p>
            <a:r>
              <a:rPr lang="fr-FR" sz="2400" dirty="0"/>
              <a:t>p </a:t>
            </a:r>
          </a:p>
          <a:p>
            <a:pPr marL="0" indent="0">
              <a:buNone/>
            </a:pPr>
            <a:r>
              <a:rPr lang="fr-FR" sz="2400" dirty="0"/>
              <a:t>     {</a:t>
            </a:r>
          </a:p>
          <a:p>
            <a:pPr marL="0" indent="0">
              <a:buNone/>
            </a:pPr>
            <a:r>
              <a:rPr lang="fr-FR" sz="2400" dirty="0"/>
              <a:t>      </a:t>
            </a:r>
            <a:r>
              <a:rPr lang="fr-FR" sz="2400" dirty="0" err="1"/>
              <a:t>font-family:value</a:t>
            </a:r>
            <a:r>
              <a:rPr lang="fr-FR" sz="2400" dirty="0"/>
              <a:t>;</a:t>
            </a:r>
          </a:p>
          <a:p>
            <a:pPr marL="0" indent="0">
              <a:buNone/>
            </a:pPr>
            <a:r>
              <a:rPr lang="fr-FR" sz="2400" dirty="0"/>
              <a:t>      }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Font-</a:t>
            </a:r>
            <a:r>
              <a:rPr lang="fr-FR" sz="2400" dirty="0" err="1"/>
              <a:t>family</a:t>
            </a:r>
            <a:r>
              <a:rPr lang="fr-FR" sz="2400" dirty="0"/>
              <a:t> peut accepter les valeurs suivantes : </a:t>
            </a:r>
          </a:p>
          <a:p>
            <a:pPr lvl="1"/>
            <a:r>
              <a:rPr lang="fr-FR" sz="2000" dirty="0"/>
              <a:t>Nom de font installé sur machine. (déconseillé)</a:t>
            </a:r>
          </a:p>
          <a:p>
            <a:pPr lvl="1"/>
            <a:r>
              <a:rPr lang="fr-FR" sz="2000" dirty="0"/>
              <a:t>Lien vers un serveur en ligne.</a:t>
            </a:r>
          </a:p>
          <a:p>
            <a:pPr lvl="1"/>
            <a:r>
              <a:rPr lang="fr-FR" sz="2000" dirty="0"/>
              <a:t>Définition d’un nouveau font. (recommandé)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Type du texte : font-</a:t>
            </a:r>
            <a:r>
              <a:rPr lang="fr-FR" dirty="0" err="1"/>
              <a:t>family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280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 lnSpcReduction="10000"/>
          </a:bodyPr>
          <a:lstStyle/>
          <a:p>
            <a:r>
              <a:rPr lang="fr-FR" sz="2100" dirty="0"/>
              <a:t>Si vous utilisez le nom du font directement comme : </a:t>
            </a:r>
          </a:p>
          <a:p>
            <a:pPr marL="457200" lvl="1" indent="0">
              <a:buNone/>
            </a:pPr>
            <a:r>
              <a:rPr lang="fr-FR" sz="1600" dirty="0"/>
              <a:t>P                                                                         </a:t>
            </a:r>
            <a:br>
              <a:rPr lang="fr-FR" sz="1600" dirty="0"/>
            </a:br>
            <a:r>
              <a:rPr lang="fr-FR" sz="1600" dirty="0"/>
              <a:t>{                                                                          </a:t>
            </a:r>
          </a:p>
          <a:p>
            <a:pPr marL="457200" lvl="1" indent="0">
              <a:buNone/>
            </a:pPr>
            <a:r>
              <a:rPr lang="fr-FR" sz="1600" dirty="0"/>
              <a:t>  font-</a:t>
            </a:r>
            <a:r>
              <a:rPr lang="fr-FR" sz="1600" dirty="0" err="1"/>
              <a:t>family</a:t>
            </a:r>
            <a:r>
              <a:rPr lang="fr-FR" sz="1600" dirty="0"/>
              <a:t> : </a:t>
            </a:r>
            <a:r>
              <a:rPr lang="fr-FR" sz="1600" dirty="0" err="1"/>
              <a:t>arial</a:t>
            </a:r>
            <a:r>
              <a:rPr lang="fr-FR" sz="1600" dirty="0"/>
              <a:t>;</a:t>
            </a:r>
          </a:p>
          <a:p>
            <a:pPr marL="457200" lvl="1" indent="0">
              <a:buNone/>
            </a:pPr>
            <a:r>
              <a:rPr lang="fr-FR" sz="1600" dirty="0"/>
              <a:t>}                                                                          </a:t>
            </a:r>
          </a:p>
          <a:p>
            <a:pPr marL="457200" lvl="1" indent="0">
              <a:buNone/>
            </a:pPr>
            <a:r>
              <a:rPr lang="fr-FR" sz="2100" dirty="0"/>
              <a:t>Le navigateur vas consulter le dossier des fonts, exemple sous Windows : C:/windows/fonts , le nom utilisé vas être utilisé seulement s’il se trouve dans le dossier, sinon le navigateur utilisera le font par défaut. </a:t>
            </a:r>
          </a:p>
          <a:p>
            <a:pPr marL="457200" lvl="1" indent="0">
              <a:buNone/>
            </a:pPr>
            <a:endParaRPr lang="fr-FR" sz="2100" dirty="0"/>
          </a:p>
          <a:p>
            <a:r>
              <a:rPr lang="fr-FR" sz="2100" dirty="0"/>
              <a:t>Le problème c’est que la taille des fonts diffère, et le changement d’un font peut changer l’apparition de votre site web en totalité. </a:t>
            </a:r>
          </a:p>
          <a:p>
            <a:endParaRPr lang="fr-FR" sz="2100" dirty="0"/>
          </a:p>
          <a:p>
            <a:r>
              <a:rPr lang="fr-FR" sz="2100" dirty="0"/>
              <a:t>Vous pouvez précisez plusieurs fonts séparés par un exemple, mais c’est pas une bonne solution toujours. </a:t>
            </a:r>
          </a:p>
          <a:p>
            <a:pPr marL="457200" lvl="1" indent="0">
              <a:buNone/>
            </a:pPr>
            <a:r>
              <a:rPr lang="fr-FR" sz="1600" dirty="0"/>
              <a:t>p</a:t>
            </a:r>
            <a:br>
              <a:rPr lang="fr-FR" sz="1600" dirty="0"/>
            </a:br>
            <a:r>
              <a:rPr lang="fr-FR" sz="1600" dirty="0"/>
              <a:t>{</a:t>
            </a:r>
          </a:p>
          <a:p>
            <a:pPr marL="457200" lvl="1" indent="0">
              <a:buNone/>
            </a:pPr>
            <a:r>
              <a:rPr lang="fr-FR" sz="1600" dirty="0"/>
              <a:t>font-</a:t>
            </a:r>
            <a:r>
              <a:rPr lang="fr-FR" sz="1600" dirty="0" err="1"/>
              <a:t>family</a:t>
            </a:r>
            <a:r>
              <a:rPr lang="fr-FR" sz="1600" dirty="0"/>
              <a:t> : </a:t>
            </a:r>
            <a:r>
              <a:rPr lang="fr-FR" sz="1600" dirty="0" err="1"/>
              <a:t>arial</a:t>
            </a:r>
            <a:r>
              <a:rPr lang="fr-FR" sz="1600" dirty="0"/>
              <a:t> </a:t>
            </a:r>
            <a:r>
              <a:rPr lang="fr-FR" sz="1600" dirty="0" err="1"/>
              <a:t>cambria</a:t>
            </a:r>
            <a:r>
              <a:rPr lang="fr-FR" sz="1600" dirty="0"/>
              <a:t> ‘’times new roman’’;</a:t>
            </a:r>
          </a:p>
          <a:p>
            <a:pPr marL="457200" lvl="1" indent="0">
              <a:buNone/>
            </a:pPr>
            <a:r>
              <a:rPr lang="fr-FR" sz="1600" dirty="0"/>
              <a:t>}</a:t>
            </a:r>
          </a:p>
          <a:p>
            <a:pPr marL="0" indent="0">
              <a:buNone/>
            </a:pPr>
            <a:endParaRPr lang="fr-FR" sz="21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Type du texte : font-</a:t>
            </a:r>
            <a:r>
              <a:rPr lang="fr-FR" dirty="0" err="1"/>
              <a:t>family</a:t>
            </a:r>
            <a:r>
              <a:rPr lang="fr-FR" dirty="0"/>
              <a:t> – Utilisation du nom du Font</a:t>
            </a:r>
          </a:p>
        </p:txBody>
      </p:sp>
    </p:spTree>
    <p:extLst>
      <p:ext uri="{BB962C8B-B14F-4D97-AF65-F5344CB8AC3E}">
        <p14:creationId xmlns:p14="http://schemas.microsoft.com/office/powerpoint/2010/main" val="254492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 lnSpcReduction="10000"/>
          </a:bodyPr>
          <a:lstStyle/>
          <a:p>
            <a:r>
              <a:rPr lang="fr-FR" sz="2100" dirty="0"/>
              <a:t>Si vous utilisez un chemin serveur vers un font: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&lt;link </a:t>
            </a:r>
            <a:r>
              <a:rPr lang="en-US" sz="1600" dirty="0" err="1"/>
              <a:t>href</a:t>
            </a:r>
            <a:r>
              <a:rPr lang="en-US" sz="1600" dirty="0"/>
              <a:t>="https://fonts.googleapis.com/</a:t>
            </a:r>
            <a:r>
              <a:rPr lang="en-US" sz="1600" dirty="0" err="1"/>
              <a:t>css?family</a:t>
            </a:r>
            <a:r>
              <a:rPr lang="en-US" sz="1600" dirty="0"/>
              <a:t>=Roboto" </a:t>
            </a:r>
            <a:r>
              <a:rPr lang="en-US" sz="1600" dirty="0" err="1"/>
              <a:t>rel</a:t>
            </a:r>
            <a:r>
              <a:rPr lang="en-US" sz="1600" dirty="0"/>
              <a:t>="stylesheet"&gt; </a:t>
            </a:r>
            <a:endParaRPr lang="fr-FR" sz="1600" dirty="0"/>
          </a:p>
          <a:p>
            <a:pPr marL="457200" lvl="1" indent="0">
              <a:buNone/>
            </a:pPr>
            <a:r>
              <a:rPr lang="fr-FR" sz="1600" dirty="0"/>
              <a:t>&lt;style&gt;</a:t>
            </a:r>
          </a:p>
          <a:p>
            <a:pPr marL="457200" lvl="1" indent="0">
              <a:buNone/>
            </a:pPr>
            <a:r>
              <a:rPr lang="fr-FR" sz="1600" dirty="0"/>
              <a:t>P                                                                         </a:t>
            </a:r>
            <a:br>
              <a:rPr lang="fr-FR" sz="1600" dirty="0"/>
            </a:br>
            <a:r>
              <a:rPr lang="fr-FR" sz="1600" dirty="0"/>
              <a:t>{                                                                          </a:t>
            </a:r>
          </a:p>
          <a:p>
            <a:pPr marL="457200" lvl="1" indent="0">
              <a:buNone/>
            </a:pPr>
            <a:r>
              <a:rPr lang="fr-FR" sz="1600" dirty="0"/>
              <a:t>  font-</a:t>
            </a:r>
            <a:r>
              <a:rPr lang="fr-FR" sz="1600" dirty="0" err="1"/>
              <a:t>family</a:t>
            </a:r>
            <a:r>
              <a:rPr lang="fr-FR" sz="1600" dirty="0"/>
              <a:t> : </a:t>
            </a:r>
            <a:r>
              <a:rPr lang="fr-FR" sz="1600" dirty="0" err="1"/>
              <a:t>Roboto</a:t>
            </a:r>
            <a:r>
              <a:rPr lang="fr-FR" sz="1600" dirty="0"/>
              <a:t>;</a:t>
            </a:r>
          </a:p>
          <a:p>
            <a:pPr marL="457200" lvl="1" indent="0">
              <a:buNone/>
            </a:pPr>
            <a:r>
              <a:rPr lang="fr-FR" sz="1600" dirty="0"/>
              <a:t>} </a:t>
            </a:r>
          </a:p>
          <a:p>
            <a:pPr marL="457200" lvl="1" indent="0">
              <a:buNone/>
            </a:pPr>
            <a:r>
              <a:rPr lang="fr-FR" sz="1600" dirty="0"/>
              <a:t>&lt;/style&gt;                                                                         </a:t>
            </a:r>
          </a:p>
          <a:p>
            <a:pPr marL="457200" lvl="1" indent="0">
              <a:buNone/>
            </a:pPr>
            <a:endParaRPr lang="fr-FR" sz="2100" dirty="0"/>
          </a:p>
          <a:p>
            <a:pPr marL="457200" lvl="1" indent="0">
              <a:buNone/>
            </a:pPr>
            <a:r>
              <a:rPr lang="fr-FR" sz="2100" dirty="0"/>
              <a:t>Le navigateur vas télécharger le font en ligne via le serveur mis en ligne. </a:t>
            </a:r>
          </a:p>
          <a:p>
            <a:r>
              <a:rPr lang="fr-FR" sz="2100" dirty="0"/>
              <a:t>Les problèmes : </a:t>
            </a:r>
          </a:p>
          <a:p>
            <a:pPr lvl="1"/>
            <a:r>
              <a:rPr lang="fr-FR" sz="1700" dirty="0"/>
              <a:t>Pas de version </a:t>
            </a:r>
            <a:r>
              <a:rPr lang="fr-FR" sz="1700" dirty="0" err="1"/>
              <a:t>OffLine</a:t>
            </a:r>
            <a:r>
              <a:rPr lang="fr-FR" sz="1700" dirty="0"/>
              <a:t> : Dans ce cas, le navigateur affichera le font par défaut</a:t>
            </a:r>
          </a:p>
          <a:p>
            <a:pPr lvl="1"/>
            <a:r>
              <a:rPr lang="fr-FR" sz="1700" dirty="0"/>
              <a:t>Suppression du serveur : Si jamais l’entreprise décide de supprimer sont serveur, le navigateur affichera le font par défaut. </a:t>
            </a:r>
          </a:p>
          <a:p>
            <a:endParaRPr lang="fr-FR" sz="2100" dirty="0"/>
          </a:p>
          <a:p>
            <a:r>
              <a:rPr lang="fr-FR" sz="2100" dirty="0"/>
              <a:t>Le meilleur outils pour chercher les fonts en ligne : fonts.google.com</a:t>
            </a:r>
          </a:p>
          <a:p>
            <a:endParaRPr lang="fr-FR" sz="2100" dirty="0"/>
          </a:p>
          <a:p>
            <a:pPr marL="0" indent="0">
              <a:buNone/>
            </a:pPr>
            <a:endParaRPr lang="fr-FR" sz="21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Type du texte : font-</a:t>
            </a:r>
            <a:r>
              <a:rPr lang="fr-FR" dirty="0" err="1"/>
              <a:t>family</a:t>
            </a:r>
            <a:r>
              <a:rPr lang="fr-FR" dirty="0"/>
              <a:t> – Utilisation d’un font du serveur </a:t>
            </a:r>
          </a:p>
        </p:txBody>
      </p:sp>
    </p:spTree>
    <p:extLst>
      <p:ext uri="{BB962C8B-B14F-4D97-AF65-F5344CB8AC3E}">
        <p14:creationId xmlns:p14="http://schemas.microsoft.com/office/powerpoint/2010/main" val="4227476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 fontScale="92500"/>
          </a:bodyPr>
          <a:lstStyle/>
          <a:p>
            <a:r>
              <a:rPr lang="fr-FR" sz="2100" dirty="0"/>
              <a:t>Si vous utilisez un font téléchargé, vous devez passer par les étapes suivantes : </a:t>
            </a:r>
          </a:p>
          <a:p>
            <a:pPr lvl="1"/>
            <a:r>
              <a:rPr lang="fr-FR" sz="1700" dirty="0"/>
              <a:t>Téléchargement d’un font : Un fichier avec extension .</a:t>
            </a:r>
            <a:r>
              <a:rPr lang="fr-FR" sz="1700" dirty="0" err="1"/>
              <a:t>ttf</a:t>
            </a:r>
            <a:r>
              <a:rPr lang="fr-FR" sz="1700" dirty="0"/>
              <a:t>, sur Dafont.com, fonts.google.com …</a:t>
            </a:r>
          </a:p>
          <a:p>
            <a:pPr lvl="1"/>
            <a:r>
              <a:rPr lang="fr-FR" sz="1700" dirty="0"/>
              <a:t>Déclarer le nouveau font dans le CSS avec le code : </a:t>
            </a:r>
          </a:p>
          <a:p>
            <a:pPr marL="914400" lvl="2" indent="0">
              <a:buNone/>
            </a:pPr>
            <a:r>
              <a:rPr lang="fr-FR" sz="1600" dirty="0"/>
              <a:t>@font-face{</a:t>
            </a:r>
          </a:p>
          <a:p>
            <a:pPr marL="914400" lvl="2" indent="0">
              <a:buNone/>
            </a:pPr>
            <a:r>
              <a:rPr lang="fr-FR" sz="1600" dirty="0"/>
              <a:t>        font-</a:t>
            </a:r>
            <a:r>
              <a:rPr lang="fr-FR" sz="1600" dirty="0" err="1"/>
              <a:t>family</a:t>
            </a:r>
            <a:r>
              <a:rPr lang="fr-FR" sz="1600" dirty="0"/>
              <a:t> : </a:t>
            </a:r>
            <a:r>
              <a:rPr lang="fr-FR" sz="1600" dirty="0" err="1"/>
              <a:t>MyFont</a:t>
            </a:r>
            <a:r>
              <a:rPr lang="fr-FR" sz="1600" dirty="0"/>
              <a:t>;</a:t>
            </a:r>
          </a:p>
          <a:p>
            <a:pPr marL="914400" lvl="2" indent="0">
              <a:buNone/>
            </a:pPr>
            <a:r>
              <a:rPr lang="fr-FR" sz="1600" dirty="0"/>
              <a:t>        src : url(roboto.ttf);</a:t>
            </a:r>
          </a:p>
          <a:p>
            <a:pPr marL="914400" lvl="2" indent="0">
              <a:buNone/>
            </a:pPr>
            <a:r>
              <a:rPr lang="fr-FR" sz="1600" dirty="0"/>
              <a:t>}</a:t>
            </a:r>
          </a:p>
          <a:p>
            <a:pPr lvl="1"/>
            <a:r>
              <a:rPr lang="fr-FR" sz="1700" dirty="0"/>
              <a:t>Changer la propriété font-</a:t>
            </a:r>
            <a:r>
              <a:rPr lang="fr-FR" sz="1700" dirty="0" err="1"/>
              <a:t>family</a:t>
            </a:r>
            <a:r>
              <a:rPr lang="fr-FR" sz="1700" dirty="0"/>
              <a:t> : 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r>
              <a:rPr lang="fr-FR" sz="1600" dirty="0"/>
              <a:t>p                                                                         </a:t>
            </a:r>
            <a:br>
              <a:rPr lang="fr-FR" sz="1600" dirty="0"/>
            </a:br>
            <a:r>
              <a:rPr lang="fr-FR" sz="1600" dirty="0"/>
              <a:t>	{                                                                          </a:t>
            </a:r>
          </a:p>
          <a:p>
            <a:pPr marL="457200" lvl="1" indent="0">
              <a:buNone/>
            </a:pPr>
            <a:r>
              <a:rPr lang="fr-FR" sz="1600" dirty="0"/>
              <a:t> 	 font-</a:t>
            </a:r>
            <a:r>
              <a:rPr lang="fr-FR" sz="1600" dirty="0" err="1"/>
              <a:t>family</a:t>
            </a:r>
            <a:r>
              <a:rPr lang="fr-FR" sz="1600" dirty="0"/>
              <a:t> : </a:t>
            </a:r>
            <a:r>
              <a:rPr lang="fr-FR" sz="1600" dirty="0" err="1"/>
              <a:t>MyFont</a:t>
            </a:r>
            <a:r>
              <a:rPr lang="fr-FR" sz="1600" dirty="0"/>
              <a:t>;</a:t>
            </a:r>
          </a:p>
          <a:p>
            <a:pPr marL="457200" lvl="1" indent="0">
              <a:buNone/>
            </a:pPr>
            <a:r>
              <a:rPr lang="fr-FR" sz="1600" dirty="0"/>
              <a:t>	} </a:t>
            </a:r>
          </a:p>
          <a:p>
            <a:pPr marL="457200" lvl="1" indent="0">
              <a:buNone/>
            </a:pPr>
            <a:endParaRPr lang="fr-FR" sz="2100" dirty="0"/>
          </a:p>
          <a:p>
            <a:pPr marL="457200" lvl="1" indent="0">
              <a:buNone/>
            </a:pPr>
            <a:r>
              <a:rPr lang="fr-FR" sz="2100" dirty="0"/>
              <a:t>Le navigateur vas se baser sur le fichier intégré. </a:t>
            </a:r>
          </a:p>
          <a:p>
            <a:pPr marL="0" indent="0">
              <a:buNone/>
            </a:pPr>
            <a:endParaRPr lang="fr-FR" sz="2100" dirty="0"/>
          </a:p>
          <a:p>
            <a:r>
              <a:rPr lang="fr-FR" sz="2100" dirty="0"/>
              <a:t>Cette méthode est la plus recommandée. Vous pouvez travailler en mode </a:t>
            </a:r>
            <a:r>
              <a:rPr lang="fr-FR" sz="2100" dirty="0" err="1"/>
              <a:t>OffLine</a:t>
            </a:r>
            <a:r>
              <a:rPr lang="fr-FR" sz="2100" dirty="0"/>
              <a:t> et la possibilité d’absence de font est nulle. </a:t>
            </a:r>
          </a:p>
          <a:p>
            <a:endParaRPr lang="fr-FR" sz="2100" dirty="0"/>
          </a:p>
          <a:p>
            <a:pPr marL="0" indent="0">
              <a:buNone/>
            </a:pPr>
            <a:endParaRPr lang="fr-FR" sz="21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Type du texte : font-</a:t>
            </a:r>
            <a:r>
              <a:rPr lang="fr-FR" dirty="0" err="1"/>
              <a:t>family</a:t>
            </a:r>
            <a:r>
              <a:rPr lang="fr-FR" dirty="0"/>
              <a:t> – Utilisation d’un font téléchargé</a:t>
            </a:r>
          </a:p>
        </p:txBody>
      </p:sp>
    </p:spTree>
    <p:extLst>
      <p:ext uri="{BB962C8B-B14F-4D97-AF65-F5344CB8AC3E}">
        <p14:creationId xmlns:p14="http://schemas.microsoft.com/office/powerpoint/2010/main" val="477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Exemple : Font-</a:t>
            </a:r>
            <a:r>
              <a:rPr lang="fr-FR" dirty="0" err="1"/>
              <a:t>family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8A3CE4-4066-4B53-AFCB-513F346BA283}"/>
              </a:ext>
            </a:extLst>
          </p:cNvPr>
          <p:cNvSpPr txBox="1"/>
          <p:nvPr/>
        </p:nvSpPr>
        <p:spPr>
          <a:xfrm>
            <a:off x="1691680" y="6355080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9D50B47-13E8-AD16-2676-B1B8493A8A4F}"/>
              </a:ext>
            </a:extLst>
          </p:cNvPr>
          <p:cNvSpPr txBox="1"/>
          <p:nvPr/>
        </p:nvSpPr>
        <p:spPr>
          <a:xfrm>
            <a:off x="5607217" y="6355080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Avec CSS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C66BFF9-3B36-053E-022D-4B8EB187E44D}"/>
              </a:ext>
            </a:extLst>
          </p:cNvPr>
          <p:cNvCxnSpPr>
            <a:cxnSpLocks/>
          </p:cNvCxnSpPr>
          <p:nvPr/>
        </p:nvCxnSpPr>
        <p:spPr>
          <a:xfrm>
            <a:off x="4716016" y="1556792"/>
            <a:ext cx="0" cy="49829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5003AFB0-F11A-BC77-F2DE-83261A4986C7}"/>
              </a:ext>
            </a:extLst>
          </p:cNvPr>
          <p:cNvSpPr txBox="1"/>
          <p:nvPr/>
        </p:nvSpPr>
        <p:spPr>
          <a:xfrm>
            <a:off x="5601379" y="3056643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Sans CSS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DE56F5-B985-1439-2209-DF95C251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40" y="1047314"/>
            <a:ext cx="2131006" cy="2019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F3B941-3643-721D-3629-3155617E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40" y="3540324"/>
            <a:ext cx="2186043" cy="27004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35E9373-B22D-1467-D443-DC1D5DC1FDA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6358" y="1464164"/>
            <a:ext cx="3744058" cy="52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/>
          </a:bodyPr>
          <a:lstStyle/>
          <a:p>
            <a:r>
              <a:rPr lang="fr-FR" sz="2100" dirty="0"/>
              <a:t>Pour modifier la casse du texte : Majuscule, Minuscule, Capitalisé .. </a:t>
            </a:r>
          </a:p>
          <a:p>
            <a:r>
              <a:rPr lang="fr-FR" sz="2100" dirty="0"/>
              <a:t>Elle accepte : </a:t>
            </a:r>
            <a:r>
              <a:rPr lang="fr-FR" sz="2100" dirty="0" err="1"/>
              <a:t>capitalize</a:t>
            </a:r>
            <a:r>
              <a:rPr lang="fr-FR" sz="2100" dirty="0"/>
              <a:t> | </a:t>
            </a:r>
            <a:r>
              <a:rPr lang="fr-FR" sz="2100" dirty="0" err="1"/>
              <a:t>uppercase</a:t>
            </a:r>
            <a:r>
              <a:rPr lang="fr-FR" sz="2100" dirty="0"/>
              <a:t> | </a:t>
            </a:r>
            <a:r>
              <a:rPr lang="fr-FR" sz="2100" dirty="0" err="1"/>
              <a:t>lowercase</a:t>
            </a:r>
            <a:r>
              <a:rPr lang="fr-FR" sz="2100" dirty="0"/>
              <a:t> | </a:t>
            </a:r>
            <a:r>
              <a:rPr lang="fr-FR" sz="2100" u="sng" dirty="0"/>
              <a:t>none</a:t>
            </a:r>
            <a:r>
              <a:rPr lang="fr-FR" sz="2100" dirty="0"/>
              <a:t> | full-</a:t>
            </a:r>
            <a:r>
              <a:rPr lang="fr-FR" sz="2100" dirty="0" err="1"/>
              <a:t>width</a:t>
            </a:r>
            <a:r>
              <a:rPr lang="fr-FR" sz="2100" dirty="0"/>
              <a:t> (!)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Text-transform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120A18-C0AE-E52B-7659-874D5404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2259797"/>
            <a:ext cx="2242768" cy="42799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E6FE50D-3368-16E1-1F16-DA9E923D855D}"/>
              </a:ext>
            </a:extLst>
          </p:cNvPr>
          <p:cNvSpPr txBox="1"/>
          <p:nvPr/>
        </p:nvSpPr>
        <p:spPr>
          <a:xfrm>
            <a:off x="1619672" y="639342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C24F743-157F-D5AE-BA29-D1CFA07DF3DB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0" cy="3830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930BCE5-44E8-B7A0-FAAE-9CDDA6352E0F}"/>
              </a:ext>
            </a:extLst>
          </p:cNvPr>
          <p:cNvSpPr txBox="1"/>
          <p:nvPr/>
        </p:nvSpPr>
        <p:spPr>
          <a:xfrm>
            <a:off x="5724040" y="4067912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Sans CSS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BC0273-F2AF-DABB-9F15-A163E9F8C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341091"/>
            <a:ext cx="1822347" cy="17268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67D10DF-E8B9-A28C-8807-F33AA39A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59" y="4598932"/>
            <a:ext cx="2434354" cy="17720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F949B83-82B5-C258-1DAE-2EDF37C31A8A}"/>
              </a:ext>
            </a:extLst>
          </p:cNvPr>
          <p:cNvSpPr txBox="1"/>
          <p:nvPr/>
        </p:nvSpPr>
        <p:spPr>
          <a:xfrm>
            <a:off x="5655002" y="641391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Avec CSS</a:t>
            </a:r>
          </a:p>
        </p:txBody>
      </p:sp>
    </p:spTree>
    <p:extLst>
      <p:ext uri="{BB962C8B-B14F-4D97-AF65-F5344CB8AC3E}">
        <p14:creationId xmlns:p14="http://schemas.microsoft.com/office/powerpoint/2010/main" val="35445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92" y="1373066"/>
            <a:ext cx="8788016" cy="5389693"/>
          </a:xfrm>
        </p:spPr>
        <p:txBody>
          <a:bodyPr>
            <a:normAutofit/>
          </a:bodyPr>
          <a:lstStyle/>
          <a:p>
            <a:r>
              <a:rPr lang="fr-FR" sz="2100" dirty="0"/>
              <a:t>Pour modifier un texte en forme italique</a:t>
            </a:r>
          </a:p>
          <a:p>
            <a:r>
              <a:rPr lang="fr-FR" sz="2100" dirty="0"/>
              <a:t>Elle accepte : </a:t>
            </a:r>
            <a:r>
              <a:rPr lang="fr-FR" sz="2100" u="sng" dirty="0"/>
              <a:t>normal</a:t>
            </a:r>
            <a:r>
              <a:rPr lang="fr-FR" sz="2100" dirty="0"/>
              <a:t> | </a:t>
            </a:r>
            <a:r>
              <a:rPr lang="fr-FR" sz="2100" dirty="0" err="1"/>
              <a:t>italic</a:t>
            </a:r>
            <a:r>
              <a:rPr lang="fr-FR" sz="2100" dirty="0"/>
              <a:t> | oblique (!) | oblique 40deg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font-style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1120A18-C0AE-E52B-7659-874D54046E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7624" y="2259797"/>
            <a:ext cx="2242768" cy="42799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E6FE50D-3368-16E1-1F16-DA9E923D855D}"/>
              </a:ext>
            </a:extLst>
          </p:cNvPr>
          <p:cNvSpPr txBox="1"/>
          <p:nvPr/>
        </p:nvSpPr>
        <p:spPr>
          <a:xfrm>
            <a:off x="1619672" y="639342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C24F743-157F-D5AE-BA29-D1CFA07DF3DB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0" cy="3830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930BCE5-44E8-B7A0-FAAE-9CDDA6352E0F}"/>
              </a:ext>
            </a:extLst>
          </p:cNvPr>
          <p:cNvSpPr txBox="1"/>
          <p:nvPr/>
        </p:nvSpPr>
        <p:spPr>
          <a:xfrm>
            <a:off x="5699758" y="3860815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Sans CSS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BC0273-F2AF-DABB-9F15-A163E9F8CB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19"/>
          <a:stretch/>
        </p:blipFill>
        <p:spPr>
          <a:xfrm>
            <a:off x="5929838" y="2460021"/>
            <a:ext cx="1822347" cy="137594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F949B83-82B5-C258-1DAE-2EDF37C31A8A}"/>
              </a:ext>
            </a:extLst>
          </p:cNvPr>
          <p:cNvSpPr txBox="1"/>
          <p:nvPr/>
        </p:nvSpPr>
        <p:spPr>
          <a:xfrm>
            <a:off x="5655002" y="641391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Avec CSS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E5F7CBF-09CD-16E7-FADE-56CDC3955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040" y="4624333"/>
            <a:ext cx="22764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0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80" y="1268760"/>
            <a:ext cx="8788016" cy="5389693"/>
          </a:xfrm>
        </p:spPr>
        <p:txBody>
          <a:bodyPr>
            <a:normAutofit/>
          </a:bodyPr>
          <a:lstStyle/>
          <a:p>
            <a:r>
              <a:rPr lang="fr-FR" sz="1800" dirty="0"/>
              <a:t>Pour modifier la graisse utilisée</a:t>
            </a:r>
          </a:p>
          <a:p>
            <a:r>
              <a:rPr lang="fr-FR" sz="1800" dirty="0"/>
              <a:t>Elle accepte : </a:t>
            </a:r>
            <a:r>
              <a:rPr lang="fr-FR" sz="1800" u="sng" dirty="0"/>
              <a:t>normal</a:t>
            </a:r>
            <a:r>
              <a:rPr lang="fr-FR" sz="1800" dirty="0"/>
              <a:t> | </a:t>
            </a:r>
            <a:r>
              <a:rPr lang="fr-FR" sz="1800" dirty="0" err="1"/>
              <a:t>bold</a:t>
            </a:r>
            <a:r>
              <a:rPr lang="fr-FR" sz="1800" dirty="0"/>
              <a:t> | </a:t>
            </a:r>
            <a:r>
              <a:rPr lang="fr-FR" sz="1800" dirty="0" err="1"/>
              <a:t>bolder</a:t>
            </a:r>
            <a:r>
              <a:rPr lang="fr-FR" sz="1800" dirty="0"/>
              <a:t> | </a:t>
            </a:r>
            <a:r>
              <a:rPr lang="fr-FR" sz="1800" dirty="0" err="1"/>
              <a:t>lighter</a:t>
            </a:r>
            <a:r>
              <a:rPr lang="fr-FR" sz="1800" dirty="0"/>
              <a:t> |numéro de 1 à 1000</a:t>
            </a:r>
          </a:p>
          <a:p>
            <a:r>
              <a:rPr lang="fr-FR" sz="1800" dirty="0" err="1"/>
              <a:t>Bolder</a:t>
            </a:r>
            <a:r>
              <a:rPr lang="fr-FR" sz="1800" dirty="0"/>
              <a:t> = 900, </a:t>
            </a:r>
            <a:r>
              <a:rPr lang="fr-FR" sz="1800" dirty="0" err="1"/>
              <a:t>bold</a:t>
            </a:r>
            <a:r>
              <a:rPr lang="fr-FR" sz="1800" dirty="0"/>
              <a:t> = 700, normal = 400, </a:t>
            </a:r>
            <a:r>
              <a:rPr lang="fr-FR" sz="1800" dirty="0" err="1"/>
              <a:t>lighter</a:t>
            </a:r>
            <a:r>
              <a:rPr lang="fr-FR" sz="1800" dirty="0"/>
              <a:t> = 200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font-</a:t>
            </a:r>
            <a:r>
              <a:rPr lang="fr-FR" dirty="0" err="1"/>
              <a:t>weight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6FE50D-3368-16E1-1F16-DA9E923D855D}"/>
              </a:ext>
            </a:extLst>
          </p:cNvPr>
          <p:cNvSpPr txBox="1"/>
          <p:nvPr/>
        </p:nvSpPr>
        <p:spPr>
          <a:xfrm>
            <a:off x="3067433" y="644669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C24F743-157F-D5AE-BA29-D1CFA07DF3DB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0" cy="3830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930BCE5-44E8-B7A0-FAAE-9CDDA6352E0F}"/>
              </a:ext>
            </a:extLst>
          </p:cNvPr>
          <p:cNvSpPr txBox="1"/>
          <p:nvPr/>
        </p:nvSpPr>
        <p:spPr>
          <a:xfrm>
            <a:off x="5694226" y="4034491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Sans CSS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949B83-82B5-C258-1DAE-2EDF37C31A8A}"/>
              </a:ext>
            </a:extLst>
          </p:cNvPr>
          <p:cNvSpPr txBox="1"/>
          <p:nvPr/>
        </p:nvSpPr>
        <p:spPr>
          <a:xfrm>
            <a:off x="5655002" y="641391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 - Avec CSS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9DD8820-A095-1814-27F1-71CB8ECF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549" y="2396450"/>
            <a:ext cx="2103257" cy="444744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9445187-1029-0C89-FD2B-70483E3C8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396450"/>
            <a:ext cx="1822347" cy="172682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E6F6FB7-5444-6FAE-39AE-4FD35036D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295" y="4459279"/>
            <a:ext cx="2042060" cy="1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80" y="1268760"/>
            <a:ext cx="8788016" cy="5389693"/>
          </a:xfrm>
        </p:spPr>
        <p:txBody>
          <a:bodyPr>
            <a:normAutofit/>
          </a:bodyPr>
          <a:lstStyle/>
          <a:p>
            <a:r>
              <a:rPr lang="fr-FR" sz="1800" dirty="0"/>
              <a:t>Pour ajouter une ligne sous, sur ou à travers le texte</a:t>
            </a:r>
          </a:p>
          <a:p>
            <a:r>
              <a:rPr lang="fr-FR" sz="1800" dirty="0"/>
              <a:t>Elle accepte : </a:t>
            </a:r>
            <a:r>
              <a:rPr lang="fr-FR" sz="1800" u="sng" dirty="0"/>
              <a:t>none</a:t>
            </a:r>
            <a:r>
              <a:rPr lang="fr-FR" sz="1800" dirty="0"/>
              <a:t> | </a:t>
            </a:r>
            <a:r>
              <a:rPr lang="fr-FR" sz="1800" dirty="0" err="1"/>
              <a:t>underline</a:t>
            </a:r>
            <a:r>
              <a:rPr lang="fr-FR" sz="1800" dirty="0"/>
              <a:t> | </a:t>
            </a:r>
            <a:r>
              <a:rPr lang="fr-FR" sz="1800" dirty="0" err="1"/>
              <a:t>overline</a:t>
            </a:r>
            <a:r>
              <a:rPr lang="fr-FR" sz="1800" dirty="0"/>
              <a:t> | line-</a:t>
            </a:r>
            <a:r>
              <a:rPr lang="fr-FR" sz="1800" dirty="0" err="1"/>
              <a:t>through</a:t>
            </a:r>
            <a:r>
              <a:rPr lang="fr-FR" sz="1800" dirty="0"/>
              <a:t> |</a:t>
            </a:r>
            <a:r>
              <a:rPr lang="fr-FR" sz="1800" dirty="0" err="1"/>
              <a:t>underline</a:t>
            </a:r>
            <a:r>
              <a:rPr lang="fr-FR" sz="1800" dirty="0"/>
              <a:t> </a:t>
            </a:r>
            <a:r>
              <a:rPr lang="fr-FR" sz="1800" dirty="0" err="1"/>
              <a:t>color</a:t>
            </a:r>
            <a:r>
              <a:rPr lang="fr-FR" sz="1800" dirty="0"/>
              <a:t> style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Text-decoration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6FE50D-3368-16E1-1F16-DA9E923D855D}"/>
              </a:ext>
            </a:extLst>
          </p:cNvPr>
          <p:cNvSpPr txBox="1"/>
          <p:nvPr/>
        </p:nvSpPr>
        <p:spPr>
          <a:xfrm>
            <a:off x="1763688" y="64555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C24F743-157F-D5AE-BA29-D1CFA07DF3DB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0" cy="3830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930BCE5-44E8-B7A0-FAAE-9CDDA6352E0F}"/>
              </a:ext>
            </a:extLst>
          </p:cNvPr>
          <p:cNvSpPr txBox="1"/>
          <p:nvPr/>
        </p:nvSpPr>
        <p:spPr>
          <a:xfrm>
            <a:off x="5694226" y="4034491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Sans CSS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949B83-82B5-C258-1DAE-2EDF37C31A8A}"/>
              </a:ext>
            </a:extLst>
          </p:cNvPr>
          <p:cNvSpPr txBox="1"/>
          <p:nvPr/>
        </p:nvSpPr>
        <p:spPr>
          <a:xfrm>
            <a:off x="5596760" y="644828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89BE9E-ACEA-AEB3-6902-E7766D51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02" y="2116801"/>
            <a:ext cx="2157502" cy="189895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2FDB5FA-DBBB-0E74-8975-9881A26B9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60" y="4464872"/>
            <a:ext cx="2428875" cy="19907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B2FB0A-C5D2-4899-748F-0CD5113A101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8608" y="2089690"/>
            <a:ext cx="3298304" cy="4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Avant-propos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820472" cy="5040560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Plusieurs personnes pensent que le CSS 3, le dernier niveau CSS est né en 2009 en même temps avec le HTML5. </a:t>
            </a:r>
          </a:p>
          <a:p>
            <a:endParaRPr lang="fr-FR" sz="2400" dirty="0"/>
          </a:p>
          <a:p>
            <a:r>
              <a:rPr lang="fr-FR" sz="2400" dirty="0"/>
              <a:t>Cette idée est erronée, le CSS 3 a été inventé en 1999, et il a resté bloqué par la W3C qui a refusé sa validation a cause des animations 2D et 3D ( normalement c’est le rôle du JS ).</a:t>
            </a:r>
          </a:p>
          <a:p>
            <a:endParaRPr lang="fr-FR" sz="2400" dirty="0"/>
          </a:p>
          <a:p>
            <a:r>
              <a:rPr lang="fr-FR" sz="2400" dirty="0"/>
              <a:t>En 2009, CSS a pu convaincre les navigateurs de son importance, alors les navigateurs ont créé leur propre organisation WHATWG qui a validé le CSS3.</a:t>
            </a:r>
          </a:p>
          <a:p>
            <a:endParaRPr lang="fr-FR" sz="2400" dirty="0"/>
          </a:p>
          <a:p>
            <a:r>
              <a:rPr lang="fr-FR" sz="2400" dirty="0"/>
              <a:t>Actuellement la WHATWG et l’organisme qui contrôle le domaine du web, le rôle de la W3C est concentré sur la documentation? </a:t>
            </a:r>
          </a:p>
        </p:txBody>
      </p:sp>
    </p:spTree>
    <p:extLst>
      <p:ext uri="{BB962C8B-B14F-4D97-AF65-F5344CB8AC3E}">
        <p14:creationId xmlns:p14="http://schemas.microsoft.com/office/powerpoint/2010/main" val="4100411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80" y="1268760"/>
            <a:ext cx="8788016" cy="5389693"/>
          </a:xfrm>
        </p:spPr>
        <p:txBody>
          <a:bodyPr>
            <a:normAutofit/>
          </a:bodyPr>
          <a:lstStyle/>
          <a:p>
            <a:r>
              <a:rPr lang="fr-FR" sz="1800" dirty="0"/>
              <a:t>Pour définir l’alignement horizontal du texte</a:t>
            </a:r>
          </a:p>
          <a:p>
            <a:r>
              <a:rPr lang="fr-FR" sz="1800" dirty="0"/>
              <a:t>Elle accepte : </a:t>
            </a:r>
            <a:r>
              <a:rPr lang="fr-FR" sz="1800" u="sng" dirty="0"/>
              <a:t>start</a:t>
            </a:r>
            <a:r>
              <a:rPr lang="fr-FR" sz="1800" dirty="0"/>
              <a:t> | end | </a:t>
            </a:r>
            <a:r>
              <a:rPr lang="fr-FR" sz="1800" dirty="0" err="1"/>
              <a:t>left</a:t>
            </a:r>
            <a:r>
              <a:rPr lang="fr-FR" sz="1800" dirty="0"/>
              <a:t> | right |center | </a:t>
            </a:r>
            <a:r>
              <a:rPr lang="fr-FR" sz="1800" dirty="0" err="1"/>
              <a:t>justify</a:t>
            </a:r>
            <a:r>
              <a:rPr lang="fr-FR" sz="1800" dirty="0"/>
              <a:t> | match-parent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Text-align</a:t>
            </a:r>
            <a:r>
              <a:rPr lang="fr-FR" dirty="0"/>
              <a:t> et direction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6FE50D-3368-16E1-1F16-DA9E923D855D}"/>
              </a:ext>
            </a:extLst>
          </p:cNvPr>
          <p:cNvSpPr txBox="1"/>
          <p:nvPr/>
        </p:nvSpPr>
        <p:spPr>
          <a:xfrm>
            <a:off x="1763688" y="64555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C24F743-157F-D5AE-BA29-D1CFA07DF3DB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0" cy="3830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930BCE5-44E8-B7A0-FAAE-9CDDA6352E0F}"/>
              </a:ext>
            </a:extLst>
          </p:cNvPr>
          <p:cNvSpPr txBox="1"/>
          <p:nvPr/>
        </p:nvSpPr>
        <p:spPr>
          <a:xfrm>
            <a:off x="5694226" y="4034491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Sans CSS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949B83-82B5-C258-1DAE-2EDF37C31A8A}"/>
              </a:ext>
            </a:extLst>
          </p:cNvPr>
          <p:cNvSpPr txBox="1"/>
          <p:nvPr/>
        </p:nvSpPr>
        <p:spPr>
          <a:xfrm>
            <a:off x="5596760" y="644828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BE44A01-C08D-0830-170A-86ABD4A01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558" y="2314585"/>
            <a:ext cx="1903032" cy="15960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397BF06-8362-99B1-EC59-F4EF895B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01" y="4624333"/>
            <a:ext cx="3141711" cy="17040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206FA5F-C9A1-CEC1-4F87-589A8F1854D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4163" y="2132636"/>
            <a:ext cx="1970634" cy="45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80" y="1268760"/>
            <a:ext cx="8788016" cy="5389693"/>
          </a:xfrm>
        </p:spPr>
        <p:txBody>
          <a:bodyPr>
            <a:normAutofit/>
          </a:bodyPr>
          <a:lstStyle/>
          <a:p>
            <a:r>
              <a:rPr lang="fr-FR" sz="1800" dirty="0"/>
              <a:t>Pour définir la longueur qui doit être laissée avant le début de la première ligne d'un élément contenant du texte</a:t>
            </a:r>
          </a:p>
          <a:p>
            <a:r>
              <a:rPr lang="fr-FR" sz="1800" dirty="0"/>
              <a:t>Elle accepte : Des valeurs numériques en px, </a:t>
            </a:r>
            <a:r>
              <a:rPr lang="fr-FR" sz="1800" dirty="0" err="1"/>
              <a:t>em</a:t>
            </a:r>
            <a:r>
              <a:rPr lang="fr-FR" sz="1800" dirty="0"/>
              <a:t>, rem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text-indent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6FE50D-3368-16E1-1F16-DA9E923D855D}"/>
              </a:ext>
            </a:extLst>
          </p:cNvPr>
          <p:cNvSpPr txBox="1"/>
          <p:nvPr/>
        </p:nvSpPr>
        <p:spPr>
          <a:xfrm>
            <a:off x="1763688" y="64555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C24F743-157F-D5AE-BA29-D1CFA07DF3DB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0" cy="3830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930BCE5-44E8-B7A0-FAAE-9CDDA6352E0F}"/>
              </a:ext>
            </a:extLst>
          </p:cNvPr>
          <p:cNvSpPr txBox="1"/>
          <p:nvPr/>
        </p:nvSpPr>
        <p:spPr>
          <a:xfrm>
            <a:off x="5694226" y="4034491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Sans CSS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949B83-82B5-C258-1DAE-2EDF37C31A8A}"/>
              </a:ext>
            </a:extLst>
          </p:cNvPr>
          <p:cNvSpPr txBox="1"/>
          <p:nvPr/>
        </p:nvSpPr>
        <p:spPr>
          <a:xfrm>
            <a:off x="5596760" y="644828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FEDDF6-3E86-9FD9-E8C3-EE5CD60F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2668069"/>
            <a:ext cx="4128846" cy="12960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54AA87-D40C-C138-1B66-C1919B52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29" y="4806758"/>
            <a:ext cx="4092795" cy="160393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BF88CE1-4645-E553-0E09-2B19654917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542" y="2326788"/>
            <a:ext cx="4075612" cy="43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80" y="1268760"/>
            <a:ext cx="8788016" cy="5389693"/>
          </a:xfrm>
        </p:spPr>
        <p:txBody>
          <a:bodyPr>
            <a:normAutofit/>
          </a:bodyPr>
          <a:lstStyle/>
          <a:p>
            <a:r>
              <a:rPr lang="fr-FR" sz="1800" dirty="0"/>
              <a:t>Pour définir la distance entre les lignes ou les caractères</a:t>
            </a:r>
          </a:p>
          <a:p>
            <a:r>
              <a:rPr lang="fr-FR" sz="1800" dirty="0"/>
              <a:t>Elle accepte : Des valeurs numériques en px, </a:t>
            </a:r>
            <a:r>
              <a:rPr lang="fr-FR" sz="1800" dirty="0" err="1"/>
              <a:t>em</a:t>
            </a:r>
            <a:r>
              <a:rPr lang="fr-FR" sz="1800" dirty="0"/>
              <a:t>, rem 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Line-</a:t>
            </a:r>
            <a:r>
              <a:rPr lang="fr-FR" dirty="0" err="1"/>
              <a:t>width</a:t>
            </a:r>
            <a:r>
              <a:rPr lang="fr-FR" dirty="0"/>
              <a:t> et </a:t>
            </a:r>
            <a:r>
              <a:rPr lang="fr-FR" dirty="0" err="1"/>
              <a:t>letter-spacing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6FE50D-3368-16E1-1F16-DA9E923D855D}"/>
              </a:ext>
            </a:extLst>
          </p:cNvPr>
          <p:cNvSpPr txBox="1"/>
          <p:nvPr/>
        </p:nvSpPr>
        <p:spPr>
          <a:xfrm>
            <a:off x="1763688" y="64555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C24F743-157F-D5AE-BA29-D1CFA07DF3DB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0" cy="3830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930BCE5-44E8-B7A0-FAAE-9CDDA6352E0F}"/>
              </a:ext>
            </a:extLst>
          </p:cNvPr>
          <p:cNvSpPr txBox="1"/>
          <p:nvPr/>
        </p:nvSpPr>
        <p:spPr>
          <a:xfrm>
            <a:off x="5745231" y="3503434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Sans CSS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949B83-82B5-C258-1DAE-2EDF37C31A8A}"/>
              </a:ext>
            </a:extLst>
          </p:cNvPr>
          <p:cNvSpPr txBox="1"/>
          <p:nvPr/>
        </p:nvSpPr>
        <p:spPr>
          <a:xfrm>
            <a:off x="5596760" y="644828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FEDDF6-3E86-9FD9-E8C3-EE5CD60F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470" y="2214439"/>
            <a:ext cx="4128846" cy="12960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948C329-9B92-F1AE-CC61-FC3DF8FE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6953" y="2223583"/>
            <a:ext cx="3938956" cy="45144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477D63D-6574-3770-C86C-4F03E8862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470" y="3948587"/>
            <a:ext cx="3605480" cy="252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80" y="1268760"/>
            <a:ext cx="8788016" cy="5389693"/>
          </a:xfrm>
        </p:spPr>
        <p:txBody>
          <a:bodyPr>
            <a:normAutofit/>
          </a:bodyPr>
          <a:lstStyle/>
          <a:p>
            <a:r>
              <a:rPr lang="fr-FR" sz="1800" dirty="0"/>
              <a:t>Pour définir un ombre pour le texte, vous pouvez définir l’épaisseur, la couleur et même la position de l’ombre</a:t>
            </a:r>
          </a:p>
          <a:p>
            <a:r>
              <a:rPr lang="fr-FR" sz="1800" dirty="0"/>
              <a:t>Elle accepte : décalage-x décalage-y </a:t>
            </a:r>
            <a:r>
              <a:rPr lang="fr-FR" sz="1800" dirty="0" err="1"/>
              <a:t>Blur</a:t>
            </a:r>
            <a:r>
              <a:rPr lang="fr-FR" sz="1800" dirty="0"/>
              <a:t> </a:t>
            </a:r>
            <a:r>
              <a:rPr lang="fr-FR" sz="1800" dirty="0" err="1"/>
              <a:t>color</a:t>
            </a:r>
            <a:r>
              <a:rPr lang="fr-FR" sz="1800" dirty="0"/>
              <a:t>;</a:t>
            </a:r>
          </a:p>
          <a:p>
            <a:endParaRPr lang="fr-FR" sz="1800" dirty="0"/>
          </a:p>
          <a:p>
            <a:endParaRPr lang="fr-FR" sz="18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Text-shadow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BC8C2B4-FAD5-3C8B-39A7-D91147C2CA14}"/>
              </a:ext>
            </a:extLst>
          </p:cNvPr>
          <p:cNvSpPr txBox="1"/>
          <p:nvPr/>
        </p:nvSpPr>
        <p:spPr>
          <a:xfrm>
            <a:off x="2699792" y="1700808"/>
            <a:ext cx="19575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900" dirty="0"/>
              <a:t>A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0074B74-5FD5-DB0C-30BC-C4BDA2553CA6}"/>
              </a:ext>
            </a:extLst>
          </p:cNvPr>
          <p:cNvCxnSpPr>
            <a:cxnSpLocks/>
          </p:cNvCxnSpPr>
          <p:nvPr/>
        </p:nvCxnSpPr>
        <p:spPr>
          <a:xfrm>
            <a:off x="3599275" y="3631161"/>
            <a:ext cx="18368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8E60BB0-DC56-EC1D-E5A4-6B84048A39E1}"/>
              </a:ext>
            </a:extLst>
          </p:cNvPr>
          <p:cNvCxnSpPr>
            <a:cxnSpLocks/>
          </p:cNvCxnSpPr>
          <p:nvPr/>
        </p:nvCxnSpPr>
        <p:spPr>
          <a:xfrm>
            <a:off x="3599275" y="3631161"/>
            <a:ext cx="0" cy="1958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E4CC0A0-B8EF-75F6-DBCE-CBE6428E0CAF}"/>
              </a:ext>
            </a:extLst>
          </p:cNvPr>
          <p:cNvSpPr txBox="1"/>
          <p:nvPr/>
        </p:nvSpPr>
        <p:spPr>
          <a:xfrm>
            <a:off x="3983232" y="2899428"/>
            <a:ext cx="243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x-offset</a:t>
            </a:r>
          </a:p>
          <a:p>
            <a:pPr algn="ctr"/>
            <a:r>
              <a:rPr lang="fr-FR" dirty="0"/>
              <a:t>positive values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08368E-D2D5-9EC7-BC1A-81698FC0CB30}"/>
              </a:ext>
            </a:extLst>
          </p:cNvPr>
          <p:cNvSpPr txBox="1"/>
          <p:nvPr/>
        </p:nvSpPr>
        <p:spPr>
          <a:xfrm>
            <a:off x="1983118" y="4687134"/>
            <a:ext cx="169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y-offset</a:t>
            </a:r>
          </a:p>
          <a:p>
            <a:pPr algn="ctr"/>
            <a:r>
              <a:rPr lang="fr-FR" dirty="0"/>
              <a:t>positive values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546B84B-64F4-C599-EAD2-B063A22F69AB}"/>
              </a:ext>
            </a:extLst>
          </p:cNvPr>
          <p:cNvCxnSpPr>
            <a:cxnSpLocks/>
          </p:cNvCxnSpPr>
          <p:nvPr/>
        </p:nvCxnSpPr>
        <p:spPr>
          <a:xfrm>
            <a:off x="5436096" y="3631161"/>
            <a:ext cx="0" cy="183991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15D9E08-3509-9BE6-396E-CED3B1B6D1D0}"/>
              </a:ext>
            </a:extLst>
          </p:cNvPr>
          <p:cNvCxnSpPr>
            <a:cxnSpLocks/>
          </p:cNvCxnSpPr>
          <p:nvPr/>
        </p:nvCxnSpPr>
        <p:spPr>
          <a:xfrm>
            <a:off x="3678585" y="5589240"/>
            <a:ext cx="1757511" cy="345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FA632C8-5A62-5EAE-FCA5-936B6FD4DBD7}"/>
              </a:ext>
            </a:extLst>
          </p:cNvPr>
          <p:cNvSpPr txBox="1"/>
          <p:nvPr/>
        </p:nvSpPr>
        <p:spPr>
          <a:xfrm>
            <a:off x="4489000" y="3631160"/>
            <a:ext cx="19575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27065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80" y="1268760"/>
            <a:ext cx="8788016" cy="5389693"/>
          </a:xfrm>
        </p:spPr>
        <p:txBody>
          <a:bodyPr>
            <a:normAutofit/>
          </a:bodyPr>
          <a:lstStyle/>
          <a:p>
            <a:r>
              <a:rPr lang="fr-FR" sz="1800" dirty="0"/>
              <a:t>Pour définir un ombre pour le texte, vous pouvez définir l’épaisseur, la couleur et même la position de l’ombre</a:t>
            </a:r>
          </a:p>
          <a:p>
            <a:r>
              <a:rPr lang="fr-FR" sz="1800" dirty="0"/>
              <a:t>Elle accepte : décalage-x décalage-y flou </a:t>
            </a:r>
            <a:r>
              <a:rPr lang="fr-FR" sz="1800" dirty="0" err="1"/>
              <a:t>color</a:t>
            </a:r>
            <a:r>
              <a:rPr lang="fr-FR" sz="1800" dirty="0"/>
              <a:t>;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Text-shadow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6FE50D-3368-16E1-1F16-DA9E923D855D}"/>
              </a:ext>
            </a:extLst>
          </p:cNvPr>
          <p:cNvSpPr txBox="1"/>
          <p:nvPr/>
        </p:nvSpPr>
        <p:spPr>
          <a:xfrm>
            <a:off x="1763688" y="645559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Code HTML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C24F743-157F-D5AE-BA29-D1CFA07DF3DB}"/>
              </a:ext>
            </a:extLst>
          </p:cNvPr>
          <p:cNvCxnSpPr>
            <a:cxnSpLocks/>
          </p:cNvCxnSpPr>
          <p:nvPr/>
        </p:nvCxnSpPr>
        <p:spPr>
          <a:xfrm>
            <a:off x="4716016" y="2708920"/>
            <a:ext cx="0" cy="383082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930BCE5-44E8-B7A0-FAAE-9CDDA6352E0F}"/>
              </a:ext>
            </a:extLst>
          </p:cNvPr>
          <p:cNvSpPr txBox="1"/>
          <p:nvPr/>
        </p:nvSpPr>
        <p:spPr>
          <a:xfrm>
            <a:off x="5715464" y="3573135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Sans CSS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F949B83-82B5-C258-1DAE-2EDF37C31A8A}"/>
              </a:ext>
            </a:extLst>
          </p:cNvPr>
          <p:cNvSpPr txBox="1"/>
          <p:nvPr/>
        </p:nvSpPr>
        <p:spPr>
          <a:xfrm>
            <a:off x="5669952" y="6455597"/>
            <a:ext cx="224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74747"/>
                </a:solidFill>
              </a:rPr>
              <a:t>Navigateur - Avec CSS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0D6E107-D309-163E-4AF2-2E063924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120" y="1943403"/>
            <a:ext cx="2333625" cy="17049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6205385-59AF-C234-439A-08311DF5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5038" y="2391728"/>
            <a:ext cx="2819227" cy="434630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DA0C4F7-27B0-D72F-FD4B-34984488F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92" y="4049420"/>
            <a:ext cx="2530347" cy="25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3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Mission 1 : Mise en forme d’écriture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80" y="1268760"/>
            <a:ext cx="8788016" cy="5389693"/>
          </a:xfrm>
        </p:spPr>
        <p:txBody>
          <a:bodyPr>
            <a:normAutofit/>
          </a:bodyPr>
          <a:lstStyle/>
          <a:p>
            <a:r>
              <a:rPr lang="fr-FR" sz="1800" dirty="0"/>
              <a:t>Les types de fonts sont : </a:t>
            </a:r>
          </a:p>
          <a:p>
            <a:pPr marL="457200" lvl="1" indent="0">
              <a:buNone/>
            </a:pPr>
            <a:r>
              <a:rPr lang="fr-FR" sz="1400" dirty="0"/>
              <a:t>	</a:t>
            </a:r>
            <a:r>
              <a:rPr lang="fr-FR" sz="3600" dirty="0" err="1">
                <a:latin typeface="Adobe Ming Std L" panose="02020300000000000000" pitchFamily="18" charset="-128"/>
                <a:ea typeface="Adobe Ming Std L" panose="02020300000000000000" pitchFamily="18" charset="-128"/>
              </a:rPr>
              <a:t>serrif</a:t>
            </a:r>
            <a:r>
              <a:rPr lang="fr-FR" sz="3600" dirty="0"/>
              <a:t>, </a:t>
            </a:r>
            <a:r>
              <a:rPr lang="fr-FR" sz="3600" dirty="0">
                <a:latin typeface="Arial" panose="020B0604020202020204" pitchFamily="34" charset="0"/>
                <a:cs typeface="Arial" panose="020B0604020202020204" pitchFamily="34" charset="0"/>
              </a:rPr>
              <a:t>sans </a:t>
            </a:r>
            <a:r>
              <a:rPr lang="fr-FR" sz="3600" dirty="0" err="1">
                <a:latin typeface="Arial" panose="020B0604020202020204" pitchFamily="34" charset="0"/>
                <a:cs typeface="Arial" panose="020B0604020202020204" pitchFamily="34" charset="0"/>
              </a:rPr>
              <a:t>serrif</a:t>
            </a:r>
            <a:r>
              <a:rPr lang="fr-FR" sz="3600" dirty="0"/>
              <a:t>, </a:t>
            </a:r>
            <a:r>
              <a:rPr lang="fr-FR" sz="4800" dirty="0">
                <a:latin typeface="Palace Script MT" panose="030303020206070C0B05" pitchFamily="66" charset="0"/>
              </a:rPr>
              <a:t>hand</a:t>
            </a:r>
            <a:r>
              <a:rPr lang="fr-FR" sz="3600" dirty="0"/>
              <a:t>, </a:t>
            </a:r>
            <a:r>
              <a:rPr lang="fr-FR" sz="3600" dirty="0">
                <a:latin typeface="Prestige Elite Std" panose="02060509020206020304" pitchFamily="49" charset="0"/>
              </a:rPr>
              <a:t>monospace</a:t>
            </a:r>
          </a:p>
          <a:p>
            <a:pPr lvl="1"/>
            <a:r>
              <a:rPr lang="fr-FR" sz="1800" b="1" dirty="0" err="1"/>
              <a:t>Serrif</a:t>
            </a:r>
            <a:r>
              <a:rPr lang="fr-FR" sz="1800" b="1" dirty="0"/>
              <a:t> : </a:t>
            </a:r>
            <a:r>
              <a:rPr lang="fr-FR" sz="1800" dirty="0"/>
              <a:t>Recommandé dans le cas d’une site web fashion</a:t>
            </a:r>
          </a:p>
          <a:p>
            <a:pPr lvl="1"/>
            <a:r>
              <a:rPr lang="fr-FR" sz="1800" b="1" dirty="0"/>
              <a:t>Sans </a:t>
            </a:r>
            <a:r>
              <a:rPr lang="fr-FR" sz="1800" b="1" dirty="0" err="1"/>
              <a:t>Serrif</a:t>
            </a:r>
            <a:r>
              <a:rPr lang="fr-FR" sz="1800" b="1" dirty="0"/>
              <a:t> : </a:t>
            </a:r>
            <a:r>
              <a:rPr lang="fr-FR" sz="1800" dirty="0"/>
              <a:t>Pour le reste des cas</a:t>
            </a:r>
          </a:p>
          <a:p>
            <a:pPr lvl="1"/>
            <a:r>
              <a:rPr lang="fr-FR" sz="1800" dirty="0"/>
              <a:t>Hand et Monospace sont qualifiés </a:t>
            </a:r>
            <a:r>
              <a:rPr lang="fr-FR" sz="1800" dirty="0" err="1"/>
              <a:t>commes</a:t>
            </a:r>
            <a:r>
              <a:rPr lang="fr-FR" sz="1800" dirty="0"/>
              <a:t> fonts difficiles à lire.</a:t>
            </a:r>
          </a:p>
          <a:p>
            <a:pPr lvl="1"/>
            <a:endParaRPr lang="fr-FR" sz="1800" dirty="0"/>
          </a:p>
          <a:p>
            <a:r>
              <a:rPr lang="fr-FR" sz="2200" dirty="0"/>
              <a:t>Les lignes de texte ne doivent pas dépasser 80 caractères. </a:t>
            </a:r>
          </a:p>
          <a:p>
            <a:r>
              <a:rPr lang="fr-FR" sz="2200" b="1" dirty="0"/>
              <a:t>Line-</a:t>
            </a:r>
            <a:r>
              <a:rPr lang="fr-FR" sz="2200" b="1" dirty="0" err="1"/>
              <a:t>width</a:t>
            </a:r>
            <a:r>
              <a:rPr lang="fr-FR" sz="2200" dirty="0"/>
              <a:t> recommandée et de 16px. </a:t>
            </a:r>
          </a:p>
          <a:p>
            <a:r>
              <a:rPr lang="fr-FR" sz="2200" dirty="0"/>
              <a:t>Ne pas travailler avec </a:t>
            </a:r>
            <a:r>
              <a:rPr lang="fr-FR" sz="2200" b="1" dirty="0" err="1"/>
              <a:t>text-align:justify</a:t>
            </a:r>
            <a:r>
              <a:rPr lang="fr-FR" sz="2200" b="1" dirty="0"/>
              <a:t> </a:t>
            </a:r>
            <a:r>
              <a:rPr lang="fr-FR" sz="2200" dirty="0"/>
              <a:t>pour les textes. </a:t>
            </a:r>
          </a:p>
          <a:p>
            <a:r>
              <a:rPr lang="fr-FR" sz="2200" dirty="0"/>
              <a:t>Ne pas utiliser </a:t>
            </a:r>
            <a:r>
              <a:rPr lang="fr-FR" sz="2200" b="1" dirty="0" err="1"/>
              <a:t>text-shadow</a:t>
            </a:r>
            <a:r>
              <a:rPr lang="fr-FR" sz="2200" dirty="0"/>
              <a:t> pour le texte.</a:t>
            </a:r>
          </a:p>
          <a:p>
            <a:pPr marL="0" indent="0">
              <a:buNone/>
            </a:pPr>
            <a:endParaRPr lang="fr-FR" sz="2200" dirty="0"/>
          </a:p>
          <a:p>
            <a:r>
              <a:rPr lang="fr-FR" sz="2200" dirty="0"/>
              <a:t>Pour un récapitulatif : </a:t>
            </a:r>
            <a:r>
              <a:rPr lang="fr-FR" sz="2200" b="1" dirty="0"/>
              <a:t>https://youtu.be/skEs-jkxjZQ</a:t>
            </a:r>
          </a:p>
          <a:p>
            <a:endParaRPr lang="fr-FR" sz="22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36909A-ADA9-3FD9-ABD7-D6BA3E4DDA57}"/>
              </a:ext>
            </a:extLst>
          </p:cNvPr>
          <p:cNvSpPr txBox="1">
            <a:spLocks/>
          </p:cNvSpPr>
          <p:nvPr/>
        </p:nvSpPr>
        <p:spPr>
          <a:xfrm>
            <a:off x="656992" y="941018"/>
            <a:ext cx="849694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/>
              <a:t>Recommandations </a:t>
            </a:r>
          </a:p>
        </p:txBody>
      </p:sp>
    </p:spTree>
    <p:extLst>
      <p:ext uri="{BB962C8B-B14F-4D97-AF65-F5344CB8AC3E}">
        <p14:creationId xmlns:p14="http://schemas.microsoft.com/office/powerpoint/2010/main" val="315160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Problématique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9322DC-8985-4043-9D62-22C54FE0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715210"/>
            <a:ext cx="9171424" cy="48245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fr-FR" sz="3200" b="1" dirty="0"/>
              <a:t>Comment rendre mon texte rouge ou noir ? </a:t>
            </a:r>
          </a:p>
          <a:p>
            <a:pPr marL="457200" lvl="1" indent="0" algn="ctr">
              <a:buNone/>
            </a:pPr>
            <a:endParaRPr lang="fr-FR" sz="3200" b="1" dirty="0"/>
          </a:p>
          <a:p>
            <a:pPr marL="457200" lvl="1" indent="0" algn="ctr">
              <a:buNone/>
            </a:pPr>
            <a:r>
              <a:rPr lang="fr-FR" sz="3200" b="1" dirty="0"/>
              <a:t>Comment faire apparaître mon contenu à tel endroit de l'écran ? </a:t>
            </a:r>
          </a:p>
          <a:p>
            <a:pPr marL="457200" lvl="1" indent="0" algn="ctr">
              <a:buNone/>
            </a:pPr>
            <a:endParaRPr lang="fr-FR" sz="3200" b="1" dirty="0"/>
          </a:p>
          <a:p>
            <a:pPr marL="457200" lvl="1" indent="0" algn="ctr">
              <a:buNone/>
            </a:pPr>
            <a:r>
              <a:rPr lang="fr-FR" sz="3200" b="1" dirty="0"/>
              <a:t>Comment décorer ma page web avec une image ou une couleur d'arrière-plan ?</a:t>
            </a:r>
          </a:p>
        </p:txBody>
      </p:sp>
    </p:spTree>
    <p:extLst>
      <p:ext uri="{BB962C8B-B14F-4D97-AF65-F5344CB8AC3E}">
        <p14:creationId xmlns:p14="http://schemas.microsoft.com/office/powerpoint/2010/main" val="225047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276872"/>
            <a:ext cx="8496944" cy="2304256"/>
          </a:xfrm>
        </p:spPr>
        <p:txBody>
          <a:bodyPr>
            <a:noAutofit/>
          </a:bodyPr>
          <a:lstStyle/>
          <a:p>
            <a:r>
              <a:rPr lang="fr-FR" sz="8000" b="1" dirty="0"/>
              <a:t>Lier HTML &amp; CSS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0485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Méthode 1 : Linéaire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596405F-24C7-B1CC-304B-F1C6CF67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64" y="1019994"/>
            <a:ext cx="8820472" cy="2304256"/>
          </a:xfrm>
        </p:spPr>
        <p:txBody>
          <a:bodyPr>
            <a:normAutofit/>
          </a:bodyPr>
          <a:lstStyle/>
          <a:p>
            <a:r>
              <a:rPr lang="fr-FR" sz="2000" dirty="0"/>
              <a:t>Nous pouvons lier le CSS avec HTML en utilisant 3 méthodes différentes : </a:t>
            </a:r>
          </a:p>
          <a:p>
            <a:pPr lvl="1"/>
            <a:r>
              <a:rPr lang="fr-FR" sz="1800" dirty="0"/>
              <a:t>Intégration linéaire : Dans l’attribut style de la balise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F9C77A-294A-183D-76EC-5D49E4E6ECAF}"/>
              </a:ext>
            </a:extLst>
          </p:cNvPr>
          <p:cNvSpPr txBox="1"/>
          <p:nvPr/>
        </p:nvSpPr>
        <p:spPr>
          <a:xfrm>
            <a:off x="752516" y="2076413"/>
            <a:ext cx="32525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    &lt;</a:t>
            </a:r>
            <a:r>
              <a:rPr lang="fr-FR" dirty="0" err="1"/>
              <a:t>title</a:t>
            </a:r>
            <a:r>
              <a:rPr lang="fr-FR" dirty="0"/>
              <a:t>&gt;TP&lt;/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  <a:p>
            <a:r>
              <a:rPr lang="fr-FR" dirty="0"/>
              <a:t>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&lt;body&gt;</a:t>
            </a:r>
          </a:p>
          <a:p>
            <a:r>
              <a:rPr lang="fr-FR" dirty="0"/>
              <a:t>&lt;p&gt;Hello&lt;/p&gt;</a:t>
            </a:r>
          </a:p>
          <a:p>
            <a:r>
              <a:rPr lang="fr-FR" dirty="0"/>
              <a:t>&lt;p </a:t>
            </a:r>
            <a:r>
              <a:rPr lang="fr-FR" b="1" dirty="0"/>
              <a:t>style=‘’</a:t>
            </a:r>
            <a:r>
              <a:rPr lang="fr-FR" b="1" dirty="0" err="1"/>
              <a:t>color:red</a:t>
            </a:r>
            <a:r>
              <a:rPr lang="fr-FR" b="1" dirty="0"/>
              <a:t>’’</a:t>
            </a:r>
            <a:r>
              <a:rPr lang="fr-FR" dirty="0"/>
              <a:t>&gt;World&lt;/p&gt;</a:t>
            </a:r>
          </a:p>
          <a:p>
            <a:r>
              <a:rPr lang="fr-FR" dirty="0"/>
              <a:t>&lt;p </a:t>
            </a:r>
            <a:r>
              <a:rPr lang="fr-FR" b="1" dirty="0"/>
              <a:t>style=‘’</a:t>
            </a:r>
            <a:r>
              <a:rPr lang="fr-FR" b="1" dirty="0" err="1"/>
              <a:t>color:red</a:t>
            </a:r>
            <a:r>
              <a:rPr lang="fr-FR" b="1" dirty="0"/>
              <a:t>’’</a:t>
            </a:r>
            <a:r>
              <a:rPr lang="fr-FR" dirty="0"/>
              <a:t>&gt;!!&lt;/p&gt;</a:t>
            </a:r>
          </a:p>
          <a:p>
            <a:r>
              <a:rPr lang="fr-FR" dirty="0"/>
              <a:t>&lt;/body&gt;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1CBBBF-59DF-4AD7-2371-46AB57F84377}"/>
              </a:ext>
            </a:extLst>
          </p:cNvPr>
          <p:cNvSpPr txBox="1"/>
          <p:nvPr/>
        </p:nvSpPr>
        <p:spPr>
          <a:xfrm>
            <a:off x="6300191" y="2316900"/>
            <a:ext cx="756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Hello</a:t>
            </a:r>
          </a:p>
          <a:p>
            <a:r>
              <a:rPr lang="fr-FR" dirty="0">
                <a:solidFill>
                  <a:srgbClr val="FF0000"/>
                </a:solidFill>
              </a:rPr>
              <a:t>World</a:t>
            </a:r>
          </a:p>
          <a:p>
            <a:r>
              <a:rPr lang="fr-FR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652C0C-B9FC-EF2D-5355-6A710CD512D3}"/>
              </a:ext>
            </a:extLst>
          </p:cNvPr>
          <p:cNvSpPr txBox="1"/>
          <p:nvPr/>
        </p:nvSpPr>
        <p:spPr>
          <a:xfrm>
            <a:off x="3271962" y="307939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512DEC-3A0D-3421-1C45-9DF16F8DF5C5}"/>
              </a:ext>
            </a:extLst>
          </p:cNvPr>
          <p:cNvSpPr txBox="1"/>
          <p:nvPr/>
        </p:nvSpPr>
        <p:spPr>
          <a:xfrm>
            <a:off x="4620345" y="3079392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9BA6411-AA98-4A4D-6621-2C0CE825D608}"/>
              </a:ext>
            </a:extLst>
          </p:cNvPr>
          <p:cNvCxnSpPr>
            <a:cxnSpLocks/>
          </p:cNvCxnSpPr>
          <p:nvPr/>
        </p:nvCxnSpPr>
        <p:spPr>
          <a:xfrm>
            <a:off x="4581904" y="2029858"/>
            <a:ext cx="0" cy="2952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C4060870-9955-3671-3968-03C8BB9D0D02}"/>
              </a:ext>
            </a:extLst>
          </p:cNvPr>
          <p:cNvSpPr txBox="1">
            <a:spLocks/>
          </p:cNvSpPr>
          <p:nvPr/>
        </p:nvSpPr>
        <p:spPr>
          <a:xfrm>
            <a:off x="359532" y="5838006"/>
            <a:ext cx="8424936" cy="121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Si nous avons 100 </a:t>
            </a:r>
            <a:r>
              <a:rPr lang="fr-FR" sz="2400" b="1" dirty="0"/>
              <a:t>&lt;p&gt;</a:t>
            </a:r>
            <a:r>
              <a:rPr lang="fr-FR" sz="2400" dirty="0"/>
              <a:t> avec même couleur, nous allons écrire </a:t>
            </a:r>
            <a:r>
              <a:rPr lang="fr-FR" sz="2400" b="1" dirty="0" err="1"/>
              <a:t>color:red</a:t>
            </a:r>
            <a:r>
              <a:rPr lang="fr-FR" sz="2400" b="1" dirty="0"/>
              <a:t> </a:t>
            </a:r>
            <a:r>
              <a:rPr lang="fr-FR" sz="2400" dirty="0"/>
              <a:t>100 fois, en cas de modification : 100 modifications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428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Méthode 2 : Interne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596405F-24C7-B1CC-304B-F1C6CF67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64" y="1019994"/>
            <a:ext cx="8820472" cy="2304256"/>
          </a:xfrm>
        </p:spPr>
        <p:txBody>
          <a:bodyPr>
            <a:normAutofit/>
          </a:bodyPr>
          <a:lstStyle/>
          <a:p>
            <a:r>
              <a:rPr lang="fr-FR" sz="2000" dirty="0"/>
              <a:t>Nous pouvons lier le CSS avec HTML en utilisant 3 méthodes différentes : </a:t>
            </a:r>
          </a:p>
          <a:p>
            <a:pPr lvl="1"/>
            <a:r>
              <a:rPr lang="fr-FR" sz="1800" dirty="0"/>
              <a:t>Intégration interne : Dans la balise &lt;</a:t>
            </a:r>
            <a:r>
              <a:rPr lang="fr-FR" sz="1800" dirty="0" err="1"/>
              <a:t>head</a:t>
            </a:r>
            <a:r>
              <a:rPr lang="fr-FR" sz="1800" dirty="0"/>
              <a:t>&gt; de la page html, dans une balise &lt;style&gt;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F9C77A-294A-183D-76EC-5D49E4E6ECAF}"/>
              </a:ext>
            </a:extLst>
          </p:cNvPr>
          <p:cNvSpPr txBox="1"/>
          <p:nvPr/>
        </p:nvSpPr>
        <p:spPr>
          <a:xfrm>
            <a:off x="968279" y="1809349"/>
            <a:ext cx="20488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    &lt;</a:t>
            </a:r>
            <a:r>
              <a:rPr lang="fr-FR" dirty="0" err="1"/>
              <a:t>title</a:t>
            </a:r>
            <a:r>
              <a:rPr lang="fr-FR" dirty="0"/>
              <a:t>&gt;TP&lt;/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  <a:p>
            <a:r>
              <a:rPr lang="fr-FR" dirty="0"/>
              <a:t>    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b="1" dirty="0"/>
              <a:t>         &lt;style&gt;</a:t>
            </a:r>
          </a:p>
          <a:p>
            <a:r>
              <a:rPr lang="fr-FR" b="1" dirty="0"/>
              <a:t>               p{</a:t>
            </a:r>
          </a:p>
          <a:p>
            <a:r>
              <a:rPr lang="fr-FR" b="1" dirty="0"/>
              <a:t>                  </a:t>
            </a:r>
            <a:r>
              <a:rPr lang="fr-FR" b="1" dirty="0" err="1"/>
              <a:t>color:red</a:t>
            </a:r>
            <a:r>
              <a:rPr lang="fr-FR" b="1" dirty="0"/>
              <a:t>;</a:t>
            </a:r>
          </a:p>
          <a:p>
            <a:r>
              <a:rPr lang="fr-FR" b="1" dirty="0"/>
              <a:t>                 }</a:t>
            </a:r>
          </a:p>
          <a:p>
            <a:r>
              <a:rPr lang="fr-FR" b="1" dirty="0"/>
              <a:t>         &lt;style&gt;</a:t>
            </a:r>
          </a:p>
          <a:p>
            <a:r>
              <a:rPr lang="fr-FR" dirty="0"/>
              <a:t>    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&lt;body&gt;</a:t>
            </a:r>
          </a:p>
          <a:p>
            <a:r>
              <a:rPr lang="fr-FR" dirty="0"/>
              <a:t>&lt;p&gt;Hello&lt;/p&gt;</a:t>
            </a:r>
          </a:p>
          <a:p>
            <a:r>
              <a:rPr lang="fr-FR" dirty="0"/>
              <a:t>&lt;p&gt;World&lt;/p&gt;</a:t>
            </a:r>
          </a:p>
          <a:p>
            <a:r>
              <a:rPr lang="fr-FR" dirty="0"/>
              <a:t>&lt;p&gt;!!&lt;/p&gt;</a:t>
            </a:r>
          </a:p>
          <a:p>
            <a:r>
              <a:rPr lang="fr-FR" dirty="0"/>
              <a:t>&lt;/body&gt;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1CBBBF-59DF-4AD7-2371-46AB57F84377}"/>
              </a:ext>
            </a:extLst>
          </p:cNvPr>
          <p:cNvSpPr txBox="1"/>
          <p:nvPr/>
        </p:nvSpPr>
        <p:spPr>
          <a:xfrm>
            <a:off x="6300192" y="2948425"/>
            <a:ext cx="756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Hello</a:t>
            </a:r>
          </a:p>
          <a:p>
            <a:r>
              <a:rPr lang="fr-FR" dirty="0">
                <a:solidFill>
                  <a:srgbClr val="FF0000"/>
                </a:solidFill>
              </a:rPr>
              <a:t>World</a:t>
            </a:r>
          </a:p>
          <a:p>
            <a:r>
              <a:rPr lang="fr-FR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652C0C-B9FC-EF2D-5355-6A710CD512D3}"/>
              </a:ext>
            </a:extLst>
          </p:cNvPr>
          <p:cNvSpPr txBox="1"/>
          <p:nvPr/>
        </p:nvSpPr>
        <p:spPr>
          <a:xfrm>
            <a:off x="3288178" y="359972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512DEC-3A0D-3421-1C45-9DF16F8DF5C5}"/>
              </a:ext>
            </a:extLst>
          </p:cNvPr>
          <p:cNvSpPr txBox="1"/>
          <p:nvPr/>
        </p:nvSpPr>
        <p:spPr>
          <a:xfrm>
            <a:off x="4772413" y="3599728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9BA6411-AA98-4A4D-6621-2C0CE825D608}"/>
              </a:ext>
            </a:extLst>
          </p:cNvPr>
          <p:cNvCxnSpPr>
            <a:cxnSpLocks/>
          </p:cNvCxnSpPr>
          <p:nvPr/>
        </p:nvCxnSpPr>
        <p:spPr>
          <a:xfrm>
            <a:off x="4716016" y="2492896"/>
            <a:ext cx="0" cy="2952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2A6A44C3-FBC2-D909-29C5-E0FB57386BEA}"/>
              </a:ext>
            </a:extLst>
          </p:cNvPr>
          <p:cNvSpPr txBox="1">
            <a:spLocks/>
          </p:cNvSpPr>
          <p:nvPr/>
        </p:nvSpPr>
        <p:spPr>
          <a:xfrm>
            <a:off x="406818" y="6056666"/>
            <a:ext cx="8341646" cy="121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Si nous avons 100 </a:t>
            </a:r>
            <a:r>
              <a:rPr lang="fr-FR" sz="2000" b="1" dirty="0"/>
              <a:t>pages</a:t>
            </a:r>
            <a:r>
              <a:rPr lang="fr-FR" sz="2000" dirty="0"/>
              <a:t> avec même couleur de &lt;p&gt;, nous allons écrire </a:t>
            </a:r>
            <a:r>
              <a:rPr lang="fr-FR" sz="2000" b="1" dirty="0" err="1"/>
              <a:t>color:red</a:t>
            </a:r>
            <a:r>
              <a:rPr lang="fr-FR" sz="2000" b="1" dirty="0"/>
              <a:t> </a:t>
            </a:r>
            <a:r>
              <a:rPr lang="fr-FR" sz="2000" dirty="0"/>
              <a:t>100 fois, en cas de modification : 100 modifications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92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Méthode 3 : Externe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596405F-24C7-B1CC-304B-F1C6CF67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64" y="1019994"/>
            <a:ext cx="8820472" cy="2304256"/>
          </a:xfrm>
        </p:spPr>
        <p:txBody>
          <a:bodyPr>
            <a:normAutofit/>
          </a:bodyPr>
          <a:lstStyle/>
          <a:p>
            <a:r>
              <a:rPr lang="fr-FR" sz="2000" dirty="0"/>
              <a:t>Nous pouvons lier le CSS avec HTML en utilisant 3 méthodes différentes : </a:t>
            </a:r>
          </a:p>
          <a:p>
            <a:pPr lvl="1"/>
            <a:r>
              <a:rPr lang="fr-FR" sz="1800" dirty="0"/>
              <a:t>Intégration externe : Dans un fichier avec extension </a:t>
            </a:r>
            <a:r>
              <a:rPr lang="fr-FR" sz="1800" b="1" dirty="0"/>
              <a:t>.</a:t>
            </a:r>
            <a:r>
              <a:rPr lang="fr-FR" sz="1800" b="1" dirty="0" err="1"/>
              <a:t>css</a:t>
            </a:r>
            <a:r>
              <a:rPr lang="fr-FR" sz="1800" b="1" dirty="0"/>
              <a:t> </a:t>
            </a:r>
            <a:r>
              <a:rPr lang="fr-FR" sz="1800" dirty="0"/>
              <a:t>et intégration avec &lt;</a:t>
            </a:r>
            <a:r>
              <a:rPr lang="fr-FR" sz="1800" dirty="0" err="1"/>
              <a:t>link</a:t>
            </a:r>
            <a:r>
              <a:rPr lang="fr-FR" sz="1800" dirty="0"/>
              <a:t>&gt;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F9C77A-294A-183D-76EC-5D49E4E6ECAF}"/>
              </a:ext>
            </a:extLst>
          </p:cNvPr>
          <p:cNvSpPr txBox="1"/>
          <p:nvPr/>
        </p:nvSpPr>
        <p:spPr>
          <a:xfrm>
            <a:off x="57478" y="2305903"/>
            <a:ext cx="426796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    &lt;</a:t>
            </a:r>
            <a:r>
              <a:rPr lang="fr-FR" dirty="0" err="1"/>
              <a:t>title</a:t>
            </a:r>
            <a:r>
              <a:rPr lang="fr-FR" dirty="0"/>
              <a:t>&gt;TP&lt;/</a:t>
            </a:r>
            <a:r>
              <a:rPr lang="fr-FR" dirty="0" err="1"/>
              <a:t>title</a:t>
            </a:r>
            <a:r>
              <a:rPr lang="fr-FR" dirty="0"/>
              <a:t>&gt;</a:t>
            </a:r>
          </a:p>
          <a:p>
            <a:r>
              <a:rPr lang="fr-FR" dirty="0"/>
              <a:t>    &lt;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b="1" dirty="0"/>
              <a:t>    &lt;</a:t>
            </a:r>
            <a:r>
              <a:rPr lang="fr-FR" b="1" dirty="0" err="1"/>
              <a:t>link</a:t>
            </a:r>
            <a:r>
              <a:rPr lang="fr-FR" b="1" dirty="0"/>
              <a:t> rel=‘’</a:t>
            </a:r>
            <a:r>
              <a:rPr lang="fr-FR" b="1" dirty="0" err="1"/>
              <a:t>stylesheet</a:t>
            </a:r>
            <a:r>
              <a:rPr lang="fr-FR" b="1" dirty="0"/>
              <a:t>’’ href=‘’style.css’’/&gt;</a:t>
            </a:r>
          </a:p>
          <a:p>
            <a:r>
              <a:rPr lang="fr-FR" dirty="0"/>
              <a:t>   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&lt;body&gt;</a:t>
            </a:r>
          </a:p>
          <a:p>
            <a:r>
              <a:rPr lang="fr-FR" dirty="0"/>
              <a:t>&lt;p&gt;Hello&lt;/p&gt;</a:t>
            </a:r>
          </a:p>
          <a:p>
            <a:r>
              <a:rPr lang="fr-FR" dirty="0"/>
              <a:t>&lt;p&gt;World&lt;/p&gt;</a:t>
            </a:r>
          </a:p>
          <a:p>
            <a:r>
              <a:rPr lang="fr-FR" dirty="0"/>
              <a:t>&lt;p&gt;!!&lt;/p&gt;</a:t>
            </a:r>
          </a:p>
          <a:p>
            <a:r>
              <a:rPr lang="fr-FR" dirty="0"/>
              <a:t>&lt;/body&gt;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1CBBBF-59DF-4AD7-2371-46AB57F84377}"/>
              </a:ext>
            </a:extLst>
          </p:cNvPr>
          <p:cNvSpPr txBox="1"/>
          <p:nvPr/>
        </p:nvSpPr>
        <p:spPr>
          <a:xfrm>
            <a:off x="8266263" y="3429000"/>
            <a:ext cx="756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Hello</a:t>
            </a:r>
          </a:p>
          <a:p>
            <a:r>
              <a:rPr lang="fr-FR" dirty="0">
                <a:solidFill>
                  <a:srgbClr val="FF0000"/>
                </a:solidFill>
              </a:rPr>
              <a:t>World</a:t>
            </a:r>
          </a:p>
          <a:p>
            <a:r>
              <a:rPr lang="fr-FR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652C0C-B9FC-EF2D-5355-6A710CD512D3}"/>
              </a:ext>
            </a:extLst>
          </p:cNvPr>
          <p:cNvSpPr txBox="1"/>
          <p:nvPr/>
        </p:nvSpPr>
        <p:spPr>
          <a:xfrm>
            <a:off x="2803292" y="382660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HTML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512DEC-3A0D-3421-1C45-9DF16F8DF5C5}"/>
              </a:ext>
            </a:extLst>
          </p:cNvPr>
          <p:cNvSpPr txBox="1"/>
          <p:nvPr/>
        </p:nvSpPr>
        <p:spPr>
          <a:xfrm>
            <a:off x="6979247" y="3843785"/>
            <a:ext cx="12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Navigateur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9BA6411-AA98-4A4D-6621-2C0CE825D608}"/>
              </a:ext>
            </a:extLst>
          </p:cNvPr>
          <p:cNvCxnSpPr>
            <a:cxnSpLocks/>
          </p:cNvCxnSpPr>
          <p:nvPr/>
        </p:nvCxnSpPr>
        <p:spPr>
          <a:xfrm>
            <a:off x="4254756" y="2492896"/>
            <a:ext cx="0" cy="2952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2A6A44C3-FBC2-D909-29C5-E0FB57386BEA}"/>
              </a:ext>
            </a:extLst>
          </p:cNvPr>
          <p:cNvSpPr txBox="1">
            <a:spLocks/>
          </p:cNvSpPr>
          <p:nvPr/>
        </p:nvSpPr>
        <p:spPr>
          <a:xfrm>
            <a:off x="406818" y="6060826"/>
            <a:ext cx="8341646" cy="1215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Nous pouvons maintenant, lier plusieurs pages html avec le même fichier CSS, En cas de modification générale, vous allez modifier une seule fois. </a:t>
            </a:r>
            <a:endParaRPr lang="fr-FR" sz="180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B24AB21-23C0-D19F-EC19-C0AD640C12B9}"/>
              </a:ext>
            </a:extLst>
          </p:cNvPr>
          <p:cNvCxnSpPr>
            <a:cxnSpLocks/>
          </p:cNvCxnSpPr>
          <p:nvPr/>
        </p:nvCxnSpPr>
        <p:spPr>
          <a:xfrm>
            <a:off x="6903148" y="2460141"/>
            <a:ext cx="0" cy="295232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C9F17AC-D04E-B08C-DFA5-1BEFF3CE6A26}"/>
              </a:ext>
            </a:extLst>
          </p:cNvPr>
          <p:cNvSpPr txBox="1"/>
          <p:nvPr/>
        </p:nvSpPr>
        <p:spPr>
          <a:xfrm>
            <a:off x="4434719" y="3814361"/>
            <a:ext cx="24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Code CSS dans style.css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A4EDB8-A3A3-1735-0841-ADDBC307F9EB}"/>
              </a:ext>
            </a:extLst>
          </p:cNvPr>
          <p:cNvSpPr txBox="1"/>
          <p:nvPr/>
        </p:nvSpPr>
        <p:spPr>
          <a:xfrm>
            <a:off x="4661439" y="2690426"/>
            <a:ext cx="1519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p{</a:t>
            </a:r>
          </a:p>
          <a:p>
            <a:r>
              <a:rPr lang="fr-FR" dirty="0"/>
              <a:t>        </a:t>
            </a:r>
            <a:r>
              <a:rPr lang="fr-FR" dirty="0" err="1"/>
              <a:t>color:red</a:t>
            </a:r>
            <a:r>
              <a:rPr lang="fr-FR" dirty="0"/>
              <a:t>;</a:t>
            </a:r>
          </a:p>
          <a:p>
            <a:r>
              <a:rPr lang="fr-FR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9144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621F7-CC4A-4226-9DB1-2DA10081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3 méthodes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5596405F-24C7-B1CC-304B-F1C6CF67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64" y="1019994"/>
            <a:ext cx="8820472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dirty="0"/>
              <a:t>Notez que vous pouvez utiliser les 3 méthodes sur la même page</a:t>
            </a:r>
            <a:endParaRPr lang="fr-FR" sz="2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5BAB71-6BD2-492A-43F3-061B67FB7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405784" cy="47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561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13040</TotalTime>
  <Words>2447</Words>
  <Application>Microsoft Office PowerPoint</Application>
  <PresentationFormat>Affichage à l'écran (4:3)</PresentationFormat>
  <Paragraphs>347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Adobe Ming Std L</vt:lpstr>
      <vt:lpstr>Arial</vt:lpstr>
      <vt:lpstr>Calibri</vt:lpstr>
      <vt:lpstr>DIN Next LT Pro Medium Cond</vt:lpstr>
      <vt:lpstr>Palace Script MT</vt:lpstr>
      <vt:lpstr>Prestige Elite Std</vt:lpstr>
      <vt:lpstr>Thème Office</vt:lpstr>
      <vt:lpstr>Technologies Web - CSS</vt:lpstr>
      <vt:lpstr>Avant-propos</vt:lpstr>
      <vt:lpstr>Avant-propos</vt:lpstr>
      <vt:lpstr>Problématique</vt:lpstr>
      <vt:lpstr>Lier HTML &amp; CSS</vt:lpstr>
      <vt:lpstr>Méthode 1 : Linéaire</vt:lpstr>
      <vt:lpstr>Méthode 2 : Interne</vt:lpstr>
      <vt:lpstr>Méthode 3 : Externe</vt:lpstr>
      <vt:lpstr>Les 3 méthodes</vt:lpstr>
      <vt:lpstr>Quelle est la meilleure méthode ? </vt:lpstr>
      <vt:lpstr>Ce que nous allons voir</vt:lpstr>
      <vt:lpstr>Mission 1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  <vt:lpstr>Mission 1 : Mise en forme d’écriture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MANI MOHAMMED ADIL</dc:creator>
  <cp:lastModifiedBy>Mani Mohammed Adil</cp:lastModifiedBy>
  <cp:revision>569</cp:revision>
  <dcterms:created xsi:type="dcterms:W3CDTF">2016-04-16T12:32:51Z</dcterms:created>
  <dcterms:modified xsi:type="dcterms:W3CDTF">2024-11-03T14:49:49Z</dcterms:modified>
</cp:coreProperties>
</file>