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36" r:id="rId10"/>
    <p:sldId id="33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474747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1705" autoAdjust="0"/>
  </p:normalViewPr>
  <p:slideViewPr>
    <p:cSldViewPr>
      <p:cViewPr varScale="1">
        <p:scale>
          <a:sx n="90" d="100"/>
          <a:sy n="90" d="100"/>
        </p:scale>
        <p:origin x="2418" y="90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E2059-1B04-402F-87CC-597E2F8DBFED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1589-3ED6-46FF-9DD4-83189FEE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64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1589-3ED6-46FF-9DD4-83189FEE115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77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slides_fd-blan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6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318254"/>
            <a:ext cx="8496944" cy="432048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542391"/>
            <a:ext cx="8424936" cy="4824536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23480" y="923122"/>
            <a:ext cx="8424985" cy="604867"/>
          </a:xfrm>
        </p:spPr>
        <p:txBody>
          <a:bodyPr>
            <a:normAutofit/>
          </a:bodyPr>
          <a:lstStyle>
            <a:lvl1pPr>
              <a:buNone/>
              <a:defRPr sz="2000" b="0" baseline="0">
                <a:latin typeface="DIN Next LT Pro Medium Cond" pitchFamily="34" charset="0"/>
              </a:defRPr>
            </a:lvl1pPr>
          </a:lstStyle>
          <a:p>
            <a:pPr lvl="0"/>
            <a:r>
              <a:rPr lang="fr-FR" dirty="0"/>
              <a:t>Cliquez pour modifier les styles du sous titre</a:t>
            </a:r>
          </a:p>
        </p:txBody>
      </p:sp>
      <p:cxnSp>
        <p:nvCxnSpPr>
          <p:cNvPr id="8" name="Connecteur droit 2"/>
          <p:cNvCxnSpPr/>
          <p:nvPr userDrawn="1"/>
        </p:nvCxnSpPr>
        <p:spPr>
          <a:xfrm>
            <a:off x="395536" y="923122"/>
            <a:ext cx="54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8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699792" y="6352143"/>
            <a:ext cx="370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Présenté par : MANI Mohammed Adil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51520" y="318254"/>
            <a:ext cx="8496944" cy="432048"/>
          </a:xfrm>
        </p:spPr>
        <p:txBody>
          <a:bodyPr>
            <a:normAutofit fontScale="90000"/>
          </a:bodyPr>
          <a:lstStyle/>
          <a:p>
            <a:r>
              <a:rPr lang="fr-FR" dirty="0"/>
              <a:t>Technologies Web - CSS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65F16C-FD5A-E26B-B297-F72EBCA90B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24" y="1222551"/>
            <a:ext cx="4653136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5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2 : Mise en forme des cadres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296294"/>
          </a:xfrm>
        </p:spPr>
        <p:txBody>
          <a:bodyPr>
            <a:normAutofit/>
          </a:bodyPr>
          <a:lstStyle/>
          <a:p>
            <a:r>
              <a:rPr lang="fr-FR" sz="2000" dirty="0"/>
              <a:t>La propriété CSS box-</a:t>
            </a:r>
            <a:r>
              <a:rPr lang="fr-FR" sz="2000" dirty="0" err="1"/>
              <a:t>shadow</a:t>
            </a:r>
            <a:r>
              <a:rPr lang="fr-FR" sz="2000" dirty="0"/>
              <a:t> ajoute des ombres à la boîte, elle prend 4 paramètres : X-offset Y-offset </a:t>
            </a:r>
            <a:r>
              <a:rPr lang="fr-FR" sz="2000" dirty="0" err="1"/>
              <a:t>Blur</a:t>
            </a:r>
            <a:r>
              <a:rPr lang="fr-FR" sz="2000" dirty="0"/>
              <a:t>  </a:t>
            </a:r>
            <a:r>
              <a:rPr lang="fr-FR" sz="2000" dirty="0" err="1"/>
              <a:t>Color</a:t>
            </a:r>
            <a:r>
              <a:rPr lang="fr-FR" sz="2000" dirty="0"/>
              <a:t>.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Box-</a:t>
            </a:r>
            <a:r>
              <a:rPr lang="fr-FR" dirty="0" err="1"/>
              <a:t>shadow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F008D6D-06C1-92B6-2B23-4B3B4976868F}"/>
              </a:ext>
            </a:extLst>
          </p:cNvPr>
          <p:cNvSpPr txBox="1"/>
          <p:nvPr/>
        </p:nvSpPr>
        <p:spPr>
          <a:xfrm>
            <a:off x="457335" y="3449272"/>
            <a:ext cx="182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Sans box </a:t>
            </a:r>
            <a:r>
              <a:rPr lang="fr-FR" b="1" dirty="0" err="1">
                <a:solidFill>
                  <a:srgbClr val="474747"/>
                </a:solidFill>
              </a:rPr>
              <a:t>shadow</a:t>
            </a:r>
            <a:endParaRPr lang="fr-FR" b="1" dirty="0">
              <a:solidFill>
                <a:srgbClr val="4747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58D4DD-4467-6348-2F91-BE1912E32277}"/>
              </a:ext>
            </a:extLst>
          </p:cNvPr>
          <p:cNvSpPr txBox="1"/>
          <p:nvPr/>
        </p:nvSpPr>
        <p:spPr>
          <a:xfrm>
            <a:off x="135187" y="4794276"/>
            <a:ext cx="3006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474747"/>
                </a:solidFill>
              </a:rPr>
              <a:t>Box-</a:t>
            </a:r>
            <a:r>
              <a:rPr lang="fr-FR" sz="1600" b="1" dirty="0" err="1">
                <a:solidFill>
                  <a:srgbClr val="474747"/>
                </a:solidFill>
              </a:rPr>
              <a:t>shadow</a:t>
            </a:r>
            <a:r>
              <a:rPr lang="fr-FR" sz="1600" b="1" dirty="0">
                <a:solidFill>
                  <a:srgbClr val="474747"/>
                </a:solidFill>
              </a:rPr>
              <a:t> : 20px 10px 0px gray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988A3F1-5BEF-7D7F-0E48-A4DA8AF5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7" y="2567878"/>
            <a:ext cx="2466975" cy="89535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530A7FF-38F7-88EC-E727-FD1A111BB5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655" y="3929116"/>
            <a:ext cx="2552700" cy="92392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FA5C446-0310-BB28-824E-71DD20A42AD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12" y="5135082"/>
            <a:ext cx="2533650" cy="87630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C8579D5D-B5AD-36EA-0250-427C8B3246F5}"/>
              </a:ext>
            </a:extLst>
          </p:cNvPr>
          <p:cNvSpPr txBox="1"/>
          <p:nvPr/>
        </p:nvSpPr>
        <p:spPr>
          <a:xfrm>
            <a:off x="72670" y="6042774"/>
            <a:ext cx="3131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474747"/>
                </a:solidFill>
              </a:rPr>
              <a:t>Box-</a:t>
            </a:r>
            <a:r>
              <a:rPr lang="fr-FR" sz="1600" b="1" dirty="0" err="1">
                <a:solidFill>
                  <a:srgbClr val="474747"/>
                </a:solidFill>
              </a:rPr>
              <a:t>shadow</a:t>
            </a:r>
            <a:r>
              <a:rPr lang="fr-FR" sz="1600" b="1" dirty="0">
                <a:solidFill>
                  <a:srgbClr val="474747"/>
                </a:solidFill>
              </a:rPr>
              <a:t> : -20px -10px 5px gray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55CBE68-D544-F806-BA89-D893D13A8CC7}"/>
              </a:ext>
            </a:extLst>
          </p:cNvPr>
          <p:cNvSpPr txBox="1"/>
          <p:nvPr/>
        </p:nvSpPr>
        <p:spPr>
          <a:xfrm>
            <a:off x="3157571" y="2567878"/>
            <a:ext cx="590596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Bons Outils</a:t>
            </a:r>
          </a:p>
          <a:p>
            <a:endParaRPr lang="fr-FR" b="1" dirty="0"/>
          </a:p>
          <a:p>
            <a:r>
              <a:rPr lang="fr-FR" dirty="0"/>
              <a:t>-    Vous pouvez trouver une centaine d’exemples d’ombre  prédéfinies sur : </a:t>
            </a:r>
          </a:p>
          <a:p>
            <a:r>
              <a:rPr lang="fr-FR" b="1" dirty="0"/>
              <a:t>       https://getcssscan.com/css-box-shadow-examples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Vous pouvez dessiner votre </a:t>
            </a:r>
            <a:r>
              <a:rPr lang="fr-FR" dirty="0" err="1"/>
              <a:t>shadow</a:t>
            </a:r>
            <a:r>
              <a:rPr lang="fr-FR" dirty="0"/>
              <a:t> et générer son code automatiquement sur : </a:t>
            </a:r>
          </a:p>
          <a:p>
            <a:pPr lvl="1"/>
            <a:r>
              <a:rPr lang="fr-FR" b="1" dirty="0"/>
              <a:t>https://box-shadow.dev/</a:t>
            </a:r>
          </a:p>
          <a:p>
            <a:pPr lvl="1"/>
            <a:endParaRPr lang="fr-FR" b="1" dirty="0"/>
          </a:p>
          <a:p>
            <a:pPr marL="285750" lvl="1" indent="-285750">
              <a:buFontTx/>
              <a:buChar char="-"/>
            </a:pPr>
            <a:r>
              <a:rPr lang="fr-FR" dirty="0"/>
              <a:t>Vous pouvez dessiner des bordures arrondies en utilisant : </a:t>
            </a:r>
          </a:p>
          <a:p>
            <a:pPr lvl="1"/>
            <a:r>
              <a:rPr lang="fr-FR" b="1" dirty="0"/>
              <a:t>https://10015.io/tools/css-border-radius-generator</a:t>
            </a:r>
          </a:p>
          <a:p>
            <a:pPr lvl="1"/>
            <a:endParaRPr lang="fr-FR" b="1" dirty="0"/>
          </a:p>
          <a:p>
            <a:pPr lvl="1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4401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276872"/>
            <a:ext cx="8496944" cy="2304256"/>
          </a:xfrm>
        </p:spPr>
        <p:txBody>
          <a:bodyPr>
            <a:noAutofit/>
          </a:bodyPr>
          <a:lstStyle/>
          <a:p>
            <a:r>
              <a:rPr lang="fr-FR" sz="8000" b="1" dirty="0"/>
              <a:t>Mission 2</a:t>
            </a:r>
            <a:br>
              <a:rPr lang="fr-FR" sz="5400" b="1" dirty="0"/>
            </a:br>
            <a:r>
              <a:rPr lang="fr-FR" sz="5400" b="1" dirty="0"/>
              <a:t>Mise en forme des cadres</a:t>
            </a:r>
            <a:br>
              <a:rPr lang="fr-FR" sz="5400" b="1" dirty="0"/>
            </a:br>
            <a:endParaRPr lang="fr-FR" sz="54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49D2D3-4553-9A80-611B-9D7595F09FBC}"/>
              </a:ext>
            </a:extLst>
          </p:cNvPr>
          <p:cNvSpPr txBox="1"/>
          <p:nvPr/>
        </p:nvSpPr>
        <p:spPr>
          <a:xfrm>
            <a:off x="2051720" y="5157192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HELLO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B03768-3D23-E0C5-A677-49E5154C4483}"/>
              </a:ext>
            </a:extLst>
          </p:cNvPr>
          <p:cNvSpPr txBox="1"/>
          <p:nvPr/>
        </p:nvSpPr>
        <p:spPr>
          <a:xfrm>
            <a:off x="5364088" y="5157192"/>
            <a:ext cx="25922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HELLO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C76650E-4C83-78A7-9174-45F688B096F3}"/>
              </a:ext>
            </a:extLst>
          </p:cNvPr>
          <p:cNvCxnSpPr/>
          <p:nvPr/>
        </p:nvCxnSpPr>
        <p:spPr>
          <a:xfrm>
            <a:off x="3203848" y="5373216"/>
            <a:ext cx="18722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73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2 : Mise en forme des cadres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094671"/>
          </a:xfrm>
        </p:spPr>
        <p:txBody>
          <a:bodyPr>
            <a:normAutofit/>
          </a:bodyPr>
          <a:lstStyle/>
          <a:p>
            <a:r>
              <a:rPr lang="fr-FR" sz="1800" dirty="0"/>
              <a:t>Les bordures sont des éléments graphiques permettant d’encadrer un élément HTML : Texte, image, </a:t>
            </a:r>
            <a:r>
              <a:rPr lang="fr-FR" sz="1800" dirty="0" err="1"/>
              <a:t>video</a:t>
            </a:r>
            <a:r>
              <a:rPr lang="fr-FR" sz="1800" dirty="0"/>
              <a:t> … </a:t>
            </a:r>
          </a:p>
          <a:p>
            <a:endParaRPr lang="fr-FR" sz="1800" dirty="0"/>
          </a:p>
          <a:p>
            <a:r>
              <a:rPr lang="fr-FR" sz="1800" dirty="0"/>
              <a:t>Pour une bordure vous pouvez changer : </a:t>
            </a:r>
          </a:p>
          <a:p>
            <a:pPr lvl="1"/>
            <a:r>
              <a:rPr lang="fr-FR" sz="1800" dirty="0"/>
              <a:t>L’épaisseur de la bordure :  Un chiffre avec px, </a:t>
            </a:r>
            <a:r>
              <a:rPr lang="fr-FR" sz="1800" dirty="0" err="1"/>
              <a:t>em</a:t>
            </a:r>
            <a:r>
              <a:rPr lang="fr-FR" sz="1800" dirty="0"/>
              <a:t> ou rem. </a:t>
            </a:r>
          </a:p>
          <a:p>
            <a:pPr lvl="1"/>
            <a:r>
              <a:rPr lang="fr-FR" sz="1800" dirty="0"/>
              <a:t>Le style de bordure : Ligne continu, Discontinu, sous forme de points …</a:t>
            </a:r>
          </a:p>
          <a:p>
            <a:pPr lvl="1"/>
            <a:r>
              <a:rPr lang="fr-FR" sz="1800" dirty="0"/>
              <a:t>La couleur de bordure : RGB, RGBA, Hexadécimal ou annotation anglaise.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Border-style, border-</a:t>
            </a:r>
            <a:r>
              <a:rPr lang="fr-FR" dirty="0" err="1"/>
              <a:t>color</a:t>
            </a:r>
            <a:r>
              <a:rPr lang="fr-FR" dirty="0"/>
              <a:t> et border-</a:t>
            </a:r>
            <a:r>
              <a:rPr lang="fr-FR" dirty="0" err="1"/>
              <a:t>width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A3C564-A553-8718-9717-0F980038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632" y="3717032"/>
            <a:ext cx="2408903" cy="265338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97B8B0-8CF3-F056-A6F9-AB4229995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89" y="4757976"/>
            <a:ext cx="4257675" cy="5715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043280F-350C-2E26-E79C-168D79FA23C4}"/>
              </a:ext>
            </a:extLst>
          </p:cNvPr>
          <p:cNvSpPr txBox="1"/>
          <p:nvPr/>
        </p:nvSpPr>
        <p:spPr>
          <a:xfrm>
            <a:off x="1763688" y="645559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Code HTML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354D595-C52D-D4A6-9029-D9BAF1F64D26}"/>
              </a:ext>
            </a:extLst>
          </p:cNvPr>
          <p:cNvSpPr txBox="1"/>
          <p:nvPr/>
        </p:nvSpPr>
        <p:spPr>
          <a:xfrm>
            <a:off x="5210837" y="5398169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Avec CSS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976C836-9628-93AB-3C58-E93338940637}"/>
              </a:ext>
            </a:extLst>
          </p:cNvPr>
          <p:cNvCxnSpPr>
            <a:cxnSpLocks/>
          </p:cNvCxnSpPr>
          <p:nvPr/>
        </p:nvCxnSpPr>
        <p:spPr>
          <a:xfrm>
            <a:off x="4211960" y="3717032"/>
            <a:ext cx="0" cy="29667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2 : Mise en forme des cadres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094671"/>
          </a:xfrm>
        </p:spPr>
        <p:txBody>
          <a:bodyPr>
            <a:normAutofit/>
          </a:bodyPr>
          <a:lstStyle/>
          <a:p>
            <a:r>
              <a:rPr lang="fr-FR" sz="1800" dirty="0"/>
              <a:t>En CSS, nous avons des propriétés raccourcis, qui permettent de fusionner plusieurs propriétés décrivant le même sujet. Dans le cas de bordure vous pouvez travailler avec :</a:t>
            </a:r>
          </a:p>
          <a:p>
            <a:pPr marL="457200" lvl="1" indent="0">
              <a:buNone/>
            </a:pPr>
            <a:r>
              <a:rPr lang="fr-FR" sz="1800" dirty="0"/>
              <a:t>		Border : Epaisseur  Type  </a:t>
            </a:r>
            <a:r>
              <a:rPr lang="fr-FR" sz="1800" dirty="0" err="1"/>
              <a:t>Color</a:t>
            </a:r>
            <a:r>
              <a:rPr lang="fr-FR" sz="1800" dirty="0"/>
              <a:t>;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border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43280F-350C-2E26-E79C-168D79FA23C4}"/>
              </a:ext>
            </a:extLst>
          </p:cNvPr>
          <p:cNvSpPr txBox="1"/>
          <p:nvPr/>
        </p:nvSpPr>
        <p:spPr>
          <a:xfrm>
            <a:off x="1403648" y="601715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Code HTML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354D595-C52D-D4A6-9029-D9BAF1F64D26}"/>
              </a:ext>
            </a:extLst>
          </p:cNvPr>
          <p:cNvSpPr txBox="1"/>
          <p:nvPr/>
        </p:nvSpPr>
        <p:spPr>
          <a:xfrm>
            <a:off x="5204365" y="5022787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Avec CSS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5088DC-B60B-A74F-0FC4-6FC50151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408" y="4232480"/>
            <a:ext cx="4229100" cy="5429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8204DD8-930C-1817-B126-5CAFE87F0F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918" y="2794420"/>
            <a:ext cx="3467100" cy="3105150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3E14D06-D0A0-6B7F-A6F7-D48C39247C4A}"/>
              </a:ext>
            </a:extLst>
          </p:cNvPr>
          <p:cNvCxnSpPr>
            <a:cxnSpLocks/>
          </p:cNvCxnSpPr>
          <p:nvPr/>
        </p:nvCxnSpPr>
        <p:spPr>
          <a:xfrm>
            <a:off x="4211960" y="3717032"/>
            <a:ext cx="0" cy="29667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2 : Mise en forme des cadres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094671"/>
          </a:xfrm>
        </p:spPr>
        <p:txBody>
          <a:bodyPr>
            <a:normAutofit/>
          </a:bodyPr>
          <a:lstStyle/>
          <a:p>
            <a:r>
              <a:rPr lang="fr-FR" sz="1800" dirty="0"/>
              <a:t>Border-style accepte les valeurs suivantes : </a:t>
            </a:r>
            <a:r>
              <a:rPr lang="fr-FR" sz="1800" u="sng" dirty="0" err="1"/>
              <a:t>hidden</a:t>
            </a:r>
            <a:r>
              <a:rPr lang="fr-FR" sz="1800" dirty="0"/>
              <a:t>, </a:t>
            </a:r>
            <a:r>
              <a:rPr lang="fr-FR" sz="1800" dirty="0" err="1"/>
              <a:t>solid</a:t>
            </a:r>
            <a:r>
              <a:rPr lang="fr-FR" sz="1800" dirty="0"/>
              <a:t>, double, </a:t>
            </a:r>
            <a:r>
              <a:rPr lang="fr-FR" sz="1800" dirty="0" err="1"/>
              <a:t>dashed</a:t>
            </a:r>
            <a:r>
              <a:rPr lang="fr-FR" sz="1800" dirty="0"/>
              <a:t>, </a:t>
            </a:r>
            <a:r>
              <a:rPr lang="fr-FR" sz="1800" dirty="0" err="1"/>
              <a:t>dotted</a:t>
            </a:r>
            <a:r>
              <a:rPr lang="fr-FR" sz="1800" dirty="0"/>
              <a:t>, groove, </a:t>
            </a:r>
            <a:r>
              <a:rPr lang="fr-FR" sz="1800" dirty="0" err="1"/>
              <a:t>ridge</a:t>
            </a:r>
            <a:r>
              <a:rPr lang="fr-FR" sz="1800" dirty="0"/>
              <a:t>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border-style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43280F-350C-2E26-E79C-168D79FA23C4}"/>
              </a:ext>
            </a:extLst>
          </p:cNvPr>
          <p:cNvSpPr txBox="1"/>
          <p:nvPr/>
        </p:nvSpPr>
        <p:spPr>
          <a:xfrm>
            <a:off x="1403647" y="64886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Code HTML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354D595-C52D-D4A6-9029-D9BAF1F64D26}"/>
              </a:ext>
            </a:extLst>
          </p:cNvPr>
          <p:cNvSpPr txBox="1"/>
          <p:nvPr/>
        </p:nvSpPr>
        <p:spPr>
          <a:xfrm>
            <a:off x="5204365" y="5022787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Avec CSS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EE162EB-A7E4-86B1-8A00-6507787251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2204864"/>
            <a:ext cx="2823483" cy="445499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7963C6A-222B-33C8-F0B5-7FCB5981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395" y="2768413"/>
            <a:ext cx="4381500" cy="2038350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96B175B-A9D3-94AA-498F-F1B609E3550A}"/>
              </a:ext>
            </a:extLst>
          </p:cNvPr>
          <p:cNvCxnSpPr>
            <a:cxnSpLocks/>
          </p:cNvCxnSpPr>
          <p:nvPr/>
        </p:nvCxnSpPr>
        <p:spPr>
          <a:xfrm>
            <a:off x="3995936" y="2204864"/>
            <a:ext cx="0" cy="428380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1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2 : Mise en forme des cadres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094671"/>
          </a:xfrm>
        </p:spPr>
        <p:txBody>
          <a:bodyPr>
            <a:normAutofit/>
          </a:bodyPr>
          <a:lstStyle/>
          <a:p>
            <a:r>
              <a:rPr lang="fr-FR" sz="1800" dirty="0"/>
              <a:t>Vous pouvez définir la partie de bordure que vous voulez dessiner, vous pouvez même avoir des bordure différentes sur les 4 côtés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border-top, </a:t>
            </a:r>
            <a:r>
              <a:rPr lang="fr-FR" dirty="0" err="1"/>
              <a:t>bottom</a:t>
            </a:r>
            <a:r>
              <a:rPr lang="fr-FR" dirty="0"/>
              <a:t>, right, </a:t>
            </a:r>
            <a:r>
              <a:rPr lang="fr-FR" dirty="0" err="1"/>
              <a:t>left</a:t>
            </a:r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43280F-350C-2E26-E79C-168D79FA23C4}"/>
              </a:ext>
            </a:extLst>
          </p:cNvPr>
          <p:cNvSpPr txBox="1"/>
          <p:nvPr/>
        </p:nvSpPr>
        <p:spPr>
          <a:xfrm>
            <a:off x="1403647" y="64886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Code HTML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354D595-C52D-D4A6-9029-D9BAF1F64D26}"/>
              </a:ext>
            </a:extLst>
          </p:cNvPr>
          <p:cNvSpPr txBox="1"/>
          <p:nvPr/>
        </p:nvSpPr>
        <p:spPr>
          <a:xfrm>
            <a:off x="5261497" y="5334169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Avec CSS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723D6D-4E0B-2F3D-86C1-622A3D6995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396" y="2104077"/>
            <a:ext cx="3106069" cy="440497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AEDFB3F-6791-ADB7-9E28-B4A21971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89" y="3279712"/>
            <a:ext cx="4333875" cy="1743075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D39F45C-C5B0-9819-14EE-D7DEB4FB85DC}"/>
              </a:ext>
            </a:extLst>
          </p:cNvPr>
          <p:cNvCxnSpPr>
            <a:cxnSpLocks/>
          </p:cNvCxnSpPr>
          <p:nvPr/>
        </p:nvCxnSpPr>
        <p:spPr>
          <a:xfrm>
            <a:off x="3995936" y="2276872"/>
            <a:ext cx="0" cy="42321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8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2 : Mise en forme des cadres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296294"/>
          </a:xfrm>
        </p:spPr>
        <p:txBody>
          <a:bodyPr>
            <a:normAutofit/>
          </a:bodyPr>
          <a:lstStyle/>
          <a:p>
            <a:r>
              <a:rPr lang="fr-FR" sz="1800" dirty="0"/>
              <a:t>Remarque : La taille de bordure change d’un élément à un autre, pour des uns, la taille de bordure est égale à la taille de l’</a:t>
            </a:r>
            <a:r>
              <a:rPr lang="fr-FR" sz="1800" dirty="0" err="1"/>
              <a:t>ecran</a:t>
            </a:r>
            <a:r>
              <a:rPr lang="fr-FR" sz="1800" dirty="0"/>
              <a:t> (100%), et des fois est </a:t>
            </a:r>
            <a:r>
              <a:rPr lang="fr-FR" sz="1800" dirty="0" err="1"/>
              <a:t>egale</a:t>
            </a:r>
            <a:r>
              <a:rPr lang="fr-FR" sz="1800" dirty="0"/>
              <a:t> au contenu. 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C’est en relation avec le fonctionnement des balises. Les balises se catégorisent en 2 parties : </a:t>
            </a:r>
          </a:p>
          <a:p>
            <a:pPr lvl="1"/>
            <a:r>
              <a:rPr lang="fr-FR" sz="1400" b="1" dirty="0"/>
              <a:t>Block : </a:t>
            </a:r>
            <a:r>
              <a:rPr lang="fr-FR" sz="1400" dirty="0"/>
              <a:t>La largeur est égale à la largeur de l’écran.</a:t>
            </a:r>
          </a:p>
          <a:p>
            <a:pPr lvl="1"/>
            <a:r>
              <a:rPr lang="fr-FR" sz="1400" b="1" dirty="0" err="1"/>
              <a:t>Inline</a:t>
            </a:r>
            <a:r>
              <a:rPr lang="fr-FR" sz="1400" b="1" dirty="0"/>
              <a:t> : </a:t>
            </a:r>
            <a:r>
              <a:rPr lang="fr-FR" sz="1400" dirty="0"/>
              <a:t>La largeur est égale à la largeur du contenu. </a:t>
            </a:r>
          </a:p>
          <a:p>
            <a:pPr lvl="1"/>
            <a:endParaRPr lang="fr-FR" sz="1400" dirty="0"/>
          </a:p>
          <a:p>
            <a:r>
              <a:rPr lang="fr-FR" sz="1800" dirty="0"/>
              <a:t>Nous pouvons changer ce comportement, en utilisant la propriété </a:t>
            </a:r>
            <a:r>
              <a:rPr lang="fr-FR" sz="1800" dirty="0" err="1"/>
              <a:t>width</a:t>
            </a:r>
            <a:r>
              <a:rPr lang="fr-FR" sz="1800" dirty="0"/>
              <a:t>, avec comme valeur un chiffre en : px, </a:t>
            </a:r>
            <a:r>
              <a:rPr lang="fr-FR" sz="1800" dirty="0" err="1"/>
              <a:t>em</a:t>
            </a:r>
            <a:r>
              <a:rPr lang="fr-FR" sz="1800" dirty="0"/>
              <a:t>, rem ou %..</a:t>
            </a:r>
          </a:p>
          <a:p>
            <a:endParaRPr lang="fr-FR" sz="1800" dirty="0"/>
          </a:p>
          <a:p>
            <a:r>
              <a:rPr lang="fr-FR" sz="1800" dirty="0"/>
              <a:t>Un élément avec width:50%, occupe la moitié de l’écran.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Width</a:t>
            </a:r>
            <a:r>
              <a:rPr lang="fr-FR" dirty="0"/>
              <a:t> et </a:t>
            </a:r>
            <a:r>
              <a:rPr lang="fr-FR" dirty="0" err="1"/>
              <a:t>height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B4582C3-5536-0724-16F5-78A3B9CD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148394"/>
            <a:ext cx="3104308" cy="12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0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2 : Mise en forme des cadres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600147-E7C5-9950-5B8C-EAC848769687}"/>
              </a:ext>
            </a:extLst>
          </p:cNvPr>
          <p:cNvSpPr txBox="1"/>
          <p:nvPr/>
        </p:nvSpPr>
        <p:spPr>
          <a:xfrm>
            <a:off x="2831076" y="346072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Code HTML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A412E1-EDED-1479-6D9D-A2A9DD40FA6C}"/>
              </a:ext>
            </a:extLst>
          </p:cNvPr>
          <p:cNvSpPr txBox="1"/>
          <p:nvPr/>
        </p:nvSpPr>
        <p:spPr>
          <a:xfrm>
            <a:off x="4146194" y="3425628"/>
            <a:ext cx="1280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474747"/>
                </a:solidFill>
              </a:rPr>
              <a:t>Navigateur </a:t>
            </a:r>
          </a:p>
          <a:p>
            <a:pPr algn="ctr"/>
            <a:r>
              <a:rPr lang="fr-FR" b="1" dirty="0">
                <a:solidFill>
                  <a:srgbClr val="474747"/>
                </a:solidFill>
              </a:rPr>
              <a:t>Avec CSS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B87FB3C-9052-B4F8-8AEA-1A2DCEB92EFF}"/>
              </a:ext>
            </a:extLst>
          </p:cNvPr>
          <p:cNvCxnSpPr>
            <a:cxnSpLocks/>
          </p:cNvCxnSpPr>
          <p:nvPr/>
        </p:nvCxnSpPr>
        <p:spPr>
          <a:xfrm>
            <a:off x="4139952" y="1721738"/>
            <a:ext cx="0" cy="426287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04C15F19-1313-B9E0-DDAA-5318A2C5E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6195855"/>
            <a:ext cx="8788016" cy="687782"/>
          </a:xfrm>
        </p:spPr>
        <p:txBody>
          <a:bodyPr>
            <a:normAutofit/>
          </a:bodyPr>
          <a:lstStyle/>
          <a:p>
            <a:r>
              <a:rPr lang="fr-FR" sz="1800" dirty="0"/>
              <a:t>Remarque : La largeur d’une balise </a:t>
            </a:r>
            <a:r>
              <a:rPr lang="fr-FR" sz="1800" dirty="0" err="1"/>
              <a:t>inline</a:t>
            </a:r>
            <a:r>
              <a:rPr lang="fr-FR" sz="1800" dirty="0"/>
              <a:t> n’est pas modifiable, si vous voulez le faire, changez sont comportement vers block, en utilisant la propriété display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96B5C40-6121-61B3-D3DB-843AE2832D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607" y="1031032"/>
            <a:ext cx="2236184" cy="516755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7E08271-26F2-F2BF-6A83-522251106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383" y="2348881"/>
            <a:ext cx="3555829" cy="23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3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2 : Mise en forme des cadres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296294"/>
          </a:xfrm>
        </p:spPr>
        <p:txBody>
          <a:bodyPr>
            <a:normAutofit/>
          </a:bodyPr>
          <a:lstStyle/>
          <a:p>
            <a:r>
              <a:rPr lang="fr-FR" sz="1800" dirty="0"/>
              <a:t>Le CSS3 a apporté une nouveauté intéressante en ce qui concerne les bordure, c’est la possibilité d’arrondir les coins, au lieu de coins de 90 degrés.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Border-radius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0FCF95-78AB-3AB2-15AE-8149011803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8204" y="1852500"/>
            <a:ext cx="2451779" cy="20577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22E45C5-2FA0-6491-4E71-34453B5202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504" y="1952874"/>
            <a:ext cx="2192288" cy="185699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F008D6D-06C1-92B6-2B23-4B3B4976868F}"/>
              </a:ext>
            </a:extLst>
          </p:cNvPr>
          <p:cNvSpPr txBox="1"/>
          <p:nvPr/>
        </p:nvSpPr>
        <p:spPr>
          <a:xfrm>
            <a:off x="688674" y="3613411"/>
            <a:ext cx="197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Sans border-radius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58D4DD-4467-6348-2F91-BE1912E32277}"/>
              </a:ext>
            </a:extLst>
          </p:cNvPr>
          <p:cNvSpPr txBox="1"/>
          <p:nvPr/>
        </p:nvSpPr>
        <p:spPr>
          <a:xfrm>
            <a:off x="3563161" y="3804606"/>
            <a:ext cx="212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Border-radius : 30px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9A0565-0A25-6CB7-0932-8F70F016036E}"/>
              </a:ext>
            </a:extLst>
          </p:cNvPr>
          <p:cNvSpPr txBox="1"/>
          <p:nvPr/>
        </p:nvSpPr>
        <p:spPr>
          <a:xfrm>
            <a:off x="6514633" y="3798077"/>
            <a:ext cx="206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Border-radius : 50%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C9EE28B-39CA-ECF5-C549-3C9C6B3167C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4633" y="1975224"/>
            <a:ext cx="2052999" cy="189134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1133291-A9E9-F3F2-670A-3B2124F529B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3000" y="4404000"/>
            <a:ext cx="2272687" cy="173403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2670652-6DC6-20D3-EEE9-91466F739456}"/>
              </a:ext>
            </a:extLst>
          </p:cNvPr>
          <p:cNvSpPr txBox="1"/>
          <p:nvPr/>
        </p:nvSpPr>
        <p:spPr>
          <a:xfrm>
            <a:off x="3275100" y="6170414"/>
            <a:ext cx="269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Border-radius : 50px 20px;</a:t>
            </a:r>
          </a:p>
        </p:txBody>
      </p:sp>
    </p:spTree>
    <p:extLst>
      <p:ext uri="{BB962C8B-B14F-4D97-AF65-F5344CB8AC3E}">
        <p14:creationId xmlns:p14="http://schemas.microsoft.com/office/powerpoint/2010/main" val="6682122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13040</TotalTime>
  <Words>569</Words>
  <Application>Microsoft Office PowerPoint</Application>
  <PresentationFormat>Affichage à l'écran (4:3)</PresentationFormat>
  <Paragraphs>79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DIN Next LT Pro Medium Cond</vt:lpstr>
      <vt:lpstr>Thème Office</vt:lpstr>
      <vt:lpstr>Technologies Web - CSS</vt:lpstr>
      <vt:lpstr>Mission 2 Mise en forme des cadres </vt:lpstr>
      <vt:lpstr>Mission 2 : Mise en forme des cadres</vt:lpstr>
      <vt:lpstr>Mission 2 : Mise en forme des cadres</vt:lpstr>
      <vt:lpstr>Mission 2 : Mise en forme des cadres</vt:lpstr>
      <vt:lpstr>Mission 2 : Mise en forme des cadres</vt:lpstr>
      <vt:lpstr>Mission 2 : Mise en forme des cadres</vt:lpstr>
      <vt:lpstr>Mission 2 : Mise en forme des cadres</vt:lpstr>
      <vt:lpstr>Mission 2 : Mise en forme des cadres</vt:lpstr>
      <vt:lpstr>Mission 2 : Mise en forme des cadres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MANI MOHAMMED ADIL</dc:creator>
  <cp:lastModifiedBy>Mani Mohammed Adil</cp:lastModifiedBy>
  <cp:revision>569</cp:revision>
  <dcterms:created xsi:type="dcterms:W3CDTF">2016-04-16T12:32:51Z</dcterms:created>
  <dcterms:modified xsi:type="dcterms:W3CDTF">2024-11-03T14:50:40Z</dcterms:modified>
</cp:coreProperties>
</file>