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0" r:id="rId2"/>
    <p:sldId id="326" r:id="rId3"/>
    <p:sldId id="328" r:id="rId4"/>
    <p:sldId id="329" r:id="rId5"/>
    <p:sldId id="330" r:id="rId6"/>
    <p:sldId id="339" r:id="rId7"/>
    <p:sldId id="341" r:id="rId8"/>
    <p:sldId id="331" r:id="rId9"/>
    <p:sldId id="334" r:id="rId10"/>
    <p:sldId id="332" r:id="rId11"/>
    <p:sldId id="333" r:id="rId12"/>
    <p:sldId id="468"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474747"/>
    <a:srgbClr val="FFFF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59" autoAdjust="0"/>
    <p:restoredTop sz="81705" autoAdjust="0"/>
  </p:normalViewPr>
  <p:slideViewPr>
    <p:cSldViewPr>
      <p:cViewPr varScale="1">
        <p:scale>
          <a:sx n="90" d="100"/>
          <a:sy n="90" d="100"/>
        </p:scale>
        <p:origin x="2634" y="90"/>
      </p:cViewPr>
      <p:guideLst>
        <p:guide orient="horz" pos="2160"/>
        <p:guide pos="2880"/>
      </p:guideLst>
    </p:cSldViewPr>
  </p:slid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EE2059-1B04-402F-87CC-597E2F8DBFED}" type="datetimeFigureOut">
              <a:rPr lang="fr-FR" smtClean="0"/>
              <a:t>13/11/2024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9B1589-3ED6-46FF-9DD4-83189FEE115C}" type="slidenum">
              <a:rPr lang="fr-FR" smtClean="0"/>
              <a:t>‹N°›</a:t>
            </a:fld>
            <a:endParaRPr lang="fr-FR"/>
          </a:p>
        </p:txBody>
      </p:sp>
    </p:spTree>
    <p:extLst>
      <p:ext uri="{BB962C8B-B14F-4D97-AF65-F5344CB8AC3E}">
        <p14:creationId xmlns:p14="http://schemas.microsoft.com/office/powerpoint/2010/main" val="149964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A9B1589-3ED6-46FF-9DD4-83189FEE115C}" type="slidenum">
              <a:rPr lang="fr-FR" smtClean="0"/>
              <a:t>11</a:t>
            </a:fld>
            <a:endParaRPr lang="fr-FR"/>
          </a:p>
        </p:txBody>
      </p:sp>
    </p:spTree>
    <p:extLst>
      <p:ext uri="{BB962C8B-B14F-4D97-AF65-F5344CB8AC3E}">
        <p14:creationId xmlns:p14="http://schemas.microsoft.com/office/powerpoint/2010/main" val="3471499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13/11/2024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13/11/2024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13/11/2024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0_Titre et contenu">
    <p:spTree>
      <p:nvGrpSpPr>
        <p:cNvPr id="1" name=""/>
        <p:cNvGrpSpPr/>
        <p:nvPr/>
      </p:nvGrpSpPr>
      <p:grpSpPr>
        <a:xfrm>
          <a:off x="0" y="0"/>
          <a:ext cx="0" cy="0"/>
          <a:chOff x="0" y="0"/>
          <a:chExt cx="0" cy="0"/>
        </a:xfrm>
      </p:grpSpPr>
      <p:pic>
        <p:nvPicPr>
          <p:cNvPr id="7" name="Image 6" descr="slides_fd-blanc.jpg"/>
          <p:cNvPicPr>
            <a:picLocks noChangeAspect="1"/>
          </p:cNvPicPr>
          <p:nvPr userDrawn="1"/>
        </p:nvPicPr>
        <p:blipFill>
          <a:blip r:embed="rId2" cstate="print"/>
          <a:stretch>
            <a:fillRect/>
          </a:stretch>
        </p:blipFill>
        <p:spPr>
          <a:xfrm>
            <a:off x="2437" y="0"/>
            <a:ext cx="9139126" cy="6858000"/>
          </a:xfrm>
          <a:prstGeom prst="rect">
            <a:avLst/>
          </a:prstGeom>
        </p:spPr>
      </p:pic>
      <p:sp>
        <p:nvSpPr>
          <p:cNvPr id="2" name="Titre 1"/>
          <p:cNvSpPr>
            <a:spLocks noGrp="1"/>
          </p:cNvSpPr>
          <p:nvPr>
            <p:ph type="title"/>
          </p:nvPr>
        </p:nvSpPr>
        <p:spPr>
          <a:xfrm>
            <a:off x="251520" y="318254"/>
            <a:ext cx="8496944" cy="432048"/>
          </a:xfrm>
        </p:spPr>
        <p:txBody>
          <a:bodyPr/>
          <a:lstStyle/>
          <a:p>
            <a:r>
              <a:rPr lang="fr-FR" dirty="0"/>
              <a:t>Cliquez pour modifier le style du titre</a:t>
            </a:r>
          </a:p>
        </p:txBody>
      </p:sp>
      <p:sp>
        <p:nvSpPr>
          <p:cNvPr id="3" name="Espace réservé du contenu 2"/>
          <p:cNvSpPr>
            <a:spLocks noGrp="1"/>
          </p:cNvSpPr>
          <p:nvPr>
            <p:ph idx="1"/>
          </p:nvPr>
        </p:nvSpPr>
        <p:spPr>
          <a:xfrm>
            <a:off x="323528" y="1542391"/>
            <a:ext cx="8424936" cy="4824536"/>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p:txBody>
      </p:sp>
      <p:sp>
        <p:nvSpPr>
          <p:cNvPr id="6" name="Espace réservé du numéro de diapositive 5"/>
          <p:cNvSpPr>
            <a:spLocks noGrp="1"/>
          </p:cNvSpPr>
          <p:nvPr>
            <p:ph type="sldNum" sz="quarter" idx="12"/>
          </p:nvPr>
        </p:nvSpPr>
        <p:spPr/>
        <p:txBody>
          <a:bodyPr/>
          <a:lstStyle/>
          <a:p>
            <a:fld id="{F1F5C55A-AAC4-4FAB-A004-0267178C4D8A}" type="slidenum">
              <a:rPr lang="fr-FR" smtClean="0"/>
              <a:pPr/>
              <a:t>‹N°›</a:t>
            </a:fld>
            <a:endParaRPr lang="fr-FR"/>
          </a:p>
        </p:txBody>
      </p:sp>
      <p:sp>
        <p:nvSpPr>
          <p:cNvPr id="9" name="Espace réservé du texte 8"/>
          <p:cNvSpPr>
            <a:spLocks noGrp="1"/>
          </p:cNvSpPr>
          <p:nvPr>
            <p:ph type="body" sz="quarter" idx="13" hasCustomPrompt="1"/>
          </p:nvPr>
        </p:nvSpPr>
        <p:spPr>
          <a:xfrm>
            <a:off x="323480" y="923122"/>
            <a:ext cx="8424985" cy="604867"/>
          </a:xfrm>
        </p:spPr>
        <p:txBody>
          <a:bodyPr>
            <a:normAutofit/>
          </a:bodyPr>
          <a:lstStyle>
            <a:lvl1pPr>
              <a:buNone/>
              <a:defRPr sz="2000" b="0" baseline="0">
                <a:latin typeface="DIN Next LT Pro Medium Cond" pitchFamily="34" charset="0"/>
              </a:defRPr>
            </a:lvl1pPr>
          </a:lstStyle>
          <a:p>
            <a:pPr lvl="0"/>
            <a:r>
              <a:rPr lang="fr-FR" dirty="0"/>
              <a:t>Cliquez pour modifier les styles du sous titre</a:t>
            </a:r>
          </a:p>
        </p:txBody>
      </p:sp>
      <p:cxnSp>
        <p:nvCxnSpPr>
          <p:cNvPr id="8" name="Connecteur droit 2"/>
          <p:cNvCxnSpPr/>
          <p:nvPr userDrawn="1"/>
        </p:nvCxnSpPr>
        <p:spPr>
          <a:xfrm>
            <a:off x="395536" y="923122"/>
            <a:ext cx="5436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38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13/11/2024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13/11/2024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13/11/2024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13/11/2024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13/11/2024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13/11/2024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13/11/2024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13/11/2024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13/11/2024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F1F5C55A-AAC4-4FAB-A004-0267178C4D8A}" type="slidenum">
              <a:rPr lang="fr-FR" smtClean="0"/>
              <a:pPr/>
              <a:t>1</a:t>
            </a:fld>
            <a:endParaRPr lang="fr-FR"/>
          </a:p>
        </p:txBody>
      </p:sp>
      <p:sp>
        <p:nvSpPr>
          <p:cNvPr id="9" name="ZoneTexte 8"/>
          <p:cNvSpPr txBox="1"/>
          <p:nvPr/>
        </p:nvSpPr>
        <p:spPr>
          <a:xfrm>
            <a:off x="2699792" y="6352143"/>
            <a:ext cx="3705245" cy="369332"/>
          </a:xfrm>
          <a:prstGeom prst="rect">
            <a:avLst/>
          </a:prstGeom>
          <a:noFill/>
        </p:spPr>
        <p:txBody>
          <a:bodyPr wrap="none" rtlCol="0">
            <a:spAutoFit/>
          </a:bodyPr>
          <a:lstStyle/>
          <a:p>
            <a:r>
              <a:rPr lang="fr-FR" dirty="0"/>
              <a:t>Présenté par : MANI Mohammed Adil</a:t>
            </a:r>
          </a:p>
        </p:txBody>
      </p:sp>
      <p:sp>
        <p:nvSpPr>
          <p:cNvPr id="6" name="Titre 1"/>
          <p:cNvSpPr>
            <a:spLocks noGrp="1"/>
          </p:cNvSpPr>
          <p:nvPr>
            <p:ph type="title"/>
          </p:nvPr>
        </p:nvSpPr>
        <p:spPr>
          <a:xfrm>
            <a:off x="251520" y="318254"/>
            <a:ext cx="8496944" cy="432048"/>
          </a:xfrm>
        </p:spPr>
        <p:txBody>
          <a:bodyPr>
            <a:normAutofit fontScale="90000"/>
          </a:bodyPr>
          <a:lstStyle/>
          <a:p>
            <a:r>
              <a:rPr lang="fr-FR" dirty="0"/>
              <a:t>Technologies Web - CSS</a:t>
            </a:r>
          </a:p>
        </p:txBody>
      </p:sp>
      <p:pic>
        <p:nvPicPr>
          <p:cNvPr id="4" name="Image 3">
            <a:extLst>
              <a:ext uri="{FF2B5EF4-FFF2-40B4-BE49-F238E27FC236}">
                <a16:creationId xmlns:a16="http://schemas.microsoft.com/office/drawing/2014/main" id="{1B65F16C-FD5A-E26B-B297-F72EBCA90B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3424" y="1222551"/>
            <a:ext cx="4653136" cy="4653136"/>
          </a:xfrm>
          <a:prstGeom prst="rect">
            <a:avLst/>
          </a:prstGeom>
        </p:spPr>
      </p:pic>
    </p:spTree>
    <p:extLst>
      <p:ext uri="{BB962C8B-B14F-4D97-AF65-F5344CB8AC3E}">
        <p14:creationId xmlns:p14="http://schemas.microsoft.com/office/powerpoint/2010/main" val="2022153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Autofit/>
          </a:bodyPr>
          <a:lstStyle/>
          <a:p>
            <a:r>
              <a:rPr lang="fr-FR" sz="2800" dirty="0"/>
              <a:t>Astuce 3 : Box Model</a:t>
            </a:r>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117440" y="5013176"/>
            <a:ext cx="9036496" cy="1728192"/>
          </a:xfrm>
        </p:spPr>
        <p:txBody>
          <a:bodyPr>
            <a:normAutofit/>
          </a:bodyPr>
          <a:lstStyle/>
          <a:p>
            <a:r>
              <a:rPr lang="fr-FR" sz="1800" dirty="0"/>
              <a:t>Quelle est la largeur de la balise h1 ? </a:t>
            </a:r>
          </a:p>
          <a:p>
            <a:r>
              <a:rPr lang="fr-FR" sz="1800" b="1" dirty="0"/>
              <a:t>Réponse incorrecte : </a:t>
            </a:r>
            <a:r>
              <a:rPr lang="fr-FR" sz="1800" dirty="0"/>
              <a:t>200px</a:t>
            </a:r>
          </a:p>
          <a:p>
            <a:r>
              <a:rPr lang="fr-FR" sz="1800" b="1" dirty="0"/>
              <a:t>Réponse correcte : </a:t>
            </a:r>
            <a:r>
              <a:rPr lang="fr-FR" sz="1800" dirty="0"/>
              <a:t>La largeur d’un élément, est la somme de sa largeur, du </a:t>
            </a:r>
            <a:r>
              <a:rPr lang="fr-FR" sz="1800" dirty="0" err="1"/>
              <a:t>margin</a:t>
            </a:r>
            <a:r>
              <a:rPr lang="fr-FR" sz="1800" dirty="0"/>
              <a:t> right et </a:t>
            </a:r>
            <a:r>
              <a:rPr lang="fr-FR" sz="1800" dirty="0" err="1"/>
              <a:t>left</a:t>
            </a:r>
            <a:r>
              <a:rPr lang="fr-FR" sz="1800" dirty="0"/>
              <a:t>, du </a:t>
            </a:r>
            <a:r>
              <a:rPr lang="fr-FR" sz="1800" dirty="0" err="1"/>
              <a:t>padding</a:t>
            </a:r>
            <a:r>
              <a:rPr lang="fr-FR" sz="1800" dirty="0"/>
              <a:t> right et </a:t>
            </a:r>
            <a:r>
              <a:rPr lang="fr-FR" sz="1800" dirty="0" err="1"/>
              <a:t>left</a:t>
            </a:r>
            <a:r>
              <a:rPr lang="fr-FR" sz="1800" dirty="0"/>
              <a:t> et du border right est </a:t>
            </a:r>
            <a:r>
              <a:rPr lang="fr-FR" sz="1800" dirty="0" err="1"/>
              <a:t>left</a:t>
            </a:r>
            <a:r>
              <a:rPr lang="fr-FR" sz="1800" dirty="0"/>
              <a:t> : </a:t>
            </a:r>
          </a:p>
          <a:p>
            <a:pPr lvl="1"/>
            <a:r>
              <a:rPr lang="fr-FR" sz="1800" b="1" dirty="0"/>
              <a:t>200 + 50 + 50 + 50 + 50 + 2 + 2 = 404 px</a:t>
            </a:r>
          </a:p>
        </p:txBody>
      </p:sp>
      <p:sp>
        <p:nvSpPr>
          <p:cNvPr id="5" name="Titre 1">
            <a:extLst>
              <a:ext uri="{FF2B5EF4-FFF2-40B4-BE49-F238E27FC236}">
                <a16:creationId xmlns:a16="http://schemas.microsoft.com/office/drawing/2014/main" id="{7836909A-ADA9-3FD9-ABD7-D6BA3E4DDA57}"/>
              </a:ext>
            </a:extLst>
          </p:cNvPr>
          <p:cNvSpPr txBox="1">
            <a:spLocks/>
          </p:cNvSpPr>
          <p:nvPr/>
        </p:nvSpPr>
        <p:spPr>
          <a:xfrm>
            <a:off x="656992" y="941018"/>
            <a:ext cx="8496944" cy="43204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t>C’est difficile de maitriser la largeur de vos éléments</a:t>
            </a:r>
          </a:p>
        </p:txBody>
      </p:sp>
      <p:cxnSp>
        <p:nvCxnSpPr>
          <p:cNvPr id="47" name="Connecteur droit 46">
            <a:extLst>
              <a:ext uri="{FF2B5EF4-FFF2-40B4-BE49-F238E27FC236}">
                <a16:creationId xmlns:a16="http://schemas.microsoft.com/office/drawing/2014/main" id="{F07A71F0-4172-D3F1-3949-115B33B2A7AC}"/>
              </a:ext>
            </a:extLst>
          </p:cNvPr>
          <p:cNvCxnSpPr>
            <a:cxnSpLocks/>
          </p:cNvCxnSpPr>
          <p:nvPr/>
        </p:nvCxnSpPr>
        <p:spPr>
          <a:xfrm>
            <a:off x="4572000" y="1373066"/>
            <a:ext cx="0" cy="3051393"/>
          </a:xfrm>
          <a:prstGeom prst="line">
            <a:avLst/>
          </a:prstGeom>
          <a:ln w="57150"/>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9967E0C4-C4E1-5AA4-40FF-27F70E3A7089}"/>
              </a:ext>
            </a:extLst>
          </p:cNvPr>
          <p:cNvSpPr txBox="1"/>
          <p:nvPr/>
        </p:nvSpPr>
        <p:spPr>
          <a:xfrm>
            <a:off x="1528824" y="4427856"/>
            <a:ext cx="1281120" cy="369332"/>
          </a:xfrm>
          <a:prstGeom prst="rect">
            <a:avLst/>
          </a:prstGeom>
          <a:noFill/>
        </p:spPr>
        <p:txBody>
          <a:bodyPr wrap="none" rtlCol="0">
            <a:spAutoFit/>
          </a:bodyPr>
          <a:lstStyle/>
          <a:p>
            <a:r>
              <a:rPr lang="fr-FR" b="1" dirty="0">
                <a:solidFill>
                  <a:srgbClr val="474747"/>
                </a:solidFill>
              </a:rPr>
              <a:t>Code HTML</a:t>
            </a:r>
          </a:p>
        </p:txBody>
      </p:sp>
      <p:pic>
        <p:nvPicPr>
          <p:cNvPr id="6" name="Image 5">
            <a:extLst>
              <a:ext uri="{FF2B5EF4-FFF2-40B4-BE49-F238E27FC236}">
                <a16:creationId xmlns:a16="http://schemas.microsoft.com/office/drawing/2014/main" id="{2756352B-FEC3-443F-2C6A-C2201D529BE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07208" y="1506876"/>
            <a:ext cx="2665461" cy="2971836"/>
          </a:xfrm>
          <a:prstGeom prst="rect">
            <a:avLst/>
          </a:prstGeom>
        </p:spPr>
      </p:pic>
      <p:pic>
        <p:nvPicPr>
          <p:cNvPr id="9" name="Image 8">
            <a:extLst>
              <a:ext uri="{FF2B5EF4-FFF2-40B4-BE49-F238E27FC236}">
                <a16:creationId xmlns:a16="http://schemas.microsoft.com/office/drawing/2014/main" id="{00C14900-4405-0E4C-D379-792532117C73}"/>
              </a:ext>
            </a:extLst>
          </p:cNvPr>
          <p:cNvPicPr>
            <a:picLocks noChangeAspect="1"/>
          </p:cNvPicPr>
          <p:nvPr/>
        </p:nvPicPr>
        <p:blipFill>
          <a:blip r:embed="rId3"/>
          <a:stretch>
            <a:fillRect/>
          </a:stretch>
        </p:blipFill>
        <p:spPr>
          <a:xfrm>
            <a:off x="5092075" y="1675179"/>
            <a:ext cx="3541787" cy="895177"/>
          </a:xfrm>
          <a:prstGeom prst="rect">
            <a:avLst/>
          </a:prstGeom>
          <a:ln w="28575">
            <a:solidFill>
              <a:schemeClr val="tx1"/>
            </a:solidFill>
          </a:ln>
        </p:spPr>
      </p:pic>
      <p:sp>
        <p:nvSpPr>
          <p:cNvPr id="18" name="ZoneTexte 17">
            <a:extLst>
              <a:ext uri="{FF2B5EF4-FFF2-40B4-BE49-F238E27FC236}">
                <a16:creationId xmlns:a16="http://schemas.microsoft.com/office/drawing/2014/main" id="{CE0EEC38-0AFF-0F4B-BCFE-E09F1A846E3A}"/>
              </a:ext>
            </a:extLst>
          </p:cNvPr>
          <p:cNvSpPr txBox="1"/>
          <p:nvPr/>
        </p:nvSpPr>
        <p:spPr>
          <a:xfrm>
            <a:off x="5771332" y="2639123"/>
            <a:ext cx="2242806" cy="369332"/>
          </a:xfrm>
          <a:prstGeom prst="rect">
            <a:avLst/>
          </a:prstGeom>
          <a:noFill/>
        </p:spPr>
        <p:txBody>
          <a:bodyPr wrap="square" rtlCol="0">
            <a:spAutoFit/>
          </a:bodyPr>
          <a:lstStyle/>
          <a:p>
            <a:pPr algn="ctr"/>
            <a:r>
              <a:rPr lang="fr-FR" b="1" dirty="0">
                <a:solidFill>
                  <a:srgbClr val="474747"/>
                </a:solidFill>
              </a:rPr>
              <a:t>Navigateur Avec CSS</a:t>
            </a:r>
          </a:p>
        </p:txBody>
      </p:sp>
      <p:pic>
        <p:nvPicPr>
          <p:cNvPr id="12" name="Image 11">
            <a:extLst>
              <a:ext uri="{FF2B5EF4-FFF2-40B4-BE49-F238E27FC236}">
                <a16:creationId xmlns:a16="http://schemas.microsoft.com/office/drawing/2014/main" id="{CE55AF19-F97A-3661-50D1-F0B0B99DF37F}"/>
              </a:ext>
            </a:extLst>
          </p:cNvPr>
          <p:cNvPicPr>
            <a:picLocks noChangeAspect="1"/>
          </p:cNvPicPr>
          <p:nvPr/>
        </p:nvPicPr>
        <p:blipFill>
          <a:blip r:embed="rId4"/>
          <a:stretch>
            <a:fillRect/>
          </a:stretch>
        </p:blipFill>
        <p:spPr>
          <a:xfrm>
            <a:off x="4850186" y="3327522"/>
            <a:ext cx="3943350" cy="1200150"/>
          </a:xfrm>
          <a:prstGeom prst="rect">
            <a:avLst/>
          </a:prstGeom>
        </p:spPr>
      </p:pic>
      <p:sp>
        <p:nvSpPr>
          <p:cNvPr id="21" name="ZoneTexte 20">
            <a:extLst>
              <a:ext uri="{FF2B5EF4-FFF2-40B4-BE49-F238E27FC236}">
                <a16:creationId xmlns:a16="http://schemas.microsoft.com/office/drawing/2014/main" id="{561AAABF-22A7-6E00-E8F5-6A46EF839C99}"/>
              </a:ext>
            </a:extLst>
          </p:cNvPr>
          <p:cNvSpPr txBox="1"/>
          <p:nvPr/>
        </p:nvSpPr>
        <p:spPr>
          <a:xfrm>
            <a:off x="5771332" y="4692804"/>
            <a:ext cx="2242806" cy="369332"/>
          </a:xfrm>
          <a:prstGeom prst="rect">
            <a:avLst/>
          </a:prstGeom>
          <a:noFill/>
        </p:spPr>
        <p:txBody>
          <a:bodyPr wrap="square" rtlCol="0">
            <a:spAutoFit/>
          </a:bodyPr>
          <a:lstStyle/>
          <a:p>
            <a:pPr algn="ctr"/>
            <a:r>
              <a:rPr lang="fr-FR" b="1" dirty="0">
                <a:solidFill>
                  <a:srgbClr val="474747"/>
                </a:solidFill>
              </a:rPr>
              <a:t>Inspection d’</a:t>
            </a:r>
            <a:r>
              <a:rPr lang="fr-FR" b="1" dirty="0" err="1">
                <a:solidFill>
                  <a:srgbClr val="474747"/>
                </a:solidFill>
              </a:rPr>
              <a:t>élement</a:t>
            </a:r>
            <a:endParaRPr lang="fr-FR" b="1" dirty="0">
              <a:solidFill>
                <a:srgbClr val="474747"/>
              </a:solidFill>
            </a:endParaRPr>
          </a:p>
        </p:txBody>
      </p:sp>
    </p:spTree>
    <p:extLst>
      <p:ext uri="{BB962C8B-B14F-4D97-AF65-F5344CB8AC3E}">
        <p14:creationId xmlns:p14="http://schemas.microsoft.com/office/powerpoint/2010/main" val="30517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Autofit/>
          </a:bodyPr>
          <a:lstStyle/>
          <a:p>
            <a:r>
              <a:rPr lang="fr-FR" sz="2800" dirty="0"/>
              <a:t>Astuce 3 : Box Model</a:t>
            </a:r>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279853" y="1419766"/>
            <a:ext cx="9036496" cy="2009234"/>
          </a:xfrm>
        </p:spPr>
        <p:txBody>
          <a:bodyPr>
            <a:normAutofit fontScale="92500" lnSpcReduction="10000"/>
          </a:bodyPr>
          <a:lstStyle/>
          <a:p>
            <a:r>
              <a:rPr lang="fr-FR" sz="1800" dirty="0"/>
              <a:t>Ce comportement, est malheureusement une source de malaise pour un développeur Front. Le calcul de largeur est la somme de plusieurs valeurs = Box Model. </a:t>
            </a:r>
          </a:p>
          <a:p>
            <a:endParaRPr lang="fr-FR" sz="1800" b="1" dirty="0"/>
          </a:p>
          <a:p>
            <a:r>
              <a:rPr lang="fr-FR" sz="1800" dirty="0"/>
              <a:t>Pour changer ce comportement, vous pouvez changer valeur la propriété </a:t>
            </a:r>
            <a:r>
              <a:rPr lang="fr-FR" sz="1800" dirty="0" err="1"/>
              <a:t>css</a:t>
            </a:r>
            <a:r>
              <a:rPr lang="fr-FR" sz="1800" dirty="0"/>
              <a:t>, box-</a:t>
            </a:r>
            <a:r>
              <a:rPr lang="fr-FR" sz="1800" dirty="0" err="1"/>
              <a:t>sizing</a:t>
            </a:r>
            <a:r>
              <a:rPr lang="fr-FR" sz="1800" dirty="0"/>
              <a:t>, sa valeur par défaut est content-box. </a:t>
            </a:r>
          </a:p>
          <a:p>
            <a:pPr lvl="1"/>
            <a:r>
              <a:rPr lang="fr-FR" sz="1900" b="1" dirty="0"/>
              <a:t>Box-</a:t>
            </a:r>
            <a:r>
              <a:rPr lang="fr-FR" sz="1900" b="1" dirty="0" err="1"/>
              <a:t>sizing</a:t>
            </a:r>
            <a:r>
              <a:rPr lang="fr-FR" sz="1900" b="1" dirty="0"/>
              <a:t> : border-box; </a:t>
            </a:r>
            <a:r>
              <a:rPr lang="fr-FR" sz="1900" b="1" dirty="0">
                <a:solidFill>
                  <a:srgbClr val="00B050"/>
                </a:solidFill>
              </a:rPr>
              <a:t>/* C’est-à-dire de la bordure et l’espacement intérieur doivent consommer de la largeur de l’</a:t>
            </a:r>
            <a:r>
              <a:rPr lang="fr-FR" sz="1900" b="1" dirty="0" err="1">
                <a:solidFill>
                  <a:srgbClr val="00B050"/>
                </a:solidFill>
              </a:rPr>
              <a:t>element</a:t>
            </a:r>
            <a:r>
              <a:rPr lang="fr-FR" sz="1900" b="1" dirty="0">
                <a:solidFill>
                  <a:srgbClr val="00B050"/>
                </a:solidFill>
              </a:rPr>
              <a:t> concerné */</a:t>
            </a:r>
          </a:p>
        </p:txBody>
      </p:sp>
      <p:sp>
        <p:nvSpPr>
          <p:cNvPr id="5" name="Titre 1">
            <a:extLst>
              <a:ext uri="{FF2B5EF4-FFF2-40B4-BE49-F238E27FC236}">
                <a16:creationId xmlns:a16="http://schemas.microsoft.com/office/drawing/2014/main" id="{7836909A-ADA9-3FD9-ABD7-D6BA3E4DDA57}"/>
              </a:ext>
            </a:extLst>
          </p:cNvPr>
          <p:cNvSpPr txBox="1">
            <a:spLocks/>
          </p:cNvSpPr>
          <p:nvPr/>
        </p:nvSpPr>
        <p:spPr>
          <a:xfrm>
            <a:off x="656992" y="941018"/>
            <a:ext cx="8496944" cy="43204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t>C’est difficile de maitriser la largeur de vos </a:t>
            </a:r>
            <a:r>
              <a:rPr lang="fr-FR" dirty="0" err="1"/>
              <a:t>élements</a:t>
            </a:r>
            <a:endParaRPr lang="fr-FR" dirty="0"/>
          </a:p>
        </p:txBody>
      </p:sp>
      <p:sp>
        <p:nvSpPr>
          <p:cNvPr id="19" name="ZoneTexte 18">
            <a:extLst>
              <a:ext uri="{FF2B5EF4-FFF2-40B4-BE49-F238E27FC236}">
                <a16:creationId xmlns:a16="http://schemas.microsoft.com/office/drawing/2014/main" id="{9967E0C4-C4E1-5AA4-40FF-27F70E3A7089}"/>
              </a:ext>
            </a:extLst>
          </p:cNvPr>
          <p:cNvSpPr txBox="1"/>
          <p:nvPr/>
        </p:nvSpPr>
        <p:spPr>
          <a:xfrm>
            <a:off x="1735196" y="6435729"/>
            <a:ext cx="1281120" cy="369332"/>
          </a:xfrm>
          <a:prstGeom prst="rect">
            <a:avLst/>
          </a:prstGeom>
          <a:noFill/>
        </p:spPr>
        <p:txBody>
          <a:bodyPr wrap="none" rtlCol="0">
            <a:spAutoFit/>
          </a:bodyPr>
          <a:lstStyle/>
          <a:p>
            <a:r>
              <a:rPr lang="fr-FR" b="1" dirty="0">
                <a:solidFill>
                  <a:srgbClr val="474747"/>
                </a:solidFill>
              </a:rPr>
              <a:t>Code HTML</a:t>
            </a:r>
          </a:p>
        </p:txBody>
      </p:sp>
      <p:sp>
        <p:nvSpPr>
          <p:cNvPr id="18" name="ZoneTexte 17">
            <a:extLst>
              <a:ext uri="{FF2B5EF4-FFF2-40B4-BE49-F238E27FC236}">
                <a16:creationId xmlns:a16="http://schemas.microsoft.com/office/drawing/2014/main" id="{CE0EEC38-0AFF-0F4B-BCFE-E09F1A846E3A}"/>
              </a:ext>
            </a:extLst>
          </p:cNvPr>
          <p:cNvSpPr txBox="1"/>
          <p:nvPr/>
        </p:nvSpPr>
        <p:spPr>
          <a:xfrm>
            <a:off x="5868144" y="4514681"/>
            <a:ext cx="2242806" cy="369332"/>
          </a:xfrm>
          <a:prstGeom prst="rect">
            <a:avLst/>
          </a:prstGeom>
          <a:noFill/>
        </p:spPr>
        <p:txBody>
          <a:bodyPr wrap="square" rtlCol="0">
            <a:spAutoFit/>
          </a:bodyPr>
          <a:lstStyle/>
          <a:p>
            <a:pPr algn="ctr"/>
            <a:r>
              <a:rPr lang="fr-FR" b="1" dirty="0">
                <a:solidFill>
                  <a:srgbClr val="474747"/>
                </a:solidFill>
              </a:rPr>
              <a:t>Navigateur Avec CSS</a:t>
            </a:r>
          </a:p>
        </p:txBody>
      </p:sp>
      <p:pic>
        <p:nvPicPr>
          <p:cNvPr id="10" name="Image 9">
            <a:extLst>
              <a:ext uri="{FF2B5EF4-FFF2-40B4-BE49-F238E27FC236}">
                <a16:creationId xmlns:a16="http://schemas.microsoft.com/office/drawing/2014/main" id="{F89D537D-3C48-133E-DCCA-4CAC0DF3820F}"/>
              </a:ext>
            </a:extLst>
          </p:cNvPr>
          <p:cNvPicPr>
            <a:picLocks noChangeAspect="1"/>
          </p:cNvPicPr>
          <p:nvPr/>
        </p:nvPicPr>
        <p:blipFill>
          <a:blip r:embed="rId3"/>
          <a:stretch>
            <a:fillRect/>
          </a:stretch>
        </p:blipFill>
        <p:spPr>
          <a:xfrm>
            <a:off x="5150070" y="3418304"/>
            <a:ext cx="3678954" cy="1096377"/>
          </a:xfrm>
          <a:prstGeom prst="rect">
            <a:avLst/>
          </a:prstGeom>
          <a:ln w="28575">
            <a:solidFill>
              <a:schemeClr val="tx1"/>
            </a:solidFill>
          </a:ln>
        </p:spPr>
      </p:pic>
      <p:pic>
        <p:nvPicPr>
          <p:cNvPr id="12" name="Image 11">
            <a:extLst>
              <a:ext uri="{FF2B5EF4-FFF2-40B4-BE49-F238E27FC236}">
                <a16:creationId xmlns:a16="http://schemas.microsoft.com/office/drawing/2014/main" id="{3976191F-D00F-B9BC-F381-364239716299}"/>
              </a:ext>
            </a:extLst>
          </p:cNvPr>
          <p:cNvPicPr>
            <a:picLocks noChangeAspect="1"/>
          </p:cNvPicPr>
          <p:nvPr/>
        </p:nvPicPr>
        <p:blipFill>
          <a:blip r:embed="rId4"/>
          <a:stretch>
            <a:fillRect/>
          </a:stretch>
        </p:blipFill>
        <p:spPr>
          <a:xfrm>
            <a:off x="5364088" y="4920020"/>
            <a:ext cx="2990850" cy="1552575"/>
          </a:xfrm>
          <a:prstGeom prst="rect">
            <a:avLst/>
          </a:prstGeom>
        </p:spPr>
      </p:pic>
      <p:sp>
        <p:nvSpPr>
          <p:cNvPr id="16" name="ZoneTexte 15">
            <a:extLst>
              <a:ext uri="{FF2B5EF4-FFF2-40B4-BE49-F238E27FC236}">
                <a16:creationId xmlns:a16="http://schemas.microsoft.com/office/drawing/2014/main" id="{25BDC4B3-46C5-992A-B7CC-D225462E2253}"/>
              </a:ext>
            </a:extLst>
          </p:cNvPr>
          <p:cNvSpPr txBox="1"/>
          <p:nvPr/>
        </p:nvSpPr>
        <p:spPr>
          <a:xfrm>
            <a:off x="5738110" y="6508603"/>
            <a:ext cx="2242806" cy="369332"/>
          </a:xfrm>
          <a:prstGeom prst="rect">
            <a:avLst/>
          </a:prstGeom>
          <a:noFill/>
        </p:spPr>
        <p:txBody>
          <a:bodyPr wrap="square" rtlCol="0">
            <a:spAutoFit/>
          </a:bodyPr>
          <a:lstStyle/>
          <a:p>
            <a:pPr algn="ctr"/>
            <a:r>
              <a:rPr lang="fr-FR" b="1" dirty="0">
                <a:solidFill>
                  <a:srgbClr val="474747"/>
                </a:solidFill>
              </a:rPr>
              <a:t>Inspection d’</a:t>
            </a:r>
            <a:r>
              <a:rPr lang="fr-FR" b="1" dirty="0" err="1">
                <a:solidFill>
                  <a:srgbClr val="474747"/>
                </a:solidFill>
              </a:rPr>
              <a:t>élement</a:t>
            </a:r>
            <a:endParaRPr lang="fr-FR" b="1" dirty="0">
              <a:solidFill>
                <a:srgbClr val="474747"/>
              </a:solidFill>
            </a:endParaRPr>
          </a:p>
        </p:txBody>
      </p:sp>
      <p:cxnSp>
        <p:nvCxnSpPr>
          <p:cNvPr id="17" name="Connecteur droit 16">
            <a:extLst>
              <a:ext uri="{FF2B5EF4-FFF2-40B4-BE49-F238E27FC236}">
                <a16:creationId xmlns:a16="http://schemas.microsoft.com/office/drawing/2014/main" id="{7C9AAE24-3473-B7D6-E349-56737FB23ECA}"/>
              </a:ext>
            </a:extLst>
          </p:cNvPr>
          <p:cNvCxnSpPr>
            <a:cxnSpLocks/>
          </p:cNvCxnSpPr>
          <p:nvPr/>
        </p:nvCxnSpPr>
        <p:spPr>
          <a:xfrm>
            <a:off x="4572000" y="3522302"/>
            <a:ext cx="0" cy="3051393"/>
          </a:xfrm>
          <a:prstGeom prst="line">
            <a:avLst/>
          </a:prstGeom>
          <a:ln w="57150"/>
        </p:spPr>
        <p:style>
          <a:lnRef idx="1">
            <a:schemeClr val="dk1"/>
          </a:lnRef>
          <a:fillRef idx="0">
            <a:schemeClr val="dk1"/>
          </a:fillRef>
          <a:effectRef idx="0">
            <a:schemeClr val="dk1"/>
          </a:effectRef>
          <a:fontRef idx="minor">
            <a:schemeClr val="tx1"/>
          </a:fontRef>
        </p:style>
      </p:cxnSp>
      <p:pic>
        <p:nvPicPr>
          <p:cNvPr id="14" name="Image 13">
            <a:extLst>
              <a:ext uri="{FF2B5EF4-FFF2-40B4-BE49-F238E27FC236}">
                <a16:creationId xmlns:a16="http://schemas.microsoft.com/office/drawing/2014/main" id="{2DB673A3-736C-3CF8-47C5-88FCCFC0B98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1600" y="3417371"/>
            <a:ext cx="2737318" cy="3298244"/>
          </a:xfrm>
          <a:prstGeom prst="rect">
            <a:avLst/>
          </a:prstGeom>
        </p:spPr>
      </p:pic>
    </p:spTree>
    <p:extLst>
      <p:ext uri="{BB962C8B-B14F-4D97-AF65-F5344CB8AC3E}">
        <p14:creationId xmlns:p14="http://schemas.microsoft.com/office/powerpoint/2010/main" val="29598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755BD1-C39B-3C81-C3F3-5A16545FD1C0}"/>
              </a:ext>
            </a:extLst>
          </p:cNvPr>
          <p:cNvSpPr>
            <a:spLocks noGrp="1"/>
          </p:cNvSpPr>
          <p:nvPr>
            <p:ph type="title"/>
          </p:nvPr>
        </p:nvSpPr>
        <p:spPr/>
        <p:txBody>
          <a:bodyPr>
            <a:normAutofit fontScale="90000"/>
          </a:bodyPr>
          <a:lstStyle/>
          <a:p>
            <a:r>
              <a:rPr lang="fr-FR" dirty="0"/>
              <a:t>Pratiquez les 3 missions</a:t>
            </a:r>
          </a:p>
        </p:txBody>
      </p:sp>
      <p:pic>
        <p:nvPicPr>
          <p:cNvPr id="6" name="Image 5">
            <a:extLst>
              <a:ext uri="{FF2B5EF4-FFF2-40B4-BE49-F238E27FC236}">
                <a16:creationId xmlns:a16="http://schemas.microsoft.com/office/drawing/2014/main" id="{053CC1CF-EC69-7115-9A22-33361C5FEC06}"/>
              </a:ext>
            </a:extLst>
          </p:cNvPr>
          <p:cNvPicPr>
            <a:picLocks noChangeAspect="1"/>
          </p:cNvPicPr>
          <p:nvPr/>
        </p:nvPicPr>
        <p:blipFill>
          <a:blip r:embed="rId2"/>
          <a:stretch>
            <a:fillRect/>
          </a:stretch>
        </p:blipFill>
        <p:spPr>
          <a:xfrm>
            <a:off x="1125576" y="1196752"/>
            <a:ext cx="6892847" cy="5062736"/>
          </a:xfrm>
          <a:prstGeom prst="rect">
            <a:avLst/>
          </a:prstGeom>
        </p:spPr>
      </p:pic>
      <p:sp>
        <p:nvSpPr>
          <p:cNvPr id="7" name="ZoneTexte 6">
            <a:extLst>
              <a:ext uri="{FF2B5EF4-FFF2-40B4-BE49-F238E27FC236}">
                <a16:creationId xmlns:a16="http://schemas.microsoft.com/office/drawing/2014/main" id="{D1E304BA-BF7C-D3D5-F57C-035A870283A0}"/>
              </a:ext>
            </a:extLst>
          </p:cNvPr>
          <p:cNvSpPr txBox="1"/>
          <p:nvPr/>
        </p:nvSpPr>
        <p:spPr>
          <a:xfrm flipH="1">
            <a:off x="2267744" y="6270843"/>
            <a:ext cx="4896544" cy="369332"/>
          </a:xfrm>
          <a:prstGeom prst="rect">
            <a:avLst/>
          </a:prstGeom>
          <a:noFill/>
        </p:spPr>
        <p:txBody>
          <a:bodyPr wrap="square" rtlCol="0">
            <a:spAutoFit/>
          </a:bodyPr>
          <a:lstStyle/>
          <a:p>
            <a:r>
              <a:rPr lang="fr-FR" b="1" dirty="0"/>
              <a:t>Capture d’écran d’une page HTML avec CSS</a:t>
            </a:r>
          </a:p>
        </p:txBody>
      </p:sp>
    </p:spTree>
    <p:extLst>
      <p:ext uri="{BB962C8B-B14F-4D97-AF65-F5344CB8AC3E}">
        <p14:creationId xmlns:p14="http://schemas.microsoft.com/office/powerpoint/2010/main" val="178050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a:xfrm>
            <a:off x="323528" y="2276872"/>
            <a:ext cx="8496944" cy="2304256"/>
          </a:xfrm>
        </p:spPr>
        <p:txBody>
          <a:bodyPr>
            <a:noAutofit/>
          </a:bodyPr>
          <a:lstStyle/>
          <a:p>
            <a:r>
              <a:rPr lang="fr-FR" sz="8000" b="1" dirty="0"/>
              <a:t>Mission 3</a:t>
            </a:r>
            <a:br>
              <a:rPr lang="fr-FR" sz="5400" b="1" dirty="0"/>
            </a:br>
            <a:r>
              <a:rPr lang="fr-FR" sz="5400" b="1" dirty="0"/>
              <a:t>Espacement</a:t>
            </a:r>
          </a:p>
        </p:txBody>
      </p:sp>
      <p:sp>
        <p:nvSpPr>
          <p:cNvPr id="3" name="ZoneTexte 2">
            <a:extLst>
              <a:ext uri="{FF2B5EF4-FFF2-40B4-BE49-F238E27FC236}">
                <a16:creationId xmlns:a16="http://schemas.microsoft.com/office/drawing/2014/main" id="{FF730CC3-2C3B-E367-1F19-566799C8CD1B}"/>
              </a:ext>
            </a:extLst>
          </p:cNvPr>
          <p:cNvSpPr txBox="1"/>
          <p:nvPr/>
        </p:nvSpPr>
        <p:spPr>
          <a:xfrm>
            <a:off x="683568" y="5218167"/>
            <a:ext cx="259228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HELLO</a:t>
            </a:r>
          </a:p>
        </p:txBody>
      </p:sp>
      <p:cxnSp>
        <p:nvCxnSpPr>
          <p:cNvPr id="4" name="Connecteur droit avec flèche 3">
            <a:extLst>
              <a:ext uri="{FF2B5EF4-FFF2-40B4-BE49-F238E27FC236}">
                <a16:creationId xmlns:a16="http://schemas.microsoft.com/office/drawing/2014/main" id="{18C6987B-2DFE-880B-FB10-126CD77B4165}"/>
              </a:ext>
            </a:extLst>
          </p:cNvPr>
          <p:cNvCxnSpPr/>
          <p:nvPr/>
        </p:nvCxnSpPr>
        <p:spPr>
          <a:xfrm>
            <a:off x="3563888" y="5402833"/>
            <a:ext cx="18722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D7AEFA2F-3C06-07DC-988B-1D25E1838987}"/>
              </a:ext>
            </a:extLst>
          </p:cNvPr>
          <p:cNvSpPr txBox="1"/>
          <p:nvPr/>
        </p:nvSpPr>
        <p:spPr>
          <a:xfrm>
            <a:off x="5652120" y="4941168"/>
            <a:ext cx="259228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     </a:t>
            </a:r>
          </a:p>
          <a:p>
            <a:r>
              <a:rPr lang="fr-FR" dirty="0"/>
              <a:t>    HELLO</a:t>
            </a:r>
          </a:p>
          <a:p>
            <a:endParaRPr lang="fr-FR" dirty="0"/>
          </a:p>
        </p:txBody>
      </p:sp>
    </p:spTree>
    <p:extLst>
      <p:ext uri="{BB962C8B-B14F-4D97-AF65-F5344CB8AC3E}">
        <p14:creationId xmlns:p14="http://schemas.microsoft.com/office/powerpoint/2010/main" val="163964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rmAutofit fontScale="90000"/>
          </a:bodyPr>
          <a:lstStyle/>
          <a:p>
            <a:r>
              <a:rPr lang="fr-FR" dirty="0"/>
              <a:t>Mission 2 : Mise en forme des cadres</a:t>
            </a:r>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177992" y="1373066"/>
            <a:ext cx="8788016" cy="5094671"/>
          </a:xfrm>
        </p:spPr>
        <p:txBody>
          <a:bodyPr>
            <a:normAutofit/>
          </a:bodyPr>
          <a:lstStyle/>
          <a:p>
            <a:r>
              <a:rPr lang="fr-FR" sz="1800" dirty="0"/>
              <a:t>Pour insérer de l’espace blanc dans une page HTML, vous pouvez travailler avec </a:t>
            </a:r>
            <a:r>
              <a:rPr lang="fr-FR" sz="1800" dirty="0" err="1"/>
              <a:t>margin</a:t>
            </a:r>
            <a:r>
              <a:rPr lang="fr-FR" sz="1800" dirty="0"/>
              <a:t> et </a:t>
            </a:r>
            <a:r>
              <a:rPr lang="fr-FR" sz="1800" dirty="0" err="1"/>
              <a:t>padding</a:t>
            </a:r>
            <a:r>
              <a:rPr lang="fr-FR" sz="1800" dirty="0"/>
              <a:t>.</a:t>
            </a:r>
          </a:p>
          <a:p>
            <a:pPr lvl="1"/>
            <a:r>
              <a:rPr lang="fr-FR" sz="1600" dirty="0" err="1"/>
              <a:t>Margin</a:t>
            </a:r>
            <a:r>
              <a:rPr lang="fr-FR" sz="1600" dirty="0"/>
              <a:t> : Pour l’espacement intérieur, valeur numérique en px, </a:t>
            </a:r>
            <a:r>
              <a:rPr lang="fr-FR" sz="1600" dirty="0" err="1"/>
              <a:t>em</a:t>
            </a:r>
            <a:r>
              <a:rPr lang="fr-FR" sz="1600" dirty="0"/>
              <a:t>, rem ou %</a:t>
            </a:r>
          </a:p>
          <a:p>
            <a:pPr lvl="1"/>
            <a:r>
              <a:rPr lang="fr-FR" sz="1600" dirty="0" err="1"/>
              <a:t>Padding</a:t>
            </a:r>
            <a:r>
              <a:rPr lang="fr-FR" sz="1600" dirty="0"/>
              <a:t> : Pour l’espacement extérieur. valeur numérique en px, </a:t>
            </a:r>
            <a:r>
              <a:rPr lang="fr-FR" sz="1600" dirty="0" err="1"/>
              <a:t>em</a:t>
            </a:r>
            <a:r>
              <a:rPr lang="fr-FR" sz="1600" dirty="0"/>
              <a:t>, rem ou %</a:t>
            </a:r>
          </a:p>
          <a:p>
            <a:pPr marL="457200" lvl="1" indent="0">
              <a:buNone/>
            </a:pPr>
            <a:endParaRPr lang="fr-FR" sz="1600" dirty="0"/>
          </a:p>
        </p:txBody>
      </p:sp>
      <p:sp>
        <p:nvSpPr>
          <p:cNvPr id="5" name="Titre 1">
            <a:extLst>
              <a:ext uri="{FF2B5EF4-FFF2-40B4-BE49-F238E27FC236}">
                <a16:creationId xmlns:a16="http://schemas.microsoft.com/office/drawing/2014/main" id="{7836909A-ADA9-3FD9-ABD7-D6BA3E4DDA57}"/>
              </a:ext>
            </a:extLst>
          </p:cNvPr>
          <p:cNvSpPr txBox="1">
            <a:spLocks/>
          </p:cNvSpPr>
          <p:nvPr/>
        </p:nvSpPr>
        <p:spPr>
          <a:xfrm>
            <a:off x="656992" y="941018"/>
            <a:ext cx="8496944" cy="43204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err="1"/>
              <a:t>Margin</a:t>
            </a:r>
            <a:r>
              <a:rPr lang="fr-FR" dirty="0"/>
              <a:t> et </a:t>
            </a:r>
            <a:r>
              <a:rPr lang="fr-FR" dirty="0" err="1"/>
              <a:t>padding</a:t>
            </a:r>
            <a:endParaRPr lang="fr-FR" dirty="0"/>
          </a:p>
        </p:txBody>
      </p:sp>
      <p:sp>
        <p:nvSpPr>
          <p:cNvPr id="3" name="ZoneTexte 2">
            <a:extLst>
              <a:ext uri="{FF2B5EF4-FFF2-40B4-BE49-F238E27FC236}">
                <a16:creationId xmlns:a16="http://schemas.microsoft.com/office/drawing/2014/main" id="{68B8C3CC-D80A-2FE1-9347-D7FBC9919881}"/>
              </a:ext>
            </a:extLst>
          </p:cNvPr>
          <p:cNvSpPr txBox="1"/>
          <p:nvPr/>
        </p:nvSpPr>
        <p:spPr>
          <a:xfrm>
            <a:off x="936630" y="3672874"/>
            <a:ext cx="1656184"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fr-FR" dirty="0"/>
          </a:p>
          <a:p>
            <a:r>
              <a:rPr lang="fr-FR" dirty="0"/>
              <a:t>          </a:t>
            </a:r>
            <a:r>
              <a:rPr lang="fr-FR" dirty="0" err="1"/>
              <a:t>Text</a:t>
            </a:r>
            <a:r>
              <a:rPr lang="fr-FR" dirty="0"/>
              <a:t> </a:t>
            </a:r>
          </a:p>
          <a:p>
            <a:endParaRPr lang="fr-FR" dirty="0"/>
          </a:p>
        </p:txBody>
      </p:sp>
      <p:cxnSp>
        <p:nvCxnSpPr>
          <p:cNvPr id="15" name="Connecteur droit avec flèche 14">
            <a:extLst>
              <a:ext uri="{FF2B5EF4-FFF2-40B4-BE49-F238E27FC236}">
                <a16:creationId xmlns:a16="http://schemas.microsoft.com/office/drawing/2014/main" id="{B78BCAAC-B1ED-5AAD-95A2-A1DB964D48A8}"/>
              </a:ext>
            </a:extLst>
          </p:cNvPr>
          <p:cNvCxnSpPr/>
          <p:nvPr/>
        </p:nvCxnSpPr>
        <p:spPr>
          <a:xfrm>
            <a:off x="1728718" y="3672874"/>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93EB2F13-A927-DE65-31D6-D68869407729}"/>
              </a:ext>
            </a:extLst>
          </p:cNvPr>
          <p:cNvCxnSpPr/>
          <p:nvPr/>
        </p:nvCxnSpPr>
        <p:spPr>
          <a:xfrm>
            <a:off x="1728718" y="4320946"/>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D52CF1D3-446F-5A45-CCD7-4BFF3DF58023}"/>
              </a:ext>
            </a:extLst>
          </p:cNvPr>
          <p:cNvCxnSpPr>
            <a:cxnSpLocks/>
          </p:cNvCxnSpPr>
          <p:nvPr/>
        </p:nvCxnSpPr>
        <p:spPr>
          <a:xfrm>
            <a:off x="2016750" y="4094766"/>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3881D34E-1E1E-288F-1CF2-5CDE950668B4}"/>
              </a:ext>
            </a:extLst>
          </p:cNvPr>
          <p:cNvCxnSpPr>
            <a:cxnSpLocks/>
          </p:cNvCxnSpPr>
          <p:nvPr/>
        </p:nvCxnSpPr>
        <p:spPr>
          <a:xfrm>
            <a:off x="936630" y="4104922"/>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1B4A659E-2591-56C0-C579-13CF1B515194}"/>
              </a:ext>
            </a:extLst>
          </p:cNvPr>
          <p:cNvSpPr txBox="1"/>
          <p:nvPr/>
        </p:nvSpPr>
        <p:spPr>
          <a:xfrm>
            <a:off x="1335520" y="5070384"/>
            <a:ext cx="957313" cy="369332"/>
          </a:xfrm>
          <a:prstGeom prst="rect">
            <a:avLst/>
          </a:prstGeom>
          <a:noFill/>
        </p:spPr>
        <p:txBody>
          <a:bodyPr wrap="none" rtlCol="0">
            <a:spAutoFit/>
          </a:bodyPr>
          <a:lstStyle/>
          <a:p>
            <a:r>
              <a:rPr lang="fr-FR" b="1" dirty="0" err="1"/>
              <a:t>padding</a:t>
            </a:r>
            <a:endParaRPr lang="fr-FR" b="1" dirty="0"/>
          </a:p>
        </p:txBody>
      </p:sp>
      <p:sp>
        <p:nvSpPr>
          <p:cNvPr id="24" name="ZoneTexte 23">
            <a:extLst>
              <a:ext uri="{FF2B5EF4-FFF2-40B4-BE49-F238E27FC236}">
                <a16:creationId xmlns:a16="http://schemas.microsoft.com/office/drawing/2014/main" id="{108F7A08-00E1-B8E9-10A6-D38FAAED82EE}"/>
              </a:ext>
            </a:extLst>
          </p:cNvPr>
          <p:cNvSpPr txBox="1"/>
          <p:nvPr/>
        </p:nvSpPr>
        <p:spPr>
          <a:xfrm>
            <a:off x="4006652" y="3776240"/>
            <a:ext cx="56534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err="1"/>
              <a:t>Text</a:t>
            </a:r>
            <a:endParaRPr lang="fr-FR" dirty="0"/>
          </a:p>
        </p:txBody>
      </p:sp>
      <p:cxnSp>
        <p:nvCxnSpPr>
          <p:cNvPr id="25" name="Connecteur droit avec flèche 24">
            <a:extLst>
              <a:ext uri="{FF2B5EF4-FFF2-40B4-BE49-F238E27FC236}">
                <a16:creationId xmlns:a16="http://schemas.microsoft.com/office/drawing/2014/main" id="{C2C66AEC-59E2-E851-7879-A4C86EDD3289}"/>
              </a:ext>
            </a:extLst>
          </p:cNvPr>
          <p:cNvCxnSpPr>
            <a:cxnSpLocks/>
          </p:cNvCxnSpPr>
          <p:nvPr/>
        </p:nvCxnSpPr>
        <p:spPr>
          <a:xfrm>
            <a:off x="4572000" y="3962444"/>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64DD3686-3AD0-3094-DF3E-4A8942A4218D}"/>
              </a:ext>
            </a:extLst>
          </p:cNvPr>
          <p:cNvCxnSpPr>
            <a:cxnSpLocks/>
          </p:cNvCxnSpPr>
          <p:nvPr/>
        </p:nvCxnSpPr>
        <p:spPr>
          <a:xfrm>
            <a:off x="3430588" y="3973616"/>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C70868B0-CF04-8ED5-094B-EA8A0130BFEE}"/>
              </a:ext>
            </a:extLst>
          </p:cNvPr>
          <p:cNvCxnSpPr/>
          <p:nvPr/>
        </p:nvCxnSpPr>
        <p:spPr>
          <a:xfrm>
            <a:off x="4289326" y="3488208"/>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B6FDA2CB-17A1-02B6-20FA-B74A1541B479}"/>
              </a:ext>
            </a:extLst>
          </p:cNvPr>
          <p:cNvCxnSpPr/>
          <p:nvPr/>
        </p:nvCxnSpPr>
        <p:spPr>
          <a:xfrm>
            <a:off x="4293156" y="4123625"/>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9E43E116-6FF5-E158-9F80-8295E63BC4F9}"/>
              </a:ext>
            </a:extLst>
          </p:cNvPr>
          <p:cNvSpPr txBox="1"/>
          <p:nvPr/>
        </p:nvSpPr>
        <p:spPr>
          <a:xfrm>
            <a:off x="3861261" y="5102920"/>
            <a:ext cx="853632" cy="369332"/>
          </a:xfrm>
          <a:prstGeom prst="rect">
            <a:avLst/>
          </a:prstGeom>
          <a:noFill/>
        </p:spPr>
        <p:txBody>
          <a:bodyPr wrap="none" rtlCol="0">
            <a:spAutoFit/>
          </a:bodyPr>
          <a:lstStyle/>
          <a:p>
            <a:r>
              <a:rPr lang="fr-FR" b="1" dirty="0" err="1"/>
              <a:t>margin</a:t>
            </a:r>
            <a:endParaRPr lang="fr-FR" b="1" dirty="0"/>
          </a:p>
        </p:txBody>
      </p:sp>
      <p:sp>
        <p:nvSpPr>
          <p:cNvPr id="30" name="ZoneTexte 29">
            <a:extLst>
              <a:ext uri="{FF2B5EF4-FFF2-40B4-BE49-F238E27FC236}">
                <a16:creationId xmlns:a16="http://schemas.microsoft.com/office/drawing/2014/main" id="{2789558F-D5B4-E77E-4D91-E140AEE2D5A1}"/>
              </a:ext>
            </a:extLst>
          </p:cNvPr>
          <p:cNvSpPr txBox="1"/>
          <p:nvPr/>
        </p:nvSpPr>
        <p:spPr>
          <a:xfrm>
            <a:off x="4006652" y="4437112"/>
            <a:ext cx="56534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err="1"/>
              <a:t>Text</a:t>
            </a:r>
            <a:endParaRPr lang="fr-FR" dirty="0"/>
          </a:p>
        </p:txBody>
      </p:sp>
      <p:sp>
        <p:nvSpPr>
          <p:cNvPr id="31" name="ZoneTexte 30">
            <a:extLst>
              <a:ext uri="{FF2B5EF4-FFF2-40B4-BE49-F238E27FC236}">
                <a16:creationId xmlns:a16="http://schemas.microsoft.com/office/drawing/2014/main" id="{7192709A-BB1D-9B1B-4BB6-1A75D9791F38}"/>
              </a:ext>
            </a:extLst>
          </p:cNvPr>
          <p:cNvSpPr txBox="1"/>
          <p:nvPr/>
        </p:nvSpPr>
        <p:spPr>
          <a:xfrm>
            <a:off x="936630" y="4657178"/>
            <a:ext cx="56534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err="1"/>
              <a:t>Text</a:t>
            </a:r>
            <a:endParaRPr lang="fr-FR" dirty="0"/>
          </a:p>
        </p:txBody>
      </p:sp>
      <p:sp>
        <p:nvSpPr>
          <p:cNvPr id="32" name="ZoneTexte 31">
            <a:extLst>
              <a:ext uri="{FF2B5EF4-FFF2-40B4-BE49-F238E27FC236}">
                <a16:creationId xmlns:a16="http://schemas.microsoft.com/office/drawing/2014/main" id="{CF827761-334E-3337-04D3-7856DE223F3D}"/>
              </a:ext>
            </a:extLst>
          </p:cNvPr>
          <p:cNvSpPr txBox="1"/>
          <p:nvPr/>
        </p:nvSpPr>
        <p:spPr>
          <a:xfrm>
            <a:off x="6514905" y="3488208"/>
            <a:ext cx="1656184"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fr-FR" dirty="0"/>
          </a:p>
          <a:p>
            <a:r>
              <a:rPr lang="fr-FR" dirty="0"/>
              <a:t>          </a:t>
            </a:r>
            <a:r>
              <a:rPr lang="fr-FR" dirty="0" err="1"/>
              <a:t>Text</a:t>
            </a:r>
            <a:r>
              <a:rPr lang="fr-FR" dirty="0"/>
              <a:t> </a:t>
            </a:r>
          </a:p>
          <a:p>
            <a:endParaRPr lang="fr-FR" dirty="0"/>
          </a:p>
        </p:txBody>
      </p:sp>
      <p:cxnSp>
        <p:nvCxnSpPr>
          <p:cNvPr id="33" name="Connecteur droit avec flèche 32">
            <a:extLst>
              <a:ext uri="{FF2B5EF4-FFF2-40B4-BE49-F238E27FC236}">
                <a16:creationId xmlns:a16="http://schemas.microsoft.com/office/drawing/2014/main" id="{209405BE-1B47-1E6C-4674-4E7BDADA8DC0}"/>
              </a:ext>
            </a:extLst>
          </p:cNvPr>
          <p:cNvCxnSpPr/>
          <p:nvPr/>
        </p:nvCxnSpPr>
        <p:spPr>
          <a:xfrm>
            <a:off x="7306993" y="3488208"/>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4CF2A565-B0B6-14F8-D077-A14C68FA0FEA}"/>
              </a:ext>
            </a:extLst>
          </p:cNvPr>
          <p:cNvCxnSpPr/>
          <p:nvPr/>
        </p:nvCxnSpPr>
        <p:spPr>
          <a:xfrm>
            <a:off x="7306993" y="4136280"/>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61255B7B-2D61-525E-B7EB-991E1C8F48F5}"/>
              </a:ext>
            </a:extLst>
          </p:cNvPr>
          <p:cNvCxnSpPr>
            <a:cxnSpLocks/>
          </p:cNvCxnSpPr>
          <p:nvPr/>
        </p:nvCxnSpPr>
        <p:spPr>
          <a:xfrm>
            <a:off x="7595025" y="3910100"/>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510081B0-55DF-D0DD-9419-ACD33B3E33C0}"/>
              </a:ext>
            </a:extLst>
          </p:cNvPr>
          <p:cNvCxnSpPr>
            <a:cxnSpLocks/>
          </p:cNvCxnSpPr>
          <p:nvPr/>
        </p:nvCxnSpPr>
        <p:spPr>
          <a:xfrm>
            <a:off x="6514905" y="3920256"/>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E83D961C-7D2A-A105-E41F-271CA3E5243A}"/>
              </a:ext>
            </a:extLst>
          </p:cNvPr>
          <p:cNvSpPr txBox="1"/>
          <p:nvPr/>
        </p:nvSpPr>
        <p:spPr>
          <a:xfrm>
            <a:off x="6650279" y="5196413"/>
            <a:ext cx="1889492" cy="369332"/>
          </a:xfrm>
          <a:prstGeom prst="rect">
            <a:avLst/>
          </a:prstGeom>
          <a:noFill/>
        </p:spPr>
        <p:txBody>
          <a:bodyPr wrap="none" rtlCol="0">
            <a:spAutoFit/>
          </a:bodyPr>
          <a:lstStyle/>
          <a:p>
            <a:r>
              <a:rPr lang="fr-FR" b="1" dirty="0" err="1"/>
              <a:t>Padding</a:t>
            </a:r>
            <a:r>
              <a:rPr lang="fr-FR" b="1" dirty="0"/>
              <a:t> &amp; </a:t>
            </a:r>
            <a:r>
              <a:rPr lang="fr-FR" b="1" dirty="0" err="1"/>
              <a:t>margin</a:t>
            </a:r>
            <a:endParaRPr lang="fr-FR" b="1" dirty="0"/>
          </a:p>
        </p:txBody>
      </p:sp>
      <p:sp>
        <p:nvSpPr>
          <p:cNvPr id="38" name="ZoneTexte 37">
            <a:extLst>
              <a:ext uri="{FF2B5EF4-FFF2-40B4-BE49-F238E27FC236}">
                <a16:creationId xmlns:a16="http://schemas.microsoft.com/office/drawing/2014/main" id="{ADA3F6A5-99B9-5BB5-8FD3-9B531A4D9144}"/>
              </a:ext>
            </a:extLst>
          </p:cNvPr>
          <p:cNvSpPr txBox="1"/>
          <p:nvPr/>
        </p:nvSpPr>
        <p:spPr>
          <a:xfrm>
            <a:off x="6541457" y="4734920"/>
            <a:ext cx="565348"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err="1"/>
              <a:t>Text</a:t>
            </a:r>
            <a:endParaRPr lang="fr-FR" dirty="0"/>
          </a:p>
        </p:txBody>
      </p:sp>
      <p:cxnSp>
        <p:nvCxnSpPr>
          <p:cNvPr id="39" name="Connecteur droit avec flèche 38">
            <a:extLst>
              <a:ext uri="{FF2B5EF4-FFF2-40B4-BE49-F238E27FC236}">
                <a16:creationId xmlns:a16="http://schemas.microsoft.com/office/drawing/2014/main" id="{1AC5DD66-25AC-29FB-25B5-28B16B951F09}"/>
              </a:ext>
            </a:extLst>
          </p:cNvPr>
          <p:cNvCxnSpPr/>
          <p:nvPr/>
        </p:nvCxnSpPr>
        <p:spPr>
          <a:xfrm>
            <a:off x="6802937" y="4411538"/>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9CC5B446-56DB-2DAC-0A38-3062FB9CC3EC}"/>
              </a:ext>
            </a:extLst>
          </p:cNvPr>
          <p:cNvCxnSpPr>
            <a:cxnSpLocks/>
          </p:cNvCxnSpPr>
          <p:nvPr/>
        </p:nvCxnSpPr>
        <p:spPr>
          <a:xfrm>
            <a:off x="8210958" y="3910100"/>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94DA1CD5-E429-EC26-FF42-A185675D7AFB}"/>
              </a:ext>
            </a:extLst>
          </p:cNvPr>
          <p:cNvCxnSpPr>
            <a:cxnSpLocks/>
          </p:cNvCxnSpPr>
          <p:nvPr/>
        </p:nvCxnSpPr>
        <p:spPr>
          <a:xfrm>
            <a:off x="5938841" y="3910100"/>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A4ADE41D-A357-90D4-28F5-06FE2879A72B}"/>
              </a:ext>
            </a:extLst>
          </p:cNvPr>
          <p:cNvCxnSpPr/>
          <p:nvPr/>
        </p:nvCxnSpPr>
        <p:spPr>
          <a:xfrm>
            <a:off x="6791684" y="3200176"/>
            <a:ext cx="0" cy="288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19CE0A49-9E96-D601-5790-EE9DFF17D646}"/>
              </a:ext>
            </a:extLst>
          </p:cNvPr>
          <p:cNvCxnSpPr>
            <a:cxnSpLocks/>
          </p:cNvCxnSpPr>
          <p:nvPr/>
        </p:nvCxnSpPr>
        <p:spPr>
          <a:xfrm>
            <a:off x="3131840" y="2951542"/>
            <a:ext cx="0" cy="2766735"/>
          </a:xfrm>
          <a:prstGeom prst="line">
            <a:avLst/>
          </a:prstGeom>
          <a:ln w="57150"/>
        </p:spPr>
        <p:style>
          <a:lnRef idx="1">
            <a:schemeClr val="dk1"/>
          </a:lnRef>
          <a:fillRef idx="0">
            <a:schemeClr val="dk1"/>
          </a:fillRef>
          <a:effectRef idx="0">
            <a:schemeClr val="dk1"/>
          </a:effectRef>
          <a:fontRef idx="minor">
            <a:schemeClr val="tx1"/>
          </a:fontRef>
        </p:style>
      </p:cxnSp>
      <p:cxnSp>
        <p:nvCxnSpPr>
          <p:cNvPr id="45" name="Connecteur droit 44">
            <a:extLst>
              <a:ext uri="{FF2B5EF4-FFF2-40B4-BE49-F238E27FC236}">
                <a16:creationId xmlns:a16="http://schemas.microsoft.com/office/drawing/2014/main" id="{D358DB15-1AA0-EC10-0F18-099AB3CA2AA1}"/>
              </a:ext>
            </a:extLst>
          </p:cNvPr>
          <p:cNvCxnSpPr>
            <a:cxnSpLocks/>
          </p:cNvCxnSpPr>
          <p:nvPr/>
        </p:nvCxnSpPr>
        <p:spPr>
          <a:xfrm>
            <a:off x="5580112" y="2951542"/>
            <a:ext cx="0" cy="2766735"/>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232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rmAutofit fontScale="90000"/>
          </a:bodyPr>
          <a:lstStyle/>
          <a:p>
            <a:r>
              <a:rPr lang="fr-FR" dirty="0"/>
              <a:t>Mission 2 : Mise en forme des cadres</a:t>
            </a:r>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177992" y="1373066"/>
            <a:ext cx="8966008" cy="5094671"/>
          </a:xfrm>
        </p:spPr>
        <p:txBody>
          <a:bodyPr>
            <a:normAutofit/>
          </a:bodyPr>
          <a:lstStyle/>
          <a:p>
            <a:r>
              <a:rPr lang="fr-FR" sz="1800" dirty="0"/>
              <a:t>La </a:t>
            </a:r>
            <a:r>
              <a:rPr lang="fr-FR" sz="1800" dirty="0" err="1"/>
              <a:t>margin</a:t>
            </a:r>
            <a:r>
              <a:rPr lang="fr-FR" sz="1800" dirty="0"/>
              <a:t> peut être modifié en utilisant la propriété </a:t>
            </a:r>
            <a:r>
              <a:rPr lang="fr-FR" sz="1800" dirty="0" err="1"/>
              <a:t>margin</a:t>
            </a:r>
            <a:endParaRPr lang="fr-FR" sz="1800" dirty="0"/>
          </a:p>
          <a:p>
            <a:pPr lvl="1"/>
            <a:r>
              <a:rPr lang="fr-FR" sz="1400" b="1" dirty="0" err="1"/>
              <a:t>Margin</a:t>
            </a:r>
            <a:r>
              <a:rPr lang="fr-FR" sz="1400" b="1" dirty="0"/>
              <a:t> : 10px ; </a:t>
            </a:r>
            <a:r>
              <a:rPr lang="fr-FR" sz="1400" dirty="0"/>
              <a:t>=&gt; Espace extérieur de 10 pixels sur les 4 côtés</a:t>
            </a:r>
          </a:p>
          <a:p>
            <a:pPr lvl="1"/>
            <a:r>
              <a:rPr lang="fr-FR" sz="1400" b="1" dirty="0" err="1"/>
              <a:t>Margin</a:t>
            </a:r>
            <a:r>
              <a:rPr lang="fr-FR" sz="1400" b="1" dirty="0"/>
              <a:t> : 10px 5px; </a:t>
            </a:r>
            <a:r>
              <a:rPr lang="fr-FR" sz="1400" dirty="0"/>
              <a:t>=&gt; Espace extérieur de 10 pixels au top et </a:t>
            </a:r>
            <a:r>
              <a:rPr lang="fr-FR" sz="1400" dirty="0" err="1"/>
              <a:t>bottom</a:t>
            </a:r>
            <a:r>
              <a:rPr lang="fr-FR" sz="1400" dirty="0"/>
              <a:t>, et de 5 pixels au </a:t>
            </a:r>
            <a:r>
              <a:rPr lang="fr-FR" sz="1400" dirty="0" err="1"/>
              <a:t>left</a:t>
            </a:r>
            <a:r>
              <a:rPr lang="fr-FR" sz="1400" dirty="0"/>
              <a:t> et right. </a:t>
            </a:r>
          </a:p>
          <a:p>
            <a:pPr lvl="1"/>
            <a:r>
              <a:rPr lang="fr-FR" sz="1400" b="1" dirty="0" err="1"/>
              <a:t>Margin</a:t>
            </a:r>
            <a:r>
              <a:rPr lang="fr-FR" sz="1400" b="1" dirty="0"/>
              <a:t> : 20px 15px 10px 5px; </a:t>
            </a:r>
            <a:r>
              <a:rPr lang="fr-FR" sz="1400" dirty="0"/>
              <a:t>=&gt; Espace extérieur de 20px au top, 15px au right, 10px au </a:t>
            </a:r>
            <a:r>
              <a:rPr lang="fr-FR" sz="1400" dirty="0" err="1"/>
              <a:t>bottom</a:t>
            </a:r>
            <a:r>
              <a:rPr lang="fr-FR" sz="1400" dirty="0"/>
              <a:t> et 5px au </a:t>
            </a:r>
            <a:r>
              <a:rPr lang="fr-FR" sz="1400" dirty="0" err="1"/>
              <a:t>left</a:t>
            </a:r>
            <a:r>
              <a:rPr lang="fr-FR" sz="1400" dirty="0"/>
              <a:t>. </a:t>
            </a:r>
          </a:p>
          <a:p>
            <a:r>
              <a:rPr lang="fr-FR" sz="1800" dirty="0"/>
              <a:t>Vous pouvez même préciser le côté de l’espacement avec : </a:t>
            </a:r>
            <a:r>
              <a:rPr lang="fr-FR" sz="1800" dirty="0" err="1"/>
              <a:t>margin</a:t>
            </a:r>
            <a:r>
              <a:rPr lang="fr-FR" sz="1800" dirty="0"/>
              <a:t>-top, </a:t>
            </a:r>
            <a:r>
              <a:rPr lang="fr-FR" sz="1800" dirty="0" err="1"/>
              <a:t>left</a:t>
            </a:r>
            <a:r>
              <a:rPr lang="fr-FR" sz="1800" dirty="0"/>
              <a:t>, right, </a:t>
            </a:r>
            <a:r>
              <a:rPr lang="fr-FR" sz="1800" dirty="0" err="1"/>
              <a:t>bottom</a:t>
            </a:r>
            <a:r>
              <a:rPr lang="fr-FR" sz="1800" dirty="0"/>
              <a:t>.</a:t>
            </a:r>
          </a:p>
          <a:p>
            <a:pPr lvl="1"/>
            <a:endParaRPr lang="fr-FR" sz="1400" b="1" dirty="0"/>
          </a:p>
          <a:p>
            <a:pPr lvl="1"/>
            <a:endParaRPr lang="fr-FR" sz="1400" b="1" dirty="0"/>
          </a:p>
        </p:txBody>
      </p:sp>
      <p:sp>
        <p:nvSpPr>
          <p:cNvPr id="5" name="Titre 1">
            <a:extLst>
              <a:ext uri="{FF2B5EF4-FFF2-40B4-BE49-F238E27FC236}">
                <a16:creationId xmlns:a16="http://schemas.microsoft.com/office/drawing/2014/main" id="{7836909A-ADA9-3FD9-ABD7-D6BA3E4DDA57}"/>
              </a:ext>
            </a:extLst>
          </p:cNvPr>
          <p:cNvSpPr txBox="1">
            <a:spLocks/>
          </p:cNvSpPr>
          <p:nvPr/>
        </p:nvSpPr>
        <p:spPr>
          <a:xfrm>
            <a:off x="656992" y="941018"/>
            <a:ext cx="8496944" cy="43204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err="1"/>
              <a:t>Margin</a:t>
            </a:r>
            <a:endParaRPr lang="fr-FR" dirty="0"/>
          </a:p>
        </p:txBody>
      </p:sp>
      <p:pic>
        <p:nvPicPr>
          <p:cNvPr id="7" name="Image 6">
            <a:extLst>
              <a:ext uri="{FF2B5EF4-FFF2-40B4-BE49-F238E27FC236}">
                <a16:creationId xmlns:a16="http://schemas.microsoft.com/office/drawing/2014/main" id="{74461619-F7CC-C98D-2957-AE7A079D7DE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99592" y="2852935"/>
            <a:ext cx="2592288" cy="3647873"/>
          </a:xfrm>
          <a:prstGeom prst="rect">
            <a:avLst/>
          </a:prstGeom>
        </p:spPr>
      </p:pic>
      <p:sp>
        <p:nvSpPr>
          <p:cNvPr id="44" name="ZoneTexte 43">
            <a:extLst>
              <a:ext uri="{FF2B5EF4-FFF2-40B4-BE49-F238E27FC236}">
                <a16:creationId xmlns:a16="http://schemas.microsoft.com/office/drawing/2014/main" id="{C15C42EC-633F-7E9B-62F9-F5715CC9CEA0}"/>
              </a:ext>
            </a:extLst>
          </p:cNvPr>
          <p:cNvSpPr txBox="1"/>
          <p:nvPr/>
        </p:nvSpPr>
        <p:spPr>
          <a:xfrm>
            <a:off x="1575168" y="6448416"/>
            <a:ext cx="1281120" cy="369332"/>
          </a:xfrm>
          <a:prstGeom prst="rect">
            <a:avLst/>
          </a:prstGeom>
          <a:noFill/>
        </p:spPr>
        <p:txBody>
          <a:bodyPr wrap="none" rtlCol="0">
            <a:spAutoFit/>
          </a:bodyPr>
          <a:lstStyle/>
          <a:p>
            <a:r>
              <a:rPr lang="fr-FR" b="1" dirty="0">
                <a:solidFill>
                  <a:srgbClr val="474747"/>
                </a:solidFill>
              </a:rPr>
              <a:t>Code HTML</a:t>
            </a:r>
          </a:p>
        </p:txBody>
      </p:sp>
      <p:sp>
        <p:nvSpPr>
          <p:cNvPr id="46" name="ZoneTexte 45">
            <a:extLst>
              <a:ext uri="{FF2B5EF4-FFF2-40B4-BE49-F238E27FC236}">
                <a16:creationId xmlns:a16="http://schemas.microsoft.com/office/drawing/2014/main" id="{AD908676-139E-B802-1AAA-31A6B749B587}"/>
              </a:ext>
            </a:extLst>
          </p:cNvPr>
          <p:cNvSpPr txBox="1"/>
          <p:nvPr/>
        </p:nvSpPr>
        <p:spPr>
          <a:xfrm>
            <a:off x="5497326" y="4243665"/>
            <a:ext cx="2242806" cy="369332"/>
          </a:xfrm>
          <a:prstGeom prst="rect">
            <a:avLst/>
          </a:prstGeom>
          <a:noFill/>
        </p:spPr>
        <p:txBody>
          <a:bodyPr wrap="square" rtlCol="0">
            <a:spAutoFit/>
          </a:bodyPr>
          <a:lstStyle/>
          <a:p>
            <a:pPr algn="ctr"/>
            <a:r>
              <a:rPr lang="fr-FR" b="1" dirty="0">
                <a:solidFill>
                  <a:srgbClr val="474747"/>
                </a:solidFill>
              </a:rPr>
              <a:t>Navigateur Avec CSS</a:t>
            </a:r>
          </a:p>
        </p:txBody>
      </p:sp>
      <p:cxnSp>
        <p:nvCxnSpPr>
          <p:cNvPr id="47" name="Connecteur droit 46">
            <a:extLst>
              <a:ext uri="{FF2B5EF4-FFF2-40B4-BE49-F238E27FC236}">
                <a16:creationId xmlns:a16="http://schemas.microsoft.com/office/drawing/2014/main" id="{F07A71F0-4172-D3F1-3949-115B33B2A7AC}"/>
              </a:ext>
            </a:extLst>
          </p:cNvPr>
          <p:cNvCxnSpPr>
            <a:cxnSpLocks/>
          </p:cNvCxnSpPr>
          <p:nvPr/>
        </p:nvCxnSpPr>
        <p:spPr>
          <a:xfrm>
            <a:off x="3707904" y="3247537"/>
            <a:ext cx="0" cy="3051393"/>
          </a:xfrm>
          <a:prstGeom prst="line">
            <a:avLst/>
          </a:prstGeom>
          <a:ln w="57150"/>
        </p:spPr>
        <p:style>
          <a:lnRef idx="1">
            <a:schemeClr val="dk1"/>
          </a:lnRef>
          <a:fillRef idx="0">
            <a:schemeClr val="dk1"/>
          </a:fillRef>
          <a:effectRef idx="0">
            <a:schemeClr val="dk1"/>
          </a:effectRef>
          <a:fontRef idx="minor">
            <a:schemeClr val="tx1"/>
          </a:fontRef>
        </p:style>
      </p:cxnSp>
      <p:pic>
        <p:nvPicPr>
          <p:cNvPr id="10" name="Image 9">
            <a:extLst>
              <a:ext uri="{FF2B5EF4-FFF2-40B4-BE49-F238E27FC236}">
                <a16:creationId xmlns:a16="http://schemas.microsoft.com/office/drawing/2014/main" id="{7E17888E-7F6B-A34D-4FFE-1886924A819B}"/>
              </a:ext>
            </a:extLst>
          </p:cNvPr>
          <p:cNvPicPr>
            <a:picLocks noChangeAspect="1"/>
          </p:cNvPicPr>
          <p:nvPr/>
        </p:nvPicPr>
        <p:blipFill>
          <a:blip r:embed="rId3"/>
          <a:stretch>
            <a:fillRect/>
          </a:stretch>
        </p:blipFill>
        <p:spPr>
          <a:xfrm>
            <a:off x="5057505" y="2924944"/>
            <a:ext cx="3122448" cy="1265669"/>
          </a:xfrm>
          <a:prstGeom prst="rect">
            <a:avLst/>
          </a:prstGeom>
          <a:ln w="19050">
            <a:solidFill>
              <a:schemeClr val="tx1"/>
            </a:solidFill>
          </a:ln>
        </p:spPr>
      </p:pic>
      <p:sp>
        <p:nvSpPr>
          <p:cNvPr id="48" name="ZoneTexte 47">
            <a:extLst>
              <a:ext uri="{FF2B5EF4-FFF2-40B4-BE49-F238E27FC236}">
                <a16:creationId xmlns:a16="http://schemas.microsoft.com/office/drawing/2014/main" id="{ADC4D3C2-F2FB-833A-8597-357F6CAA175E}"/>
              </a:ext>
            </a:extLst>
          </p:cNvPr>
          <p:cNvSpPr txBox="1"/>
          <p:nvPr/>
        </p:nvSpPr>
        <p:spPr>
          <a:xfrm>
            <a:off x="5202531" y="6431778"/>
            <a:ext cx="2832395" cy="369332"/>
          </a:xfrm>
          <a:prstGeom prst="rect">
            <a:avLst/>
          </a:prstGeom>
          <a:noFill/>
        </p:spPr>
        <p:txBody>
          <a:bodyPr wrap="square" rtlCol="0">
            <a:spAutoFit/>
          </a:bodyPr>
          <a:lstStyle/>
          <a:p>
            <a:pPr algn="ctr"/>
            <a:r>
              <a:rPr lang="fr-FR" b="1" dirty="0">
                <a:solidFill>
                  <a:srgbClr val="474747"/>
                </a:solidFill>
              </a:rPr>
              <a:t>Inspection sous navigateur</a:t>
            </a:r>
          </a:p>
        </p:txBody>
      </p:sp>
      <p:pic>
        <p:nvPicPr>
          <p:cNvPr id="14" name="Image 13">
            <a:extLst>
              <a:ext uri="{FF2B5EF4-FFF2-40B4-BE49-F238E27FC236}">
                <a16:creationId xmlns:a16="http://schemas.microsoft.com/office/drawing/2014/main" id="{DEB52613-85F7-A16F-A282-1010D1FA2725}"/>
              </a:ext>
            </a:extLst>
          </p:cNvPr>
          <p:cNvPicPr>
            <a:picLocks noChangeAspect="1"/>
          </p:cNvPicPr>
          <p:nvPr/>
        </p:nvPicPr>
        <p:blipFill>
          <a:blip r:embed="rId4"/>
          <a:stretch>
            <a:fillRect/>
          </a:stretch>
        </p:blipFill>
        <p:spPr>
          <a:xfrm>
            <a:off x="4461316" y="4753237"/>
            <a:ext cx="4143375" cy="1714500"/>
          </a:xfrm>
          <a:prstGeom prst="rect">
            <a:avLst/>
          </a:prstGeom>
        </p:spPr>
      </p:pic>
    </p:spTree>
    <p:extLst>
      <p:ext uri="{BB962C8B-B14F-4D97-AF65-F5344CB8AC3E}">
        <p14:creationId xmlns:p14="http://schemas.microsoft.com/office/powerpoint/2010/main" val="242229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rmAutofit fontScale="90000"/>
          </a:bodyPr>
          <a:lstStyle/>
          <a:p>
            <a:r>
              <a:rPr lang="fr-FR" dirty="0"/>
              <a:t>Mission 2 : Mise en forme des cadres</a:t>
            </a:r>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107504" y="1373066"/>
            <a:ext cx="9036496" cy="5094671"/>
          </a:xfrm>
        </p:spPr>
        <p:txBody>
          <a:bodyPr>
            <a:normAutofit/>
          </a:bodyPr>
          <a:lstStyle/>
          <a:p>
            <a:r>
              <a:rPr lang="fr-FR" sz="1800" dirty="0"/>
              <a:t>La </a:t>
            </a:r>
            <a:r>
              <a:rPr lang="fr-FR" sz="1800" dirty="0" err="1"/>
              <a:t>padding</a:t>
            </a:r>
            <a:r>
              <a:rPr lang="fr-FR" sz="1800" dirty="0"/>
              <a:t> peut être modifié en utilisant la propriété </a:t>
            </a:r>
            <a:r>
              <a:rPr lang="fr-FR" sz="1800" dirty="0" err="1"/>
              <a:t>margin</a:t>
            </a:r>
            <a:endParaRPr lang="fr-FR" sz="1800" dirty="0"/>
          </a:p>
          <a:p>
            <a:pPr lvl="1"/>
            <a:r>
              <a:rPr lang="fr-FR" sz="1400" dirty="0" err="1"/>
              <a:t>padding</a:t>
            </a:r>
            <a:r>
              <a:rPr lang="fr-FR" sz="1400" b="1" dirty="0"/>
              <a:t> : 10px ; </a:t>
            </a:r>
            <a:r>
              <a:rPr lang="fr-FR" sz="1400" dirty="0"/>
              <a:t>=&gt; Espace intérieur de 10 pixels sur les 4 côtés</a:t>
            </a:r>
          </a:p>
          <a:p>
            <a:pPr lvl="1"/>
            <a:r>
              <a:rPr lang="fr-FR" sz="1400" dirty="0" err="1"/>
              <a:t>padding</a:t>
            </a:r>
            <a:r>
              <a:rPr lang="fr-FR" sz="1400" b="1" dirty="0"/>
              <a:t> : 10px 5px; </a:t>
            </a:r>
            <a:r>
              <a:rPr lang="fr-FR" sz="1400" dirty="0"/>
              <a:t>=&gt; Espace intérieur de 10 pixels au top et </a:t>
            </a:r>
            <a:r>
              <a:rPr lang="fr-FR" sz="1400" dirty="0" err="1"/>
              <a:t>bottom</a:t>
            </a:r>
            <a:r>
              <a:rPr lang="fr-FR" sz="1400" dirty="0"/>
              <a:t>, et de 5 pixels au </a:t>
            </a:r>
            <a:r>
              <a:rPr lang="fr-FR" sz="1400" dirty="0" err="1"/>
              <a:t>left</a:t>
            </a:r>
            <a:r>
              <a:rPr lang="fr-FR" sz="1400" dirty="0"/>
              <a:t> et right. </a:t>
            </a:r>
          </a:p>
          <a:p>
            <a:pPr lvl="1"/>
            <a:r>
              <a:rPr lang="fr-FR" sz="1400" dirty="0" err="1"/>
              <a:t>padding</a:t>
            </a:r>
            <a:r>
              <a:rPr lang="fr-FR" sz="1400" b="1" dirty="0"/>
              <a:t> : 20px 15px 10px 5px; </a:t>
            </a:r>
            <a:r>
              <a:rPr lang="fr-FR" sz="1400" dirty="0"/>
              <a:t>=&gt; Espace intérieur de 20px au top, 15px au right, 10px au </a:t>
            </a:r>
            <a:r>
              <a:rPr lang="fr-FR" sz="1400" dirty="0" err="1"/>
              <a:t>bottom</a:t>
            </a:r>
            <a:r>
              <a:rPr lang="fr-FR" sz="1400" dirty="0"/>
              <a:t> et 5px au </a:t>
            </a:r>
            <a:r>
              <a:rPr lang="fr-FR" sz="1400" dirty="0" err="1"/>
              <a:t>left</a:t>
            </a:r>
            <a:r>
              <a:rPr lang="fr-FR" sz="1400" dirty="0"/>
              <a:t>. </a:t>
            </a:r>
          </a:p>
          <a:p>
            <a:r>
              <a:rPr lang="fr-FR" sz="1800" dirty="0"/>
              <a:t>Vous pouvez même préciser le côté de l’espacement avec : </a:t>
            </a:r>
            <a:r>
              <a:rPr lang="fr-FR" sz="1800" dirty="0" err="1"/>
              <a:t>padding</a:t>
            </a:r>
            <a:r>
              <a:rPr lang="fr-FR" sz="1800" dirty="0"/>
              <a:t>-top, </a:t>
            </a:r>
            <a:r>
              <a:rPr lang="fr-FR" sz="1800" dirty="0" err="1"/>
              <a:t>left</a:t>
            </a:r>
            <a:r>
              <a:rPr lang="fr-FR" sz="1800" dirty="0"/>
              <a:t>, right, </a:t>
            </a:r>
            <a:r>
              <a:rPr lang="fr-FR" sz="1800" dirty="0" err="1"/>
              <a:t>bottom</a:t>
            </a:r>
            <a:r>
              <a:rPr lang="fr-FR" sz="1800" dirty="0"/>
              <a:t>.</a:t>
            </a:r>
          </a:p>
          <a:p>
            <a:pPr lvl="1"/>
            <a:endParaRPr lang="fr-FR" sz="1400" b="1" dirty="0"/>
          </a:p>
          <a:p>
            <a:pPr lvl="1"/>
            <a:endParaRPr lang="fr-FR" sz="1400" b="1" dirty="0"/>
          </a:p>
        </p:txBody>
      </p:sp>
      <p:sp>
        <p:nvSpPr>
          <p:cNvPr id="5" name="Titre 1">
            <a:extLst>
              <a:ext uri="{FF2B5EF4-FFF2-40B4-BE49-F238E27FC236}">
                <a16:creationId xmlns:a16="http://schemas.microsoft.com/office/drawing/2014/main" id="{7836909A-ADA9-3FD9-ABD7-D6BA3E4DDA57}"/>
              </a:ext>
            </a:extLst>
          </p:cNvPr>
          <p:cNvSpPr txBox="1">
            <a:spLocks/>
          </p:cNvSpPr>
          <p:nvPr/>
        </p:nvSpPr>
        <p:spPr>
          <a:xfrm>
            <a:off x="656992" y="941018"/>
            <a:ext cx="8496944" cy="43204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err="1"/>
              <a:t>padding</a:t>
            </a:r>
            <a:endParaRPr lang="fr-FR" dirty="0"/>
          </a:p>
        </p:txBody>
      </p:sp>
      <p:sp>
        <p:nvSpPr>
          <p:cNvPr id="44" name="ZoneTexte 43">
            <a:extLst>
              <a:ext uri="{FF2B5EF4-FFF2-40B4-BE49-F238E27FC236}">
                <a16:creationId xmlns:a16="http://schemas.microsoft.com/office/drawing/2014/main" id="{C15C42EC-633F-7E9B-62F9-F5715CC9CEA0}"/>
              </a:ext>
            </a:extLst>
          </p:cNvPr>
          <p:cNvSpPr txBox="1"/>
          <p:nvPr/>
        </p:nvSpPr>
        <p:spPr>
          <a:xfrm>
            <a:off x="1575168" y="6448416"/>
            <a:ext cx="1281120" cy="369332"/>
          </a:xfrm>
          <a:prstGeom prst="rect">
            <a:avLst/>
          </a:prstGeom>
          <a:noFill/>
        </p:spPr>
        <p:txBody>
          <a:bodyPr wrap="none" rtlCol="0">
            <a:spAutoFit/>
          </a:bodyPr>
          <a:lstStyle/>
          <a:p>
            <a:r>
              <a:rPr lang="fr-FR" b="1" dirty="0">
                <a:solidFill>
                  <a:srgbClr val="474747"/>
                </a:solidFill>
              </a:rPr>
              <a:t>Code HTML</a:t>
            </a:r>
          </a:p>
        </p:txBody>
      </p:sp>
      <p:sp>
        <p:nvSpPr>
          <p:cNvPr id="46" name="ZoneTexte 45">
            <a:extLst>
              <a:ext uri="{FF2B5EF4-FFF2-40B4-BE49-F238E27FC236}">
                <a16:creationId xmlns:a16="http://schemas.microsoft.com/office/drawing/2014/main" id="{AD908676-139E-B802-1AAA-31A6B749B587}"/>
              </a:ext>
            </a:extLst>
          </p:cNvPr>
          <p:cNvSpPr txBox="1"/>
          <p:nvPr/>
        </p:nvSpPr>
        <p:spPr>
          <a:xfrm>
            <a:off x="5411600" y="4403901"/>
            <a:ext cx="2242806" cy="369332"/>
          </a:xfrm>
          <a:prstGeom prst="rect">
            <a:avLst/>
          </a:prstGeom>
          <a:noFill/>
        </p:spPr>
        <p:txBody>
          <a:bodyPr wrap="square" rtlCol="0">
            <a:spAutoFit/>
          </a:bodyPr>
          <a:lstStyle/>
          <a:p>
            <a:pPr algn="ctr"/>
            <a:r>
              <a:rPr lang="fr-FR" b="1" dirty="0">
                <a:solidFill>
                  <a:srgbClr val="474747"/>
                </a:solidFill>
              </a:rPr>
              <a:t>Navigateur Avec CSS</a:t>
            </a:r>
          </a:p>
        </p:txBody>
      </p:sp>
      <p:cxnSp>
        <p:nvCxnSpPr>
          <p:cNvPr id="47" name="Connecteur droit 46">
            <a:extLst>
              <a:ext uri="{FF2B5EF4-FFF2-40B4-BE49-F238E27FC236}">
                <a16:creationId xmlns:a16="http://schemas.microsoft.com/office/drawing/2014/main" id="{F07A71F0-4172-D3F1-3949-115B33B2A7AC}"/>
              </a:ext>
            </a:extLst>
          </p:cNvPr>
          <p:cNvCxnSpPr>
            <a:cxnSpLocks/>
          </p:cNvCxnSpPr>
          <p:nvPr/>
        </p:nvCxnSpPr>
        <p:spPr>
          <a:xfrm>
            <a:off x="3707904" y="3247537"/>
            <a:ext cx="0" cy="3051393"/>
          </a:xfrm>
          <a:prstGeom prst="line">
            <a:avLst/>
          </a:prstGeom>
          <a:ln w="57150"/>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ADC4D3C2-F2FB-833A-8597-357F6CAA175E}"/>
              </a:ext>
            </a:extLst>
          </p:cNvPr>
          <p:cNvSpPr txBox="1"/>
          <p:nvPr/>
        </p:nvSpPr>
        <p:spPr>
          <a:xfrm>
            <a:off x="5220072" y="6515517"/>
            <a:ext cx="2832395" cy="369332"/>
          </a:xfrm>
          <a:prstGeom prst="rect">
            <a:avLst/>
          </a:prstGeom>
          <a:noFill/>
        </p:spPr>
        <p:txBody>
          <a:bodyPr wrap="square" rtlCol="0">
            <a:spAutoFit/>
          </a:bodyPr>
          <a:lstStyle/>
          <a:p>
            <a:pPr algn="ctr"/>
            <a:r>
              <a:rPr lang="fr-FR" b="1" dirty="0">
                <a:solidFill>
                  <a:srgbClr val="474747"/>
                </a:solidFill>
              </a:rPr>
              <a:t>Inspection sous navigateur</a:t>
            </a:r>
          </a:p>
        </p:txBody>
      </p:sp>
      <p:pic>
        <p:nvPicPr>
          <p:cNvPr id="6" name="Image 5">
            <a:extLst>
              <a:ext uri="{FF2B5EF4-FFF2-40B4-BE49-F238E27FC236}">
                <a16:creationId xmlns:a16="http://schemas.microsoft.com/office/drawing/2014/main" id="{7DAC543D-8289-94D7-24F8-2EA736CD6E9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1101" y="2889945"/>
            <a:ext cx="2567491" cy="3879451"/>
          </a:xfrm>
          <a:prstGeom prst="rect">
            <a:avLst/>
          </a:prstGeom>
        </p:spPr>
      </p:pic>
      <p:pic>
        <p:nvPicPr>
          <p:cNvPr id="9" name="Image 8">
            <a:extLst>
              <a:ext uri="{FF2B5EF4-FFF2-40B4-BE49-F238E27FC236}">
                <a16:creationId xmlns:a16="http://schemas.microsoft.com/office/drawing/2014/main" id="{A29D17ED-B667-1715-3B30-521D59DF9451}"/>
              </a:ext>
            </a:extLst>
          </p:cNvPr>
          <p:cNvPicPr>
            <a:picLocks noChangeAspect="1"/>
          </p:cNvPicPr>
          <p:nvPr/>
        </p:nvPicPr>
        <p:blipFill>
          <a:blip r:embed="rId3"/>
          <a:stretch>
            <a:fillRect/>
          </a:stretch>
        </p:blipFill>
        <p:spPr>
          <a:xfrm>
            <a:off x="5178209" y="2872793"/>
            <a:ext cx="2502900" cy="1475219"/>
          </a:xfrm>
          <a:prstGeom prst="rect">
            <a:avLst/>
          </a:prstGeom>
          <a:ln w="28575">
            <a:solidFill>
              <a:schemeClr val="tx1"/>
            </a:solidFill>
          </a:ln>
        </p:spPr>
      </p:pic>
      <p:pic>
        <p:nvPicPr>
          <p:cNvPr id="12" name="Image 11">
            <a:extLst>
              <a:ext uri="{FF2B5EF4-FFF2-40B4-BE49-F238E27FC236}">
                <a16:creationId xmlns:a16="http://schemas.microsoft.com/office/drawing/2014/main" id="{6770C283-C764-242D-807E-C55199B87902}"/>
              </a:ext>
            </a:extLst>
          </p:cNvPr>
          <p:cNvPicPr>
            <a:picLocks noChangeAspect="1"/>
          </p:cNvPicPr>
          <p:nvPr/>
        </p:nvPicPr>
        <p:blipFill>
          <a:blip r:embed="rId4"/>
          <a:stretch>
            <a:fillRect/>
          </a:stretch>
        </p:blipFill>
        <p:spPr>
          <a:xfrm>
            <a:off x="4937661" y="4757225"/>
            <a:ext cx="2983997" cy="1822026"/>
          </a:xfrm>
          <a:prstGeom prst="rect">
            <a:avLst/>
          </a:prstGeom>
        </p:spPr>
      </p:pic>
    </p:spTree>
    <p:extLst>
      <p:ext uri="{BB962C8B-B14F-4D97-AF65-F5344CB8AC3E}">
        <p14:creationId xmlns:p14="http://schemas.microsoft.com/office/powerpoint/2010/main" val="114302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rmAutofit fontScale="90000"/>
          </a:bodyPr>
          <a:lstStyle/>
          <a:p>
            <a:r>
              <a:rPr lang="fr-FR" dirty="0"/>
              <a:t>Explication de </a:t>
            </a:r>
            <a:r>
              <a:rPr lang="fr-FR" dirty="0" err="1"/>
              <a:t>margin</a:t>
            </a:r>
            <a:r>
              <a:rPr lang="fr-FR" dirty="0"/>
              <a:t> </a:t>
            </a:r>
            <a:r>
              <a:rPr lang="fr-FR" dirty="0" err="1"/>
              <a:t>collapsing</a:t>
            </a:r>
            <a:endParaRPr lang="fr-FR" dirty="0"/>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107504" y="1305393"/>
            <a:ext cx="9036496" cy="5094671"/>
          </a:xfrm>
        </p:spPr>
        <p:txBody>
          <a:bodyPr>
            <a:normAutofit/>
          </a:bodyPr>
          <a:lstStyle/>
          <a:p>
            <a:r>
              <a:rPr lang="fr-FR" sz="2400" dirty="0"/>
              <a:t>Les marges haute et basse des blocs sont parfois fusionnées en une seule marge dont la taille est la plus grande des deux marges fusionnées. C'est ce qu'on appelle la fusion des marges.</a:t>
            </a:r>
          </a:p>
          <a:p>
            <a:pPr marL="0" indent="0">
              <a:buNone/>
            </a:pPr>
            <a:endParaRPr lang="fr-FR" sz="2400" dirty="0"/>
          </a:p>
          <a:p>
            <a:r>
              <a:rPr lang="fr-FR" sz="2400" dirty="0"/>
              <a:t>La fusion des marges se produit si on a l'un de ces trois cas :</a:t>
            </a:r>
          </a:p>
          <a:p>
            <a:pPr marL="0" indent="0">
              <a:buNone/>
            </a:pPr>
            <a:endParaRPr lang="fr-FR" sz="2400" dirty="0"/>
          </a:p>
          <a:p>
            <a:pPr lvl="1"/>
            <a:r>
              <a:rPr lang="fr-FR" sz="2000" b="1" dirty="0"/>
              <a:t>Des éléments voisins adjacents et Aucun contenu séparent les 2 éléments. </a:t>
            </a:r>
          </a:p>
          <a:p>
            <a:pPr lvl="1"/>
            <a:r>
              <a:rPr lang="fr-FR" sz="2000" b="1" dirty="0"/>
              <a:t>Un Bloc Vide ( La marge TOP et BOTTOM sont fusionnés ). </a:t>
            </a:r>
          </a:p>
          <a:p>
            <a:pPr lvl="1"/>
            <a:endParaRPr lang="fr-FR" sz="2400" b="1" dirty="0"/>
          </a:p>
          <a:p>
            <a:endParaRPr lang="fr-FR" sz="2400" b="1" dirty="0"/>
          </a:p>
          <a:p>
            <a:endParaRPr lang="fr-FR" sz="2400" b="1" dirty="0"/>
          </a:p>
          <a:p>
            <a:endParaRPr lang="fr-FR" sz="1800" b="1" dirty="0"/>
          </a:p>
        </p:txBody>
      </p:sp>
    </p:spTree>
    <p:extLst>
      <p:ext uri="{BB962C8B-B14F-4D97-AF65-F5344CB8AC3E}">
        <p14:creationId xmlns:p14="http://schemas.microsoft.com/office/powerpoint/2010/main" val="152232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rmAutofit fontScale="90000"/>
          </a:bodyPr>
          <a:lstStyle/>
          <a:p>
            <a:r>
              <a:rPr lang="fr-FR" dirty="0"/>
              <a:t>Explication de </a:t>
            </a:r>
            <a:r>
              <a:rPr lang="fr-FR" dirty="0" err="1"/>
              <a:t>margin</a:t>
            </a:r>
            <a:r>
              <a:rPr lang="fr-FR" dirty="0"/>
              <a:t> </a:t>
            </a:r>
            <a:r>
              <a:rPr lang="fr-FR" dirty="0" err="1"/>
              <a:t>collapsing</a:t>
            </a:r>
            <a:endParaRPr lang="fr-FR" dirty="0"/>
          </a:p>
        </p:txBody>
      </p:sp>
      <p:pic>
        <p:nvPicPr>
          <p:cNvPr id="8" name="Image 7">
            <a:extLst>
              <a:ext uri="{FF2B5EF4-FFF2-40B4-BE49-F238E27FC236}">
                <a16:creationId xmlns:a16="http://schemas.microsoft.com/office/drawing/2014/main" id="{490848E4-BA48-CDA3-6BED-D2DB90D08553}"/>
              </a:ext>
            </a:extLst>
          </p:cNvPr>
          <p:cNvPicPr>
            <a:picLocks noChangeAspect="1"/>
          </p:cNvPicPr>
          <p:nvPr/>
        </p:nvPicPr>
        <p:blipFill>
          <a:blip r:embed="rId2"/>
          <a:stretch>
            <a:fillRect/>
          </a:stretch>
        </p:blipFill>
        <p:spPr>
          <a:xfrm>
            <a:off x="4211960" y="1162050"/>
            <a:ext cx="4762500" cy="2266950"/>
          </a:xfrm>
          <a:prstGeom prst="rect">
            <a:avLst/>
          </a:prstGeom>
        </p:spPr>
      </p:pic>
      <p:pic>
        <p:nvPicPr>
          <p:cNvPr id="7" name="Image 6">
            <a:extLst>
              <a:ext uri="{FF2B5EF4-FFF2-40B4-BE49-F238E27FC236}">
                <a16:creationId xmlns:a16="http://schemas.microsoft.com/office/drawing/2014/main" id="{E52594E9-A66B-998C-5CFA-A065EF01819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11560" y="1217986"/>
            <a:ext cx="2808668" cy="5301208"/>
          </a:xfrm>
          <a:prstGeom prst="rect">
            <a:avLst/>
          </a:prstGeom>
        </p:spPr>
      </p:pic>
      <p:sp>
        <p:nvSpPr>
          <p:cNvPr id="9" name="ZoneTexte 8">
            <a:extLst>
              <a:ext uri="{FF2B5EF4-FFF2-40B4-BE49-F238E27FC236}">
                <a16:creationId xmlns:a16="http://schemas.microsoft.com/office/drawing/2014/main" id="{F8FFB30E-9D3B-5427-646E-12B0738E3C7B}"/>
              </a:ext>
            </a:extLst>
          </p:cNvPr>
          <p:cNvSpPr txBox="1"/>
          <p:nvPr/>
        </p:nvSpPr>
        <p:spPr>
          <a:xfrm>
            <a:off x="1375334" y="6488668"/>
            <a:ext cx="1281120" cy="369332"/>
          </a:xfrm>
          <a:prstGeom prst="rect">
            <a:avLst/>
          </a:prstGeom>
          <a:noFill/>
        </p:spPr>
        <p:txBody>
          <a:bodyPr wrap="none" rtlCol="0">
            <a:spAutoFit/>
          </a:bodyPr>
          <a:lstStyle/>
          <a:p>
            <a:r>
              <a:rPr lang="fr-FR" b="1" dirty="0">
                <a:solidFill>
                  <a:srgbClr val="474747"/>
                </a:solidFill>
              </a:rPr>
              <a:t>Code HTML</a:t>
            </a:r>
          </a:p>
        </p:txBody>
      </p:sp>
      <p:sp>
        <p:nvSpPr>
          <p:cNvPr id="10" name="ZoneTexte 9">
            <a:extLst>
              <a:ext uri="{FF2B5EF4-FFF2-40B4-BE49-F238E27FC236}">
                <a16:creationId xmlns:a16="http://schemas.microsoft.com/office/drawing/2014/main" id="{73AFEAC7-FA4D-60B1-DDD2-7B9FA5294FB3}"/>
              </a:ext>
            </a:extLst>
          </p:cNvPr>
          <p:cNvSpPr txBox="1"/>
          <p:nvPr/>
        </p:nvSpPr>
        <p:spPr>
          <a:xfrm>
            <a:off x="5364088" y="3277617"/>
            <a:ext cx="2242806" cy="369332"/>
          </a:xfrm>
          <a:prstGeom prst="rect">
            <a:avLst/>
          </a:prstGeom>
          <a:noFill/>
        </p:spPr>
        <p:txBody>
          <a:bodyPr wrap="square" rtlCol="0">
            <a:spAutoFit/>
          </a:bodyPr>
          <a:lstStyle/>
          <a:p>
            <a:pPr algn="ctr"/>
            <a:r>
              <a:rPr lang="fr-FR" b="1" dirty="0">
                <a:solidFill>
                  <a:srgbClr val="474747"/>
                </a:solidFill>
              </a:rPr>
              <a:t>Navigateur Avec CSS</a:t>
            </a:r>
          </a:p>
        </p:txBody>
      </p:sp>
      <p:cxnSp>
        <p:nvCxnSpPr>
          <p:cNvPr id="11" name="Connecteur droit 10">
            <a:extLst>
              <a:ext uri="{FF2B5EF4-FFF2-40B4-BE49-F238E27FC236}">
                <a16:creationId xmlns:a16="http://schemas.microsoft.com/office/drawing/2014/main" id="{D476FD10-6E18-D56B-EC51-B5C9BEB0D5DE}"/>
              </a:ext>
            </a:extLst>
          </p:cNvPr>
          <p:cNvCxnSpPr>
            <a:cxnSpLocks/>
          </p:cNvCxnSpPr>
          <p:nvPr/>
        </p:nvCxnSpPr>
        <p:spPr>
          <a:xfrm>
            <a:off x="3707904" y="1484784"/>
            <a:ext cx="0" cy="5034410"/>
          </a:xfrm>
          <a:prstGeom prst="line">
            <a:avLst/>
          </a:prstGeom>
          <a:ln w="57150"/>
        </p:spPr>
        <p:style>
          <a:lnRef idx="1">
            <a:schemeClr val="dk1"/>
          </a:lnRef>
          <a:fillRef idx="0">
            <a:schemeClr val="dk1"/>
          </a:fillRef>
          <a:effectRef idx="0">
            <a:schemeClr val="dk1"/>
          </a:effectRef>
          <a:fontRef idx="minor">
            <a:schemeClr val="tx1"/>
          </a:fontRef>
        </p:style>
      </p:cxnSp>
      <p:pic>
        <p:nvPicPr>
          <p:cNvPr id="15" name="Image 14">
            <a:extLst>
              <a:ext uri="{FF2B5EF4-FFF2-40B4-BE49-F238E27FC236}">
                <a16:creationId xmlns:a16="http://schemas.microsoft.com/office/drawing/2014/main" id="{A386C15A-6B40-D44A-8A29-BD900B14F680}"/>
              </a:ext>
            </a:extLst>
          </p:cNvPr>
          <p:cNvPicPr>
            <a:picLocks noChangeAspect="1"/>
          </p:cNvPicPr>
          <p:nvPr/>
        </p:nvPicPr>
        <p:blipFill>
          <a:blip r:embed="rId4"/>
          <a:stretch>
            <a:fillRect/>
          </a:stretch>
        </p:blipFill>
        <p:spPr>
          <a:xfrm>
            <a:off x="5102405" y="4100423"/>
            <a:ext cx="3680844" cy="1595527"/>
          </a:xfrm>
          <a:prstGeom prst="rect">
            <a:avLst/>
          </a:prstGeom>
        </p:spPr>
      </p:pic>
      <p:sp>
        <p:nvSpPr>
          <p:cNvPr id="16" name="ZoneTexte 15">
            <a:extLst>
              <a:ext uri="{FF2B5EF4-FFF2-40B4-BE49-F238E27FC236}">
                <a16:creationId xmlns:a16="http://schemas.microsoft.com/office/drawing/2014/main" id="{77B4C3E6-072E-04E9-48AC-07759460092A}"/>
              </a:ext>
            </a:extLst>
          </p:cNvPr>
          <p:cNvSpPr txBox="1"/>
          <p:nvPr/>
        </p:nvSpPr>
        <p:spPr>
          <a:xfrm>
            <a:off x="5069293" y="6119336"/>
            <a:ext cx="2832395" cy="369332"/>
          </a:xfrm>
          <a:prstGeom prst="rect">
            <a:avLst/>
          </a:prstGeom>
          <a:noFill/>
        </p:spPr>
        <p:txBody>
          <a:bodyPr wrap="square" rtlCol="0">
            <a:spAutoFit/>
          </a:bodyPr>
          <a:lstStyle/>
          <a:p>
            <a:pPr algn="ctr"/>
            <a:r>
              <a:rPr lang="fr-FR" b="1" dirty="0">
                <a:solidFill>
                  <a:srgbClr val="474747"/>
                </a:solidFill>
              </a:rPr>
              <a:t>Inspection sous navigateur</a:t>
            </a:r>
          </a:p>
        </p:txBody>
      </p:sp>
      <p:cxnSp>
        <p:nvCxnSpPr>
          <p:cNvPr id="18" name="Connecteur droit avec flèche 17">
            <a:extLst>
              <a:ext uri="{FF2B5EF4-FFF2-40B4-BE49-F238E27FC236}">
                <a16:creationId xmlns:a16="http://schemas.microsoft.com/office/drawing/2014/main" id="{76EFF38E-1522-A37A-8995-A11C19A69C5B}"/>
              </a:ext>
            </a:extLst>
          </p:cNvPr>
          <p:cNvCxnSpPr>
            <a:cxnSpLocks/>
          </p:cNvCxnSpPr>
          <p:nvPr/>
        </p:nvCxnSpPr>
        <p:spPr>
          <a:xfrm>
            <a:off x="5220072" y="4100423"/>
            <a:ext cx="0" cy="27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EB9581B0-79B8-911C-3683-A781DCB1B42A}"/>
              </a:ext>
            </a:extLst>
          </p:cNvPr>
          <p:cNvCxnSpPr>
            <a:cxnSpLocks/>
          </p:cNvCxnSpPr>
          <p:nvPr/>
        </p:nvCxnSpPr>
        <p:spPr>
          <a:xfrm>
            <a:off x="5220444" y="4725144"/>
            <a:ext cx="0" cy="2797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B4B10FCE-EE02-A563-3F79-12FA836A6A4A}"/>
              </a:ext>
            </a:extLst>
          </p:cNvPr>
          <p:cNvCxnSpPr>
            <a:cxnSpLocks/>
          </p:cNvCxnSpPr>
          <p:nvPr/>
        </p:nvCxnSpPr>
        <p:spPr>
          <a:xfrm>
            <a:off x="5220072" y="5229200"/>
            <a:ext cx="0" cy="2160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C86DB78C-CDBB-3B06-EF11-E19EE1786A5F}"/>
              </a:ext>
            </a:extLst>
          </p:cNvPr>
          <p:cNvSpPr txBox="1"/>
          <p:nvPr/>
        </p:nvSpPr>
        <p:spPr>
          <a:xfrm>
            <a:off x="4499992" y="4055619"/>
            <a:ext cx="635302" cy="369332"/>
          </a:xfrm>
          <a:prstGeom prst="rect">
            <a:avLst/>
          </a:prstGeom>
          <a:noFill/>
        </p:spPr>
        <p:txBody>
          <a:bodyPr wrap="none" rtlCol="0">
            <a:spAutoFit/>
          </a:bodyPr>
          <a:lstStyle/>
          <a:p>
            <a:r>
              <a:rPr lang="fr-FR" dirty="0"/>
              <a:t>40px</a:t>
            </a:r>
          </a:p>
        </p:txBody>
      </p:sp>
      <p:sp>
        <p:nvSpPr>
          <p:cNvPr id="27" name="ZoneTexte 26">
            <a:extLst>
              <a:ext uri="{FF2B5EF4-FFF2-40B4-BE49-F238E27FC236}">
                <a16:creationId xmlns:a16="http://schemas.microsoft.com/office/drawing/2014/main" id="{80A1E7E3-8477-5E6C-6486-C9B8188CD821}"/>
              </a:ext>
            </a:extLst>
          </p:cNvPr>
          <p:cNvSpPr txBox="1"/>
          <p:nvPr/>
        </p:nvSpPr>
        <p:spPr>
          <a:xfrm>
            <a:off x="4499228" y="4643844"/>
            <a:ext cx="635302" cy="369332"/>
          </a:xfrm>
          <a:prstGeom prst="rect">
            <a:avLst/>
          </a:prstGeom>
          <a:noFill/>
        </p:spPr>
        <p:txBody>
          <a:bodyPr wrap="none" rtlCol="0">
            <a:spAutoFit/>
          </a:bodyPr>
          <a:lstStyle/>
          <a:p>
            <a:r>
              <a:rPr lang="fr-FR" dirty="0"/>
              <a:t>40px</a:t>
            </a:r>
          </a:p>
        </p:txBody>
      </p:sp>
      <p:sp>
        <p:nvSpPr>
          <p:cNvPr id="28" name="ZoneTexte 27">
            <a:extLst>
              <a:ext uri="{FF2B5EF4-FFF2-40B4-BE49-F238E27FC236}">
                <a16:creationId xmlns:a16="http://schemas.microsoft.com/office/drawing/2014/main" id="{274C5A87-0F24-8D8D-2987-7AF78CF5E78A}"/>
              </a:ext>
            </a:extLst>
          </p:cNvPr>
          <p:cNvSpPr txBox="1"/>
          <p:nvPr/>
        </p:nvSpPr>
        <p:spPr>
          <a:xfrm>
            <a:off x="4473611" y="5152546"/>
            <a:ext cx="635302" cy="369332"/>
          </a:xfrm>
          <a:prstGeom prst="rect">
            <a:avLst/>
          </a:prstGeom>
          <a:noFill/>
        </p:spPr>
        <p:txBody>
          <a:bodyPr wrap="none" rtlCol="0">
            <a:spAutoFit/>
          </a:bodyPr>
          <a:lstStyle/>
          <a:p>
            <a:r>
              <a:rPr lang="fr-FR" dirty="0"/>
              <a:t>30px</a:t>
            </a:r>
          </a:p>
        </p:txBody>
      </p:sp>
    </p:spTree>
    <p:extLst>
      <p:ext uri="{BB962C8B-B14F-4D97-AF65-F5344CB8AC3E}">
        <p14:creationId xmlns:p14="http://schemas.microsoft.com/office/powerpoint/2010/main" val="232081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Autofit/>
          </a:bodyPr>
          <a:lstStyle/>
          <a:p>
            <a:r>
              <a:rPr lang="fr-FR" sz="2800" dirty="0"/>
              <a:t>Astuce 1 : Centraliser un élément horizontalement</a:t>
            </a:r>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107504" y="1373066"/>
            <a:ext cx="9036496" cy="5094671"/>
          </a:xfrm>
        </p:spPr>
        <p:txBody>
          <a:bodyPr>
            <a:normAutofit/>
          </a:bodyPr>
          <a:lstStyle/>
          <a:p>
            <a:r>
              <a:rPr lang="fr-FR" sz="1800" dirty="0"/>
              <a:t>Des fois, nous voulons centraliser un élément sur l’écran. Notez que nous pouvons pas centraliser un élément avec une largeur de 100%, alors pour centraliser une balise block, sa largeur doit être modifiée.</a:t>
            </a:r>
            <a:endParaRPr lang="fr-FR" sz="1400" b="1" dirty="0"/>
          </a:p>
        </p:txBody>
      </p:sp>
      <p:sp>
        <p:nvSpPr>
          <p:cNvPr id="5" name="Titre 1">
            <a:extLst>
              <a:ext uri="{FF2B5EF4-FFF2-40B4-BE49-F238E27FC236}">
                <a16:creationId xmlns:a16="http://schemas.microsoft.com/office/drawing/2014/main" id="{7836909A-ADA9-3FD9-ABD7-D6BA3E4DDA57}"/>
              </a:ext>
            </a:extLst>
          </p:cNvPr>
          <p:cNvSpPr txBox="1">
            <a:spLocks/>
          </p:cNvSpPr>
          <p:nvPr/>
        </p:nvSpPr>
        <p:spPr>
          <a:xfrm>
            <a:off x="656992" y="941018"/>
            <a:ext cx="8496944" cy="43204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err="1"/>
              <a:t>Margin:auto</a:t>
            </a:r>
            <a:endParaRPr lang="fr-FR" dirty="0"/>
          </a:p>
        </p:txBody>
      </p:sp>
      <p:sp>
        <p:nvSpPr>
          <p:cNvPr id="44" name="ZoneTexte 43">
            <a:extLst>
              <a:ext uri="{FF2B5EF4-FFF2-40B4-BE49-F238E27FC236}">
                <a16:creationId xmlns:a16="http://schemas.microsoft.com/office/drawing/2014/main" id="{C15C42EC-633F-7E9B-62F9-F5715CC9CEA0}"/>
              </a:ext>
            </a:extLst>
          </p:cNvPr>
          <p:cNvSpPr txBox="1"/>
          <p:nvPr/>
        </p:nvSpPr>
        <p:spPr>
          <a:xfrm>
            <a:off x="400469" y="5060393"/>
            <a:ext cx="3758465" cy="369332"/>
          </a:xfrm>
          <a:prstGeom prst="rect">
            <a:avLst/>
          </a:prstGeom>
          <a:noFill/>
        </p:spPr>
        <p:txBody>
          <a:bodyPr wrap="none" rtlCol="0">
            <a:spAutoFit/>
          </a:bodyPr>
          <a:lstStyle/>
          <a:p>
            <a:r>
              <a:rPr lang="fr-FR" b="1" dirty="0">
                <a:solidFill>
                  <a:srgbClr val="474747"/>
                </a:solidFill>
              </a:rPr>
              <a:t>Code HTML – Méthode Traditionnelle</a:t>
            </a:r>
          </a:p>
        </p:txBody>
      </p:sp>
      <p:sp>
        <p:nvSpPr>
          <p:cNvPr id="46" name="ZoneTexte 45">
            <a:extLst>
              <a:ext uri="{FF2B5EF4-FFF2-40B4-BE49-F238E27FC236}">
                <a16:creationId xmlns:a16="http://schemas.microsoft.com/office/drawing/2014/main" id="{AD908676-139E-B802-1AAA-31A6B749B587}"/>
              </a:ext>
            </a:extLst>
          </p:cNvPr>
          <p:cNvSpPr txBox="1"/>
          <p:nvPr/>
        </p:nvSpPr>
        <p:spPr>
          <a:xfrm>
            <a:off x="5436096" y="6298930"/>
            <a:ext cx="2242806" cy="369332"/>
          </a:xfrm>
          <a:prstGeom prst="rect">
            <a:avLst/>
          </a:prstGeom>
          <a:noFill/>
        </p:spPr>
        <p:txBody>
          <a:bodyPr wrap="square" rtlCol="0">
            <a:spAutoFit/>
          </a:bodyPr>
          <a:lstStyle/>
          <a:p>
            <a:pPr algn="ctr"/>
            <a:r>
              <a:rPr lang="fr-FR" b="1" dirty="0">
                <a:solidFill>
                  <a:srgbClr val="474747"/>
                </a:solidFill>
              </a:rPr>
              <a:t>Navigateur Avec CSS</a:t>
            </a:r>
          </a:p>
        </p:txBody>
      </p:sp>
      <p:cxnSp>
        <p:nvCxnSpPr>
          <p:cNvPr id="47" name="Connecteur droit 46">
            <a:extLst>
              <a:ext uri="{FF2B5EF4-FFF2-40B4-BE49-F238E27FC236}">
                <a16:creationId xmlns:a16="http://schemas.microsoft.com/office/drawing/2014/main" id="{F07A71F0-4172-D3F1-3949-115B33B2A7AC}"/>
              </a:ext>
            </a:extLst>
          </p:cNvPr>
          <p:cNvCxnSpPr>
            <a:cxnSpLocks/>
          </p:cNvCxnSpPr>
          <p:nvPr/>
        </p:nvCxnSpPr>
        <p:spPr>
          <a:xfrm>
            <a:off x="4457829" y="3247537"/>
            <a:ext cx="0" cy="3051393"/>
          </a:xfrm>
          <a:prstGeom prst="line">
            <a:avLst/>
          </a:prstGeom>
          <a:ln w="57150"/>
        </p:spPr>
        <p:style>
          <a:lnRef idx="1">
            <a:schemeClr val="dk1"/>
          </a:lnRef>
          <a:fillRef idx="0">
            <a:schemeClr val="dk1"/>
          </a:fillRef>
          <a:effectRef idx="0">
            <a:schemeClr val="dk1"/>
          </a:effectRef>
          <a:fontRef idx="minor">
            <a:schemeClr val="tx1"/>
          </a:fontRef>
        </p:style>
      </p:cxnSp>
      <p:pic>
        <p:nvPicPr>
          <p:cNvPr id="7" name="Image 6">
            <a:extLst>
              <a:ext uri="{FF2B5EF4-FFF2-40B4-BE49-F238E27FC236}">
                <a16:creationId xmlns:a16="http://schemas.microsoft.com/office/drawing/2014/main" id="{0CA98175-2271-184F-F5A5-8A56B201666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89019" y="2704790"/>
            <a:ext cx="2186899" cy="2355603"/>
          </a:xfrm>
          <a:prstGeom prst="rect">
            <a:avLst/>
          </a:prstGeom>
        </p:spPr>
      </p:pic>
      <p:pic>
        <p:nvPicPr>
          <p:cNvPr id="10" name="Image 9">
            <a:extLst>
              <a:ext uri="{FF2B5EF4-FFF2-40B4-BE49-F238E27FC236}">
                <a16:creationId xmlns:a16="http://schemas.microsoft.com/office/drawing/2014/main" id="{78543A5B-BB90-6982-1EE6-5D74258082B2}"/>
              </a:ext>
            </a:extLst>
          </p:cNvPr>
          <p:cNvPicPr>
            <a:picLocks noChangeAspect="1"/>
          </p:cNvPicPr>
          <p:nvPr/>
        </p:nvPicPr>
        <p:blipFill>
          <a:blip r:embed="rId3"/>
          <a:stretch>
            <a:fillRect/>
          </a:stretch>
        </p:blipFill>
        <p:spPr>
          <a:xfrm>
            <a:off x="875510" y="5539550"/>
            <a:ext cx="2832395" cy="855297"/>
          </a:xfrm>
          <a:prstGeom prst="rect">
            <a:avLst/>
          </a:prstGeom>
          <a:ln w="19050">
            <a:solidFill>
              <a:schemeClr val="tx1"/>
            </a:solidFill>
          </a:ln>
        </p:spPr>
      </p:pic>
      <p:sp>
        <p:nvSpPr>
          <p:cNvPr id="16" name="ZoneTexte 15">
            <a:extLst>
              <a:ext uri="{FF2B5EF4-FFF2-40B4-BE49-F238E27FC236}">
                <a16:creationId xmlns:a16="http://schemas.microsoft.com/office/drawing/2014/main" id="{4EA540AD-B75D-A7FA-D515-728778F9FCB4}"/>
              </a:ext>
            </a:extLst>
          </p:cNvPr>
          <p:cNvSpPr txBox="1"/>
          <p:nvPr/>
        </p:nvSpPr>
        <p:spPr>
          <a:xfrm>
            <a:off x="1177337" y="6394847"/>
            <a:ext cx="2242806" cy="369332"/>
          </a:xfrm>
          <a:prstGeom prst="rect">
            <a:avLst/>
          </a:prstGeom>
          <a:noFill/>
        </p:spPr>
        <p:txBody>
          <a:bodyPr wrap="square" rtlCol="0">
            <a:spAutoFit/>
          </a:bodyPr>
          <a:lstStyle/>
          <a:p>
            <a:pPr algn="ctr"/>
            <a:r>
              <a:rPr lang="fr-FR" b="1" dirty="0">
                <a:solidFill>
                  <a:srgbClr val="474747"/>
                </a:solidFill>
              </a:rPr>
              <a:t>Navigateur Avec CSS</a:t>
            </a:r>
          </a:p>
        </p:txBody>
      </p:sp>
      <p:pic>
        <p:nvPicPr>
          <p:cNvPr id="13" name="Image 12">
            <a:extLst>
              <a:ext uri="{FF2B5EF4-FFF2-40B4-BE49-F238E27FC236}">
                <a16:creationId xmlns:a16="http://schemas.microsoft.com/office/drawing/2014/main" id="{E40B25E5-0CB4-0B91-B974-BEA086393EF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421304" y="2658196"/>
            <a:ext cx="2272389" cy="2355603"/>
          </a:xfrm>
          <a:prstGeom prst="rect">
            <a:avLst/>
          </a:prstGeom>
        </p:spPr>
      </p:pic>
      <p:sp>
        <p:nvSpPr>
          <p:cNvPr id="19" name="ZoneTexte 18">
            <a:extLst>
              <a:ext uri="{FF2B5EF4-FFF2-40B4-BE49-F238E27FC236}">
                <a16:creationId xmlns:a16="http://schemas.microsoft.com/office/drawing/2014/main" id="{9967E0C4-C4E1-5AA4-40FF-27F70E3A7089}"/>
              </a:ext>
            </a:extLst>
          </p:cNvPr>
          <p:cNvSpPr txBox="1"/>
          <p:nvPr/>
        </p:nvSpPr>
        <p:spPr>
          <a:xfrm>
            <a:off x="5069721" y="5013799"/>
            <a:ext cx="3193631" cy="369332"/>
          </a:xfrm>
          <a:prstGeom prst="rect">
            <a:avLst/>
          </a:prstGeom>
          <a:noFill/>
        </p:spPr>
        <p:txBody>
          <a:bodyPr wrap="none" rtlCol="0">
            <a:spAutoFit/>
          </a:bodyPr>
          <a:lstStyle/>
          <a:p>
            <a:r>
              <a:rPr lang="fr-FR" b="1" dirty="0">
                <a:solidFill>
                  <a:srgbClr val="474747"/>
                </a:solidFill>
              </a:rPr>
              <a:t>Code HTML – Avec </a:t>
            </a:r>
            <a:r>
              <a:rPr lang="fr-FR" b="1" dirty="0" err="1">
                <a:solidFill>
                  <a:srgbClr val="474747"/>
                </a:solidFill>
              </a:rPr>
              <a:t>Margin:auto</a:t>
            </a:r>
            <a:endParaRPr lang="fr-FR" b="1" dirty="0">
              <a:solidFill>
                <a:srgbClr val="474747"/>
              </a:solidFill>
            </a:endParaRPr>
          </a:p>
        </p:txBody>
      </p:sp>
      <p:pic>
        <p:nvPicPr>
          <p:cNvPr id="20" name="Image 19">
            <a:extLst>
              <a:ext uri="{FF2B5EF4-FFF2-40B4-BE49-F238E27FC236}">
                <a16:creationId xmlns:a16="http://schemas.microsoft.com/office/drawing/2014/main" id="{AC53F36F-A0C4-3F4A-6933-1D595D98A732}"/>
              </a:ext>
            </a:extLst>
          </p:cNvPr>
          <p:cNvPicPr>
            <a:picLocks noChangeAspect="1"/>
          </p:cNvPicPr>
          <p:nvPr/>
        </p:nvPicPr>
        <p:blipFill>
          <a:blip r:embed="rId3"/>
          <a:stretch>
            <a:fillRect/>
          </a:stretch>
        </p:blipFill>
        <p:spPr>
          <a:xfrm>
            <a:off x="5164646" y="5430855"/>
            <a:ext cx="2832395" cy="855297"/>
          </a:xfrm>
          <a:prstGeom prst="rect">
            <a:avLst/>
          </a:prstGeom>
          <a:ln w="19050">
            <a:solidFill>
              <a:schemeClr val="tx1"/>
            </a:solidFill>
          </a:ln>
        </p:spPr>
      </p:pic>
    </p:spTree>
    <p:extLst>
      <p:ext uri="{BB962C8B-B14F-4D97-AF65-F5344CB8AC3E}">
        <p14:creationId xmlns:p14="http://schemas.microsoft.com/office/powerpoint/2010/main" val="297336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16"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621F7-CC4A-4226-9DB1-2DA100815865}"/>
              </a:ext>
            </a:extLst>
          </p:cNvPr>
          <p:cNvSpPr>
            <a:spLocks noGrp="1"/>
          </p:cNvSpPr>
          <p:nvPr>
            <p:ph type="title"/>
          </p:nvPr>
        </p:nvSpPr>
        <p:spPr/>
        <p:txBody>
          <a:bodyPr>
            <a:noAutofit/>
          </a:bodyPr>
          <a:lstStyle/>
          <a:p>
            <a:r>
              <a:rPr lang="fr-FR" sz="2800" dirty="0"/>
              <a:t>Astuce 2 : Remise à Zéro</a:t>
            </a:r>
          </a:p>
        </p:txBody>
      </p:sp>
      <p:sp>
        <p:nvSpPr>
          <p:cNvPr id="4" name="Espace réservé du contenu 3">
            <a:extLst>
              <a:ext uri="{FF2B5EF4-FFF2-40B4-BE49-F238E27FC236}">
                <a16:creationId xmlns:a16="http://schemas.microsoft.com/office/drawing/2014/main" id="{A59322DC-8985-4043-9D62-22C54FE04E6B}"/>
              </a:ext>
            </a:extLst>
          </p:cNvPr>
          <p:cNvSpPr>
            <a:spLocks noGrp="1"/>
          </p:cNvSpPr>
          <p:nvPr>
            <p:ph idx="1"/>
          </p:nvPr>
        </p:nvSpPr>
        <p:spPr>
          <a:xfrm>
            <a:off x="107504" y="1373066"/>
            <a:ext cx="9036496" cy="5094671"/>
          </a:xfrm>
        </p:spPr>
        <p:txBody>
          <a:bodyPr>
            <a:normAutofit/>
          </a:bodyPr>
          <a:lstStyle/>
          <a:p>
            <a:r>
              <a:rPr lang="fr-FR" sz="1800" dirty="0"/>
              <a:t>Le navigateur, insère des fois du code CSS automatique en relation avec </a:t>
            </a:r>
            <a:r>
              <a:rPr lang="fr-FR" sz="1800" dirty="0" err="1"/>
              <a:t>margin</a:t>
            </a:r>
            <a:r>
              <a:rPr lang="fr-FR" sz="1800" dirty="0"/>
              <a:t> et </a:t>
            </a:r>
            <a:r>
              <a:rPr lang="fr-FR" sz="1800" dirty="0" err="1"/>
              <a:t>padding</a:t>
            </a:r>
            <a:r>
              <a:rPr lang="fr-FR" sz="1800" dirty="0"/>
              <a:t>. Ce code automatique peut être une source de problème et de faux calculs. </a:t>
            </a:r>
            <a:endParaRPr lang="fr-FR" sz="1800" b="1" dirty="0"/>
          </a:p>
          <a:p>
            <a:r>
              <a:rPr lang="fr-FR" sz="1800" dirty="0"/>
              <a:t>Nous pouvons appliquer une remise à 0, pour toutes les balises en initialisant </a:t>
            </a:r>
            <a:r>
              <a:rPr lang="fr-FR" sz="1800" dirty="0" err="1"/>
              <a:t>margin</a:t>
            </a:r>
            <a:r>
              <a:rPr lang="fr-FR" sz="1800" dirty="0"/>
              <a:t> et </a:t>
            </a:r>
            <a:r>
              <a:rPr lang="fr-FR" sz="1800" dirty="0" err="1"/>
              <a:t>padding</a:t>
            </a:r>
            <a:r>
              <a:rPr lang="fr-FR" sz="1800" dirty="0"/>
              <a:t> par 0. </a:t>
            </a:r>
            <a:endParaRPr lang="fr-FR" sz="1400" dirty="0"/>
          </a:p>
        </p:txBody>
      </p:sp>
      <p:sp>
        <p:nvSpPr>
          <p:cNvPr id="5" name="Titre 1">
            <a:extLst>
              <a:ext uri="{FF2B5EF4-FFF2-40B4-BE49-F238E27FC236}">
                <a16:creationId xmlns:a16="http://schemas.microsoft.com/office/drawing/2014/main" id="{7836909A-ADA9-3FD9-ABD7-D6BA3E4DDA57}"/>
              </a:ext>
            </a:extLst>
          </p:cNvPr>
          <p:cNvSpPr txBox="1">
            <a:spLocks/>
          </p:cNvSpPr>
          <p:nvPr/>
        </p:nvSpPr>
        <p:spPr>
          <a:xfrm>
            <a:off x="656992" y="941018"/>
            <a:ext cx="8496944" cy="432048"/>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a:t>Margin:0; padding:0;</a:t>
            </a:r>
          </a:p>
        </p:txBody>
      </p:sp>
      <p:sp>
        <p:nvSpPr>
          <p:cNvPr id="44" name="ZoneTexte 43">
            <a:extLst>
              <a:ext uri="{FF2B5EF4-FFF2-40B4-BE49-F238E27FC236}">
                <a16:creationId xmlns:a16="http://schemas.microsoft.com/office/drawing/2014/main" id="{C15C42EC-633F-7E9B-62F9-F5715CC9CEA0}"/>
              </a:ext>
            </a:extLst>
          </p:cNvPr>
          <p:cNvSpPr txBox="1"/>
          <p:nvPr/>
        </p:nvSpPr>
        <p:spPr>
          <a:xfrm>
            <a:off x="1706230" y="5130854"/>
            <a:ext cx="1334020" cy="369332"/>
          </a:xfrm>
          <a:prstGeom prst="rect">
            <a:avLst/>
          </a:prstGeom>
          <a:noFill/>
        </p:spPr>
        <p:txBody>
          <a:bodyPr wrap="none" rtlCol="0">
            <a:spAutoFit/>
          </a:bodyPr>
          <a:lstStyle/>
          <a:p>
            <a:r>
              <a:rPr lang="fr-FR" b="1" dirty="0">
                <a:solidFill>
                  <a:srgbClr val="474747"/>
                </a:solidFill>
              </a:rPr>
              <a:t>Code HTML </a:t>
            </a:r>
          </a:p>
        </p:txBody>
      </p:sp>
      <p:sp>
        <p:nvSpPr>
          <p:cNvPr id="46" name="ZoneTexte 45">
            <a:extLst>
              <a:ext uri="{FF2B5EF4-FFF2-40B4-BE49-F238E27FC236}">
                <a16:creationId xmlns:a16="http://schemas.microsoft.com/office/drawing/2014/main" id="{AD908676-139E-B802-1AAA-31A6B749B587}"/>
              </a:ext>
            </a:extLst>
          </p:cNvPr>
          <p:cNvSpPr txBox="1"/>
          <p:nvPr/>
        </p:nvSpPr>
        <p:spPr>
          <a:xfrm>
            <a:off x="5580112" y="6467737"/>
            <a:ext cx="2242806" cy="369332"/>
          </a:xfrm>
          <a:prstGeom prst="rect">
            <a:avLst/>
          </a:prstGeom>
          <a:noFill/>
        </p:spPr>
        <p:txBody>
          <a:bodyPr wrap="square" rtlCol="0">
            <a:spAutoFit/>
          </a:bodyPr>
          <a:lstStyle/>
          <a:p>
            <a:pPr algn="ctr"/>
            <a:r>
              <a:rPr lang="fr-FR" b="1" dirty="0">
                <a:solidFill>
                  <a:srgbClr val="474747"/>
                </a:solidFill>
              </a:rPr>
              <a:t>Navigateur Avec CSS</a:t>
            </a:r>
          </a:p>
        </p:txBody>
      </p:sp>
      <p:cxnSp>
        <p:nvCxnSpPr>
          <p:cNvPr id="47" name="Connecteur droit 46">
            <a:extLst>
              <a:ext uri="{FF2B5EF4-FFF2-40B4-BE49-F238E27FC236}">
                <a16:creationId xmlns:a16="http://schemas.microsoft.com/office/drawing/2014/main" id="{F07A71F0-4172-D3F1-3949-115B33B2A7AC}"/>
              </a:ext>
            </a:extLst>
          </p:cNvPr>
          <p:cNvCxnSpPr>
            <a:cxnSpLocks/>
          </p:cNvCxnSpPr>
          <p:nvPr/>
        </p:nvCxnSpPr>
        <p:spPr>
          <a:xfrm>
            <a:off x="4457829" y="3247537"/>
            <a:ext cx="0" cy="3051393"/>
          </a:xfrm>
          <a:prstGeom prst="line">
            <a:avLst/>
          </a:prstGeom>
          <a:ln w="57150"/>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EA540AD-B75D-A7FA-D515-728778F9FCB4}"/>
              </a:ext>
            </a:extLst>
          </p:cNvPr>
          <p:cNvSpPr txBox="1"/>
          <p:nvPr/>
        </p:nvSpPr>
        <p:spPr>
          <a:xfrm>
            <a:off x="1177337" y="6530453"/>
            <a:ext cx="2242806" cy="369332"/>
          </a:xfrm>
          <a:prstGeom prst="rect">
            <a:avLst/>
          </a:prstGeom>
          <a:noFill/>
        </p:spPr>
        <p:txBody>
          <a:bodyPr wrap="square" rtlCol="0">
            <a:spAutoFit/>
          </a:bodyPr>
          <a:lstStyle/>
          <a:p>
            <a:pPr algn="ctr"/>
            <a:r>
              <a:rPr lang="fr-FR" b="1" dirty="0">
                <a:solidFill>
                  <a:srgbClr val="474747"/>
                </a:solidFill>
              </a:rPr>
              <a:t>Navigateur Avec CSS</a:t>
            </a:r>
          </a:p>
        </p:txBody>
      </p:sp>
      <p:sp>
        <p:nvSpPr>
          <p:cNvPr id="19" name="ZoneTexte 18">
            <a:extLst>
              <a:ext uri="{FF2B5EF4-FFF2-40B4-BE49-F238E27FC236}">
                <a16:creationId xmlns:a16="http://schemas.microsoft.com/office/drawing/2014/main" id="{9967E0C4-C4E1-5AA4-40FF-27F70E3A7089}"/>
              </a:ext>
            </a:extLst>
          </p:cNvPr>
          <p:cNvSpPr txBox="1"/>
          <p:nvPr/>
        </p:nvSpPr>
        <p:spPr>
          <a:xfrm>
            <a:off x="7168097" y="3597236"/>
            <a:ext cx="1671548" cy="646331"/>
          </a:xfrm>
          <a:prstGeom prst="rect">
            <a:avLst/>
          </a:prstGeom>
          <a:noFill/>
        </p:spPr>
        <p:txBody>
          <a:bodyPr wrap="none" rtlCol="0">
            <a:spAutoFit/>
          </a:bodyPr>
          <a:lstStyle/>
          <a:p>
            <a:pPr algn="ctr"/>
            <a:r>
              <a:rPr lang="fr-FR" b="1" dirty="0">
                <a:solidFill>
                  <a:srgbClr val="474747"/>
                </a:solidFill>
              </a:rPr>
              <a:t>Code HTML</a:t>
            </a:r>
          </a:p>
          <a:p>
            <a:pPr algn="ctr"/>
            <a:r>
              <a:rPr lang="fr-FR" b="1" dirty="0">
                <a:solidFill>
                  <a:srgbClr val="474747"/>
                </a:solidFill>
              </a:rPr>
              <a:t>Avec remise à 0</a:t>
            </a:r>
          </a:p>
        </p:txBody>
      </p:sp>
      <p:pic>
        <p:nvPicPr>
          <p:cNvPr id="12" name="Image 11">
            <a:extLst>
              <a:ext uri="{FF2B5EF4-FFF2-40B4-BE49-F238E27FC236}">
                <a16:creationId xmlns:a16="http://schemas.microsoft.com/office/drawing/2014/main" id="{7188A198-6D94-7B66-4E39-0CBA093EB082}"/>
              </a:ext>
            </a:extLst>
          </p:cNvPr>
          <p:cNvPicPr>
            <a:picLocks noChangeAspect="1"/>
          </p:cNvPicPr>
          <p:nvPr/>
        </p:nvPicPr>
        <p:blipFill>
          <a:blip r:embed="rId2"/>
          <a:stretch>
            <a:fillRect/>
          </a:stretch>
        </p:blipFill>
        <p:spPr>
          <a:xfrm>
            <a:off x="966165" y="5536190"/>
            <a:ext cx="2723939" cy="1003556"/>
          </a:xfrm>
          <a:prstGeom prst="rect">
            <a:avLst/>
          </a:prstGeom>
          <a:ln w="28575">
            <a:solidFill>
              <a:schemeClr val="tx1"/>
            </a:solidFill>
          </a:ln>
        </p:spPr>
      </p:pic>
      <p:pic>
        <p:nvPicPr>
          <p:cNvPr id="15" name="Image 14">
            <a:extLst>
              <a:ext uri="{FF2B5EF4-FFF2-40B4-BE49-F238E27FC236}">
                <a16:creationId xmlns:a16="http://schemas.microsoft.com/office/drawing/2014/main" id="{10E01111-F5A0-6F4C-1A6E-1EF5934C5C0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96166" y="2705752"/>
            <a:ext cx="2205148" cy="2614414"/>
          </a:xfrm>
          <a:prstGeom prst="rect">
            <a:avLst/>
          </a:prstGeom>
        </p:spPr>
      </p:pic>
      <p:pic>
        <p:nvPicPr>
          <p:cNvPr id="18" name="Image 17">
            <a:extLst>
              <a:ext uri="{FF2B5EF4-FFF2-40B4-BE49-F238E27FC236}">
                <a16:creationId xmlns:a16="http://schemas.microsoft.com/office/drawing/2014/main" id="{68C6FD08-091E-6BDA-1B8F-25983CC16B7B}"/>
              </a:ext>
            </a:extLst>
          </p:cNvPr>
          <p:cNvPicPr>
            <a:picLocks noChangeAspect="1"/>
          </p:cNvPicPr>
          <p:nvPr/>
        </p:nvPicPr>
        <p:blipFill>
          <a:blip r:embed="rId4"/>
          <a:stretch>
            <a:fillRect/>
          </a:stretch>
        </p:blipFill>
        <p:spPr>
          <a:xfrm>
            <a:off x="5387053" y="5685115"/>
            <a:ext cx="3137295" cy="782622"/>
          </a:xfrm>
          <a:prstGeom prst="rect">
            <a:avLst/>
          </a:prstGeom>
          <a:ln w="28575">
            <a:solidFill>
              <a:schemeClr val="tx1"/>
            </a:solidFill>
          </a:ln>
        </p:spPr>
      </p:pic>
      <p:pic>
        <p:nvPicPr>
          <p:cNvPr id="22" name="Image 21">
            <a:extLst>
              <a:ext uri="{FF2B5EF4-FFF2-40B4-BE49-F238E27FC236}">
                <a16:creationId xmlns:a16="http://schemas.microsoft.com/office/drawing/2014/main" id="{3A90BCA4-E2A2-288A-E319-D0B57A729EE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898280" y="2351737"/>
            <a:ext cx="2269817" cy="3261369"/>
          </a:xfrm>
          <a:prstGeom prst="rect">
            <a:avLst/>
          </a:prstGeom>
        </p:spPr>
      </p:pic>
    </p:spTree>
    <p:extLst>
      <p:ext uri="{BB962C8B-B14F-4D97-AF65-F5344CB8AC3E}">
        <p14:creationId xmlns:p14="http://schemas.microsoft.com/office/powerpoint/2010/main" val="241468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9" grpId="0"/>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13157</TotalTime>
  <Words>740</Words>
  <Application>Microsoft Office PowerPoint</Application>
  <PresentationFormat>Affichage à l'écran (4:3)</PresentationFormat>
  <Paragraphs>96</Paragraphs>
  <Slides>12</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DIN Next LT Pro Medium Cond</vt:lpstr>
      <vt:lpstr>Thème Office</vt:lpstr>
      <vt:lpstr>Technologies Web - CSS</vt:lpstr>
      <vt:lpstr>Mission 3 Espacement</vt:lpstr>
      <vt:lpstr>Mission 2 : Mise en forme des cadres</vt:lpstr>
      <vt:lpstr>Mission 2 : Mise en forme des cadres</vt:lpstr>
      <vt:lpstr>Mission 2 : Mise en forme des cadres</vt:lpstr>
      <vt:lpstr>Explication de margin collapsing</vt:lpstr>
      <vt:lpstr>Explication de margin collapsing</vt:lpstr>
      <vt:lpstr>Astuce 1 : Centraliser un élément horizontalement</vt:lpstr>
      <vt:lpstr>Astuce 2 : Remise à Zéro</vt:lpstr>
      <vt:lpstr>Astuce 3 : Box Model</vt:lpstr>
      <vt:lpstr>Astuce 3 : Box Model</vt:lpstr>
      <vt:lpstr>Pratiquez les 3 missions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MANI MOHAMMED ADIL</dc:creator>
  <cp:lastModifiedBy>Mani Mohammed Adil</cp:lastModifiedBy>
  <cp:revision>570</cp:revision>
  <dcterms:created xsi:type="dcterms:W3CDTF">2016-04-16T12:32:51Z</dcterms:created>
  <dcterms:modified xsi:type="dcterms:W3CDTF">2024-11-13T10:45:57Z</dcterms:modified>
</cp:coreProperties>
</file>