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258" r:id="rId3"/>
    <p:sldId id="260" r:id="rId4"/>
    <p:sldId id="261" r:id="rId5"/>
    <p:sldId id="297" r:id="rId6"/>
    <p:sldId id="298" r:id="rId7"/>
    <p:sldId id="299" r:id="rId8"/>
    <p:sldId id="300" r:id="rId9"/>
    <p:sldId id="301" r:id="rId10"/>
    <p:sldId id="305" r:id="rId11"/>
    <p:sldId id="302" r:id="rId12"/>
    <p:sldId id="303" r:id="rId13"/>
    <p:sldId id="304" r:id="rId14"/>
  </p:sldIdLst>
  <p:sldSz cx="9144000" cy="5143500" type="screen16x9"/>
  <p:notesSz cx="6858000" cy="9144000"/>
  <p:embeddedFontLst>
    <p:embeddedFont>
      <p:font typeface="Anaheim" panose="020B0604020202020204" charset="0"/>
      <p:regular r:id="rId16"/>
      <p:bold r:id="rId17"/>
    </p:embeddedFont>
    <p:embeddedFont>
      <p:font typeface="Baloo 2 ExtraBold" panose="020B0604020202020204" charset="0"/>
      <p:bold r:id="rId18"/>
    </p:embeddedFont>
    <p:embeddedFont>
      <p:font typeface="DM Sans" pitchFamily="2" charset="0"/>
      <p:regular r:id="rId19"/>
      <p:bold r:id="rId20"/>
      <p:italic r:id="rId21"/>
      <p:boldItalic r:id="rId22"/>
    </p:embeddedFont>
    <p:embeddedFont>
      <p:font typeface="Nunito Light"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FB1359-EBFF-438B-BE1C-25BA734CB5ED}">
  <a:tblStyle styleId="{5EFB1359-EBFF-438B-BE1C-25BA734CB5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F8AE90B-CFD0-4D99-9281-AE53E6E7688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7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a:extLst>
            <a:ext uri="{FF2B5EF4-FFF2-40B4-BE49-F238E27FC236}">
              <a16:creationId xmlns:a16="http://schemas.microsoft.com/office/drawing/2014/main" id="{307B5666-70B3-B353-B1C1-5D5668193C55}"/>
            </a:ext>
          </a:extLst>
        </p:cNvPr>
        <p:cNvGrpSpPr/>
        <p:nvPr/>
      </p:nvGrpSpPr>
      <p:grpSpPr>
        <a:xfrm>
          <a:off x="0" y="0"/>
          <a:ext cx="0" cy="0"/>
          <a:chOff x="0" y="0"/>
          <a:chExt cx="0" cy="0"/>
        </a:xfrm>
      </p:grpSpPr>
      <p:sp>
        <p:nvSpPr>
          <p:cNvPr id="662" name="Google Shape;662;g4dfce81f19_0_45:notes">
            <a:extLst>
              <a:ext uri="{FF2B5EF4-FFF2-40B4-BE49-F238E27FC236}">
                <a16:creationId xmlns:a16="http://schemas.microsoft.com/office/drawing/2014/main" id="{5F0E31E6-DEB8-9AD2-DC49-7C7167B319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a:extLst>
              <a:ext uri="{FF2B5EF4-FFF2-40B4-BE49-F238E27FC236}">
                <a16:creationId xmlns:a16="http://schemas.microsoft.com/office/drawing/2014/main" id="{094722E6-06DD-DF3D-5145-8CBB6CC45B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361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a:extLst>
            <a:ext uri="{FF2B5EF4-FFF2-40B4-BE49-F238E27FC236}">
              <a16:creationId xmlns:a16="http://schemas.microsoft.com/office/drawing/2014/main" id="{12E58AFC-6746-96E9-C121-E77CB98C73BA}"/>
            </a:ext>
          </a:extLst>
        </p:cNvPr>
        <p:cNvGrpSpPr/>
        <p:nvPr/>
      </p:nvGrpSpPr>
      <p:grpSpPr>
        <a:xfrm>
          <a:off x="0" y="0"/>
          <a:ext cx="0" cy="0"/>
          <a:chOff x="0" y="0"/>
          <a:chExt cx="0" cy="0"/>
        </a:xfrm>
      </p:grpSpPr>
      <p:sp>
        <p:nvSpPr>
          <p:cNvPr id="662" name="Google Shape;662;g4dfce81f19_0_45:notes">
            <a:extLst>
              <a:ext uri="{FF2B5EF4-FFF2-40B4-BE49-F238E27FC236}">
                <a16:creationId xmlns:a16="http://schemas.microsoft.com/office/drawing/2014/main" id="{4DF45E95-2D48-4755-CE4E-C921E5FE2E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a:extLst>
              <a:ext uri="{FF2B5EF4-FFF2-40B4-BE49-F238E27FC236}">
                <a16:creationId xmlns:a16="http://schemas.microsoft.com/office/drawing/2014/main" id="{535CBF49-6CB8-DD04-4421-EC41199C4C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482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a:extLst>
            <a:ext uri="{FF2B5EF4-FFF2-40B4-BE49-F238E27FC236}">
              <a16:creationId xmlns:a16="http://schemas.microsoft.com/office/drawing/2014/main" id="{F8DF8EE1-B1D3-E833-28A3-EF305D3017E2}"/>
            </a:ext>
          </a:extLst>
        </p:cNvPr>
        <p:cNvGrpSpPr/>
        <p:nvPr/>
      </p:nvGrpSpPr>
      <p:grpSpPr>
        <a:xfrm>
          <a:off x="0" y="0"/>
          <a:ext cx="0" cy="0"/>
          <a:chOff x="0" y="0"/>
          <a:chExt cx="0" cy="0"/>
        </a:xfrm>
      </p:grpSpPr>
      <p:sp>
        <p:nvSpPr>
          <p:cNvPr id="662" name="Google Shape;662;g4dfce81f19_0_45:notes">
            <a:extLst>
              <a:ext uri="{FF2B5EF4-FFF2-40B4-BE49-F238E27FC236}">
                <a16:creationId xmlns:a16="http://schemas.microsoft.com/office/drawing/2014/main" id="{E93B7E1B-E5C0-59EB-410F-B04025E382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a:extLst>
              <a:ext uri="{FF2B5EF4-FFF2-40B4-BE49-F238E27FC236}">
                <a16:creationId xmlns:a16="http://schemas.microsoft.com/office/drawing/2014/main" id="{CF0C2AF4-5B0B-4595-D582-43AD050F80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00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1718A132-E53A-0A21-2005-1408200849BD}"/>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B4181489-545F-5C3F-5734-BAD3FFBB60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AE736453-B439-8C6E-560C-C173F37DED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405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a:extLst>
            <a:ext uri="{FF2B5EF4-FFF2-40B4-BE49-F238E27FC236}">
              <a16:creationId xmlns:a16="http://schemas.microsoft.com/office/drawing/2014/main" id="{D01073CD-3B1A-136A-86AD-9FADEA242BCE}"/>
            </a:ext>
          </a:extLst>
        </p:cNvPr>
        <p:cNvGrpSpPr/>
        <p:nvPr/>
      </p:nvGrpSpPr>
      <p:grpSpPr>
        <a:xfrm>
          <a:off x="0" y="0"/>
          <a:ext cx="0" cy="0"/>
          <a:chOff x="0" y="0"/>
          <a:chExt cx="0" cy="0"/>
        </a:xfrm>
      </p:grpSpPr>
      <p:sp>
        <p:nvSpPr>
          <p:cNvPr id="662" name="Google Shape;662;g4dfce81f19_0_45:notes">
            <a:extLst>
              <a:ext uri="{FF2B5EF4-FFF2-40B4-BE49-F238E27FC236}">
                <a16:creationId xmlns:a16="http://schemas.microsoft.com/office/drawing/2014/main" id="{32E1CEF1-CFA6-8DBC-5DB5-516B73D543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a:extLst>
              <a:ext uri="{FF2B5EF4-FFF2-40B4-BE49-F238E27FC236}">
                <a16:creationId xmlns:a16="http://schemas.microsoft.com/office/drawing/2014/main" id="{052C0649-55F4-557E-C9AA-1807050D6C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009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a:extLst>
            <a:ext uri="{FF2B5EF4-FFF2-40B4-BE49-F238E27FC236}">
              <a16:creationId xmlns:a16="http://schemas.microsoft.com/office/drawing/2014/main" id="{94CE8099-D72B-3029-5F21-26EF26D0AC48}"/>
            </a:ext>
          </a:extLst>
        </p:cNvPr>
        <p:cNvGrpSpPr/>
        <p:nvPr/>
      </p:nvGrpSpPr>
      <p:grpSpPr>
        <a:xfrm>
          <a:off x="0" y="0"/>
          <a:ext cx="0" cy="0"/>
          <a:chOff x="0" y="0"/>
          <a:chExt cx="0" cy="0"/>
        </a:xfrm>
      </p:grpSpPr>
      <p:sp>
        <p:nvSpPr>
          <p:cNvPr id="662" name="Google Shape;662;g4dfce81f19_0_45:notes">
            <a:extLst>
              <a:ext uri="{FF2B5EF4-FFF2-40B4-BE49-F238E27FC236}">
                <a16:creationId xmlns:a16="http://schemas.microsoft.com/office/drawing/2014/main" id="{7E6CC2A9-7CEE-5E11-696B-3A04975972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a:extLst>
              <a:ext uri="{FF2B5EF4-FFF2-40B4-BE49-F238E27FC236}">
                <a16:creationId xmlns:a16="http://schemas.microsoft.com/office/drawing/2014/main" id="{82CFECBF-B5C5-3877-AAFC-0D638E9CAB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740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a:extLst>
            <a:ext uri="{FF2B5EF4-FFF2-40B4-BE49-F238E27FC236}">
              <a16:creationId xmlns:a16="http://schemas.microsoft.com/office/drawing/2014/main" id="{525A3E8F-D030-48E6-E7FF-883667657B93}"/>
            </a:ext>
          </a:extLst>
        </p:cNvPr>
        <p:cNvGrpSpPr/>
        <p:nvPr/>
      </p:nvGrpSpPr>
      <p:grpSpPr>
        <a:xfrm>
          <a:off x="0" y="0"/>
          <a:ext cx="0" cy="0"/>
          <a:chOff x="0" y="0"/>
          <a:chExt cx="0" cy="0"/>
        </a:xfrm>
      </p:grpSpPr>
      <p:sp>
        <p:nvSpPr>
          <p:cNvPr id="662" name="Google Shape;662;g4dfce81f19_0_45:notes">
            <a:extLst>
              <a:ext uri="{FF2B5EF4-FFF2-40B4-BE49-F238E27FC236}">
                <a16:creationId xmlns:a16="http://schemas.microsoft.com/office/drawing/2014/main" id="{6EB368FF-44B3-DF20-3065-068C993399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a:extLst>
              <a:ext uri="{FF2B5EF4-FFF2-40B4-BE49-F238E27FC236}">
                <a16:creationId xmlns:a16="http://schemas.microsoft.com/office/drawing/2014/main" id="{F8B57E61-B217-EE5B-4016-3DE2060E29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81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a:extLst>
            <a:ext uri="{FF2B5EF4-FFF2-40B4-BE49-F238E27FC236}">
              <a16:creationId xmlns:a16="http://schemas.microsoft.com/office/drawing/2014/main" id="{29F72D87-6604-F2BA-9A44-83A39EA445C4}"/>
            </a:ext>
          </a:extLst>
        </p:cNvPr>
        <p:cNvGrpSpPr/>
        <p:nvPr/>
      </p:nvGrpSpPr>
      <p:grpSpPr>
        <a:xfrm>
          <a:off x="0" y="0"/>
          <a:ext cx="0" cy="0"/>
          <a:chOff x="0" y="0"/>
          <a:chExt cx="0" cy="0"/>
        </a:xfrm>
      </p:grpSpPr>
      <p:sp>
        <p:nvSpPr>
          <p:cNvPr id="662" name="Google Shape;662;g4dfce81f19_0_45:notes">
            <a:extLst>
              <a:ext uri="{FF2B5EF4-FFF2-40B4-BE49-F238E27FC236}">
                <a16:creationId xmlns:a16="http://schemas.microsoft.com/office/drawing/2014/main" id="{F880324F-C7C8-0EBA-AE7F-80242EA1D3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a:extLst>
              <a:ext uri="{FF2B5EF4-FFF2-40B4-BE49-F238E27FC236}">
                <a16:creationId xmlns:a16="http://schemas.microsoft.com/office/drawing/2014/main" id="{E3D676C6-4419-B426-3CFA-64648E3D1E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25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41"/>
        <p:cNvGrpSpPr/>
        <p:nvPr/>
      </p:nvGrpSpPr>
      <p:grpSpPr>
        <a:xfrm>
          <a:off x="0" y="0"/>
          <a:ext cx="0" cy="0"/>
          <a:chOff x="0" y="0"/>
          <a:chExt cx="0" cy="0"/>
        </a:xfrm>
      </p:grpSpPr>
      <p:sp>
        <p:nvSpPr>
          <p:cNvPr id="342" name="Google Shape;34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3" name="Google Shape;343;p15"/>
          <p:cNvSpPr txBox="1">
            <a:spLocks noGrp="1"/>
          </p:cNvSpPr>
          <p:nvPr>
            <p:ph type="subTitle" idx="1"/>
          </p:nvPr>
        </p:nvSpPr>
        <p:spPr>
          <a:xfrm>
            <a:off x="772413" y="1931324"/>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15"/>
          <p:cNvSpPr txBox="1">
            <a:spLocks noGrp="1"/>
          </p:cNvSpPr>
          <p:nvPr>
            <p:ph type="subTitle" idx="2"/>
          </p:nvPr>
        </p:nvSpPr>
        <p:spPr>
          <a:xfrm>
            <a:off x="3304713" y="1931324"/>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15"/>
          <p:cNvSpPr txBox="1">
            <a:spLocks noGrp="1"/>
          </p:cNvSpPr>
          <p:nvPr>
            <p:ph type="subTitle" idx="3"/>
          </p:nvPr>
        </p:nvSpPr>
        <p:spPr>
          <a:xfrm>
            <a:off x="772413" y="3641600"/>
            <a:ext cx="25323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15"/>
          <p:cNvSpPr txBox="1">
            <a:spLocks noGrp="1"/>
          </p:cNvSpPr>
          <p:nvPr>
            <p:ph type="subTitle" idx="4"/>
          </p:nvPr>
        </p:nvSpPr>
        <p:spPr>
          <a:xfrm>
            <a:off x="3304713" y="3641600"/>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7" name="Google Shape;347;p15"/>
          <p:cNvSpPr txBox="1">
            <a:spLocks noGrp="1"/>
          </p:cNvSpPr>
          <p:nvPr>
            <p:ph type="subTitle" idx="5"/>
          </p:nvPr>
        </p:nvSpPr>
        <p:spPr>
          <a:xfrm>
            <a:off x="5837613" y="1931325"/>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15"/>
          <p:cNvSpPr txBox="1">
            <a:spLocks noGrp="1"/>
          </p:cNvSpPr>
          <p:nvPr>
            <p:ph type="subTitle" idx="6"/>
          </p:nvPr>
        </p:nvSpPr>
        <p:spPr>
          <a:xfrm>
            <a:off x="5837613" y="3641600"/>
            <a:ext cx="25329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9" name="Google Shape;349;p15"/>
          <p:cNvSpPr txBox="1">
            <a:spLocks noGrp="1"/>
          </p:cNvSpPr>
          <p:nvPr>
            <p:ph type="subTitle" idx="7"/>
          </p:nvPr>
        </p:nvSpPr>
        <p:spPr>
          <a:xfrm>
            <a:off x="77352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0" name="Google Shape;350;p15"/>
          <p:cNvSpPr txBox="1">
            <a:spLocks noGrp="1"/>
          </p:cNvSpPr>
          <p:nvPr>
            <p:ph type="subTitle" idx="8"/>
          </p:nvPr>
        </p:nvSpPr>
        <p:spPr>
          <a:xfrm>
            <a:off x="330578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1" name="Google Shape;351;p15"/>
          <p:cNvSpPr txBox="1">
            <a:spLocks noGrp="1"/>
          </p:cNvSpPr>
          <p:nvPr>
            <p:ph type="subTitle" idx="9"/>
          </p:nvPr>
        </p:nvSpPr>
        <p:spPr>
          <a:xfrm>
            <a:off x="5838688" y="1248100"/>
            <a:ext cx="2532900" cy="81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2" name="Google Shape;352;p15"/>
          <p:cNvSpPr txBox="1">
            <a:spLocks noGrp="1"/>
          </p:cNvSpPr>
          <p:nvPr>
            <p:ph type="subTitle" idx="13"/>
          </p:nvPr>
        </p:nvSpPr>
        <p:spPr>
          <a:xfrm>
            <a:off x="77352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3" name="Google Shape;353;p15"/>
          <p:cNvSpPr txBox="1">
            <a:spLocks noGrp="1"/>
          </p:cNvSpPr>
          <p:nvPr>
            <p:ph type="subTitle" idx="14"/>
          </p:nvPr>
        </p:nvSpPr>
        <p:spPr>
          <a:xfrm>
            <a:off x="330578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4" name="Google Shape;354;p15"/>
          <p:cNvSpPr txBox="1">
            <a:spLocks noGrp="1"/>
          </p:cNvSpPr>
          <p:nvPr>
            <p:ph type="subTitle" idx="15"/>
          </p:nvPr>
        </p:nvSpPr>
        <p:spPr>
          <a:xfrm>
            <a:off x="5838688" y="3021152"/>
            <a:ext cx="2532900" cy="742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55" name="Google Shape;355;p15"/>
          <p:cNvGrpSpPr/>
          <p:nvPr/>
        </p:nvGrpSpPr>
        <p:grpSpPr>
          <a:xfrm>
            <a:off x="-3041836" y="-2868272"/>
            <a:ext cx="13627869" cy="9901131"/>
            <a:chOff x="-3041836" y="-2868272"/>
            <a:chExt cx="13627869" cy="9901131"/>
          </a:xfrm>
        </p:grpSpPr>
        <p:sp>
          <p:nvSpPr>
            <p:cNvPr id="356" name="Google Shape;356;p15"/>
            <p:cNvSpPr/>
            <p:nvPr/>
          </p:nvSpPr>
          <p:spPr>
            <a:xfrm rot="-7886775">
              <a:off x="-2572901" y="-1962564"/>
              <a:ext cx="3742179" cy="2939049"/>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5"/>
            <p:cNvSpPr/>
            <p:nvPr/>
          </p:nvSpPr>
          <p:spPr>
            <a:xfrm rot="7161465" flipH="1">
              <a:off x="7349081" y="3959289"/>
              <a:ext cx="2935948" cy="240779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8" name="Google Shape;358;p15"/>
          <p:cNvGrpSpPr/>
          <p:nvPr/>
        </p:nvGrpSpPr>
        <p:grpSpPr>
          <a:xfrm>
            <a:off x="7855330" y="4035052"/>
            <a:ext cx="1716236" cy="991057"/>
            <a:chOff x="7855330" y="4035052"/>
            <a:chExt cx="1716236" cy="991057"/>
          </a:xfrm>
        </p:grpSpPr>
        <p:grpSp>
          <p:nvGrpSpPr>
            <p:cNvPr id="359" name="Google Shape;359;p15"/>
            <p:cNvGrpSpPr/>
            <p:nvPr/>
          </p:nvGrpSpPr>
          <p:grpSpPr>
            <a:xfrm>
              <a:off x="7855330" y="4429025"/>
              <a:ext cx="637200" cy="597084"/>
              <a:chOff x="1932280" y="1331475"/>
              <a:chExt cx="637200" cy="597084"/>
            </a:xfrm>
          </p:grpSpPr>
          <p:sp>
            <p:nvSpPr>
              <p:cNvPr id="360" name="Google Shape;360;p15"/>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5"/>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5"/>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5"/>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5"/>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5"/>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5"/>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5"/>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5"/>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5"/>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5"/>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5"/>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15"/>
            <p:cNvGrpSpPr/>
            <p:nvPr/>
          </p:nvGrpSpPr>
          <p:grpSpPr>
            <a:xfrm rot="4185065">
              <a:off x="8729342" y="4000165"/>
              <a:ext cx="588492" cy="951054"/>
              <a:chOff x="1062996" y="1340396"/>
              <a:chExt cx="588491" cy="951052"/>
            </a:xfrm>
          </p:grpSpPr>
          <p:sp>
            <p:nvSpPr>
              <p:cNvPr id="373" name="Google Shape;373;p15"/>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5"/>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5"/>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5"/>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5"/>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5"/>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9" name="Google Shape;379;p15"/>
          <p:cNvGrpSpPr/>
          <p:nvPr/>
        </p:nvGrpSpPr>
        <p:grpSpPr>
          <a:xfrm>
            <a:off x="180827" y="137600"/>
            <a:ext cx="8684725" cy="4152370"/>
            <a:chOff x="180827" y="137600"/>
            <a:chExt cx="8684725" cy="4152370"/>
          </a:xfrm>
        </p:grpSpPr>
        <p:sp>
          <p:nvSpPr>
            <p:cNvPr id="380" name="Google Shape;380;p15"/>
            <p:cNvSpPr/>
            <p:nvPr/>
          </p:nvSpPr>
          <p:spPr>
            <a:xfrm>
              <a:off x="8538877" y="39675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5"/>
            <p:cNvSpPr/>
            <p:nvPr/>
          </p:nvSpPr>
          <p:spPr>
            <a:xfrm>
              <a:off x="180827" y="539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5"/>
            <p:cNvSpPr/>
            <p:nvPr/>
          </p:nvSpPr>
          <p:spPr>
            <a:xfrm>
              <a:off x="713225" y="1376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10/7/2024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09934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60" r:id="rId5"/>
    <p:sldLayoutId id="2147483661" r:id="rId6"/>
    <p:sldLayoutId id="2147483668" r:id="rId7"/>
    <p:sldLayoutId id="2147483669" r:id="rId8"/>
    <p:sldLayoutId id="214748367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27"/>
          <p:cNvSpPr/>
          <p:nvPr/>
        </p:nvSpPr>
        <p:spPr>
          <a:xfrm>
            <a:off x="7330025" y="459500"/>
            <a:ext cx="1262100" cy="35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6" name="Google Shape;666;p27"/>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Superstore Sales Analysis</a:t>
            </a:r>
            <a:endParaRPr sz="4400" dirty="0"/>
          </a:p>
        </p:txBody>
      </p:sp>
      <p:sp>
        <p:nvSpPr>
          <p:cNvPr id="668" name="Google Shape;668;p27"/>
          <p:cNvSpPr txBox="1">
            <a:spLocks noGrp="1"/>
          </p:cNvSpPr>
          <p:nvPr>
            <p:ph type="subTitle" idx="1"/>
          </p:nvPr>
        </p:nvSpPr>
        <p:spPr>
          <a:xfrm>
            <a:off x="7417325" y="432175"/>
            <a:ext cx="10875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Baloo 2 ExtraBold"/>
                <a:ea typeface="Baloo 2 ExtraBold"/>
                <a:cs typeface="Baloo 2 ExtraBold"/>
                <a:sym typeface="Baloo 2 ExtraBold"/>
              </a:rPr>
              <a:t>DEPI</a:t>
            </a:r>
            <a:endParaRPr dirty="0">
              <a:solidFill>
                <a:schemeClr val="dk2"/>
              </a:solidFill>
              <a:latin typeface="Baloo 2 ExtraBold"/>
              <a:ea typeface="Baloo 2 ExtraBold"/>
              <a:cs typeface="Baloo 2 ExtraBold"/>
              <a:sym typeface="Baloo 2 ExtraBold"/>
            </a:endParaRPr>
          </a:p>
        </p:txBody>
      </p:sp>
      <p:grpSp>
        <p:nvGrpSpPr>
          <p:cNvPr id="669" name="Google Shape;669;p27"/>
          <p:cNvGrpSpPr/>
          <p:nvPr/>
        </p:nvGrpSpPr>
        <p:grpSpPr>
          <a:xfrm>
            <a:off x="4765672" y="760436"/>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4">
          <a:extLst>
            <a:ext uri="{FF2B5EF4-FFF2-40B4-BE49-F238E27FC236}">
              <a16:creationId xmlns:a16="http://schemas.microsoft.com/office/drawing/2014/main" id="{D3F18406-8AA9-7F7D-A0C6-C41D98413CA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3B4158B-492F-E560-AABF-1E4FA0EF5C68}"/>
              </a:ext>
            </a:extLst>
          </p:cNvPr>
          <p:cNvSpPr>
            <a:spLocks noGrp="1"/>
          </p:cNvSpPr>
          <p:nvPr>
            <p:ph type="title"/>
          </p:nvPr>
        </p:nvSpPr>
        <p:spPr>
          <a:xfrm>
            <a:off x="720000" y="445025"/>
            <a:ext cx="7704000" cy="572700"/>
          </a:xfrm>
        </p:spPr>
        <p:txBody>
          <a:bodyPr spcFirstLastPara="1" wrap="square" lIns="91425" tIns="91425" rIns="91425" bIns="91425" anchor="t" anchorCtr="0">
            <a:noAutofit/>
          </a:bodyPr>
          <a:lstStyle/>
          <a:p>
            <a:pPr>
              <a:lnSpc>
                <a:spcPct val="90000"/>
              </a:lnSpc>
            </a:pPr>
            <a:r>
              <a:rPr lang="en-US" sz="2400" b="0" i="0" u="none" strike="noStrike" cap="none" dirty="0">
                <a:latin typeface="Baloo 2 ExtraBold"/>
                <a:ea typeface="Baloo 2 ExtraBold"/>
                <a:cs typeface="Baloo 2 ExtraBold"/>
                <a:sym typeface="Baloo 2 ExtraBold"/>
              </a:rPr>
              <a:t>The Uneven Distribution of Sales between Consumers</a:t>
            </a:r>
          </a:p>
        </p:txBody>
      </p:sp>
      <p:sp>
        <p:nvSpPr>
          <p:cNvPr id="8" name="Subtitle 10">
            <a:extLst>
              <a:ext uri="{FF2B5EF4-FFF2-40B4-BE49-F238E27FC236}">
                <a16:creationId xmlns:a16="http://schemas.microsoft.com/office/drawing/2014/main" id="{F14C5299-9E15-67F6-D4A9-E6DB5DB4C7DC}"/>
              </a:ext>
            </a:extLst>
          </p:cNvPr>
          <p:cNvSpPr>
            <a:spLocks noGrp="1"/>
          </p:cNvSpPr>
          <p:nvPr>
            <p:ph type="subTitle" idx="1"/>
          </p:nvPr>
        </p:nvSpPr>
        <p:spPr>
          <a:xfrm>
            <a:off x="44996" y="3411949"/>
            <a:ext cx="4597888" cy="1543670"/>
          </a:xfrm>
        </p:spPr>
        <p:txBody>
          <a:bodyPr/>
          <a:lstStyle/>
          <a:p>
            <a:pPr marL="182880">
              <a:spcBef>
                <a:spcPts val="400"/>
              </a:spcBef>
              <a:spcAft>
                <a:spcPts val="400"/>
              </a:spcAft>
              <a:buFont typeface="Arial" panose="020B0604020202020204" pitchFamily="34" charset="0"/>
            </a:pPr>
            <a:r>
              <a:rPr lang="en-US" sz="1200" dirty="0">
                <a:solidFill>
                  <a:schemeClr val="tx1">
                    <a:lumMod val="85000"/>
                    <a:lumOff val="15000"/>
                  </a:schemeClr>
                </a:solidFill>
              </a:rPr>
              <a:t>The main challenge is the heavy reliance on the consumer sector for sales, which poses risks if demand fluctuates. Solutions include diversifying into corporate and home office markets, enhancing marketing efforts, and developing new products tailored for remote workers.</a:t>
            </a:r>
          </a:p>
        </p:txBody>
      </p:sp>
      <p:sp>
        <p:nvSpPr>
          <p:cNvPr id="10" name="Subtitle 10">
            <a:extLst>
              <a:ext uri="{FF2B5EF4-FFF2-40B4-BE49-F238E27FC236}">
                <a16:creationId xmlns:a16="http://schemas.microsoft.com/office/drawing/2014/main" id="{C154EBAC-7F3B-7EA0-5C35-56D9781E84AD}"/>
              </a:ext>
            </a:extLst>
          </p:cNvPr>
          <p:cNvSpPr txBox="1">
            <a:spLocks/>
          </p:cNvSpPr>
          <p:nvPr/>
        </p:nvSpPr>
        <p:spPr>
          <a:xfrm>
            <a:off x="4720805" y="899626"/>
            <a:ext cx="4423195" cy="30556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182880">
              <a:spcBef>
                <a:spcPts val="400"/>
              </a:spcBef>
              <a:spcAft>
                <a:spcPts val="400"/>
              </a:spcAft>
              <a:buFont typeface="Arial" panose="020B0604020202020204" pitchFamily="34" charset="0"/>
            </a:pPr>
            <a:r>
              <a:rPr lang="en-US" sz="1200" b="1" dirty="0">
                <a:solidFill>
                  <a:schemeClr val="tx1">
                    <a:lumMod val="85000"/>
                    <a:lumOff val="15000"/>
                  </a:schemeClr>
                </a:solidFill>
              </a:rPr>
              <a:t>Solutions:</a:t>
            </a:r>
          </a:p>
          <a:p>
            <a:pPr marL="468630" indent="-285750">
              <a:spcBef>
                <a:spcPts val="400"/>
              </a:spcBef>
              <a:spcAft>
                <a:spcPts val="400"/>
              </a:spcAft>
              <a:buFont typeface="Arial" panose="020B0604020202020204" pitchFamily="34" charset="0"/>
              <a:buChar char="•"/>
            </a:pPr>
            <a:r>
              <a:rPr lang="en-US" sz="1200" b="1" dirty="0">
                <a:solidFill>
                  <a:schemeClr val="tx1">
                    <a:lumMod val="85000"/>
                    <a:lumOff val="15000"/>
                  </a:schemeClr>
                </a:solidFill>
              </a:rPr>
              <a:t>Diversify the Market Base: </a:t>
            </a:r>
            <a:r>
              <a:rPr lang="en-US" sz="1200" dirty="0">
                <a:solidFill>
                  <a:schemeClr val="tx1">
                    <a:lumMod val="85000"/>
                    <a:lumOff val="15000"/>
                  </a:schemeClr>
                </a:solidFill>
              </a:rPr>
              <a:t>Focus on increasing sales in corporate and home office sectors to reduce reliance on the consumer sector through targeted promotional strategies.</a:t>
            </a:r>
          </a:p>
          <a:p>
            <a:pPr marL="468630" indent="-285750">
              <a:spcBef>
                <a:spcPts val="400"/>
              </a:spcBef>
              <a:spcAft>
                <a:spcPts val="400"/>
              </a:spcAft>
              <a:buFont typeface="Arial" panose="020B0604020202020204" pitchFamily="34" charset="0"/>
              <a:buChar char="•"/>
            </a:pPr>
            <a:r>
              <a:rPr lang="en-US" sz="1200" b="1" dirty="0">
                <a:solidFill>
                  <a:schemeClr val="tx1">
                    <a:lumMod val="85000"/>
                    <a:lumOff val="15000"/>
                  </a:schemeClr>
                </a:solidFill>
              </a:rPr>
              <a:t>Enhance Marketing Efforts for the Corporate Sector: </a:t>
            </a:r>
            <a:r>
              <a:rPr lang="en-US" sz="1200" dirty="0">
                <a:solidFill>
                  <a:schemeClr val="tx1">
                    <a:lumMod val="85000"/>
                    <a:lumOff val="15000"/>
                  </a:schemeClr>
                </a:solidFill>
              </a:rPr>
              <a:t>Develop specialized products and services for businesses, offering significant discounts for bulk purchases.</a:t>
            </a:r>
          </a:p>
          <a:p>
            <a:pPr marL="468630" indent="-285750">
              <a:spcBef>
                <a:spcPts val="400"/>
              </a:spcBef>
              <a:spcAft>
                <a:spcPts val="400"/>
              </a:spcAft>
              <a:buFont typeface="Arial" panose="020B0604020202020204" pitchFamily="34" charset="0"/>
              <a:buChar char="•"/>
            </a:pPr>
            <a:r>
              <a:rPr lang="en-US" sz="1200" b="1" dirty="0">
                <a:solidFill>
                  <a:schemeClr val="tx1">
                    <a:lumMod val="85000"/>
                    <a:lumOff val="15000"/>
                  </a:schemeClr>
                </a:solidFill>
              </a:rPr>
              <a:t>Target Home Offices with New Products: </a:t>
            </a:r>
            <a:r>
              <a:rPr lang="en-US" sz="1200" dirty="0">
                <a:solidFill>
                  <a:schemeClr val="tx1">
                    <a:lumMod val="85000"/>
                    <a:lumOff val="15000"/>
                  </a:schemeClr>
                </a:solidFill>
              </a:rPr>
              <a:t>Address the needs of remote workers with ergonomic office furniture and technology solutions.</a:t>
            </a:r>
          </a:p>
          <a:p>
            <a:endParaRPr lang="en-US" sz="1200" dirty="0"/>
          </a:p>
        </p:txBody>
      </p:sp>
      <p:sp>
        <p:nvSpPr>
          <p:cNvPr id="6" name="Subtitle 10">
            <a:extLst>
              <a:ext uri="{FF2B5EF4-FFF2-40B4-BE49-F238E27FC236}">
                <a16:creationId xmlns:a16="http://schemas.microsoft.com/office/drawing/2014/main" id="{FEC44483-C348-06D1-185B-3853D94122EF}"/>
              </a:ext>
            </a:extLst>
          </p:cNvPr>
          <p:cNvSpPr txBox="1">
            <a:spLocks/>
          </p:cNvSpPr>
          <p:nvPr/>
        </p:nvSpPr>
        <p:spPr>
          <a:xfrm>
            <a:off x="4720805" y="3922226"/>
            <a:ext cx="3239437" cy="776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468630" indent="-285750">
              <a:spcBef>
                <a:spcPts val="400"/>
              </a:spcBef>
              <a:spcAft>
                <a:spcPts val="400"/>
              </a:spcAft>
              <a:buFont typeface="Arial" panose="020B0604020202020204" pitchFamily="34" charset="0"/>
              <a:buChar char="•"/>
            </a:pPr>
            <a:r>
              <a:rPr lang="en-US" sz="1200" b="1" dirty="0">
                <a:solidFill>
                  <a:schemeClr val="tx1">
                    <a:lumMod val="85000"/>
                    <a:lumOff val="15000"/>
                  </a:schemeClr>
                </a:solidFill>
              </a:rPr>
              <a:t>Competitive Analysis:</a:t>
            </a:r>
            <a:r>
              <a:rPr lang="en-US" sz="1200" dirty="0">
                <a:solidFill>
                  <a:schemeClr val="tx1">
                    <a:lumMod val="85000"/>
                    <a:lumOff val="15000"/>
                  </a:schemeClr>
                </a:solidFill>
              </a:rPr>
              <a:t> Monitor competitors and adapt strategies based on market changes.</a:t>
            </a:r>
          </a:p>
          <a:p>
            <a:endParaRPr lang="en-US" sz="1200" dirty="0"/>
          </a:p>
        </p:txBody>
      </p:sp>
      <p:pic>
        <p:nvPicPr>
          <p:cNvPr id="13" name="Picture 12">
            <a:extLst>
              <a:ext uri="{FF2B5EF4-FFF2-40B4-BE49-F238E27FC236}">
                <a16:creationId xmlns:a16="http://schemas.microsoft.com/office/drawing/2014/main" id="{E6D87867-3420-BF76-9ECB-A922DA9C5A04}"/>
              </a:ext>
            </a:extLst>
          </p:cNvPr>
          <p:cNvPicPr>
            <a:picLocks noChangeAspect="1"/>
          </p:cNvPicPr>
          <p:nvPr/>
        </p:nvPicPr>
        <p:blipFill>
          <a:blip r:embed="rId3"/>
          <a:srcRect r="1650"/>
          <a:stretch/>
        </p:blipFill>
        <p:spPr>
          <a:xfrm>
            <a:off x="1" y="1109864"/>
            <a:ext cx="4642883" cy="2235847"/>
          </a:xfrm>
          <a:prstGeom prst="rect">
            <a:avLst/>
          </a:prstGeom>
        </p:spPr>
      </p:pic>
    </p:spTree>
    <p:extLst>
      <p:ext uri="{BB962C8B-B14F-4D97-AF65-F5344CB8AC3E}">
        <p14:creationId xmlns:p14="http://schemas.microsoft.com/office/powerpoint/2010/main" val="3466503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4">
          <a:extLst>
            <a:ext uri="{FF2B5EF4-FFF2-40B4-BE49-F238E27FC236}">
              <a16:creationId xmlns:a16="http://schemas.microsoft.com/office/drawing/2014/main" id="{54E23DDC-2F51-B696-A659-D8AE37ADBE8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88FC1D2-279B-92E2-CC97-62E4D059F7B3}"/>
              </a:ext>
            </a:extLst>
          </p:cNvPr>
          <p:cNvSpPr>
            <a:spLocks noGrp="1"/>
          </p:cNvSpPr>
          <p:nvPr>
            <p:ph type="title"/>
          </p:nvPr>
        </p:nvSpPr>
        <p:spPr>
          <a:xfrm>
            <a:off x="720000" y="445025"/>
            <a:ext cx="7704000" cy="572700"/>
          </a:xfrm>
        </p:spPr>
        <p:txBody>
          <a:bodyPr spcFirstLastPara="1" wrap="square" lIns="91425" tIns="91425" rIns="91425" bIns="91425" anchor="t" anchorCtr="0">
            <a:noAutofit/>
          </a:bodyPr>
          <a:lstStyle/>
          <a:p>
            <a:pPr>
              <a:lnSpc>
                <a:spcPct val="90000"/>
              </a:lnSpc>
            </a:pPr>
            <a:r>
              <a:rPr lang="en-US" sz="2400" b="0" i="0" u="none" strike="noStrike" cap="none" dirty="0">
                <a:latin typeface="Baloo 2 ExtraBold"/>
                <a:ea typeface="Baloo 2 ExtraBold"/>
                <a:cs typeface="Baloo 2 ExtraBold"/>
                <a:sym typeface="Baloo 2 ExtraBold"/>
              </a:rPr>
              <a:t>Significan</a:t>
            </a:r>
            <a:r>
              <a:rPr lang="en-US" sz="2400" dirty="0"/>
              <a:t>t </a:t>
            </a:r>
            <a:r>
              <a:rPr lang="en-US" sz="2400" b="1" dirty="0"/>
              <a:t>Discrepancy Between the Top Costumers</a:t>
            </a:r>
            <a:r>
              <a:rPr lang="en-US" sz="2400" dirty="0"/>
              <a:t> </a:t>
            </a:r>
            <a:endParaRPr lang="en-US" sz="2400" b="0" i="0" u="none" strike="noStrike" cap="none" dirty="0">
              <a:latin typeface="Baloo 2 ExtraBold"/>
              <a:ea typeface="Baloo 2 ExtraBold"/>
              <a:cs typeface="Baloo 2 ExtraBold"/>
              <a:sym typeface="Baloo 2 ExtraBold"/>
            </a:endParaRPr>
          </a:p>
        </p:txBody>
      </p:sp>
      <p:sp>
        <p:nvSpPr>
          <p:cNvPr id="8" name="Subtitle 10">
            <a:extLst>
              <a:ext uri="{FF2B5EF4-FFF2-40B4-BE49-F238E27FC236}">
                <a16:creationId xmlns:a16="http://schemas.microsoft.com/office/drawing/2014/main" id="{4C0C9A9C-D6B5-409F-09EC-F36F953FAD5F}"/>
              </a:ext>
            </a:extLst>
          </p:cNvPr>
          <p:cNvSpPr>
            <a:spLocks noGrp="1"/>
          </p:cNvSpPr>
          <p:nvPr>
            <p:ph type="subTitle" idx="1"/>
          </p:nvPr>
        </p:nvSpPr>
        <p:spPr>
          <a:xfrm>
            <a:off x="4572000" y="1017725"/>
            <a:ext cx="4668721" cy="1466408"/>
          </a:xfrm>
        </p:spPr>
        <p:txBody>
          <a:bodyPr/>
          <a:lstStyle/>
          <a:p>
            <a:pPr marL="182880" indent="0">
              <a:spcBef>
                <a:spcPts val="400"/>
              </a:spcBef>
              <a:spcAft>
                <a:spcPts val="400"/>
              </a:spcAft>
            </a:pPr>
            <a:r>
              <a:rPr lang="en-US" sz="1200" dirty="0">
                <a:solidFill>
                  <a:schemeClr val="tx1">
                    <a:lumMod val="85000"/>
                    <a:lumOff val="15000"/>
                  </a:schemeClr>
                </a:solidFill>
              </a:rPr>
              <a:t>The difference in revenue between the top costumers and the rest suggests a reliance on a few high-value customers, potentially increasing business risk. If these top customers reduce their purchase or switch to competitors, the company could face substantial revenue loss.</a:t>
            </a:r>
          </a:p>
        </p:txBody>
      </p:sp>
      <p:sp>
        <p:nvSpPr>
          <p:cNvPr id="10" name="Subtitle 10">
            <a:extLst>
              <a:ext uri="{FF2B5EF4-FFF2-40B4-BE49-F238E27FC236}">
                <a16:creationId xmlns:a16="http://schemas.microsoft.com/office/drawing/2014/main" id="{C97ADFA6-493F-354F-79D3-43BD7340BAE3}"/>
              </a:ext>
            </a:extLst>
          </p:cNvPr>
          <p:cNvSpPr txBox="1">
            <a:spLocks/>
          </p:cNvSpPr>
          <p:nvPr/>
        </p:nvSpPr>
        <p:spPr>
          <a:xfrm>
            <a:off x="4694762" y="2409755"/>
            <a:ext cx="4423195" cy="12941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182880" indent="0">
              <a:spcBef>
                <a:spcPts val="400"/>
              </a:spcBef>
              <a:spcAft>
                <a:spcPts val="400"/>
              </a:spcAft>
            </a:pPr>
            <a:r>
              <a:rPr lang="en-US" sz="1200" b="1" dirty="0">
                <a:solidFill>
                  <a:schemeClr val="tx1">
                    <a:lumMod val="85000"/>
                    <a:lumOff val="15000"/>
                  </a:schemeClr>
                </a:solidFill>
              </a:rPr>
              <a:t>Solutions:</a:t>
            </a:r>
          </a:p>
          <a:p>
            <a:pPr marL="354330" indent="-171450">
              <a:spcBef>
                <a:spcPts val="400"/>
              </a:spcBef>
              <a:spcAft>
                <a:spcPts val="400"/>
              </a:spcAft>
              <a:buFont typeface="Arial" panose="020B0604020202020204" pitchFamily="34" charset="0"/>
              <a:buChar char="•"/>
            </a:pPr>
            <a:r>
              <a:rPr lang="en-US" sz="1200" dirty="0">
                <a:solidFill>
                  <a:schemeClr val="tx1">
                    <a:lumMod val="85000"/>
                    <a:lumOff val="15000"/>
                  </a:schemeClr>
                </a:solidFill>
              </a:rPr>
              <a:t>Diversify the Customer Base</a:t>
            </a:r>
          </a:p>
          <a:p>
            <a:pPr marL="354330" indent="-171450">
              <a:spcBef>
                <a:spcPts val="400"/>
              </a:spcBef>
              <a:spcAft>
                <a:spcPts val="400"/>
              </a:spcAft>
              <a:buFont typeface="Arial" panose="020B0604020202020204" pitchFamily="34" charset="0"/>
              <a:buChar char="•"/>
            </a:pPr>
            <a:r>
              <a:rPr lang="en-US" sz="1200" dirty="0">
                <a:solidFill>
                  <a:schemeClr val="tx1">
                    <a:lumMod val="85000"/>
                    <a:lumOff val="15000"/>
                  </a:schemeClr>
                </a:solidFill>
              </a:rPr>
              <a:t>Customer Retention Strategies</a:t>
            </a:r>
          </a:p>
          <a:p>
            <a:pPr marL="354330" indent="-171450">
              <a:spcBef>
                <a:spcPts val="400"/>
              </a:spcBef>
              <a:spcAft>
                <a:spcPts val="400"/>
              </a:spcAft>
              <a:buFont typeface="Arial" panose="020B0604020202020204" pitchFamily="34" charset="0"/>
              <a:buChar char="•"/>
            </a:pPr>
            <a:r>
              <a:rPr lang="en-US" sz="1200" dirty="0">
                <a:solidFill>
                  <a:schemeClr val="tx1">
                    <a:lumMod val="85000"/>
                    <a:lumOff val="15000"/>
                  </a:schemeClr>
                </a:solidFill>
              </a:rPr>
              <a:t>Cross-Sell and Upsell</a:t>
            </a:r>
          </a:p>
          <a:p>
            <a:pPr marL="354330" indent="-171450">
              <a:spcBef>
                <a:spcPts val="400"/>
              </a:spcBef>
              <a:spcAft>
                <a:spcPts val="400"/>
              </a:spcAft>
              <a:buFont typeface="Arial" panose="020B0604020202020204" pitchFamily="34" charset="0"/>
              <a:buChar char="•"/>
            </a:pPr>
            <a:r>
              <a:rPr lang="en-US" sz="1200" dirty="0">
                <a:solidFill>
                  <a:schemeClr val="tx1">
                    <a:lumMod val="85000"/>
                    <a:lumOff val="15000"/>
                  </a:schemeClr>
                </a:solidFill>
              </a:rPr>
              <a:t>Customer Feedback and Engagement</a:t>
            </a:r>
          </a:p>
          <a:p>
            <a:pPr marL="354330" indent="-171450">
              <a:spcBef>
                <a:spcPts val="400"/>
              </a:spcBef>
              <a:spcAft>
                <a:spcPts val="400"/>
              </a:spcAft>
              <a:buFont typeface="Arial" panose="020B0604020202020204" pitchFamily="34" charset="0"/>
              <a:buChar char="•"/>
            </a:pPr>
            <a:r>
              <a:rPr lang="en-US" sz="1200" dirty="0">
                <a:solidFill>
                  <a:schemeClr val="tx1">
                    <a:lumMod val="85000"/>
                    <a:lumOff val="15000"/>
                  </a:schemeClr>
                </a:solidFill>
              </a:rPr>
              <a:t>Risk Management</a:t>
            </a:r>
          </a:p>
        </p:txBody>
      </p:sp>
      <p:pic>
        <p:nvPicPr>
          <p:cNvPr id="2" name="Content Placeholder 8" descr="A chart of a number of customers&#10;&#10;Description automatically generated">
            <a:extLst>
              <a:ext uri="{FF2B5EF4-FFF2-40B4-BE49-F238E27FC236}">
                <a16:creationId xmlns:a16="http://schemas.microsoft.com/office/drawing/2014/main" id="{71C63CCE-63D3-E2CC-3A69-B523EA695E6B}"/>
              </a:ext>
            </a:extLst>
          </p:cNvPr>
          <p:cNvPicPr>
            <a:picLocks noGrp="1" noChangeAspect="1"/>
          </p:cNvPicPr>
          <p:nvPr/>
        </p:nvPicPr>
        <p:blipFill>
          <a:blip r:embed="rId3">
            <a:extLst>
              <a:ext uri="{28A0092B-C50C-407E-A947-70E740481C1C}">
                <a14:useLocalDpi xmlns:a14="http://schemas.microsoft.com/office/drawing/2010/main" val="0"/>
              </a:ext>
            </a:extLst>
          </a:blip>
          <a:srcRect l="5152" r="6485" b="6495"/>
          <a:stretch/>
        </p:blipFill>
        <p:spPr>
          <a:xfrm>
            <a:off x="0" y="1308465"/>
            <a:ext cx="4572000" cy="2781526"/>
          </a:xfrm>
          <a:prstGeom prst="rect">
            <a:avLst/>
          </a:prstGeom>
        </p:spPr>
      </p:pic>
    </p:spTree>
    <p:extLst>
      <p:ext uri="{BB962C8B-B14F-4D97-AF65-F5344CB8AC3E}">
        <p14:creationId xmlns:p14="http://schemas.microsoft.com/office/powerpoint/2010/main" val="72258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4">
          <a:extLst>
            <a:ext uri="{FF2B5EF4-FFF2-40B4-BE49-F238E27FC236}">
              <a16:creationId xmlns:a16="http://schemas.microsoft.com/office/drawing/2014/main" id="{0A9A2017-B8EE-C66B-A5D7-6B068A2BBBC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7654C3F-0DBC-FE2C-3236-F80E0148671B}"/>
              </a:ext>
            </a:extLst>
          </p:cNvPr>
          <p:cNvSpPr>
            <a:spLocks noGrp="1"/>
          </p:cNvSpPr>
          <p:nvPr>
            <p:ph type="title"/>
          </p:nvPr>
        </p:nvSpPr>
        <p:spPr>
          <a:xfrm>
            <a:off x="720000" y="445025"/>
            <a:ext cx="7704000" cy="572700"/>
          </a:xfrm>
        </p:spPr>
        <p:txBody>
          <a:bodyPr spcFirstLastPara="1" wrap="square" lIns="91425" tIns="91425" rIns="91425" bIns="91425" anchor="t" anchorCtr="0">
            <a:noAutofit/>
          </a:bodyPr>
          <a:lstStyle/>
          <a:p>
            <a:pPr>
              <a:lnSpc>
                <a:spcPct val="90000"/>
              </a:lnSpc>
            </a:pPr>
            <a:r>
              <a:rPr lang="en-US" sz="2400" b="0" i="0" u="none" strike="noStrike" cap="none" dirty="0">
                <a:latin typeface="Baloo 2 ExtraBold"/>
                <a:ea typeface="Baloo 2 ExtraBold"/>
                <a:cs typeface="Baloo 2 ExtraBold"/>
                <a:sym typeface="Baloo 2 ExtraBold"/>
              </a:rPr>
              <a:t>Imbalance Sales </a:t>
            </a:r>
            <a:r>
              <a:rPr lang="en-US" sz="2400" dirty="0"/>
              <a:t>o</a:t>
            </a:r>
            <a:r>
              <a:rPr lang="en-US" sz="2400" b="0" i="0" u="none" strike="noStrike" cap="none" dirty="0">
                <a:latin typeface="Baloo 2 ExtraBold"/>
                <a:ea typeface="Baloo 2 ExtraBold"/>
                <a:cs typeface="Baloo 2 ExtraBold"/>
                <a:sym typeface="Baloo 2 ExtraBold"/>
              </a:rPr>
              <a:t>ver Category</a:t>
            </a:r>
          </a:p>
        </p:txBody>
      </p:sp>
      <p:sp>
        <p:nvSpPr>
          <p:cNvPr id="8" name="Subtitle 10">
            <a:extLst>
              <a:ext uri="{FF2B5EF4-FFF2-40B4-BE49-F238E27FC236}">
                <a16:creationId xmlns:a16="http://schemas.microsoft.com/office/drawing/2014/main" id="{59F50205-730A-DAAB-0B54-994D4060B39D}"/>
              </a:ext>
            </a:extLst>
          </p:cNvPr>
          <p:cNvSpPr>
            <a:spLocks noGrp="1"/>
          </p:cNvSpPr>
          <p:nvPr>
            <p:ph type="subTitle" idx="1"/>
          </p:nvPr>
        </p:nvSpPr>
        <p:spPr>
          <a:xfrm>
            <a:off x="4572000" y="1294171"/>
            <a:ext cx="4668721" cy="819329"/>
          </a:xfrm>
        </p:spPr>
        <p:txBody>
          <a:bodyPr/>
          <a:lstStyle/>
          <a:p>
            <a:pPr marL="182880" indent="0">
              <a:spcBef>
                <a:spcPts val="400"/>
              </a:spcBef>
              <a:spcAft>
                <a:spcPts val="400"/>
              </a:spcAft>
            </a:pPr>
            <a:r>
              <a:rPr lang="en-US" sz="1200" dirty="0">
                <a:solidFill>
                  <a:schemeClr val="tx1">
                    <a:lumMod val="85000"/>
                    <a:lumOff val="15000"/>
                  </a:schemeClr>
                </a:solidFill>
              </a:rPr>
              <a:t>The differing purchase cycles of these categories can lead to fluctuating revenues, making it crucial for the business to address this imbalance.</a:t>
            </a:r>
          </a:p>
        </p:txBody>
      </p:sp>
      <p:sp>
        <p:nvSpPr>
          <p:cNvPr id="10" name="Subtitle 10">
            <a:extLst>
              <a:ext uri="{FF2B5EF4-FFF2-40B4-BE49-F238E27FC236}">
                <a16:creationId xmlns:a16="http://schemas.microsoft.com/office/drawing/2014/main" id="{948C6464-9D6E-027D-51A5-F5F00D2E3F46}"/>
              </a:ext>
            </a:extLst>
          </p:cNvPr>
          <p:cNvSpPr txBox="1">
            <a:spLocks/>
          </p:cNvSpPr>
          <p:nvPr/>
        </p:nvSpPr>
        <p:spPr>
          <a:xfrm>
            <a:off x="4572000" y="2113500"/>
            <a:ext cx="4423195" cy="2196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182880" indent="0">
              <a:spcBef>
                <a:spcPts val="400"/>
              </a:spcBef>
              <a:spcAft>
                <a:spcPts val="400"/>
              </a:spcAft>
            </a:pPr>
            <a:r>
              <a:rPr lang="en-US" sz="1200" b="1" dirty="0">
                <a:solidFill>
                  <a:schemeClr val="tx1">
                    <a:lumMod val="85000"/>
                    <a:lumOff val="15000"/>
                  </a:schemeClr>
                </a:solidFill>
              </a:rPr>
              <a:t>Solutions:</a:t>
            </a:r>
          </a:p>
          <a:p>
            <a:pPr marL="354330" indent="-171450">
              <a:spcBef>
                <a:spcPts val="400"/>
              </a:spcBef>
              <a:spcAft>
                <a:spcPts val="400"/>
              </a:spcAft>
              <a:buFont typeface="Arial" panose="020B0604020202020204" pitchFamily="34" charset="0"/>
              <a:buChar char="•"/>
            </a:pPr>
            <a:r>
              <a:rPr lang="en-US" sz="1200" dirty="0">
                <a:solidFill>
                  <a:schemeClr val="tx1">
                    <a:lumMod val="85000"/>
                    <a:lumOff val="15000"/>
                  </a:schemeClr>
                </a:solidFill>
              </a:rPr>
              <a:t>Implement Targeted Marketing Strategies for Each Category.</a:t>
            </a:r>
          </a:p>
          <a:p>
            <a:pPr marL="354330" indent="-171450">
              <a:spcBef>
                <a:spcPts val="400"/>
              </a:spcBef>
              <a:spcAft>
                <a:spcPts val="400"/>
              </a:spcAft>
              <a:buFont typeface="Arial" panose="020B0604020202020204" pitchFamily="34" charset="0"/>
              <a:buChar char="•"/>
            </a:pPr>
            <a:r>
              <a:rPr lang="en-US" sz="1200" dirty="0">
                <a:solidFill>
                  <a:schemeClr val="tx1">
                    <a:lumMod val="85000"/>
                    <a:lumOff val="15000"/>
                  </a:schemeClr>
                </a:solidFill>
              </a:rPr>
              <a:t>Enhance Customer Experience.</a:t>
            </a:r>
          </a:p>
          <a:p>
            <a:pPr marL="354330" indent="-171450">
              <a:spcBef>
                <a:spcPts val="400"/>
              </a:spcBef>
              <a:spcAft>
                <a:spcPts val="400"/>
              </a:spcAft>
              <a:buFont typeface="Arial" panose="020B0604020202020204" pitchFamily="34" charset="0"/>
              <a:buChar char="•"/>
            </a:pPr>
            <a:r>
              <a:rPr lang="en-US" sz="1200" dirty="0">
                <a:solidFill>
                  <a:schemeClr val="tx1">
                    <a:lumMod val="85000"/>
                    <a:lumOff val="15000"/>
                  </a:schemeClr>
                </a:solidFill>
              </a:rPr>
              <a:t>Diversify Product Offerings and Discounts</a:t>
            </a:r>
          </a:p>
          <a:p>
            <a:pPr marL="354330" indent="-171450">
              <a:spcBef>
                <a:spcPts val="400"/>
              </a:spcBef>
              <a:spcAft>
                <a:spcPts val="400"/>
              </a:spcAft>
              <a:buFont typeface="Arial" panose="020B0604020202020204" pitchFamily="34" charset="0"/>
              <a:buChar char="•"/>
            </a:pPr>
            <a:r>
              <a:rPr lang="en-US" sz="1200" dirty="0">
                <a:solidFill>
                  <a:schemeClr val="tx1">
                    <a:lumMod val="85000"/>
                    <a:lumOff val="15000"/>
                  </a:schemeClr>
                </a:solidFill>
              </a:rPr>
              <a:t>Analyze Customer Data to Identify Purchasing Patterns.</a:t>
            </a:r>
          </a:p>
        </p:txBody>
      </p:sp>
      <p:pic>
        <p:nvPicPr>
          <p:cNvPr id="3" name="Content Placeholder 5" descr="A graph showing sales by category&#10;&#10;Description automatically generated">
            <a:extLst>
              <a:ext uri="{FF2B5EF4-FFF2-40B4-BE49-F238E27FC236}">
                <a16:creationId xmlns:a16="http://schemas.microsoft.com/office/drawing/2014/main" id="{A421284F-25CB-2E25-F236-C534BFEB33E5}"/>
              </a:ext>
            </a:extLst>
          </p:cNvPr>
          <p:cNvPicPr>
            <a:picLocks noGrp="1" noChangeAspect="1"/>
          </p:cNvPicPr>
          <p:nvPr/>
        </p:nvPicPr>
        <p:blipFill>
          <a:blip r:embed="rId3">
            <a:extLst>
              <a:ext uri="{28A0092B-C50C-407E-A947-70E740481C1C}">
                <a14:useLocalDpi xmlns:a14="http://schemas.microsoft.com/office/drawing/2010/main" val="0"/>
              </a:ext>
            </a:extLst>
          </a:blip>
          <a:srcRect l="7155"/>
          <a:stretch/>
        </p:blipFill>
        <p:spPr>
          <a:xfrm>
            <a:off x="0" y="1374229"/>
            <a:ext cx="4668719" cy="3121877"/>
          </a:xfrm>
          <a:prstGeom prst="rect">
            <a:avLst/>
          </a:prstGeom>
        </p:spPr>
      </p:pic>
    </p:spTree>
    <p:extLst>
      <p:ext uri="{BB962C8B-B14F-4D97-AF65-F5344CB8AC3E}">
        <p14:creationId xmlns:p14="http://schemas.microsoft.com/office/powerpoint/2010/main" val="378436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 Success Kid - quickmeme">
            <a:extLst>
              <a:ext uri="{FF2B5EF4-FFF2-40B4-BE49-F238E27FC236}">
                <a16:creationId xmlns:a16="http://schemas.microsoft.com/office/drawing/2014/main" id="{C3F26973-7523-F17E-1D0E-347658A71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94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Problems and Proposed Solutions</a:t>
            </a:r>
            <a:endParaRPr dirty="0"/>
          </a:p>
        </p:txBody>
      </p:sp>
      <p:sp>
        <p:nvSpPr>
          <p:cNvPr id="760" name="Google Shape;760;p29"/>
          <p:cNvSpPr txBox="1">
            <a:spLocks noGrp="1"/>
          </p:cNvSpPr>
          <p:nvPr>
            <p:ph type="title" idx="5"/>
          </p:nvPr>
        </p:nvSpPr>
        <p:spPr>
          <a:xfrm>
            <a:off x="859275" y="1424275"/>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61" name="Google Shape;761;p29"/>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Datasets and Cleaning</a:t>
            </a:r>
            <a:endParaRPr dirty="0"/>
          </a:p>
        </p:txBody>
      </p:sp>
      <p:sp>
        <p:nvSpPr>
          <p:cNvPr id="763" name="Google Shape;76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764" name="Google Shape;764;p29"/>
          <p:cNvSpPr txBox="1">
            <a:spLocks noGrp="1"/>
          </p:cNvSpPr>
          <p:nvPr>
            <p:ph type="subTitle" idx="3"/>
          </p:nvPr>
        </p:nvSpPr>
        <p:spPr>
          <a:xfrm>
            <a:off x="3757213" y="3353430"/>
            <a:ext cx="29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are grateful for your kind listening</a:t>
            </a:r>
            <a:endParaRPr sz="1600" dirty="0">
              <a:solidFill>
                <a:srgbClr val="666666"/>
              </a:solidFill>
            </a:endParaRPr>
          </a:p>
        </p:txBody>
      </p:sp>
      <p:sp>
        <p:nvSpPr>
          <p:cNvPr id="765" name="Google Shape;765;p29"/>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Exploring the dataset and cleaning it.</a:t>
            </a:r>
            <a:endParaRPr dirty="0"/>
          </a:p>
        </p:txBody>
      </p:sp>
      <p:sp>
        <p:nvSpPr>
          <p:cNvPr id="766" name="Google Shape;766;p29"/>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Analyzing and interpreting data-driven solutions</a:t>
            </a:r>
            <a:endParaRPr dirty="0"/>
          </a:p>
        </p:txBody>
      </p:sp>
      <p:sp>
        <p:nvSpPr>
          <p:cNvPr id="768" name="Google Shape;768;p29"/>
          <p:cNvSpPr txBox="1">
            <a:spLocks noGrp="1"/>
          </p:cNvSpPr>
          <p:nvPr>
            <p:ph type="title" idx="6"/>
          </p:nvPr>
        </p:nvSpPr>
        <p:spPr>
          <a:xfrm>
            <a:off x="3092113" y="3041880"/>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769" name="Google Shape;769;p29"/>
          <p:cNvSpPr txBox="1">
            <a:spLocks noGrp="1"/>
          </p:cNvSpPr>
          <p:nvPr>
            <p:ph type="title" idx="7"/>
          </p:nvPr>
        </p:nvSpPr>
        <p:spPr>
          <a:xfrm>
            <a:off x="4753977" y="1424275"/>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771" name="Google Shape;771;p29"/>
          <p:cNvSpPr txBox="1">
            <a:spLocks noGrp="1"/>
          </p:cNvSpPr>
          <p:nvPr>
            <p:ph type="subTitle" idx="14"/>
          </p:nvPr>
        </p:nvSpPr>
        <p:spPr>
          <a:xfrm>
            <a:off x="3757213" y="2960076"/>
            <a:ext cx="2958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Datasets and Cleaning</a:t>
            </a:r>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785" name="Google Shape;785;p31"/>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Exploring the dataset and cleaning it.</a:t>
            </a:r>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Datasets and Cleaning</a:t>
            </a:r>
            <a:endParaRPr dirty="0"/>
          </a:p>
        </p:txBody>
      </p:sp>
      <p:sp>
        <p:nvSpPr>
          <p:cNvPr id="885" name="Google Shape;885;p32"/>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p>
            <a:pPr marL="285750" indent="-285750"/>
            <a:r>
              <a:rPr lang="en-US" dirty="0"/>
              <a:t>The datasets is 9800 record in 18 rows.</a:t>
            </a:r>
          </a:p>
          <a:p>
            <a:pPr marL="285750" indent="-285750"/>
            <a:endParaRPr lang="en-US" dirty="0"/>
          </a:p>
          <a:p>
            <a:pPr marL="285750" indent="-285750"/>
            <a:r>
              <a:rPr lang="en-US" dirty="0"/>
              <a:t>The cleaning of the data consisted of:</a:t>
            </a:r>
          </a:p>
          <a:p>
            <a:pPr marL="342900" indent="-342900">
              <a:buFont typeface="+mj-lt"/>
              <a:buAutoNum type="arabicPeriod"/>
            </a:pPr>
            <a:r>
              <a:rPr lang="en-US" dirty="0"/>
              <a:t>Removing nulls in postal code columns</a:t>
            </a:r>
          </a:p>
          <a:p>
            <a:pPr marL="342900" indent="-342900">
              <a:buFont typeface="+mj-lt"/>
              <a:buAutoNum type="arabicPeriod"/>
            </a:pPr>
            <a:r>
              <a:rPr lang="en-US" dirty="0"/>
              <a:t>Dropping duplicates.</a:t>
            </a:r>
          </a:p>
          <a:p>
            <a:pPr marL="342900" indent="-342900">
              <a:buFont typeface="+mj-lt"/>
              <a:buAutoNum type="arabicPeriod"/>
            </a:pPr>
            <a:r>
              <a:rPr lang="en-US" dirty="0"/>
              <a:t>Removing outliers.</a:t>
            </a:r>
          </a:p>
          <a:p>
            <a:pPr marL="342900" indent="-342900">
              <a:buFont typeface="+mj-lt"/>
              <a:buAutoNum type="arabicPeriod"/>
            </a:pPr>
            <a:r>
              <a:rPr lang="en-US" dirty="0"/>
              <a:t>Converting the order date and shipping date to datetime.</a:t>
            </a:r>
            <a:endParaRPr dirty="0"/>
          </a:p>
        </p:txBody>
      </p:sp>
      <p:grpSp>
        <p:nvGrpSpPr>
          <p:cNvPr id="923" name="Google Shape;1354;p46">
            <a:extLst>
              <a:ext uri="{FF2B5EF4-FFF2-40B4-BE49-F238E27FC236}">
                <a16:creationId xmlns:a16="http://schemas.microsoft.com/office/drawing/2014/main" id="{2BD6C5A6-5A22-CC9A-4824-594AC5F8EF07}"/>
              </a:ext>
            </a:extLst>
          </p:cNvPr>
          <p:cNvGrpSpPr/>
          <p:nvPr/>
        </p:nvGrpSpPr>
        <p:grpSpPr>
          <a:xfrm>
            <a:off x="4984885" y="952956"/>
            <a:ext cx="3460669" cy="3679360"/>
            <a:chOff x="4977785" y="924631"/>
            <a:chExt cx="3460669" cy="3679360"/>
          </a:xfrm>
        </p:grpSpPr>
        <p:grpSp>
          <p:nvGrpSpPr>
            <p:cNvPr id="924" name="Google Shape;1355;p46">
              <a:extLst>
                <a:ext uri="{FF2B5EF4-FFF2-40B4-BE49-F238E27FC236}">
                  <a16:creationId xmlns:a16="http://schemas.microsoft.com/office/drawing/2014/main" id="{D9DB8C13-9A5B-2D29-8C6E-015BEF8D907C}"/>
                </a:ext>
              </a:extLst>
            </p:cNvPr>
            <p:cNvGrpSpPr/>
            <p:nvPr/>
          </p:nvGrpSpPr>
          <p:grpSpPr>
            <a:xfrm>
              <a:off x="5409492" y="1599100"/>
              <a:ext cx="1988668" cy="1400059"/>
              <a:chOff x="3622711" y="1331469"/>
              <a:chExt cx="959226" cy="675313"/>
            </a:xfrm>
          </p:grpSpPr>
          <p:sp>
            <p:nvSpPr>
              <p:cNvPr id="982" name="Google Shape;1356;p46">
                <a:extLst>
                  <a:ext uri="{FF2B5EF4-FFF2-40B4-BE49-F238E27FC236}">
                    <a16:creationId xmlns:a16="http://schemas.microsoft.com/office/drawing/2014/main" id="{85AB6174-D750-C827-40B6-163134A8C2F8}"/>
                  </a:ext>
                </a:extLst>
              </p:cNvPr>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1357;p46">
                <a:extLst>
                  <a:ext uri="{FF2B5EF4-FFF2-40B4-BE49-F238E27FC236}">
                    <a16:creationId xmlns:a16="http://schemas.microsoft.com/office/drawing/2014/main" id="{25B8DF01-027C-77EB-7709-C0A159E23AA1}"/>
                  </a:ext>
                </a:extLst>
              </p:cNvPr>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1358;p46">
                <a:extLst>
                  <a:ext uri="{FF2B5EF4-FFF2-40B4-BE49-F238E27FC236}">
                    <a16:creationId xmlns:a16="http://schemas.microsoft.com/office/drawing/2014/main" id="{E4747B67-1B5E-99E2-01B5-9371E56AEE24}"/>
                  </a:ext>
                </a:extLst>
              </p:cNvPr>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1359;p46">
                <a:extLst>
                  <a:ext uri="{FF2B5EF4-FFF2-40B4-BE49-F238E27FC236}">
                    <a16:creationId xmlns:a16="http://schemas.microsoft.com/office/drawing/2014/main" id="{EE78757A-91D0-7561-5BB6-40F0D625D616}"/>
                  </a:ext>
                </a:extLst>
              </p:cNvPr>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1360;p46">
                <a:extLst>
                  <a:ext uri="{FF2B5EF4-FFF2-40B4-BE49-F238E27FC236}">
                    <a16:creationId xmlns:a16="http://schemas.microsoft.com/office/drawing/2014/main" id="{8A4A1722-F33E-21A9-E7BF-1A777D87AC9E}"/>
                  </a:ext>
                </a:extLst>
              </p:cNvPr>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1361;p46">
                <a:extLst>
                  <a:ext uri="{FF2B5EF4-FFF2-40B4-BE49-F238E27FC236}">
                    <a16:creationId xmlns:a16="http://schemas.microsoft.com/office/drawing/2014/main" id="{4CCFCA8A-B08A-7994-DDDA-02A4E27A3F5F}"/>
                  </a:ext>
                </a:extLst>
              </p:cNvPr>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1362;p46">
                <a:extLst>
                  <a:ext uri="{FF2B5EF4-FFF2-40B4-BE49-F238E27FC236}">
                    <a16:creationId xmlns:a16="http://schemas.microsoft.com/office/drawing/2014/main" id="{DC9E2D4E-F238-125A-402D-F296E5A0205E}"/>
                  </a:ext>
                </a:extLst>
              </p:cNvPr>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1363;p46">
                <a:extLst>
                  <a:ext uri="{FF2B5EF4-FFF2-40B4-BE49-F238E27FC236}">
                    <a16:creationId xmlns:a16="http://schemas.microsoft.com/office/drawing/2014/main" id="{2099CC1D-ABCA-4A3D-84B0-7468195BBD67}"/>
                  </a:ext>
                </a:extLst>
              </p:cNvPr>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1364;p46">
                <a:extLst>
                  <a:ext uri="{FF2B5EF4-FFF2-40B4-BE49-F238E27FC236}">
                    <a16:creationId xmlns:a16="http://schemas.microsoft.com/office/drawing/2014/main" id="{3E73CD47-E80B-6FD9-53DB-B596AB00A5B2}"/>
                  </a:ext>
                </a:extLst>
              </p:cNvPr>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1365;p46">
                <a:extLst>
                  <a:ext uri="{FF2B5EF4-FFF2-40B4-BE49-F238E27FC236}">
                    <a16:creationId xmlns:a16="http://schemas.microsoft.com/office/drawing/2014/main" id="{BC0B2A99-4B0C-321B-A49E-24C9650885F2}"/>
                  </a:ext>
                </a:extLst>
              </p:cNvPr>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1366;p46">
                <a:extLst>
                  <a:ext uri="{FF2B5EF4-FFF2-40B4-BE49-F238E27FC236}">
                    <a16:creationId xmlns:a16="http://schemas.microsoft.com/office/drawing/2014/main" id="{7987E568-E23E-B853-CB28-E0022E53FE2F}"/>
                  </a:ext>
                </a:extLst>
              </p:cNvPr>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1367;p46">
                <a:extLst>
                  <a:ext uri="{FF2B5EF4-FFF2-40B4-BE49-F238E27FC236}">
                    <a16:creationId xmlns:a16="http://schemas.microsoft.com/office/drawing/2014/main" id="{FCEED805-948D-A41C-105D-48DFE0A6415C}"/>
                  </a:ext>
                </a:extLst>
              </p:cNvPr>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1368;p46">
                <a:extLst>
                  <a:ext uri="{FF2B5EF4-FFF2-40B4-BE49-F238E27FC236}">
                    <a16:creationId xmlns:a16="http://schemas.microsoft.com/office/drawing/2014/main" id="{9FF96BA6-D8E6-DEE8-B869-061DFCB05749}"/>
                  </a:ext>
                </a:extLst>
              </p:cNvPr>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1369;p46">
                <a:extLst>
                  <a:ext uri="{FF2B5EF4-FFF2-40B4-BE49-F238E27FC236}">
                    <a16:creationId xmlns:a16="http://schemas.microsoft.com/office/drawing/2014/main" id="{104D478E-4B7B-E7DC-3555-D8F7D613B471}"/>
                  </a:ext>
                </a:extLst>
              </p:cNvPr>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1370;p46">
                <a:extLst>
                  <a:ext uri="{FF2B5EF4-FFF2-40B4-BE49-F238E27FC236}">
                    <a16:creationId xmlns:a16="http://schemas.microsoft.com/office/drawing/2014/main" id="{F3512409-741A-BEFB-3979-AC5797749688}"/>
                  </a:ext>
                </a:extLst>
              </p:cNvPr>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5" name="Google Shape;1371;p46">
              <a:extLst>
                <a:ext uri="{FF2B5EF4-FFF2-40B4-BE49-F238E27FC236}">
                  <a16:creationId xmlns:a16="http://schemas.microsoft.com/office/drawing/2014/main" id="{D8E2DDD9-8065-3E57-206B-57D55647F6B9}"/>
                </a:ext>
              </a:extLst>
            </p:cNvPr>
            <p:cNvGrpSpPr/>
            <p:nvPr/>
          </p:nvGrpSpPr>
          <p:grpSpPr>
            <a:xfrm flipH="1">
              <a:off x="6979971" y="1968812"/>
              <a:ext cx="1458483" cy="2635179"/>
              <a:chOff x="5132143" y="1520276"/>
              <a:chExt cx="1241051" cy="2242324"/>
            </a:xfrm>
          </p:grpSpPr>
          <p:sp>
            <p:nvSpPr>
              <p:cNvPr id="955" name="Google Shape;1372;p46">
                <a:extLst>
                  <a:ext uri="{FF2B5EF4-FFF2-40B4-BE49-F238E27FC236}">
                    <a16:creationId xmlns:a16="http://schemas.microsoft.com/office/drawing/2014/main" id="{E135D909-ABD4-9215-B8A4-09F81A7E456F}"/>
                  </a:ext>
                </a:extLst>
              </p:cNvPr>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1373;p46">
                <a:extLst>
                  <a:ext uri="{FF2B5EF4-FFF2-40B4-BE49-F238E27FC236}">
                    <a16:creationId xmlns:a16="http://schemas.microsoft.com/office/drawing/2014/main" id="{7CBD66E2-0163-5A07-901A-01D485AD3B81}"/>
                  </a:ext>
                </a:extLst>
              </p:cNvPr>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1374;p46">
                <a:extLst>
                  <a:ext uri="{FF2B5EF4-FFF2-40B4-BE49-F238E27FC236}">
                    <a16:creationId xmlns:a16="http://schemas.microsoft.com/office/drawing/2014/main" id="{09C4E6E6-2B62-79EB-F31F-F53E9C42D828}"/>
                  </a:ext>
                </a:extLst>
              </p:cNvPr>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1375;p46">
                <a:extLst>
                  <a:ext uri="{FF2B5EF4-FFF2-40B4-BE49-F238E27FC236}">
                    <a16:creationId xmlns:a16="http://schemas.microsoft.com/office/drawing/2014/main" id="{DDFCDE6B-CEC0-56C0-A8F9-4D16AC20C7DF}"/>
                  </a:ext>
                </a:extLst>
              </p:cNvPr>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1376;p46">
                <a:extLst>
                  <a:ext uri="{FF2B5EF4-FFF2-40B4-BE49-F238E27FC236}">
                    <a16:creationId xmlns:a16="http://schemas.microsoft.com/office/drawing/2014/main" id="{292DC611-AAAF-9E37-C17E-DD77BBE13DE5}"/>
                  </a:ext>
                </a:extLst>
              </p:cNvPr>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1377;p46">
                <a:extLst>
                  <a:ext uri="{FF2B5EF4-FFF2-40B4-BE49-F238E27FC236}">
                    <a16:creationId xmlns:a16="http://schemas.microsoft.com/office/drawing/2014/main" id="{BD0974E8-A27C-B19E-0193-C0AE1CFE53D7}"/>
                  </a:ext>
                </a:extLst>
              </p:cNvPr>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1378;p46">
                <a:extLst>
                  <a:ext uri="{FF2B5EF4-FFF2-40B4-BE49-F238E27FC236}">
                    <a16:creationId xmlns:a16="http://schemas.microsoft.com/office/drawing/2014/main" id="{C7EDC96E-0F9A-99A6-7253-27822B14D371}"/>
                  </a:ext>
                </a:extLst>
              </p:cNvPr>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1379;p46">
                <a:extLst>
                  <a:ext uri="{FF2B5EF4-FFF2-40B4-BE49-F238E27FC236}">
                    <a16:creationId xmlns:a16="http://schemas.microsoft.com/office/drawing/2014/main" id="{A01959D0-D469-ED09-FC57-29A427EE1F18}"/>
                  </a:ext>
                </a:extLst>
              </p:cNvPr>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1380;p46">
                <a:extLst>
                  <a:ext uri="{FF2B5EF4-FFF2-40B4-BE49-F238E27FC236}">
                    <a16:creationId xmlns:a16="http://schemas.microsoft.com/office/drawing/2014/main" id="{86CACE11-8617-B582-80CA-1371A1D5D08F}"/>
                  </a:ext>
                </a:extLst>
              </p:cNvPr>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1381;p46">
                <a:extLst>
                  <a:ext uri="{FF2B5EF4-FFF2-40B4-BE49-F238E27FC236}">
                    <a16:creationId xmlns:a16="http://schemas.microsoft.com/office/drawing/2014/main" id="{72EA02F9-3C22-6A7F-125F-600796A2A74A}"/>
                  </a:ext>
                </a:extLst>
              </p:cNvPr>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1382;p46">
                <a:extLst>
                  <a:ext uri="{FF2B5EF4-FFF2-40B4-BE49-F238E27FC236}">
                    <a16:creationId xmlns:a16="http://schemas.microsoft.com/office/drawing/2014/main" id="{C69E511B-1531-C5E1-502B-209009777824}"/>
                  </a:ext>
                </a:extLst>
              </p:cNvPr>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1383;p46">
                <a:extLst>
                  <a:ext uri="{FF2B5EF4-FFF2-40B4-BE49-F238E27FC236}">
                    <a16:creationId xmlns:a16="http://schemas.microsoft.com/office/drawing/2014/main" id="{091EF6FD-5560-7487-881A-B0773947A4F3}"/>
                  </a:ext>
                </a:extLst>
              </p:cNvPr>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1384;p46">
                <a:extLst>
                  <a:ext uri="{FF2B5EF4-FFF2-40B4-BE49-F238E27FC236}">
                    <a16:creationId xmlns:a16="http://schemas.microsoft.com/office/drawing/2014/main" id="{05296B83-F608-18B8-8068-0E6FB75028A5}"/>
                  </a:ext>
                </a:extLst>
              </p:cNvPr>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1385;p46">
                <a:extLst>
                  <a:ext uri="{FF2B5EF4-FFF2-40B4-BE49-F238E27FC236}">
                    <a16:creationId xmlns:a16="http://schemas.microsoft.com/office/drawing/2014/main" id="{AF4EAE8C-1C15-24B2-7340-71DD80B686AA}"/>
                  </a:ext>
                </a:extLst>
              </p:cNvPr>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1386;p46">
                <a:extLst>
                  <a:ext uri="{FF2B5EF4-FFF2-40B4-BE49-F238E27FC236}">
                    <a16:creationId xmlns:a16="http://schemas.microsoft.com/office/drawing/2014/main" id="{9F957AB0-B54F-E860-3537-1E530AB9F23D}"/>
                  </a:ext>
                </a:extLst>
              </p:cNvPr>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1387;p46">
                <a:extLst>
                  <a:ext uri="{FF2B5EF4-FFF2-40B4-BE49-F238E27FC236}">
                    <a16:creationId xmlns:a16="http://schemas.microsoft.com/office/drawing/2014/main" id="{9743FCA7-70FB-29CF-8463-083ED407CF00}"/>
                  </a:ext>
                </a:extLst>
              </p:cNvPr>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1388;p46">
                <a:extLst>
                  <a:ext uri="{FF2B5EF4-FFF2-40B4-BE49-F238E27FC236}">
                    <a16:creationId xmlns:a16="http://schemas.microsoft.com/office/drawing/2014/main" id="{8056100D-0859-E5AE-47F7-123ED5E8B597}"/>
                  </a:ext>
                </a:extLst>
              </p:cNvPr>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1389;p46">
                <a:extLst>
                  <a:ext uri="{FF2B5EF4-FFF2-40B4-BE49-F238E27FC236}">
                    <a16:creationId xmlns:a16="http://schemas.microsoft.com/office/drawing/2014/main" id="{1A63A20E-F747-2DC2-F986-4D66EAAE3204}"/>
                  </a:ext>
                </a:extLst>
              </p:cNvPr>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1390;p46">
                <a:extLst>
                  <a:ext uri="{FF2B5EF4-FFF2-40B4-BE49-F238E27FC236}">
                    <a16:creationId xmlns:a16="http://schemas.microsoft.com/office/drawing/2014/main" id="{F39877EE-32F7-0C97-987F-D577710AB240}"/>
                  </a:ext>
                </a:extLst>
              </p:cNvPr>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1391;p46">
                <a:extLst>
                  <a:ext uri="{FF2B5EF4-FFF2-40B4-BE49-F238E27FC236}">
                    <a16:creationId xmlns:a16="http://schemas.microsoft.com/office/drawing/2014/main" id="{2B2A25B7-A4C4-C6B1-16CB-052BD901370A}"/>
                  </a:ext>
                </a:extLst>
              </p:cNvPr>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1392;p46">
                <a:extLst>
                  <a:ext uri="{FF2B5EF4-FFF2-40B4-BE49-F238E27FC236}">
                    <a16:creationId xmlns:a16="http://schemas.microsoft.com/office/drawing/2014/main" id="{907794D8-CE88-555D-49BB-F5E9A76A39D1}"/>
                  </a:ext>
                </a:extLst>
              </p:cNvPr>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1393;p46">
                <a:extLst>
                  <a:ext uri="{FF2B5EF4-FFF2-40B4-BE49-F238E27FC236}">
                    <a16:creationId xmlns:a16="http://schemas.microsoft.com/office/drawing/2014/main" id="{3A30E26D-8645-6912-309E-8A009821155F}"/>
                  </a:ext>
                </a:extLst>
              </p:cNvPr>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1394;p46">
                <a:extLst>
                  <a:ext uri="{FF2B5EF4-FFF2-40B4-BE49-F238E27FC236}">
                    <a16:creationId xmlns:a16="http://schemas.microsoft.com/office/drawing/2014/main" id="{7770A661-B7FA-0E4A-D0FB-431A07CBE454}"/>
                  </a:ext>
                </a:extLst>
              </p:cNvPr>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1395;p46">
                <a:extLst>
                  <a:ext uri="{FF2B5EF4-FFF2-40B4-BE49-F238E27FC236}">
                    <a16:creationId xmlns:a16="http://schemas.microsoft.com/office/drawing/2014/main" id="{9C4F2706-A2AA-A46E-EE29-0EFA87EFF373}"/>
                  </a:ext>
                </a:extLst>
              </p:cNvPr>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1396;p46">
                <a:extLst>
                  <a:ext uri="{FF2B5EF4-FFF2-40B4-BE49-F238E27FC236}">
                    <a16:creationId xmlns:a16="http://schemas.microsoft.com/office/drawing/2014/main" id="{F91F72D6-8E5B-17FE-479F-30138C8BCC91}"/>
                  </a:ext>
                </a:extLst>
              </p:cNvPr>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1397;p46">
                <a:extLst>
                  <a:ext uri="{FF2B5EF4-FFF2-40B4-BE49-F238E27FC236}">
                    <a16:creationId xmlns:a16="http://schemas.microsoft.com/office/drawing/2014/main" id="{E3584539-1E66-4764-CEB0-23ABD155B54C}"/>
                  </a:ext>
                </a:extLst>
              </p:cNvPr>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1398;p46">
                <a:extLst>
                  <a:ext uri="{FF2B5EF4-FFF2-40B4-BE49-F238E27FC236}">
                    <a16:creationId xmlns:a16="http://schemas.microsoft.com/office/drawing/2014/main" id="{E7991A71-8955-F47E-5DD7-B1B3EB12E8C3}"/>
                  </a:ext>
                </a:extLst>
              </p:cNvPr>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6" name="Google Shape;1399;p46">
              <a:extLst>
                <a:ext uri="{FF2B5EF4-FFF2-40B4-BE49-F238E27FC236}">
                  <a16:creationId xmlns:a16="http://schemas.microsoft.com/office/drawing/2014/main" id="{EDFE2C0D-5FC0-74AB-E465-F8A14A7C988E}"/>
                </a:ext>
              </a:extLst>
            </p:cNvPr>
            <p:cNvGrpSpPr/>
            <p:nvPr/>
          </p:nvGrpSpPr>
          <p:grpSpPr>
            <a:xfrm>
              <a:off x="4977785" y="1035662"/>
              <a:ext cx="676370" cy="1142272"/>
              <a:chOff x="2757910" y="1240337"/>
              <a:chExt cx="676370" cy="1142272"/>
            </a:xfrm>
          </p:grpSpPr>
          <p:sp>
            <p:nvSpPr>
              <p:cNvPr id="947" name="Google Shape;1400;p46">
                <a:extLst>
                  <a:ext uri="{FF2B5EF4-FFF2-40B4-BE49-F238E27FC236}">
                    <a16:creationId xmlns:a16="http://schemas.microsoft.com/office/drawing/2014/main" id="{EC1E8C05-06C6-1155-D70C-CC96CC97F596}"/>
                  </a:ext>
                </a:extLst>
              </p:cNvPr>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1401;p46">
                <a:extLst>
                  <a:ext uri="{FF2B5EF4-FFF2-40B4-BE49-F238E27FC236}">
                    <a16:creationId xmlns:a16="http://schemas.microsoft.com/office/drawing/2014/main" id="{67DBDF74-1DAE-DE47-E5F6-0E94ADC4E2F0}"/>
                  </a:ext>
                </a:extLst>
              </p:cNvPr>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1402;p46">
                <a:extLst>
                  <a:ext uri="{FF2B5EF4-FFF2-40B4-BE49-F238E27FC236}">
                    <a16:creationId xmlns:a16="http://schemas.microsoft.com/office/drawing/2014/main" id="{E5C00460-1AB1-67F3-A422-BF10203E0589}"/>
                  </a:ext>
                </a:extLst>
              </p:cNvPr>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1403;p46">
                <a:extLst>
                  <a:ext uri="{FF2B5EF4-FFF2-40B4-BE49-F238E27FC236}">
                    <a16:creationId xmlns:a16="http://schemas.microsoft.com/office/drawing/2014/main" id="{3CAA1809-794F-4347-B3A7-609D5583C78E}"/>
                  </a:ext>
                </a:extLst>
              </p:cNvPr>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1404;p46">
                <a:extLst>
                  <a:ext uri="{FF2B5EF4-FFF2-40B4-BE49-F238E27FC236}">
                    <a16:creationId xmlns:a16="http://schemas.microsoft.com/office/drawing/2014/main" id="{5EBAD161-5C7C-E1A8-8AC4-F2897B0FE43A}"/>
                  </a:ext>
                </a:extLst>
              </p:cNvPr>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1405;p46">
                <a:extLst>
                  <a:ext uri="{FF2B5EF4-FFF2-40B4-BE49-F238E27FC236}">
                    <a16:creationId xmlns:a16="http://schemas.microsoft.com/office/drawing/2014/main" id="{B6FD6594-262A-4774-8952-D91D4CB336E1}"/>
                  </a:ext>
                </a:extLst>
              </p:cNvPr>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1406;p46">
                <a:extLst>
                  <a:ext uri="{FF2B5EF4-FFF2-40B4-BE49-F238E27FC236}">
                    <a16:creationId xmlns:a16="http://schemas.microsoft.com/office/drawing/2014/main" id="{6E1FDFAB-B837-E8A9-14B5-C06B3F088FDB}"/>
                  </a:ext>
                </a:extLst>
              </p:cNvPr>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1407;p46">
                <a:extLst>
                  <a:ext uri="{FF2B5EF4-FFF2-40B4-BE49-F238E27FC236}">
                    <a16:creationId xmlns:a16="http://schemas.microsoft.com/office/drawing/2014/main" id="{6C6F51BE-1843-EBC6-5B8D-07D32E4146AD}"/>
                  </a:ext>
                </a:extLst>
              </p:cNvPr>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7" name="Google Shape;1408;p46">
              <a:extLst>
                <a:ext uri="{FF2B5EF4-FFF2-40B4-BE49-F238E27FC236}">
                  <a16:creationId xmlns:a16="http://schemas.microsoft.com/office/drawing/2014/main" id="{B5D9455E-E21A-72BA-1D9D-8DBF3EDCA75F}"/>
                </a:ext>
              </a:extLst>
            </p:cNvPr>
            <p:cNvGrpSpPr/>
            <p:nvPr/>
          </p:nvGrpSpPr>
          <p:grpSpPr>
            <a:xfrm>
              <a:off x="5954721" y="2930236"/>
              <a:ext cx="821542" cy="769820"/>
              <a:chOff x="1932280" y="1331475"/>
              <a:chExt cx="637200" cy="597084"/>
            </a:xfrm>
          </p:grpSpPr>
          <p:sp>
            <p:nvSpPr>
              <p:cNvPr id="935" name="Google Shape;1409;p46">
                <a:extLst>
                  <a:ext uri="{FF2B5EF4-FFF2-40B4-BE49-F238E27FC236}">
                    <a16:creationId xmlns:a16="http://schemas.microsoft.com/office/drawing/2014/main" id="{15ED709B-024F-0DCB-20C9-1D6058D2D438}"/>
                  </a:ext>
                </a:extLst>
              </p:cNvPr>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1410;p46">
                <a:extLst>
                  <a:ext uri="{FF2B5EF4-FFF2-40B4-BE49-F238E27FC236}">
                    <a16:creationId xmlns:a16="http://schemas.microsoft.com/office/drawing/2014/main" id="{9EBC9211-0CB3-BD9E-F5DF-FC0208E45B8F}"/>
                  </a:ext>
                </a:extLst>
              </p:cNvPr>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1411;p46">
                <a:extLst>
                  <a:ext uri="{FF2B5EF4-FFF2-40B4-BE49-F238E27FC236}">
                    <a16:creationId xmlns:a16="http://schemas.microsoft.com/office/drawing/2014/main" id="{68FA032A-9C13-188F-B04B-FCB087FA41F9}"/>
                  </a:ext>
                </a:extLst>
              </p:cNvPr>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1412;p46">
                <a:extLst>
                  <a:ext uri="{FF2B5EF4-FFF2-40B4-BE49-F238E27FC236}">
                    <a16:creationId xmlns:a16="http://schemas.microsoft.com/office/drawing/2014/main" id="{29BC2F34-A0A7-5484-2DBA-0703936FA689}"/>
                  </a:ext>
                </a:extLst>
              </p:cNvPr>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1413;p46">
                <a:extLst>
                  <a:ext uri="{FF2B5EF4-FFF2-40B4-BE49-F238E27FC236}">
                    <a16:creationId xmlns:a16="http://schemas.microsoft.com/office/drawing/2014/main" id="{52E2887D-4931-7867-742E-627B1206499B}"/>
                  </a:ext>
                </a:extLst>
              </p:cNvPr>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1414;p46">
                <a:extLst>
                  <a:ext uri="{FF2B5EF4-FFF2-40B4-BE49-F238E27FC236}">
                    <a16:creationId xmlns:a16="http://schemas.microsoft.com/office/drawing/2014/main" id="{F925D644-5A79-7D19-67A0-060F612A0766}"/>
                  </a:ext>
                </a:extLst>
              </p:cNvPr>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1415;p46">
                <a:extLst>
                  <a:ext uri="{FF2B5EF4-FFF2-40B4-BE49-F238E27FC236}">
                    <a16:creationId xmlns:a16="http://schemas.microsoft.com/office/drawing/2014/main" id="{B0E3ECE2-F971-9841-1046-927B4D3AB154}"/>
                  </a:ext>
                </a:extLst>
              </p:cNvPr>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1416;p46">
                <a:extLst>
                  <a:ext uri="{FF2B5EF4-FFF2-40B4-BE49-F238E27FC236}">
                    <a16:creationId xmlns:a16="http://schemas.microsoft.com/office/drawing/2014/main" id="{9BDC8993-868A-56C7-C39F-F862FFA38431}"/>
                  </a:ext>
                </a:extLst>
              </p:cNvPr>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1417;p46">
                <a:extLst>
                  <a:ext uri="{FF2B5EF4-FFF2-40B4-BE49-F238E27FC236}">
                    <a16:creationId xmlns:a16="http://schemas.microsoft.com/office/drawing/2014/main" id="{01F06959-45A1-2489-5C80-EAD796745685}"/>
                  </a:ext>
                </a:extLst>
              </p:cNvPr>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1418;p46">
                <a:extLst>
                  <a:ext uri="{FF2B5EF4-FFF2-40B4-BE49-F238E27FC236}">
                    <a16:creationId xmlns:a16="http://schemas.microsoft.com/office/drawing/2014/main" id="{637668C9-8497-5FF7-EE58-0DE060268E9B}"/>
                  </a:ext>
                </a:extLst>
              </p:cNvPr>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1419;p46">
                <a:extLst>
                  <a:ext uri="{FF2B5EF4-FFF2-40B4-BE49-F238E27FC236}">
                    <a16:creationId xmlns:a16="http://schemas.microsoft.com/office/drawing/2014/main" id="{5BE83DD0-44E2-499D-8225-142F76AD0346}"/>
                  </a:ext>
                </a:extLst>
              </p:cNvPr>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1420;p46">
                <a:extLst>
                  <a:ext uri="{FF2B5EF4-FFF2-40B4-BE49-F238E27FC236}">
                    <a16:creationId xmlns:a16="http://schemas.microsoft.com/office/drawing/2014/main" id="{1E194563-B444-DF6C-F0DB-C38333286EFC}"/>
                  </a:ext>
                </a:extLst>
              </p:cNvPr>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8" name="Google Shape;1421;p46">
              <a:extLst>
                <a:ext uri="{FF2B5EF4-FFF2-40B4-BE49-F238E27FC236}">
                  <a16:creationId xmlns:a16="http://schemas.microsoft.com/office/drawing/2014/main" id="{98D02B68-910C-4BAD-FFE1-F9C1407D62B8}"/>
                </a:ext>
              </a:extLst>
            </p:cNvPr>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1422;p46">
              <a:extLst>
                <a:ext uri="{FF2B5EF4-FFF2-40B4-BE49-F238E27FC236}">
                  <a16:creationId xmlns:a16="http://schemas.microsoft.com/office/drawing/2014/main" id="{802F4814-B2E5-E145-B65E-4D9F927F9E15}"/>
                </a:ext>
              </a:extLst>
            </p:cNvPr>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1423;p46">
              <a:extLst>
                <a:ext uri="{FF2B5EF4-FFF2-40B4-BE49-F238E27FC236}">
                  <a16:creationId xmlns:a16="http://schemas.microsoft.com/office/drawing/2014/main" id="{2851D301-23DD-5783-2E99-87947B8F1C47}"/>
                </a:ext>
              </a:extLst>
            </p:cNvPr>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1424;p46">
              <a:extLst>
                <a:ext uri="{FF2B5EF4-FFF2-40B4-BE49-F238E27FC236}">
                  <a16:creationId xmlns:a16="http://schemas.microsoft.com/office/drawing/2014/main" id="{EF47F0C0-8B3F-0E31-730B-1EDAD414EB8F}"/>
                </a:ext>
              </a:extLst>
            </p:cNvPr>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2" name="Google Shape;1425;p46">
              <a:extLst>
                <a:ext uri="{FF2B5EF4-FFF2-40B4-BE49-F238E27FC236}">
                  <a16:creationId xmlns:a16="http://schemas.microsoft.com/office/drawing/2014/main" id="{643B02CE-FDA6-995A-2409-AD25825E7DAF}"/>
                </a:ext>
              </a:extLst>
            </p:cNvPr>
            <p:cNvGrpSpPr/>
            <p:nvPr/>
          </p:nvGrpSpPr>
          <p:grpSpPr>
            <a:xfrm>
              <a:off x="7530569" y="1422202"/>
              <a:ext cx="415198" cy="415198"/>
              <a:chOff x="1404969" y="1106377"/>
              <a:chExt cx="415198" cy="415198"/>
            </a:xfrm>
          </p:grpSpPr>
          <p:sp>
            <p:nvSpPr>
              <p:cNvPr id="933" name="Google Shape;1426;p46">
                <a:extLst>
                  <a:ext uri="{FF2B5EF4-FFF2-40B4-BE49-F238E27FC236}">
                    <a16:creationId xmlns:a16="http://schemas.microsoft.com/office/drawing/2014/main" id="{C07473E2-960C-1681-DA14-7C4F1E0DC6D9}"/>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1427;p46">
                <a:extLst>
                  <a:ext uri="{FF2B5EF4-FFF2-40B4-BE49-F238E27FC236}">
                    <a16:creationId xmlns:a16="http://schemas.microsoft.com/office/drawing/2014/main" id="{C25BD47A-4A9A-E699-E01F-BDCE5D3FAEC2}"/>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E6CD94DB-CA75-7D07-AF7A-C255EE84633A}"/>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FA3BABF5-99DC-2D43-4404-7B25EE751C89}"/>
              </a:ext>
            </a:extLst>
          </p:cNvPr>
          <p:cNvSpPr txBox="1">
            <a:spLocks noGrp="1"/>
          </p:cNvSpPr>
          <p:nvPr>
            <p:ph type="title"/>
          </p:nvPr>
        </p:nvSpPr>
        <p:spPr>
          <a:xfrm>
            <a:off x="3871075" y="2969400"/>
            <a:ext cx="487597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Problems and Proposed Solutions</a:t>
            </a:r>
          </a:p>
        </p:txBody>
      </p:sp>
      <p:sp>
        <p:nvSpPr>
          <p:cNvPr id="784" name="Google Shape;784;p31">
            <a:extLst>
              <a:ext uri="{FF2B5EF4-FFF2-40B4-BE49-F238E27FC236}">
                <a16:creationId xmlns:a16="http://schemas.microsoft.com/office/drawing/2014/main" id="{C49BE789-C376-E592-1CBD-02169A14A1C9}"/>
              </a:ext>
            </a:extLst>
          </p:cNvPr>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785" name="Google Shape;785;p31">
            <a:extLst>
              <a:ext uri="{FF2B5EF4-FFF2-40B4-BE49-F238E27FC236}">
                <a16:creationId xmlns:a16="http://schemas.microsoft.com/office/drawing/2014/main" id="{ACA30E8B-1B1A-51CD-B719-6F075043A175}"/>
              </a:ext>
            </a:extLst>
          </p:cNvPr>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Analyzing and interpreting data-driven solutions</a:t>
            </a:r>
          </a:p>
        </p:txBody>
      </p:sp>
      <p:grpSp>
        <p:nvGrpSpPr>
          <p:cNvPr id="786" name="Google Shape;786;p31">
            <a:extLst>
              <a:ext uri="{FF2B5EF4-FFF2-40B4-BE49-F238E27FC236}">
                <a16:creationId xmlns:a16="http://schemas.microsoft.com/office/drawing/2014/main" id="{DC4EC124-0E71-2980-A906-801B9506CC61}"/>
              </a:ext>
            </a:extLst>
          </p:cNvPr>
          <p:cNvGrpSpPr/>
          <p:nvPr/>
        </p:nvGrpSpPr>
        <p:grpSpPr>
          <a:xfrm>
            <a:off x="713221" y="502143"/>
            <a:ext cx="2987196" cy="3456293"/>
            <a:chOff x="713221" y="502143"/>
            <a:chExt cx="2987196" cy="3456293"/>
          </a:xfrm>
        </p:grpSpPr>
        <p:grpSp>
          <p:nvGrpSpPr>
            <p:cNvPr id="787" name="Google Shape;787;p31">
              <a:extLst>
                <a:ext uri="{FF2B5EF4-FFF2-40B4-BE49-F238E27FC236}">
                  <a16:creationId xmlns:a16="http://schemas.microsoft.com/office/drawing/2014/main" id="{736C1BCE-5C8A-0570-48DC-2C3B4B73E2BA}"/>
                </a:ext>
              </a:extLst>
            </p:cNvPr>
            <p:cNvGrpSpPr/>
            <p:nvPr/>
          </p:nvGrpSpPr>
          <p:grpSpPr>
            <a:xfrm>
              <a:off x="1974337" y="1193591"/>
              <a:ext cx="1726080" cy="1115464"/>
              <a:chOff x="4838012" y="1361547"/>
              <a:chExt cx="951900" cy="615157"/>
            </a:xfrm>
          </p:grpSpPr>
          <p:sp>
            <p:nvSpPr>
              <p:cNvPr id="788" name="Google Shape;788;p31">
                <a:extLst>
                  <a:ext uri="{FF2B5EF4-FFF2-40B4-BE49-F238E27FC236}">
                    <a16:creationId xmlns:a16="http://schemas.microsoft.com/office/drawing/2014/main" id="{6C6A3628-CA5B-8E06-C474-A22D09C0DCD8}"/>
                  </a:ext>
                </a:extLst>
              </p:cNvPr>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a:extLst>
                  <a:ext uri="{FF2B5EF4-FFF2-40B4-BE49-F238E27FC236}">
                    <a16:creationId xmlns:a16="http://schemas.microsoft.com/office/drawing/2014/main" id="{6D0FBCD6-A0FB-3DA4-19E2-6024C970D9A5}"/>
                  </a:ext>
                </a:extLst>
              </p:cNvPr>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a:extLst>
                  <a:ext uri="{FF2B5EF4-FFF2-40B4-BE49-F238E27FC236}">
                    <a16:creationId xmlns:a16="http://schemas.microsoft.com/office/drawing/2014/main" id="{CD8853CD-B1EE-BFEF-A4FE-6F55EE0E6875}"/>
                  </a:ext>
                </a:extLst>
              </p:cNvPr>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a:extLst>
                  <a:ext uri="{FF2B5EF4-FFF2-40B4-BE49-F238E27FC236}">
                    <a16:creationId xmlns:a16="http://schemas.microsoft.com/office/drawing/2014/main" id="{5084EE04-B986-3EEC-A417-E55AF0E43469}"/>
                  </a:ext>
                </a:extLst>
              </p:cNvPr>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a:extLst>
                  <a:ext uri="{FF2B5EF4-FFF2-40B4-BE49-F238E27FC236}">
                    <a16:creationId xmlns:a16="http://schemas.microsoft.com/office/drawing/2014/main" id="{82A8ED48-6E53-8373-4259-EAE98CB3BADA}"/>
                  </a:ext>
                </a:extLst>
              </p:cNvPr>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a:extLst>
                  <a:ext uri="{FF2B5EF4-FFF2-40B4-BE49-F238E27FC236}">
                    <a16:creationId xmlns:a16="http://schemas.microsoft.com/office/drawing/2014/main" id="{C4FEE128-C4A8-7023-92BF-B450786319E9}"/>
                  </a:ext>
                </a:extLst>
              </p:cNvPr>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a:extLst>
                  <a:ext uri="{FF2B5EF4-FFF2-40B4-BE49-F238E27FC236}">
                    <a16:creationId xmlns:a16="http://schemas.microsoft.com/office/drawing/2014/main" id="{03E5752D-228A-23F7-05CB-6975D3618996}"/>
                  </a:ext>
                </a:extLst>
              </p:cNvPr>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a:extLst>
                  <a:ext uri="{FF2B5EF4-FFF2-40B4-BE49-F238E27FC236}">
                    <a16:creationId xmlns:a16="http://schemas.microsoft.com/office/drawing/2014/main" id="{37D13556-7257-31FE-8F1D-432C8D47D28B}"/>
                  </a:ext>
                </a:extLst>
              </p:cNvPr>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a:extLst>
                  <a:ext uri="{FF2B5EF4-FFF2-40B4-BE49-F238E27FC236}">
                    <a16:creationId xmlns:a16="http://schemas.microsoft.com/office/drawing/2014/main" id="{5869512B-FC9D-ADE0-E2BB-F8DD965AE6F6}"/>
                  </a:ext>
                </a:extLst>
              </p:cNvPr>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a:extLst>
                  <a:ext uri="{FF2B5EF4-FFF2-40B4-BE49-F238E27FC236}">
                    <a16:creationId xmlns:a16="http://schemas.microsoft.com/office/drawing/2014/main" id="{5875E507-B79C-0A40-C1D2-09E9A83DB4AE}"/>
                  </a:ext>
                </a:extLst>
              </p:cNvPr>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a:extLst>
                  <a:ext uri="{FF2B5EF4-FFF2-40B4-BE49-F238E27FC236}">
                    <a16:creationId xmlns:a16="http://schemas.microsoft.com/office/drawing/2014/main" id="{7BEE9E01-0D82-CCF2-C36A-CD6E39475A4A}"/>
                  </a:ext>
                </a:extLst>
              </p:cNvPr>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a:extLst>
                  <a:ext uri="{FF2B5EF4-FFF2-40B4-BE49-F238E27FC236}">
                    <a16:creationId xmlns:a16="http://schemas.microsoft.com/office/drawing/2014/main" id="{614A5EEA-5B88-09AD-C5B7-7D1E838581D9}"/>
                  </a:ext>
                </a:extLst>
              </p:cNvPr>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a:extLst>
                  <a:ext uri="{FF2B5EF4-FFF2-40B4-BE49-F238E27FC236}">
                    <a16:creationId xmlns:a16="http://schemas.microsoft.com/office/drawing/2014/main" id="{102C4BE1-79D7-06D6-ACBB-FD55C06C5C5C}"/>
                  </a:ext>
                </a:extLst>
              </p:cNvPr>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a:extLst>
                  <a:ext uri="{FF2B5EF4-FFF2-40B4-BE49-F238E27FC236}">
                    <a16:creationId xmlns:a16="http://schemas.microsoft.com/office/drawing/2014/main" id="{DADA03CA-C804-21E9-ACF4-167B5B9878FD}"/>
                  </a:ext>
                </a:extLst>
              </p:cNvPr>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a:extLst>
                  <a:ext uri="{FF2B5EF4-FFF2-40B4-BE49-F238E27FC236}">
                    <a16:creationId xmlns:a16="http://schemas.microsoft.com/office/drawing/2014/main" id="{E20CF2F5-529F-2D3E-57EE-7833CD21CAF0}"/>
                  </a:ext>
                </a:extLst>
              </p:cNvPr>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a:extLst>
                  <a:ext uri="{FF2B5EF4-FFF2-40B4-BE49-F238E27FC236}">
                    <a16:creationId xmlns:a16="http://schemas.microsoft.com/office/drawing/2014/main" id="{23FC03A4-F97D-EC05-505D-5F5B0CFDC228}"/>
                  </a:ext>
                </a:extLst>
              </p:cNvPr>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a:extLst>
                  <a:ext uri="{FF2B5EF4-FFF2-40B4-BE49-F238E27FC236}">
                    <a16:creationId xmlns:a16="http://schemas.microsoft.com/office/drawing/2014/main" id="{21BF4712-5255-3893-CC5F-ED79BE435E09}"/>
                  </a:ext>
                </a:extLst>
              </p:cNvPr>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a:extLst>
                  <a:ext uri="{FF2B5EF4-FFF2-40B4-BE49-F238E27FC236}">
                    <a16:creationId xmlns:a16="http://schemas.microsoft.com/office/drawing/2014/main" id="{34CFE2E6-D027-23B8-C8CF-10296EA73B38}"/>
                  </a:ext>
                </a:extLst>
              </p:cNvPr>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a:extLst>
                  <a:ext uri="{FF2B5EF4-FFF2-40B4-BE49-F238E27FC236}">
                    <a16:creationId xmlns:a16="http://schemas.microsoft.com/office/drawing/2014/main" id="{030C9300-D182-6F76-C2B2-39157A213859}"/>
                  </a:ext>
                </a:extLst>
              </p:cNvPr>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a:extLst>
                <a:ext uri="{FF2B5EF4-FFF2-40B4-BE49-F238E27FC236}">
                  <a16:creationId xmlns:a16="http://schemas.microsoft.com/office/drawing/2014/main" id="{0AC03F8D-DCE2-7D8D-74F6-75C2F3EA4180}"/>
                </a:ext>
              </a:extLst>
            </p:cNvPr>
            <p:cNvGrpSpPr/>
            <p:nvPr/>
          </p:nvGrpSpPr>
          <p:grpSpPr>
            <a:xfrm>
              <a:off x="1442946" y="949677"/>
              <a:ext cx="437992" cy="437992"/>
              <a:chOff x="1309269" y="3291652"/>
              <a:chExt cx="415198" cy="415198"/>
            </a:xfrm>
          </p:grpSpPr>
          <p:sp>
            <p:nvSpPr>
              <p:cNvPr id="808" name="Google Shape;808;p31">
                <a:extLst>
                  <a:ext uri="{FF2B5EF4-FFF2-40B4-BE49-F238E27FC236}">
                    <a16:creationId xmlns:a16="http://schemas.microsoft.com/office/drawing/2014/main" id="{BBE8FC6F-DE47-43D8-3607-2EF5A01AF4F9}"/>
                  </a:ext>
                </a:extLst>
              </p:cNvPr>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a:extLst>
                  <a:ext uri="{FF2B5EF4-FFF2-40B4-BE49-F238E27FC236}">
                    <a16:creationId xmlns:a16="http://schemas.microsoft.com/office/drawing/2014/main" id="{DD8D18A0-FD0B-9E92-8C36-1B8B834C1578}"/>
                  </a:ext>
                </a:extLst>
              </p:cNvPr>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a:extLst>
                <a:ext uri="{FF2B5EF4-FFF2-40B4-BE49-F238E27FC236}">
                  <a16:creationId xmlns:a16="http://schemas.microsoft.com/office/drawing/2014/main" id="{ABFC0060-1199-68E1-110B-FBEA443B4F9E}"/>
                </a:ext>
              </a:extLst>
            </p:cNvPr>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a:extLst>
                <a:ext uri="{FF2B5EF4-FFF2-40B4-BE49-F238E27FC236}">
                  <a16:creationId xmlns:a16="http://schemas.microsoft.com/office/drawing/2014/main" id="{91AD86FE-42FB-5448-8F10-918DFD448F94}"/>
                </a:ext>
              </a:extLst>
            </p:cNvPr>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a:extLst>
                <a:ext uri="{FF2B5EF4-FFF2-40B4-BE49-F238E27FC236}">
                  <a16:creationId xmlns:a16="http://schemas.microsoft.com/office/drawing/2014/main" id="{DC4946CF-4AC0-7DD2-2738-9C8EE77274B4}"/>
                </a:ext>
              </a:extLst>
            </p:cNvPr>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a:extLst>
                <a:ext uri="{FF2B5EF4-FFF2-40B4-BE49-F238E27FC236}">
                  <a16:creationId xmlns:a16="http://schemas.microsoft.com/office/drawing/2014/main" id="{2EBF89AB-5CE2-22EC-03E0-62239556B51E}"/>
                </a:ext>
              </a:extLst>
            </p:cNvPr>
            <p:cNvGrpSpPr/>
            <p:nvPr/>
          </p:nvGrpSpPr>
          <p:grpSpPr>
            <a:xfrm>
              <a:off x="713221" y="1546974"/>
              <a:ext cx="1380702" cy="2411462"/>
              <a:chOff x="713221" y="1546974"/>
              <a:chExt cx="1380702" cy="2411462"/>
            </a:xfrm>
          </p:grpSpPr>
          <p:sp>
            <p:nvSpPr>
              <p:cNvPr id="814" name="Google Shape;814;p31">
                <a:extLst>
                  <a:ext uri="{FF2B5EF4-FFF2-40B4-BE49-F238E27FC236}">
                    <a16:creationId xmlns:a16="http://schemas.microsoft.com/office/drawing/2014/main" id="{E706FD91-459F-F6F3-E7E7-291E3D5D3C92}"/>
                  </a:ext>
                </a:extLst>
              </p:cNvPr>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a:extLst>
                  <a:ext uri="{FF2B5EF4-FFF2-40B4-BE49-F238E27FC236}">
                    <a16:creationId xmlns:a16="http://schemas.microsoft.com/office/drawing/2014/main" id="{4F5EDCEB-3DAE-1CB9-C385-3398C7E0684A}"/>
                  </a:ext>
                </a:extLst>
              </p:cNvPr>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a:extLst>
                  <a:ext uri="{FF2B5EF4-FFF2-40B4-BE49-F238E27FC236}">
                    <a16:creationId xmlns:a16="http://schemas.microsoft.com/office/drawing/2014/main" id="{3A01D2CE-C290-0C1A-4BA3-89E95C7786E4}"/>
                  </a:ext>
                </a:extLst>
              </p:cNvPr>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a:extLst>
                  <a:ext uri="{FF2B5EF4-FFF2-40B4-BE49-F238E27FC236}">
                    <a16:creationId xmlns:a16="http://schemas.microsoft.com/office/drawing/2014/main" id="{7EAA8E19-23D2-2F56-1EB9-04B0E60127A6}"/>
                  </a:ext>
                </a:extLst>
              </p:cNvPr>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a:extLst>
                  <a:ext uri="{FF2B5EF4-FFF2-40B4-BE49-F238E27FC236}">
                    <a16:creationId xmlns:a16="http://schemas.microsoft.com/office/drawing/2014/main" id="{118F89A1-F244-7871-9AC0-65B65FCBB3DD}"/>
                  </a:ext>
                </a:extLst>
              </p:cNvPr>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a:extLst>
                  <a:ext uri="{FF2B5EF4-FFF2-40B4-BE49-F238E27FC236}">
                    <a16:creationId xmlns:a16="http://schemas.microsoft.com/office/drawing/2014/main" id="{E4C67842-5E59-0EB9-E5E4-7E58DC32B320}"/>
                  </a:ext>
                </a:extLst>
              </p:cNvPr>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a:extLst>
                  <a:ext uri="{FF2B5EF4-FFF2-40B4-BE49-F238E27FC236}">
                    <a16:creationId xmlns:a16="http://schemas.microsoft.com/office/drawing/2014/main" id="{5C7D293D-9F69-2701-9765-97CDBCE8DD23}"/>
                  </a:ext>
                </a:extLst>
              </p:cNvPr>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a:extLst>
                  <a:ext uri="{FF2B5EF4-FFF2-40B4-BE49-F238E27FC236}">
                    <a16:creationId xmlns:a16="http://schemas.microsoft.com/office/drawing/2014/main" id="{FF15E6EA-B5B6-FBB0-F59B-8908F14C4D88}"/>
                  </a:ext>
                </a:extLst>
              </p:cNvPr>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a:extLst>
                  <a:ext uri="{FF2B5EF4-FFF2-40B4-BE49-F238E27FC236}">
                    <a16:creationId xmlns:a16="http://schemas.microsoft.com/office/drawing/2014/main" id="{8684817B-A3FF-DB99-29E7-F5DC387B2C4C}"/>
                  </a:ext>
                </a:extLst>
              </p:cNvPr>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a:extLst>
                  <a:ext uri="{FF2B5EF4-FFF2-40B4-BE49-F238E27FC236}">
                    <a16:creationId xmlns:a16="http://schemas.microsoft.com/office/drawing/2014/main" id="{13639ED7-D41A-EFFE-BD36-4E3668FE6947}"/>
                  </a:ext>
                </a:extLst>
              </p:cNvPr>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a:extLst>
                  <a:ext uri="{FF2B5EF4-FFF2-40B4-BE49-F238E27FC236}">
                    <a16:creationId xmlns:a16="http://schemas.microsoft.com/office/drawing/2014/main" id="{69B53D49-21D7-AFF1-6B49-ADB070C43DDE}"/>
                  </a:ext>
                </a:extLst>
              </p:cNvPr>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a:extLst>
                  <a:ext uri="{FF2B5EF4-FFF2-40B4-BE49-F238E27FC236}">
                    <a16:creationId xmlns:a16="http://schemas.microsoft.com/office/drawing/2014/main" id="{C1E3327B-E917-B21C-D7A2-7C38E5F7ACD0}"/>
                  </a:ext>
                </a:extLst>
              </p:cNvPr>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a:extLst>
                  <a:ext uri="{FF2B5EF4-FFF2-40B4-BE49-F238E27FC236}">
                    <a16:creationId xmlns:a16="http://schemas.microsoft.com/office/drawing/2014/main" id="{87B75F15-7797-07C1-4F7F-F7361D3BC3EA}"/>
                  </a:ext>
                </a:extLst>
              </p:cNvPr>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a:extLst>
                  <a:ext uri="{FF2B5EF4-FFF2-40B4-BE49-F238E27FC236}">
                    <a16:creationId xmlns:a16="http://schemas.microsoft.com/office/drawing/2014/main" id="{6ED6F261-B03A-5B8D-B3AC-3B6C3DDC8649}"/>
                  </a:ext>
                </a:extLst>
              </p:cNvPr>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a:extLst>
                  <a:ext uri="{FF2B5EF4-FFF2-40B4-BE49-F238E27FC236}">
                    <a16:creationId xmlns:a16="http://schemas.microsoft.com/office/drawing/2014/main" id="{B081C84E-A8DB-C456-00DD-C4939721ABA0}"/>
                  </a:ext>
                </a:extLst>
              </p:cNvPr>
              <p:cNvCxnSpPr/>
              <p:nvPr/>
            </p:nvCxnSpPr>
            <p:spPr>
              <a:xfrm>
                <a:off x="2004736" y="1871725"/>
                <a:ext cx="5462" cy="48921"/>
              </a:xfrm>
              <a:prstGeom prst="straightConnector1">
                <a:avLst/>
              </a:prstGeom>
              <a:noFill/>
              <a:ln>
                <a:noFill/>
              </a:ln>
            </p:spPr>
          </p:cxnSp>
          <p:sp>
            <p:nvSpPr>
              <p:cNvPr id="829" name="Google Shape;829;p31">
                <a:extLst>
                  <a:ext uri="{FF2B5EF4-FFF2-40B4-BE49-F238E27FC236}">
                    <a16:creationId xmlns:a16="http://schemas.microsoft.com/office/drawing/2014/main" id="{F215855F-0257-B723-917F-AD7A15A4F824}"/>
                  </a:ext>
                </a:extLst>
              </p:cNvPr>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a:extLst>
                  <a:ext uri="{FF2B5EF4-FFF2-40B4-BE49-F238E27FC236}">
                    <a16:creationId xmlns:a16="http://schemas.microsoft.com/office/drawing/2014/main" id="{4F35B88D-AC16-1630-4AD5-07D6BF5D6210}"/>
                  </a:ext>
                </a:extLst>
              </p:cNvPr>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a:extLst>
                  <a:ext uri="{FF2B5EF4-FFF2-40B4-BE49-F238E27FC236}">
                    <a16:creationId xmlns:a16="http://schemas.microsoft.com/office/drawing/2014/main" id="{61CF077A-C9EA-5A56-096E-365E9406F1B1}"/>
                  </a:ext>
                </a:extLst>
              </p:cNvPr>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a:extLst>
                  <a:ext uri="{FF2B5EF4-FFF2-40B4-BE49-F238E27FC236}">
                    <a16:creationId xmlns:a16="http://schemas.microsoft.com/office/drawing/2014/main" id="{D224F6AD-C866-9F2E-CF9E-72C37DACAEB6}"/>
                  </a:ext>
                </a:extLst>
              </p:cNvPr>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a:extLst>
                  <a:ext uri="{FF2B5EF4-FFF2-40B4-BE49-F238E27FC236}">
                    <a16:creationId xmlns:a16="http://schemas.microsoft.com/office/drawing/2014/main" id="{4F6FDB73-35B3-E61F-601D-44026E559622}"/>
                  </a:ext>
                </a:extLst>
              </p:cNvPr>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a:extLst>
                  <a:ext uri="{FF2B5EF4-FFF2-40B4-BE49-F238E27FC236}">
                    <a16:creationId xmlns:a16="http://schemas.microsoft.com/office/drawing/2014/main" id="{8D4F30FB-8E43-D74E-7EAE-0A9C2B7C85FC}"/>
                  </a:ext>
                </a:extLst>
              </p:cNvPr>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a:extLst>
                  <a:ext uri="{FF2B5EF4-FFF2-40B4-BE49-F238E27FC236}">
                    <a16:creationId xmlns:a16="http://schemas.microsoft.com/office/drawing/2014/main" id="{550B7920-6B5E-400D-E8BB-3E00D7D05C57}"/>
                  </a:ext>
                </a:extLst>
              </p:cNvPr>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a:extLst>
                  <a:ext uri="{FF2B5EF4-FFF2-40B4-BE49-F238E27FC236}">
                    <a16:creationId xmlns:a16="http://schemas.microsoft.com/office/drawing/2014/main" id="{0C2DAE53-5908-001A-028C-A2FD3DEC66E9}"/>
                  </a:ext>
                </a:extLst>
              </p:cNvPr>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a:extLst>
                  <a:ext uri="{FF2B5EF4-FFF2-40B4-BE49-F238E27FC236}">
                    <a16:creationId xmlns:a16="http://schemas.microsoft.com/office/drawing/2014/main" id="{74C26E03-CDE6-3F20-0FDF-5FE0B86200AF}"/>
                  </a:ext>
                </a:extLst>
              </p:cNvPr>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a:extLst>
                  <a:ext uri="{FF2B5EF4-FFF2-40B4-BE49-F238E27FC236}">
                    <a16:creationId xmlns:a16="http://schemas.microsoft.com/office/drawing/2014/main" id="{F13AD48C-D250-F4DF-49BF-34C572D36BC8}"/>
                  </a:ext>
                </a:extLst>
              </p:cNvPr>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a:extLst>
                  <a:ext uri="{FF2B5EF4-FFF2-40B4-BE49-F238E27FC236}">
                    <a16:creationId xmlns:a16="http://schemas.microsoft.com/office/drawing/2014/main" id="{CC03846C-6BD6-DB62-1B36-3A93A62C3E98}"/>
                  </a:ext>
                </a:extLst>
              </p:cNvPr>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a:extLst>
                  <a:ext uri="{FF2B5EF4-FFF2-40B4-BE49-F238E27FC236}">
                    <a16:creationId xmlns:a16="http://schemas.microsoft.com/office/drawing/2014/main" id="{8E3F46A5-CA91-70C2-2001-5D14604C8ED7}"/>
                  </a:ext>
                </a:extLst>
              </p:cNvPr>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a:extLst>
                  <a:ext uri="{FF2B5EF4-FFF2-40B4-BE49-F238E27FC236}">
                    <a16:creationId xmlns:a16="http://schemas.microsoft.com/office/drawing/2014/main" id="{51294BC7-98C9-A50E-FE39-119C97D7C015}"/>
                  </a:ext>
                </a:extLst>
              </p:cNvPr>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a:extLst>
                  <a:ext uri="{FF2B5EF4-FFF2-40B4-BE49-F238E27FC236}">
                    <a16:creationId xmlns:a16="http://schemas.microsoft.com/office/drawing/2014/main" id="{EEC0D3C0-73F0-AC99-C013-7C7DA8E196AD}"/>
                  </a:ext>
                </a:extLst>
              </p:cNvPr>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a:extLst>
                  <a:ext uri="{FF2B5EF4-FFF2-40B4-BE49-F238E27FC236}">
                    <a16:creationId xmlns:a16="http://schemas.microsoft.com/office/drawing/2014/main" id="{533254CE-D871-1549-2919-2810E1870E6F}"/>
                  </a:ext>
                </a:extLst>
              </p:cNvPr>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a:extLst>
                  <a:ext uri="{FF2B5EF4-FFF2-40B4-BE49-F238E27FC236}">
                    <a16:creationId xmlns:a16="http://schemas.microsoft.com/office/drawing/2014/main" id="{EF923464-6A23-BEC3-6C69-60F33D51A3F3}"/>
                  </a:ext>
                </a:extLst>
              </p:cNvPr>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a:extLst>
                  <a:ext uri="{FF2B5EF4-FFF2-40B4-BE49-F238E27FC236}">
                    <a16:creationId xmlns:a16="http://schemas.microsoft.com/office/drawing/2014/main" id="{DF2759B7-6E91-E26A-D676-539973B96E39}"/>
                  </a:ext>
                </a:extLst>
              </p:cNvPr>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a:extLst>
                  <a:ext uri="{FF2B5EF4-FFF2-40B4-BE49-F238E27FC236}">
                    <a16:creationId xmlns:a16="http://schemas.microsoft.com/office/drawing/2014/main" id="{93C4E91C-6A78-0AFF-EB03-90186719BA20}"/>
                  </a:ext>
                </a:extLst>
              </p:cNvPr>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a:extLst>
                  <a:ext uri="{FF2B5EF4-FFF2-40B4-BE49-F238E27FC236}">
                    <a16:creationId xmlns:a16="http://schemas.microsoft.com/office/drawing/2014/main" id="{87FD729A-32D9-2DEE-F879-D53BFB847EE7}"/>
                  </a:ext>
                </a:extLst>
              </p:cNvPr>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a:extLst>
                  <a:ext uri="{FF2B5EF4-FFF2-40B4-BE49-F238E27FC236}">
                    <a16:creationId xmlns:a16="http://schemas.microsoft.com/office/drawing/2014/main" id="{85E9386F-3FA0-3CF0-50BA-CF742E5EAEBE}"/>
                  </a:ext>
                </a:extLst>
              </p:cNvPr>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a:extLst>
                  <a:ext uri="{FF2B5EF4-FFF2-40B4-BE49-F238E27FC236}">
                    <a16:creationId xmlns:a16="http://schemas.microsoft.com/office/drawing/2014/main" id="{8F8E1BA3-E149-90C1-3D04-6036A5E82832}"/>
                  </a:ext>
                </a:extLst>
              </p:cNvPr>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a:extLst>
                  <a:ext uri="{FF2B5EF4-FFF2-40B4-BE49-F238E27FC236}">
                    <a16:creationId xmlns:a16="http://schemas.microsoft.com/office/drawing/2014/main" id="{583F351F-51B8-5997-EC94-D034360089D2}"/>
                  </a:ext>
                </a:extLst>
              </p:cNvPr>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a:extLst>
                  <a:ext uri="{FF2B5EF4-FFF2-40B4-BE49-F238E27FC236}">
                    <a16:creationId xmlns:a16="http://schemas.microsoft.com/office/drawing/2014/main" id="{C2691F41-87C1-E1F8-C182-918298EC3B39}"/>
                  </a:ext>
                </a:extLst>
              </p:cNvPr>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a:extLst>
                  <a:ext uri="{FF2B5EF4-FFF2-40B4-BE49-F238E27FC236}">
                    <a16:creationId xmlns:a16="http://schemas.microsoft.com/office/drawing/2014/main" id="{4FC56A05-4452-68B5-C426-0FA526F77C0A}"/>
                  </a:ext>
                </a:extLst>
              </p:cNvPr>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a:extLst>
                  <a:ext uri="{FF2B5EF4-FFF2-40B4-BE49-F238E27FC236}">
                    <a16:creationId xmlns:a16="http://schemas.microsoft.com/office/drawing/2014/main" id="{A07DDF9C-2770-BFC6-2A88-39457FF7A4EC}"/>
                  </a:ext>
                </a:extLst>
              </p:cNvPr>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a:extLst>
                  <a:ext uri="{FF2B5EF4-FFF2-40B4-BE49-F238E27FC236}">
                    <a16:creationId xmlns:a16="http://schemas.microsoft.com/office/drawing/2014/main" id="{3E9B5022-14FF-A74F-9947-2688B3A6861B}"/>
                  </a:ext>
                </a:extLst>
              </p:cNvPr>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a:extLst>
                  <a:ext uri="{FF2B5EF4-FFF2-40B4-BE49-F238E27FC236}">
                    <a16:creationId xmlns:a16="http://schemas.microsoft.com/office/drawing/2014/main" id="{881B0FD6-62AD-6144-E090-1878DE56478B}"/>
                  </a:ext>
                </a:extLst>
              </p:cNvPr>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a:extLst>
                  <a:ext uri="{FF2B5EF4-FFF2-40B4-BE49-F238E27FC236}">
                    <a16:creationId xmlns:a16="http://schemas.microsoft.com/office/drawing/2014/main" id="{ED09D643-76F7-49F5-32AB-450DD8C929AA}"/>
                  </a:ext>
                </a:extLst>
              </p:cNvPr>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a:extLst>
                  <a:ext uri="{FF2B5EF4-FFF2-40B4-BE49-F238E27FC236}">
                    <a16:creationId xmlns:a16="http://schemas.microsoft.com/office/drawing/2014/main" id="{250A4F8B-4F5A-C605-4EA9-AFF92A4891DE}"/>
                  </a:ext>
                </a:extLst>
              </p:cNvPr>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a:extLst>
                  <a:ext uri="{FF2B5EF4-FFF2-40B4-BE49-F238E27FC236}">
                    <a16:creationId xmlns:a16="http://schemas.microsoft.com/office/drawing/2014/main" id="{35D3C94C-C3BE-94D3-391E-6D1BCBE5B4F5}"/>
                  </a:ext>
                </a:extLst>
              </p:cNvPr>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a:extLst>
                  <a:ext uri="{FF2B5EF4-FFF2-40B4-BE49-F238E27FC236}">
                    <a16:creationId xmlns:a16="http://schemas.microsoft.com/office/drawing/2014/main" id="{BE0F6D1F-2B6C-96A9-223E-86128160FA6E}"/>
                  </a:ext>
                </a:extLst>
              </p:cNvPr>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a:extLst>
                  <a:ext uri="{FF2B5EF4-FFF2-40B4-BE49-F238E27FC236}">
                    <a16:creationId xmlns:a16="http://schemas.microsoft.com/office/drawing/2014/main" id="{1E795CC3-5CDA-B66C-8408-260858CEC1A3}"/>
                  </a:ext>
                </a:extLst>
              </p:cNvPr>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a:extLst>
                  <a:ext uri="{FF2B5EF4-FFF2-40B4-BE49-F238E27FC236}">
                    <a16:creationId xmlns:a16="http://schemas.microsoft.com/office/drawing/2014/main" id="{AA99576E-5766-B89B-F559-B4A808C87503}"/>
                  </a:ext>
                </a:extLst>
              </p:cNvPr>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a:extLst>
                  <a:ext uri="{FF2B5EF4-FFF2-40B4-BE49-F238E27FC236}">
                    <a16:creationId xmlns:a16="http://schemas.microsoft.com/office/drawing/2014/main" id="{2A4D6AB5-97E4-6B7F-691C-DCCF28BE005D}"/>
                  </a:ext>
                </a:extLst>
              </p:cNvPr>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a:extLst>
                  <a:ext uri="{FF2B5EF4-FFF2-40B4-BE49-F238E27FC236}">
                    <a16:creationId xmlns:a16="http://schemas.microsoft.com/office/drawing/2014/main" id="{9FDF9D14-6CCB-6C6D-4DFB-71CFAC2DB12A}"/>
                  </a:ext>
                </a:extLst>
              </p:cNvPr>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a:extLst>
                <a:ext uri="{FF2B5EF4-FFF2-40B4-BE49-F238E27FC236}">
                  <a16:creationId xmlns:a16="http://schemas.microsoft.com/office/drawing/2014/main" id="{B84CE40F-757B-B8C3-C037-325317E03441}"/>
                </a:ext>
              </a:extLst>
            </p:cNvPr>
            <p:cNvGrpSpPr/>
            <p:nvPr/>
          </p:nvGrpSpPr>
          <p:grpSpPr>
            <a:xfrm>
              <a:off x="1880948" y="2504669"/>
              <a:ext cx="959226" cy="675313"/>
              <a:chOff x="4768936" y="2201894"/>
              <a:chExt cx="959226" cy="675313"/>
            </a:xfrm>
          </p:grpSpPr>
          <p:sp>
            <p:nvSpPr>
              <p:cNvPr id="865" name="Google Shape;865;p31">
                <a:extLst>
                  <a:ext uri="{FF2B5EF4-FFF2-40B4-BE49-F238E27FC236}">
                    <a16:creationId xmlns:a16="http://schemas.microsoft.com/office/drawing/2014/main" id="{4F3A0CAD-1B1C-2B26-085F-1496E3DD0C62}"/>
                  </a:ext>
                </a:extLst>
              </p:cNvPr>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a:extLst>
                  <a:ext uri="{FF2B5EF4-FFF2-40B4-BE49-F238E27FC236}">
                    <a16:creationId xmlns:a16="http://schemas.microsoft.com/office/drawing/2014/main" id="{0DB95C47-8C12-1AFE-A656-C9EF9CE77492}"/>
                  </a:ext>
                </a:extLst>
              </p:cNvPr>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a:extLst>
                  <a:ext uri="{FF2B5EF4-FFF2-40B4-BE49-F238E27FC236}">
                    <a16:creationId xmlns:a16="http://schemas.microsoft.com/office/drawing/2014/main" id="{84ECFB0E-9C2F-C374-035C-38CA41703280}"/>
                  </a:ext>
                </a:extLst>
              </p:cNvPr>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a:extLst>
                  <a:ext uri="{FF2B5EF4-FFF2-40B4-BE49-F238E27FC236}">
                    <a16:creationId xmlns:a16="http://schemas.microsoft.com/office/drawing/2014/main" id="{A69A3DE5-59AD-7C7B-F595-940F249FFFAC}"/>
                  </a:ext>
                </a:extLst>
              </p:cNvPr>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a:extLst>
                  <a:ext uri="{FF2B5EF4-FFF2-40B4-BE49-F238E27FC236}">
                    <a16:creationId xmlns:a16="http://schemas.microsoft.com/office/drawing/2014/main" id="{63F51EBB-5AD0-0677-3992-A4F5227D61FC}"/>
                  </a:ext>
                </a:extLst>
              </p:cNvPr>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a:extLst>
                  <a:ext uri="{FF2B5EF4-FFF2-40B4-BE49-F238E27FC236}">
                    <a16:creationId xmlns:a16="http://schemas.microsoft.com/office/drawing/2014/main" id="{4CCF853A-7178-F0D8-DC9D-422C75E6ECDC}"/>
                  </a:ext>
                </a:extLst>
              </p:cNvPr>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a:extLst>
                  <a:ext uri="{FF2B5EF4-FFF2-40B4-BE49-F238E27FC236}">
                    <a16:creationId xmlns:a16="http://schemas.microsoft.com/office/drawing/2014/main" id="{CAA7E227-8C38-39C0-93DB-4C7A3D6CDFC7}"/>
                  </a:ext>
                </a:extLst>
              </p:cNvPr>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a:extLst>
                  <a:ext uri="{FF2B5EF4-FFF2-40B4-BE49-F238E27FC236}">
                    <a16:creationId xmlns:a16="http://schemas.microsoft.com/office/drawing/2014/main" id="{CEC7B130-56F4-C6D2-67FB-158DDFE9ED10}"/>
                  </a:ext>
                </a:extLst>
              </p:cNvPr>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a:extLst>
                  <a:ext uri="{FF2B5EF4-FFF2-40B4-BE49-F238E27FC236}">
                    <a16:creationId xmlns:a16="http://schemas.microsoft.com/office/drawing/2014/main" id="{05F7AB68-EA75-12A8-9092-F43885ECF6FE}"/>
                  </a:ext>
                </a:extLst>
              </p:cNvPr>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a:extLst>
                  <a:ext uri="{FF2B5EF4-FFF2-40B4-BE49-F238E27FC236}">
                    <a16:creationId xmlns:a16="http://schemas.microsoft.com/office/drawing/2014/main" id="{CB026C67-72F4-8663-3819-257C9AD31911}"/>
                  </a:ext>
                </a:extLst>
              </p:cNvPr>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a:extLst>
                  <a:ext uri="{FF2B5EF4-FFF2-40B4-BE49-F238E27FC236}">
                    <a16:creationId xmlns:a16="http://schemas.microsoft.com/office/drawing/2014/main" id="{1FF87BE3-C748-FA38-2003-1E993DCF5142}"/>
                  </a:ext>
                </a:extLst>
              </p:cNvPr>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a:extLst>
                  <a:ext uri="{FF2B5EF4-FFF2-40B4-BE49-F238E27FC236}">
                    <a16:creationId xmlns:a16="http://schemas.microsoft.com/office/drawing/2014/main" id="{5CB467BE-1E8E-FA71-8EAD-EFA719ED063E}"/>
                  </a:ext>
                </a:extLst>
              </p:cNvPr>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a:extLst>
                  <a:ext uri="{FF2B5EF4-FFF2-40B4-BE49-F238E27FC236}">
                    <a16:creationId xmlns:a16="http://schemas.microsoft.com/office/drawing/2014/main" id="{81A6050E-40B7-0F93-787C-E4C6071AA831}"/>
                  </a:ext>
                </a:extLst>
              </p:cNvPr>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a:extLst>
                  <a:ext uri="{FF2B5EF4-FFF2-40B4-BE49-F238E27FC236}">
                    <a16:creationId xmlns:a16="http://schemas.microsoft.com/office/drawing/2014/main" id="{523630E7-5491-38C4-16BD-DFDE9B8E2111}"/>
                  </a:ext>
                </a:extLst>
              </p:cNvPr>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a:extLst>
                  <a:ext uri="{FF2B5EF4-FFF2-40B4-BE49-F238E27FC236}">
                    <a16:creationId xmlns:a16="http://schemas.microsoft.com/office/drawing/2014/main" id="{0C9E2036-49A0-CCB2-0B37-C97B70EC9C3B}"/>
                  </a:ext>
                </a:extLst>
              </p:cNvPr>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02334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4">
          <a:extLst>
            <a:ext uri="{FF2B5EF4-FFF2-40B4-BE49-F238E27FC236}">
              <a16:creationId xmlns:a16="http://schemas.microsoft.com/office/drawing/2014/main" id="{E0702A85-CC42-5564-5A74-7A12C2C0180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118ABC9-10E2-DE82-C06E-80FFFEC9AB88}"/>
              </a:ext>
            </a:extLst>
          </p:cNvPr>
          <p:cNvSpPr>
            <a:spLocks noGrp="1"/>
          </p:cNvSpPr>
          <p:nvPr>
            <p:ph type="title"/>
          </p:nvPr>
        </p:nvSpPr>
        <p:spPr>
          <a:xfrm>
            <a:off x="720000" y="445025"/>
            <a:ext cx="7704000" cy="572700"/>
          </a:xfrm>
        </p:spPr>
        <p:txBody>
          <a:bodyPr spcFirstLastPara="1" wrap="square" lIns="91425" tIns="91425" rIns="91425" bIns="91425" anchor="t" anchorCtr="0">
            <a:normAutofit/>
          </a:bodyPr>
          <a:lstStyle/>
          <a:p>
            <a:pPr>
              <a:lnSpc>
                <a:spcPct val="90000"/>
              </a:lnSpc>
            </a:pPr>
            <a:r>
              <a:rPr lang="en-US" sz="2700" b="0" i="0" u="none" strike="noStrike" cap="none" dirty="0">
                <a:latin typeface="Baloo 2 ExtraBold"/>
                <a:ea typeface="Baloo 2 ExtraBold"/>
                <a:cs typeface="Baloo 2 ExtraBold"/>
                <a:sym typeface="Baloo 2 ExtraBold"/>
              </a:rPr>
              <a:t>Uneven Distribution of Sales over </a:t>
            </a:r>
            <a:r>
              <a:rPr lang="en-US" sz="2700" dirty="0"/>
              <a:t>t</a:t>
            </a:r>
            <a:r>
              <a:rPr lang="en-US" sz="2700" b="0" i="0" u="none" strike="noStrike" cap="none" dirty="0">
                <a:latin typeface="Baloo 2 ExtraBold"/>
                <a:ea typeface="Baloo 2 ExtraBold"/>
                <a:cs typeface="Baloo 2 ExtraBold"/>
                <a:sym typeface="Baloo 2 ExtraBold"/>
              </a:rPr>
              <a:t>he </a:t>
            </a:r>
            <a:r>
              <a:rPr lang="en-US" sz="2700" dirty="0"/>
              <a:t>S</a:t>
            </a:r>
            <a:r>
              <a:rPr lang="en-US" sz="2700" b="0" i="0" u="none" strike="noStrike" cap="none" dirty="0">
                <a:latin typeface="Baloo 2 ExtraBold"/>
                <a:ea typeface="Baloo 2 ExtraBold"/>
                <a:cs typeface="Baloo 2 ExtraBold"/>
                <a:sym typeface="Baloo 2 ExtraBold"/>
              </a:rPr>
              <a:t>tates</a:t>
            </a:r>
          </a:p>
        </p:txBody>
      </p:sp>
      <p:pic>
        <p:nvPicPr>
          <p:cNvPr id="7" name="Picture 6" descr="A graph of the states&#10;&#10;Description automatically generated with medium confidence">
            <a:extLst>
              <a:ext uri="{FF2B5EF4-FFF2-40B4-BE49-F238E27FC236}">
                <a16:creationId xmlns:a16="http://schemas.microsoft.com/office/drawing/2014/main" id="{B5DFB1D5-D487-3C02-783B-F7992024347A}"/>
              </a:ext>
            </a:extLst>
          </p:cNvPr>
          <p:cNvPicPr>
            <a:picLocks noChangeAspect="1"/>
          </p:cNvPicPr>
          <p:nvPr/>
        </p:nvPicPr>
        <p:blipFill>
          <a:blip r:embed="rId3">
            <a:extLst>
              <a:ext uri="{28A0092B-C50C-407E-A947-70E740481C1C}">
                <a14:useLocalDpi xmlns:a14="http://schemas.microsoft.com/office/drawing/2010/main" val="0"/>
              </a:ext>
            </a:extLst>
          </a:blip>
          <a:srcRect l="8388" t="2752" r="25222" b="22007"/>
          <a:stretch/>
        </p:blipFill>
        <p:spPr>
          <a:xfrm>
            <a:off x="361507" y="1017725"/>
            <a:ext cx="4278861" cy="3867359"/>
          </a:xfrm>
          <a:prstGeom prst="rect">
            <a:avLst/>
          </a:prstGeom>
        </p:spPr>
      </p:pic>
      <p:sp>
        <p:nvSpPr>
          <p:cNvPr id="8" name="Subtitle 10">
            <a:extLst>
              <a:ext uri="{FF2B5EF4-FFF2-40B4-BE49-F238E27FC236}">
                <a16:creationId xmlns:a16="http://schemas.microsoft.com/office/drawing/2014/main" id="{C7D082F6-EFE4-4213-DA46-A426EC9C6E33}"/>
              </a:ext>
            </a:extLst>
          </p:cNvPr>
          <p:cNvSpPr>
            <a:spLocks noGrp="1"/>
          </p:cNvSpPr>
          <p:nvPr>
            <p:ph type="subTitle" idx="1"/>
          </p:nvPr>
        </p:nvSpPr>
        <p:spPr>
          <a:xfrm>
            <a:off x="4640368" y="1064853"/>
            <a:ext cx="3141900" cy="3773103"/>
          </a:xfrm>
        </p:spPr>
        <p:txBody>
          <a:bodyPr/>
          <a:lstStyle/>
          <a:p>
            <a:pPr marL="182880">
              <a:spcBef>
                <a:spcPts val="400"/>
              </a:spcBef>
              <a:spcAft>
                <a:spcPts val="400"/>
              </a:spcAft>
              <a:buFont typeface="Arial" panose="020B0604020202020204" pitchFamily="34" charset="0"/>
            </a:pPr>
            <a:r>
              <a:rPr lang="en-US" sz="1200" dirty="0">
                <a:solidFill>
                  <a:schemeClr val="tx1">
                    <a:lumMod val="85000"/>
                    <a:lumOff val="15000"/>
                  </a:schemeClr>
                </a:solidFill>
              </a:rPr>
              <a:t>California leads in order volume, while Florida and Michigan show low orders, highlighting the need for targeted marketing strategies to boost demand in these states in the time that the population of Florida or Michigan is higher than the population of California</a:t>
            </a:r>
          </a:p>
          <a:p>
            <a:pPr marL="182880">
              <a:spcBef>
                <a:spcPts val="400"/>
              </a:spcBef>
              <a:spcAft>
                <a:spcPts val="400"/>
              </a:spcAft>
              <a:buFont typeface="Arial" panose="020B0604020202020204" pitchFamily="34" charset="0"/>
            </a:pPr>
            <a:r>
              <a:rPr lang="en-US" sz="1200" b="1" dirty="0">
                <a:solidFill>
                  <a:schemeClr val="tx1">
                    <a:lumMod val="85000"/>
                    <a:lumOff val="15000"/>
                  </a:schemeClr>
                </a:solidFill>
              </a:rPr>
              <a:t>Solution:</a:t>
            </a:r>
          </a:p>
          <a:p>
            <a:pPr marL="468630" indent="-285750">
              <a:spcBef>
                <a:spcPts val="400"/>
              </a:spcBef>
              <a:spcAft>
                <a:spcPts val="400"/>
              </a:spcAft>
              <a:buFont typeface="Arial" panose="020B0604020202020204" pitchFamily="34" charset="0"/>
              <a:buChar char="•"/>
            </a:pPr>
            <a:r>
              <a:rPr lang="en-US" sz="1200" b="1" dirty="0">
                <a:solidFill>
                  <a:schemeClr val="tx1">
                    <a:lumMod val="85000"/>
                    <a:lumOff val="15000"/>
                  </a:schemeClr>
                </a:solidFill>
              </a:rPr>
              <a:t>Bundling Promotions: </a:t>
            </a:r>
            <a:r>
              <a:rPr lang="en-US" sz="1200" dirty="0">
                <a:solidFill>
                  <a:schemeClr val="tx1">
                    <a:lumMod val="85000"/>
                    <a:lumOff val="15000"/>
                  </a:schemeClr>
                </a:solidFill>
              </a:rPr>
              <a:t>Offer low-selling items in promotional deals with best-sellers to increase their sales.</a:t>
            </a:r>
          </a:p>
          <a:p>
            <a:pPr marL="468630" indent="-285750">
              <a:spcBef>
                <a:spcPts val="400"/>
              </a:spcBef>
              <a:spcAft>
                <a:spcPts val="400"/>
              </a:spcAft>
              <a:buFont typeface="Arial" panose="020B0604020202020204" pitchFamily="34" charset="0"/>
              <a:buChar char="•"/>
            </a:pPr>
            <a:r>
              <a:rPr lang="en-US" sz="1200" b="1" dirty="0">
                <a:solidFill>
                  <a:schemeClr val="tx1">
                    <a:lumMod val="85000"/>
                    <a:lumOff val="15000"/>
                  </a:schemeClr>
                </a:solidFill>
              </a:rPr>
              <a:t>Attract New Customers:</a:t>
            </a:r>
            <a:r>
              <a:rPr lang="en-US" sz="1200" dirty="0">
                <a:solidFill>
                  <a:schemeClr val="tx1">
                    <a:lumMod val="85000"/>
                    <a:lumOff val="15000"/>
                  </a:schemeClr>
                </a:solidFill>
              </a:rPr>
              <a:t> Target new customer segments that may require low-performing products.</a:t>
            </a:r>
          </a:p>
          <a:p>
            <a:endParaRPr lang="en-US" sz="1200" dirty="0"/>
          </a:p>
        </p:txBody>
      </p:sp>
    </p:spTree>
    <p:extLst>
      <p:ext uri="{BB962C8B-B14F-4D97-AF65-F5344CB8AC3E}">
        <p14:creationId xmlns:p14="http://schemas.microsoft.com/office/powerpoint/2010/main" val="299363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4">
          <a:extLst>
            <a:ext uri="{FF2B5EF4-FFF2-40B4-BE49-F238E27FC236}">
              <a16:creationId xmlns:a16="http://schemas.microsoft.com/office/drawing/2014/main" id="{C1B8F51E-175E-4A2E-50C0-7696FFC531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91BD7C8-1D7E-EA18-F52F-E388E17A635A}"/>
              </a:ext>
            </a:extLst>
          </p:cNvPr>
          <p:cNvSpPr>
            <a:spLocks noGrp="1"/>
          </p:cNvSpPr>
          <p:nvPr>
            <p:ph type="title"/>
          </p:nvPr>
        </p:nvSpPr>
        <p:spPr>
          <a:xfrm>
            <a:off x="720000" y="445025"/>
            <a:ext cx="7704000" cy="572700"/>
          </a:xfrm>
        </p:spPr>
        <p:txBody>
          <a:bodyPr spcFirstLastPara="1" wrap="square" lIns="91425" tIns="91425" rIns="91425" bIns="91425" anchor="t" anchorCtr="0">
            <a:normAutofit/>
          </a:bodyPr>
          <a:lstStyle/>
          <a:p>
            <a:pPr>
              <a:lnSpc>
                <a:spcPct val="90000"/>
              </a:lnSpc>
            </a:pPr>
            <a:r>
              <a:rPr lang="en-US" sz="2700" b="0" i="0" u="none" strike="noStrike" cap="none" dirty="0">
                <a:latin typeface="Baloo 2 ExtraBold"/>
                <a:ea typeface="Baloo 2 ExtraBold"/>
                <a:cs typeface="Baloo 2 ExtraBold"/>
                <a:sym typeface="Baloo 2 ExtraBold"/>
              </a:rPr>
              <a:t>The Distribution of Sales </a:t>
            </a:r>
            <a:r>
              <a:rPr lang="en-US" sz="2700" dirty="0"/>
              <a:t>A</a:t>
            </a:r>
            <a:r>
              <a:rPr lang="en-US" sz="2700" b="0" i="0" u="none" strike="noStrike" cap="none" dirty="0">
                <a:latin typeface="Baloo 2 ExtraBold"/>
                <a:ea typeface="Baloo 2 ExtraBold"/>
                <a:cs typeface="Baloo 2 ExtraBold"/>
                <a:sym typeface="Baloo 2 ExtraBold"/>
              </a:rPr>
              <a:t>cross </a:t>
            </a:r>
            <a:r>
              <a:rPr lang="en-US" sz="2700" dirty="0"/>
              <a:t>R</a:t>
            </a:r>
            <a:r>
              <a:rPr lang="en-US" sz="2700" b="0" i="0" u="none" strike="noStrike" cap="none" dirty="0">
                <a:latin typeface="Baloo 2 ExtraBold"/>
                <a:ea typeface="Baloo 2 ExtraBold"/>
                <a:cs typeface="Baloo 2 ExtraBold"/>
                <a:sym typeface="Baloo 2 ExtraBold"/>
              </a:rPr>
              <a:t>egions</a:t>
            </a:r>
          </a:p>
        </p:txBody>
      </p:sp>
      <p:sp>
        <p:nvSpPr>
          <p:cNvPr id="8" name="Subtitle 10">
            <a:extLst>
              <a:ext uri="{FF2B5EF4-FFF2-40B4-BE49-F238E27FC236}">
                <a16:creationId xmlns:a16="http://schemas.microsoft.com/office/drawing/2014/main" id="{75D88965-9CD2-9826-6972-383624C5D99D}"/>
              </a:ext>
            </a:extLst>
          </p:cNvPr>
          <p:cNvSpPr>
            <a:spLocks noGrp="1"/>
          </p:cNvSpPr>
          <p:nvPr>
            <p:ph type="subTitle" idx="1"/>
          </p:nvPr>
        </p:nvSpPr>
        <p:spPr>
          <a:xfrm>
            <a:off x="4675810" y="873465"/>
            <a:ext cx="3141900" cy="3773103"/>
          </a:xfrm>
        </p:spPr>
        <p:txBody>
          <a:bodyPr/>
          <a:lstStyle/>
          <a:p>
            <a:pPr marL="182880">
              <a:spcBef>
                <a:spcPts val="400"/>
              </a:spcBef>
              <a:spcAft>
                <a:spcPts val="400"/>
              </a:spcAft>
              <a:buFont typeface="Arial" panose="020B0604020202020204" pitchFamily="34" charset="0"/>
            </a:pPr>
            <a:r>
              <a:rPr lang="en-US" sz="1200" dirty="0">
                <a:solidFill>
                  <a:schemeClr val="tx1">
                    <a:lumMod val="85000"/>
                    <a:lumOff val="15000"/>
                  </a:schemeClr>
                </a:solidFill>
              </a:rPr>
              <a:t>The main challenge is weak demand in the South due to ineffective marketing and limited access to products. Solutions include conducting market analysis, increasing store presence, rebranding marketing campaigns, and providing targeted incentives to stimulate demand.</a:t>
            </a:r>
          </a:p>
          <a:p>
            <a:pPr marL="182880">
              <a:spcBef>
                <a:spcPts val="400"/>
              </a:spcBef>
              <a:spcAft>
                <a:spcPts val="400"/>
              </a:spcAft>
              <a:buFont typeface="Arial" panose="020B0604020202020204" pitchFamily="34" charset="0"/>
            </a:pPr>
            <a:r>
              <a:rPr lang="en-US" sz="1200" b="1" dirty="0">
                <a:solidFill>
                  <a:schemeClr val="tx1">
                    <a:lumMod val="85000"/>
                    <a:lumOff val="15000"/>
                  </a:schemeClr>
                </a:solidFill>
              </a:rPr>
              <a:t>Solutions:</a:t>
            </a:r>
          </a:p>
          <a:p>
            <a:pPr marL="468630" indent="-285750">
              <a:lnSpc>
                <a:spcPct val="100000"/>
              </a:lnSpc>
              <a:spcBef>
                <a:spcPts val="400"/>
              </a:spcBef>
              <a:spcAft>
                <a:spcPts val="400"/>
              </a:spcAft>
              <a:buFont typeface="Arial" panose="020B0604020202020204" pitchFamily="34" charset="0"/>
              <a:buChar char="•"/>
            </a:pPr>
            <a:r>
              <a:rPr lang="en-US" sz="1200" dirty="0"/>
              <a:t>Conduct Market Analysis</a:t>
            </a:r>
          </a:p>
          <a:p>
            <a:pPr marL="468630" indent="-285750">
              <a:lnSpc>
                <a:spcPct val="100000"/>
              </a:lnSpc>
              <a:spcBef>
                <a:spcPts val="400"/>
              </a:spcBef>
              <a:spcAft>
                <a:spcPts val="400"/>
              </a:spcAft>
              <a:buFont typeface="Arial" panose="020B0604020202020204" pitchFamily="34" charset="0"/>
              <a:buChar char="•"/>
            </a:pPr>
            <a:r>
              <a:rPr lang="en-US" sz="1200" dirty="0"/>
              <a:t>Increase Store Locations</a:t>
            </a:r>
          </a:p>
          <a:p>
            <a:pPr marL="468630" indent="-285750">
              <a:lnSpc>
                <a:spcPct val="100000"/>
              </a:lnSpc>
              <a:spcBef>
                <a:spcPts val="400"/>
              </a:spcBef>
              <a:spcAft>
                <a:spcPts val="400"/>
              </a:spcAft>
              <a:buFont typeface="Arial" panose="020B0604020202020204" pitchFamily="34" charset="0"/>
              <a:buChar char="•"/>
            </a:pPr>
            <a:r>
              <a:rPr lang="en-US" sz="1200" dirty="0"/>
              <a:t>Strengthen Distribution Networks</a:t>
            </a:r>
          </a:p>
          <a:p>
            <a:pPr marL="468630" indent="-285750">
              <a:lnSpc>
                <a:spcPct val="100000"/>
              </a:lnSpc>
              <a:spcBef>
                <a:spcPts val="400"/>
              </a:spcBef>
              <a:spcAft>
                <a:spcPts val="400"/>
              </a:spcAft>
              <a:buFont typeface="Arial" panose="020B0604020202020204" pitchFamily="34" charset="0"/>
              <a:buChar char="•"/>
            </a:pPr>
            <a:r>
              <a:rPr lang="en-US" sz="1200" dirty="0"/>
              <a:t>Digital &amp; Offline Ads</a:t>
            </a:r>
          </a:p>
          <a:p>
            <a:pPr marL="468630" indent="-285750">
              <a:lnSpc>
                <a:spcPct val="100000"/>
              </a:lnSpc>
              <a:spcBef>
                <a:spcPts val="400"/>
              </a:spcBef>
              <a:spcAft>
                <a:spcPts val="400"/>
              </a:spcAft>
              <a:buFont typeface="Arial" panose="020B0604020202020204" pitchFamily="34" charset="0"/>
              <a:buChar char="•"/>
            </a:pPr>
            <a:r>
              <a:rPr lang="en-US" sz="1200" dirty="0"/>
              <a:t>Customer Education</a:t>
            </a:r>
          </a:p>
          <a:p>
            <a:pPr marL="468630" indent="-285750">
              <a:lnSpc>
                <a:spcPct val="100000"/>
              </a:lnSpc>
              <a:spcBef>
                <a:spcPts val="400"/>
              </a:spcBef>
              <a:spcAft>
                <a:spcPts val="400"/>
              </a:spcAft>
              <a:buFont typeface="Arial" panose="020B0604020202020204" pitchFamily="34" charset="0"/>
              <a:buChar char="•"/>
            </a:pPr>
            <a:r>
              <a:rPr lang="en-US" sz="1200" dirty="0"/>
              <a:t>Customized Discounts &amp; Offers</a:t>
            </a:r>
          </a:p>
          <a:p>
            <a:pPr marL="468630" indent="-285750">
              <a:lnSpc>
                <a:spcPct val="100000"/>
              </a:lnSpc>
              <a:spcBef>
                <a:spcPts val="400"/>
              </a:spcBef>
              <a:spcAft>
                <a:spcPts val="400"/>
              </a:spcAft>
              <a:buFont typeface="Arial" panose="020B0604020202020204" pitchFamily="34" charset="0"/>
              <a:buChar char="•"/>
            </a:pPr>
            <a:r>
              <a:rPr lang="en-US" sz="1200" dirty="0"/>
              <a:t>Seasonal and Holiday Promotions</a:t>
            </a:r>
            <a:endParaRPr lang="en-US" sz="1200" dirty="0">
              <a:solidFill>
                <a:schemeClr val="tx1">
                  <a:lumMod val="85000"/>
                  <a:lumOff val="15000"/>
                </a:schemeClr>
              </a:solidFill>
            </a:endParaRPr>
          </a:p>
          <a:p>
            <a:endParaRPr lang="en-US" sz="1200" dirty="0"/>
          </a:p>
        </p:txBody>
      </p:sp>
      <p:pic>
        <p:nvPicPr>
          <p:cNvPr id="4" name="Picture 3">
            <a:extLst>
              <a:ext uri="{FF2B5EF4-FFF2-40B4-BE49-F238E27FC236}">
                <a16:creationId xmlns:a16="http://schemas.microsoft.com/office/drawing/2014/main" id="{2FEF078B-0ADB-4717-EACA-FB5B0AC01CDC}"/>
              </a:ext>
            </a:extLst>
          </p:cNvPr>
          <p:cNvPicPr>
            <a:picLocks noChangeAspect="1"/>
          </p:cNvPicPr>
          <p:nvPr/>
        </p:nvPicPr>
        <p:blipFill>
          <a:blip r:embed="rId3"/>
          <a:srcRect r="1102"/>
          <a:stretch/>
        </p:blipFill>
        <p:spPr>
          <a:xfrm>
            <a:off x="0" y="1432811"/>
            <a:ext cx="4675810" cy="2923771"/>
          </a:xfrm>
          <a:prstGeom prst="rect">
            <a:avLst/>
          </a:prstGeom>
        </p:spPr>
      </p:pic>
    </p:spTree>
    <p:extLst>
      <p:ext uri="{BB962C8B-B14F-4D97-AF65-F5344CB8AC3E}">
        <p14:creationId xmlns:p14="http://schemas.microsoft.com/office/powerpoint/2010/main" val="79450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4">
          <a:extLst>
            <a:ext uri="{FF2B5EF4-FFF2-40B4-BE49-F238E27FC236}">
              <a16:creationId xmlns:a16="http://schemas.microsoft.com/office/drawing/2014/main" id="{BD98F274-87C4-2EE4-1353-9A808FE0806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EB04B21-70B1-D0C1-3DE5-C75950358B8D}"/>
              </a:ext>
            </a:extLst>
          </p:cNvPr>
          <p:cNvSpPr>
            <a:spLocks noGrp="1"/>
          </p:cNvSpPr>
          <p:nvPr>
            <p:ph type="title"/>
          </p:nvPr>
        </p:nvSpPr>
        <p:spPr>
          <a:xfrm>
            <a:off x="720000" y="445025"/>
            <a:ext cx="7704000" cy="572700"/>
          </a:xfrm>
        </p:spPr>
        <p:txBody>
          <a:bodyPr spcFirstLastPara="1" wrap="square" lIns="91425" tIns="91425" rIns="91425" bIns="91425" anchor="t" anchorCtr="0">
            <a:normAutofit/>
          </a:bodyPr>
          <a:lstStyle/>
          <a:p>
            <a:pPr>
              <a:lnSpc>
                <a:spcPct val="90000"/>
              </a:lnSpc>
            </a:pPr>
            <a:r>
              <a:rPr lang="en-US" sz="2700" b="0" i="0" u="none" strike="noStrike" cap="none" dirty="0">
                <a:latin typeface="Baloo 2 ExtraBold"/>
                <a:ea typeface="Baloo 2 ExtraBold"/>
                <a:cs typeface="Baloo 2 ExtraBold"/>
                <a:sym typeface="Baloo 2 ExtraBold"/>
              </a:rPr>
              <a:t>Shipping Problems and the </a:t>
            </a:r>
            <a:r>
              <a:rPr lang="en-US" sz="2700" dirty="0"/>
              <a:t>I</a:t>
            </a:r>
            <a:r>
              <a:rPr lang="en-US" sz="2700" b="0" i="0" u="none" strike="noStrike" cap="none" dirty="0">
                <a:latin typeface="Baloo 2 ExtraBold"/>
                <a:ea typeface="Baloo 2 ExtraBold"/>
                <a:cs typeface="Baloo 2 ExtraBold"/>
                <a:sym typeface="Baloo 2 ExtraBold"/>
              </a:rPr>
              <a:t>mpact on the </a:t>
            </a:r>
            <a:r>
              <a:rPr lang="en-US" sz="2700" dirty="0"/>
              <a:t>S</a:t>
            </a:r>
            <a:r>
              <a:rPr lang="en-US" sz="2700" b="0" i="0" u="none" strike="noStrike" cap="none" dirty="0">
                <a:latin typeface="Baloo 2 ExtraBold"/>
                <a:ea typeface="Baloo 2 ExtraBold"/>
                <a:cs typeface="Baloo 2 ExtraBold"/>
                <a:sym typeface="Baloo 2 ExtraBold"/>
              </a:rPr>
              <a:t>ales</a:t>
            </a:r>
          </a:p>
        </p:txBody>
      </p:sp>
      <p:sp>
        <p:nvSpPr>
          <p:cNvPr id="8" name="Subtitle 10">
            <a:extLst>
              <a:ext uri="{FF2B5EF4-FFF2-40B4-BE49-F238E27FC236}">
                <a16:creationId xmlns:a16="http://schemas.microsoft.com/office/drawing/2014/main" id="{815B0FD0-100B-E0B8-1959-649BCD684285}"/>
              </a:ext>
            </a:extLst>
          </p:cNvPr>
          <p:cNvSpPr>
            <a:spLocks noGrp="1"/>
          </p:cNvSpPr>
          <p:nvPr>
            <p:ph type="subTitle" idx="1"/>
          </p:nvPr>
        </p:nvSpPr>
        <p:spPr>
          <a:xfrm>
            <a:off x="44996" y="3411949"/>
            <a:ext cx="4423195" cy="1543670"/>
          </a:xfrm>
        </p:spPr>
        <p:txBody>
          <a:bodyPr/>
          <a:lstStyle/>
          <a:p>
            <a:pPr marL="182880">
              <a:spcBef>
                <a:spcPts val="400"/>
              </a:spcBef>
              <a:spcAft>
                <a:spcPts val="400"/>
              </a:spcAft>
              <a:buFont typeface="Arial" panose="020B0604020202020204" pitchFamily="34" charset="0"/>
            </a:pPr>
            <a:r>
              <a:rPr lang="en-US" sz="1200" dirty="0">
                <a:solidFill>
                  <a:schemeClr val="tx1">
                    <a:lumMod val="85000"/>
                    <a:lumOff val="15000"/>
                  </a:schemeClr>
                </a:solidFill>
              </a:rPr>
              <a:t>The main challenge is to increase the use of faster shipping options like First Class and Same Day without negatively impacting customer experience or service costs. Proposed solutions focus on reducing costs, raising awareness of faster services, and incentivizing customers to try these options.</a:t>
            </a:r>
          </a:p>
          <a:p>
            <a:endParaRPr lang="en-US" sz="1200" dirty="0"/>
          </a:p>
        </p:txBody>
      </p:sp>
      <p:pic>
        <p:nvPicPr>
          <p:cNvPr id="2" name="Picture 1" descr="A blue rectangles on a white background&#10;&#10;Description automatically generated">
            <a:extLst>
              <a:ext uri="{FF2B5EF4-FFF2-40B4-BE49-F238E27FC236}">
                <a16:creationId xmlns:a16="http://schemas.microsoft.com/office/drawing/2014/main" id="{46546C11-87FC-76E3-CED2-F26ED5845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6" y="1017725"/>
            <a:ext cx="4630815" cy="2394224"/>
          </a:xfrm>
          <a:prstGeom prst="rect">
            <a:avLst/>
          </a:prstGeom>
        </p:spPr>
      </p:pic>
      <p:sp>
        <p:nvSpPr>
          <p:cNvPr id="10" name="Subtitle 10">
            <a:extLst>
              <a:ext uri="{FF2B5EF4-FFF2-40B4-BE49-F238E27FC236}">
                <a16:creationId xmlns:a16="http://schemas.microsoft.com/office/drawing/2014/main" id="{88079114-92E7-7230-FCF6-B41053F59443}"/>
              </a:ext>
            </a:extLst>
          </p:cNvPr>
          <p:cNvSpPr txBox="1">
            <a:spLocks/>
          </p:cNvSpPr>
          <p:nvPr/>
        </p:nvSpPr>
        <p:spPr>
          <a:xfrm>
            <a:off x="4720805" y="899626"/>
            <a:ext cx="4423195" cy="32328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182880">
              <a:spcBef>
                <a:spcPts val="400"/>
              </a:spcBef>
              <a:spcAft>
                <a:spcPts val="400"/>
              </a:spcAft>
              <a:buFont typeface="Arial" panose="020B0604020202020204" pitchFamily="34" charset="0"/>
            </a:pPr>
            <a:r>
              <a:rPr lang="en-US" sz="1200" b="1" dirty="0">
                <a:solidFill>
                  <a:schemeClr val="tx1">
                    <a:lumMod val="85000"/>
                    <a:lumOff val="15000"/>
                  </a:schemeClr>
                </a:solidFill>
              </a:rPr>
              <a:t>Solutions:</a:t>
            </a:r>
          </a:p>
          <a:p>
            <a:pPr marL="468630" indent="-285750">
              <a:spcBef>
                <a:spcPts val="400"/>
              </a:spcBef>
              <a:spcAft>
                <a:spcPts val="400"/>
              </a:spcAft>
              <a:buFont typeface="Arial" panose="020B0604020202020204" pitchFamily="34" charset="0"/>
              <a:buChar char="•"/>
            </a:pPr>
            <a:r>
              <a:rPr lang="en-US" sz="1200" b="1" dirty="0">
                <a:solidFill>
                  <a:schemeClr val="tx1">
                    <a:lumMod val="85000"/>
                    <a:lumOff val="15000"/>
                  </a:schemeClr>
                </a:solidFill>
              </a:rPr>
              <a:t>Analyze Shipping Costs and Customer Satisfaction: </a:t>
            </a:r>
            <a:r>
              <a:rPr lang="en-US" sz="1200" dirty="0">
                <a:solidFill>
                  <a:schemeClr val="tx1">
                    <a:lumMod val="85000"/>
                    <a:lumOff val="15000"/>
                  </a:schemeClr>
                </a:solidFill>
              </a:rPr>
              <a:t>Conduct a study to understand why customers prefer standard shipping, possibly due to lower costs. Offer discounts or promotions on faster shipping options to encourage usage, like free expedited shipping over a certain spending threshold.</a:t>
            </a:r>
          </a:p>
          <a:p>
            <a:pPr marL="468630" indent="-285750">
              <a:spcBef>
                <a:spcPts val="400"/>
              </a:spcBef>
              <a:spcAft>
                <a:spcPts val="400"/>
              </a:spcAft>
              <a:buFont typeface="Arial" panose="020B0604020202020204" pitchFamily="34" charset="0"/>
              <a:buChar char="•"/>
            </a:pPr>
            <a:r>
              <a:rPr lang="en-US" sz="1200" b="1" dirty="0">
                <a:solidFill>
                  <a:schemeClr val="tx1">
                    <a:lumMod val="85000"/>
                    <a:lumOff val="15000"/>
                  </a:schemeClr>
                </a:solidFill>
              </a:rPr>
              <a:t>Increase Awareness of Faster Services</a:t>
            </a:r>
          </a:p>
          <a:p>
            <a:pPr marL="468630" indent="-285750">
              <a:spcBef>
                <a:spcPts val="400"/>
              </a:spcBef>
              <a:spcAft>
                <a:spcPts val="400"/>
              </a:spcAft>
              <a:buFont typeface="Arial" panose="020B0604020202020204" pitchFamily="34" charset="0"/>
              <a:buChar char="•"/>
            </a:pPr>
            <a:r>
              <a:rPr lang="en-US" sz="1200" b="1" dirty="0">
                <a:solidFill>
                  <a:schemeClr val="tx1">
                    <a:lumMod val="85000"/>
                    <a:lumOff val="15000"/>
                  </a:schemeClr>
                </a:solidFill>
              </a:rPr>
              <a:t>improve Fast Shipping Costs: </a:t>
            </a:r>
            <a:r>
              <a:rPr lang="en-US" sz="1200" dirty="0">
                <a:solidFill>
                  <a:schemeClr val="tx1">
                    <a:lumMod val="85000"/>
                    <a:lumOff val="15000"/>
                  </a:schemeClr>
                </a:solidFill>
              </a:rPr>
              <a:t>If expedited shipping costs are too high, it may deter orders. Negotiate with shipping companies for reduced rates and offer limited-time discounts on same-day shipping.</a:t>
            </a:r>
          </a:p>
          <a:p>
            <a:endParaRPr lang="en-US" sz="1200" dirty="0"/>
          </a:p>
        </p:txBody>
      </p:sp>
    </p:spTree>
    <p:extLst>
      <p:ext uri="{BB962C8B-B14F-4D97-AF65-F5344CB8AC3E}">
        <p14:creationId xmlns:p14="http://schemas.microsoft.com/office/powerpoint/2010/main" val="103635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4">
          <a:extLst>
            <a:ext uri="{FF2B5EF4-FFF2-40B4-BE49-F238E27FC236}">
              <a16:creationId xmlns:a16="http://schemas.microsoft.com/office/drawing/2014/main" id="{AF2166DE-098F-BB25-49B0-B002F47A1B9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4138FB6-11CC-707F-1B96-2BFC73BC25DE}"/>
              </a:ext>
            </a:extLst>
          </p:cNvPr>
          <p:cNvSpPr>
            <a:spLocks noGrp="1"/>
          </p:cNvSpPr>
          <p:nvPr>
            <p:ph type="title"/>
          </p:nvPr>
        </p:nvSpPr>
        <p:spPr>
          <a:xfrm>
            <a:off x="720000" y="445025"/>
            <a:ext cx="7704000" cy="572700"/>
          </a:xfrm>
        </p:spPr>
        <p:txBody>
          <a:bodyPr spcFirstLastPara="1" wrap="square" lIns="91425" tIns="91425" rIns="91425" bIns="91425" anchor="t" anchorCtr="0">
            <a:noAutofit/>
          </a:bodyPr>
          <a:lstStyle/>
          <a:p>
            <a:pPr>
              <a:lnSpc>
                <a:spcPct val="90000"/>
              </a:lnSpc>
            </a:pPr>
            <a:r>
              <a:rPr lang="en-US" sz="1800" b="0" i="0" u="none" strike="noStrike" cap="none" dirty="0">
                <a:latin typeface="Baloo 2 ExtraBold"/>
                <a:ea typeface="Baloo 2 ExtraBold"/>
                <a:cs typeface="Baloo 2 ExtraBold"/>
                <a:sym typeface="Baloo 2 ExtraBold"/>
              </a:rPr>
              <a:t>Dependence on Specific </a:t>
            </a:r>
            <a:r>
              <a:rPr lang="en-US" sz="1800" dirty="0"/>
              <a:t>P</a:t>
            </a:r>
            <a:r>
              <a:rPr lang="en-US" sz="1800" b="0" i="0" u="none" strike="noStrike" cap="none" dirty="0">
                <a:latin typeface="Baloo 2 ExtraBold"/>
                <a:ea typeface="Baloo 2 ExtraBold"/>
                <a:cs typeface="Baloo 2 ExtraBold"/>
                <a:sym typeface="Baloo 2 ExtraBold"/>
              </a:rPr>
              <a:t>roducts That </a:t>
            </a:r>
            <a:r>
              <a:rPr lang="en-US" sz="1800" dirty="0"/>
              <a:t>H</a:t>
            </a:r>
            <a:r>
              <a:rPr lang="en-US" sz="1800" b="0" i="0" u="none" strike="noStrike" cap="none" dirty="0">
                <a:latin typeface="Baloo 2 ExtraBold"/>
                <a:ea typeface="Baloo 2 ExtraBold"/>
                <a:cs typeface="Baloo 2 ExtraBold"/>
                <a:sym typeface="Baloo 2 ExtraBold"/>
              </a:rPr>
              <a:t>as </a:t>
            </a:r>
            <a:r>
              <a:rPr lang="en-US" sz="1800" dirty="0"/>
              <a:t>B</a:t>
            </a:r>
            <a:r>
              <a:rPr lang="en-US" sz="1800" b="0" i="0" u="none" strike="noStrike" cap="none" dirty="0">
                <a:latin typeface="Baloo 2 ExtraBold"/>
                <a:ea typeface="Baloo 2 ExtraBold"/>
                <a:cs typeface="Baloo 2 ExtraBold"/>
                <a:sym typeface="Baloo 2 ExtraBold"/>
              </a:rPr>
              <a:t>ig </a:t>
            </a:r>
            <a:r>
              <a:rPr lang="en-US" sz="1800" dirty="0"/>
              <a:t>I</a:t>
            </a:r>
            <a:r>
              <a:rPr lang="en-US" sz="1800" b="0" i="0" u="none" strike="noStrike" cap="none" dirty="0">
                <a:latin typeface="Baloo 2 ExtraBold"/>
                <a:ea typeface="Baloo 2 ExtraBold"/>
                <a:cs typeface="Baloo 2 ExtraBold"/>
                <a:sym typeface="Baloo 2 ExtraBold"/>
              </a:rPr>
              <a:t>nfluence  on the </a:t>
            </a:r>
            <a:r>
              <a:rPr lang="en-US" sz="1800" dirty="0"/>
              <a:t>S</a:t>
            </a:r>
            <a:r>
              <a:rPr lang="en-US" sz="1800" b="0" i="0" u="none" strike="noStrike" cap="none" dirty="0">
                <a:latin typeface="Baloo 2 ExtraBold"/>
                <a:ea typeface="Baloo 2 ExtraBold"/>
                <a:cs typeface="Baloo 2 ExtraBold"/>
                <a:sym typeface="Baloo 2 ExtraBold"/>
              </a:rPr>
              <a:t>ales</a:t>
            </a:r>
          </a:p>
        </p:txBody>
      </p:sp>
      <p:sp>
        <p:nvSpPr>
          <p:cNvPr id="8" name="Subtitle 10">
            <a:extLst>
              <a:ext uri="{FF2B5EF4-FFF2-40B4-BE49-F238E27FC236}">
                <a16:creationId xmlns:a16="http://schemas.microsoft.com/office/drawing/2014/main" id="{C801EAE1-5BB0-E2DA-D024-001C3208F344}"/>
              </a:ext>
            </a:extLst>
          </p:cNvPr>
          <p:cNvSpPr>
            <a:spLocks noGrp="1"/>
          </p:cNvSpPr>
          <p:nvPr>
            <p:ph type="subTitle" idx="1"/>
          </p:nvPr>
        </p:nvSpPr>
        <p:spPr>
          <a:xfrm>
            <a:off x="26042" y="2795834"/>
            <a:ext cx="4668721" cy="2195643"/>
          </a:xfrm>
        </p:spPr>
        <p:txBody>
          <a:bodyPr/>
          <a:lstStyle/>
          <a:p>
            <a:pPr marL="182880">
              <a:spcBef>
                <a:spcPts val="400"/>
              </a:spcBef>
              <a:spcAft>
                <a:spcPts val="400"/>
              </a:spcAft>
              <a:buFont typeface="Arial" panose="020B0604020202020204" pitchFamily="34" charset="0"/>
            </a:pPr>
            <a:r>
              <a:rPr lang="en-US" sz="1200" dirty="0">
                <a:solidFill>
                  <a:schemeClr val="tx1">
                    <a:lumMod val="85000"/>
                    <a:lumOff val="15000"/>
                  </a:schemeClr>
                </a:solidFill>
              </a:rPr>
              <a:t>Heavy reliance on a few categories for most revenue can be risky. If these categories are negatively affected by factors like decreased demand or supply issues, total revenue may suffer.</a:t>
            </a:r>
            <a:r>
              <a:rPr lang="en-US" sz="1200" b="1" dirty="0">
                <a:solidFill>
                  <a:schemeClr val="tx1">
                    <a:lumMod val="85000"/>
                    <a:lumOff val="15000"/>
                  </a:schemeClr>
                </a:solidFill>
              </a:rPr>
              <a:t> </a:t>
            </a:r>
          </a:p>
          <a:p>
            <a:pPr marL="182880">
              <a:spcBef>
                <a:spcPts val="400"/>
              </a:spcBef>
              <a:spcAft>
                <a:spcPts val="400"/>
              </a:spcAft>
              <a:buFont typeface="Arial" panose="020B0604020202020204" pitchFamily="34" charset="0"/>
            </a:pPr>
            <a:r>
              <a:rPr lang="en-US" sz="1200" b="1" dirty="0">
                <a:solidFill>
                  <a:schemeClr val="tx1">
                    <a:lumMod val="85000"/>
                    <a:lumOff val="15000"/>
                  </a:schemeClr>
                </a:solidFill>
              </a:rPr>
              <a:t>Solutions:</a:t>
            </a:r>
          </a:p>
          <a:p>
            <a:pPr marL="354330" indent="-171450">
              <a:spcBef>
                <a:spcPts val="400"/>
              </a:spcBef>
              <a:spcAft>
                <a:spcPts val="400"/>
              </a:spcAft>
              <a:buFont typeface="Arial" panose="020B0604020202020204" pitchFamily="34" charset="0"/>
              <a:buChar char="•"/>
            </a:pPr>
            <a:r>
              <a:rPr lang="en-US" sz="1200" b="1" dirty="0">
                <a:solidFill>
                  <a:schemeClr val="tx1">
                    <a:lumMod val="85000"/>
                    <a:lumOff val="15000"/>
                  </a:schemeClr>
                </a:solidFill>
              </a:rPr>
              <a:t>Product Diversification Strategy: </a:t>
            </a:r>
            <a:r>
              <a:rPr lang="en-US" sz="1200" dirty="0">
                <a:solidFill>
                  <a:schemeClr val="tx1">
                    <a:lumMod val="85000"/>
                    <a:lumOff val="15000"/>
                  </a:schemeClr>
                </a:solidFill>
              </a:rPr>
              <a:t>While high-performing categories are crucial, developing other categories through targeted marketing campaigns or product enhancements is essential.</a:t>
            </a:r>
          </a:p>
          <a:p>
            <a:pPr marL="182880">
              <a:spcBef>
                <a:spcPts val="400"/>
              </a:spcBef>
              <a:spcAft>
                <a:spcPts val="400"/>
              </a:spcAft>
              <a:buFont typeface="Arial" panose="020B0604020202020204" pitchFamily="34" charset="0"/>
            </a:pPr>
            <a:endParaRPr lang="en-US" sz="1200" dirty="0">
              <a:solidFill>
                <a:schemeClr val="tx1">
                  <a:lumMod val="85000"/>
                  <a:lumOff val="15000"/>
                </a:schemeClr>
              </a:solidFill>
            </a:endParaRPr>
          </a:p>
        </p:txBody>
      </p:sp>
      <p:sp>
        <p:nvSpPr>
          <p:cNvPr id="10" name="Subtitle 10">
            <a:extLst>
              <a:ext uri="{FF2B5EF4-FFF2-40B4-BE49-F238E27FC236}">
                <a16:creationId xmlns:a16="http://schemas.microsoft.com/office/drawing/2014/main" id="{24B1F0C3-64FC-34AF-CFAE-268B909878CA}"/>
              </a:ext>
            </a:extLst>
          </p:cNvPr>
          <p:cNvSpPr txBox="1">
            <a:spLocks/>
          </p:cNvSpPr>
          <p:nvPr/>
        </p:nvSpPr>
        <p:spPr>
          <a:xfrm>
            <a:off x="4720805" y="2795835"/>
            <a:ext cx="4423195" cy="12941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354330" indent="-171450">
              <a:spcBef>
                <a:spcPts val="400"/>
              </a:spcBef>
              <a:spcAft>
                <a:spcPts val="400"/>
              </a:spcAft>
              <a:buFont typeface="Arial" panose="020B0604020202020204" pitchFamily="34" charset="0"/>
              <a:buChar char="•"/>
            </a:pPr>
            <a:r>
              <a:rPr lang="en-US" sz="1200" b="1" dirty="0">
                <a:solidFill>
                  <a:schemeClr val="tx1">
                    <a:lumMod val="85000"/>
                    <a:lumOff val="15000"/>
                  </a:schemeClr>
                </a:solidFill>
              </a:rPr>
              <a:t>Analyze Success Factors: </a:t>
            </a:r>
            <a:r>
              <a:rPr lang="en-US" sz="1200" dirty="0">
                <a:solidFill>
                  <a:schemeClr val="tx1">
                    <a:lumMod val="85000"/>
                    <a:lumOff val="15000"/>
                  </a:schemeClr>
                </a:solidFill>
              </a:rPr>
              <a:t>Conduct a detailed analysis of high-selling categories to understand their success (e.g., product quality, appropriate pricing, effective promotions) and apply these strategies to lower-performing categories.</a:t>
            </a:r>
          </a:p>
        </p:txBody>
      </p:sp>
      <p:pic>
        <p:nvPicPr>
          <p:cNvPr id="3" name="Content Placeholder 7" descr="A graph with blue squares&#10;&#10;Description automatically generated">
            <a:extLst>
              <a:ext uri="{FF2B5EF4-FFF2-40B4-BE49-F238E27FC236}">
                <a16:creationId xmlns:a16="http://schemas.microsoft.com/office/drawing/2014/main" id="{806F15BD-8FD4-F283-E46C-F9ED84C70A75}"/>
              </a:ext>
            </a:extLst>
          </p:cNvPr>
          <p:cNvPicPr>
            <a:picLocks noGrp="1" noChangeAspect="1"/>
          </p:cNvPicPr>
          <p:nvPr/>
        </p:nvPicPr>
        <p:blipFill>
          <a:blip r:embed="rId3">
            <a:extLst>
              <a:ext uri="{28A0092B-C50C-407E-A947-70E740481C1C}">
                <a14:useLocalDpi xmlns:a14="http://schemas.microsoft.com/office/drawing/2010/main" val="0"/>
              </a:ext>
            </a:extLst>
          </a:blip>
          <a:srcRect t="6407"/>
          <a:stretch/>
        </p:blipFill>
        <p:spPr>
          <a:xfrm>
            <a:off x="0" y="805172"/>
            <a:ext cx="9144000" cy="2118128"/>
          </a:xfrm>
          <a:prstGeom prst="rect">
            <a:avLst/>
          </a:prstGeom>
        </p:spPr>
      </p:pic>
      <p:sp>
        <p:nvSpPr>
          <p:cNvPr id="4" name="Subtitle 10">
            <a:extLst>
              <a:ext uri="{FF2B5EF4-FFF2-40B4-BE49-F238E27FC236}">
                <a16:creationId xmlns:a16="http://schemas.microsoft.com/office/drawing/2014/main" id="{96AAF039-5393-3A54-877E-DE43593C2B6E}"/>
              </a:ext>
            </a:extLst>
          </p:cNvPr>
          <p:cNvSpPr txBox="1">
            <a:spLocks/>
          </p:cNvSpPr>
          <p:nvPr/>
        </p:nvSpPr>
        <p:spPr>
          <a:xfrm>
            <a:off x="4746847" y="3976809"/>
            <a:ext cx="2958213" cy="11666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354330" indent="-171450">
              <a:spcBef>
                <a:spcPts val="400"/>
              </a:spcBef>
              <a:spcAft>
                <a:spcPts val="400"/>
              </a:spcAft>
              <a:buFont typeface="Arial" panose="020B0604020202020204" pitchFamily="34" charset="0"/>
              <a:buChar char="•"/>
            </a:pPr>
            <a:r>
              <a:rPr lang="en-US" sz="1200" b="1" dirty="0">
                <a:solidFill>
                  <a:schemeClr val="tx1">
                    <a:lumMod val="85000"/>
                    <a:lumOff val="15000"/>
                  </a:schemeClr>
                </a:solidFill>
              </a:rPr>
              <a:t>Low-Selling Categories: </a:t>
            </a:r>
            <a:r>
              <a:rPr lang="en-US" sz="1200" dirty="0">
                <a:solidFill>
                  <a:schemeClr val="tx1">
                    <a:lumMod val="85000"/>
                    <a:lumOff val="15000"/>
                  </a:schemeClr>
                </a:solidFill>
              </a:rPr>
              <a:t>Categories like nails, stickers, and envelopes show minimal sales contribution.</a:t>
            </a:r>
          </a:p>
        </p:txBody>
      </p:sp>
    </p:spTree>
    <p:extLst>
      <p:ext uri="{BB962C8B-B14F-4D97-AF65-F5344CB8AC3E}">
        <p14:creationId xmlns:p14="http://schemas.microsoft.com/office/powerpoint/2010/main" val="54226291"/>
      </p:ext>
    </p:extLst>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784</Words>
  <Application>Microsoft Office PowerPoint</Application>
  <PresentationFormat>On-screen Show (16:9)</PresentationFormat>
  <Paragraphs>75</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Anaheim</vt:lpstr>
      <vt:lpstr>Arial</vt:lpstr>
      <vt:lpstr>Baloo 2 ExtraBold</vt:lpstr>
      <vt:lpstr>Calibri</vt:lpstr>
      <vt:lpstr>Nunito Light</vt:lpstr>
      <vt:lpstr>DM Sans</vt:lpstr>
      <vt:lpstr>Statistics and Data Analysis - 6th Grade by Slidesgo</vt:lpstr>
      <vt:lpstr>Superstore Sales Analysis</vt:lpstr>
      <vt:lpstr>01</vt:lpstr>
      <vt:lpstr>The Datasets and Cleaning</vt:lpstr>
      <vt:lpstr>The Datasets and Cleaning</vt:lpstr>
      <vt:lpstr>The Problems and Proposed Solutions</vt:lpstr>
      <vt:lpstr>Uneven Distribution of Sales over the States</vt:lpstr>
      <vt:lpstr>The Distribution of Sales Across Regions</vt:lpstr>
      <vt:lpstr>Shipping Problems and the Impact on the Sales</vt:lpstr>
      <vt:lpstr>Dependence on Specific Products That Has Big Influence  on the Sales</vt:lpstr>
      <vt:lpstr>The Uneven Distribution of Sales between Consumers</vt:lpstr>
      <vt:lpstr>Significant Discrepancy Between the Top Costumers </vt:lpstr>
      <vt:lpstr>Imbalance Sales over Category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Mohammed Hany</dc:creator>
  <cp:lastModifiedBy>محمد هانى رافت محروس</cp:lastModifiedBy>
  <cp:revision>2</cp:revision>
  <dcterms:modified xsi:type="dcterms:W3CDTF">2024-10-07T12:02:27Z</dcterms:modified>
</cp:coreProperties>
</file>