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1"/>
  </p:sldMasterIdLst>
  <p:notesMasterIdLst>
    <p:notesMasterId r:id="rId28"/>
  </p:notesMasterIdLst>
  <p:sldIdLst>
    <p:sldId id="256" r:id="rId2"/>
    <p:sldId id="257" r:id="rId3"/>
    <p:sldId id="258" r:id="rId4"/>
    <p:sldId id="259" r:id="rId5"/>
    <p:sldId id="288" r:id="rId6"/>
    <p:sldId id="260" r:id="rId7"/>
    <p:sldId id="289" r:id="rId8"/>
    <p:sldId id="292" r:id="rId9"/>
    <p:sldId id="261" r:id="rId10"/>
    <p:sldId id="262" r:id="rId11"/>
    <p:sldId id="268" r:id="rId12"/>
    <p:sldId id="279" r:id="rId13"/>
    <p:sldId id="269" r:id="rId14"/>
    <p:sldId id="290" r:id="rId15"/>
    <p:sldId id="270" r:id="rId16"/>
    <p:sldId id="291" r:id="rId17"/>
    <p:sldId id="271" r:id="rId18"/>
    <p:sldId id="272" r:id="rId19"/>
    <p:sldId id="282" r:id="rId20"/>
    <p:sldId id="283" r:id="rId21"/>
    <p:sldId id="293" r:id="rId22"/>
    <p:sldId id="294" r:id="rId23"/>
    <p:sldId id="295" r:id="rId24"/>
    <p:sldId id="284" r:id="rId25"/>
    <p:sldId id="285" r:id="rId26"/>
    <p:sldId id="287" r:id="rId2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16163334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18/11/2012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1"/>
        <p:cNvGrpSpPr/>
        <p:nvPr/>
      </p:nvGrpSpPr>
      <p:grpSpPr>
        <a:xfrm>
          <a:off x="0" y="0"/>
          <a:ext cx="0" cy="0"/>
          <a:chOff x="0" y="0"/>
          <a:chExt cx="0" cy="0"/>
        </a:xfrm>
      </p:grpSpPr>
      <p:sp>
        <p:nvSpPr>
          <p:cNvPr id="13" name="Shape 13"/>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a:endParaRPr/>
          </a:p>
        </p:txBody>
      </p:sp>
      <p:sp>
        <p:nvSpPr>
          <p:cNvPr id="14" name="Shape 14"/>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18/11/2012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18/11/2012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18/11/2012</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18/11/2012</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228600" y="1288197"/>
            <a:ext cx="8534400" cy="1846629"/>
          </a:xfrm>
          <a:prstGeom prst="rect">
            <a:avLst/>
          </a:prstGeom>
        </p:spPr>
        <p:txBody>
          <a:bodyPr wrap="square" lIns="91425" tIns="91425" rIns="91425" bIns="91425" anchor="b" anchorCtr="0">
            <a:spAutoFit/>
          </a:bodyPr>
          <a:lstStyle/>
          <a:p>
            <a:pPr>
              <a:buNone/>
            </a:pPr>
            <a:r>
              <a:rPr lang="en" sz="5400" dirty="0" smtClean="0">
                <a:effectLst>
                  <a:outerShdw blurRad="38100" dist="38100" dir="2700000" algn="tl">
                    <a:srgbClr val="000000">
                      <a:alpha val="43137"/>
                    </a:srgbClr>
                  </a:outerShdw>
                </a:effectLst>
              </a:rPr>
              <a:t>GENDER CLASSIFICATION BY SPEECH ANALYSIS</a:t>
            </a:r>
            <a:endParaRPr lang="en" sz="5400" dirty="0">
              <a:effectLst>
                <a:outerShdw blurRad="38100" dist="38100" dir="2700000" algn="tl">
                  <a:srgbClr val="000000">
                    <a:alpha val="43137"/>
                  </a:srgbClr>
                </a:outerShdw>
              </a:effectLst>
            </a:endParaRPr>
          </a:p>
        </p:txBody>
      </p:sp>
      <p:sp>
        <p:nvSpPr>
          <p:cNvPr id="29" name="Shape 29"/>
          <p:cNvSpPr txBox="1">
            <a:spLocks noGrp="1"/>
          </p:cNvSpPr>
          <p:nvPr>
            <p:ph type="subTitle" idx="1"/>
          </p:nvPr>
        </p:nvSpPr>
        <p:spPr>
          <a:xfrm>
            <a:off x="6781800" y="3733800"/>
            <a:ext cx="2362200" cy="1677352"/>
          </a:xfrm>
          <a:prstGeom prst="rect">
            <a:avLst/>
          </a:prstGeom>
        </p:spPr>
        <p:txBody>
          <a:bodyPr wrap="square" lIns="91425" tIns="91425" rIns="91425" bIns="91425" anchor="ctr" anchorCtr="0">
            <a:spAutoFit/>
          </a:bodyPr>
          <a:lstStyle/>
          <a:p>
            <a:pPr lvl="0" algn="l"/>
            <a:r>
              <a:rPr lang="en" sz="2000" dirty="0" smtClean="0">
                <a:effectLst>
                  <a:outerShdw blurRad="38100" dist="38100" dir="2700000" algn="tl">
                    <a:srgbClr val="000000">
                      <a:alpha val="43137"/>
                    </a:srgbClr>
                  </a:outerShdw>
                </a:effectLst>
                <a:latin typeface="Adobe Garamond Pro" pitchFamily="18" charset="0"/>
              </a:rPr>
              <a:t>Vineel Pratap</a:t>
            </a:r>
          </a:p>
          <a:p>
            <a:pPr lvl="0" algn="l"/>
            <a:r>
              <a:rPr lang="en" sz="2000" dirty="0" smtClean="0">
                <a:effectLst>
                  <a:outerShdw blurRad="38100" dist="38100" dir="2700000" algn="tl">
                    <a:srgbClr val="000000">
                      <a:alpha val="43137"/>
                    </a:srgbClr>
                  </a:outerShdw>
                </a:effectLst>
                <a:latin typeface="Adobe Garamond Pro" pitchFamily="18" charset="0"/>
              </a:rPr>
              <a:t>Girish Govind </a:t>
            </a:r>
          </a:p>
          <a:p>
            <a:pPr algn="l"/>
            <a:r>
              <a:rPr lang="en" sz="2000" dirty="0" smtClean="0">
                <a:effectLst>
                  <a:outerShdw blurRad="38100" dist="38100" dir="2700000" algn="tl">
                    <a:srgbClr val="000000">
                      <a:alpha val="43137"/>
                    </a:srgbClr>
                  </a:outerShdw>
                </a:effectLst>
                <a:latin typeface="Adobe Garamond Pro" pitchFamily="18" charset="0"/>
              </a:rPr>
              <a:t>Abhilash Veeragouni</a:t>
            </a:r>
          </a:p>
          <a:p>
            <a:pPr algn="l">
              <a:buNone/>
            </a:pPr>
            <a:r>
              <a:rPr lang="en" dirty="0" smtClean="0">
                <a:effectLst>
                  <a:outerShdw blurRad="38100" dist="38100" dir="2700000" algn="tl">
                    <a:srgbClr val="000000">
                      <a:alpha val="43137"/>
                    </a:srgbClr>
                  </a:outerShdw>
                </a:effectLst>
              </a:rPr>
              <a:t> </a:t>
            </a:r>
            <a:endParaRPr lang="en" dirty="0">
              <a:effectLst>
                <a:outerShdw blurRad="38100" dist="38100" dir="2700000" algn="tl">
                  <a:srgbClr val="000000">
                    <a:alpha val="43137"/>
                  </a:srgbClr>
                </a:outerShdw>
              </a:effectLst>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81000" y="639634"/>
            <a:ext cx="8229600" cy="861744"/>
          </a:xfrm>
          <a:prstGeom prst="rect">
            <a:avLst/>
          </a:prstGeom>
        </p:spPr>
        <p:txBody>
          <a:bodyPr lIns="91425" tIns="91425" rIns="91425" bIns="91425" anchor="b" anchorCtr="0">
            <a:spAutoFit/>
          </a:bodyPr>
          <a:lstStyle/>
          <a:p>
            <a:pPr algn="ctr"/>
            <a:r>
              <a:rPr lang="en" sz="4400" dirty="0" smtClean="0">
                <a:solidFill>
                  <a:schemeClr val="tx1"/>
                </a:solidFill>
              </a:rPr>
              <a:t>LPC Coefficients</a:t>
            </a:r>
            <a:endParaRPr lang="en" dirty="0">
              <a:solidFill>
                <a:schemeClr val="tx1"/>
              </a:solidFill>
            </a:endParaRPr>
          </a:p>
        </p:txBody>
      </p:sp>
      <p:sp>
        <p:nvSpPr>
          <p:cNvPr id="67" name="Shape 67"/>
          <p:cNvSpPr txBox="1">
            <a:spLocks noGrp="1"/>
          </p:cNvSpPr>
          <p:nvPr>
            <p:ph type="body" idx="1"/>
          </p:nvPr>
        </p:nvSpPr>
        <p:spPr>
          <a:xfrm>
            <a:off x="457200" y="1947332"/>
            <a:ext cx="8229600" cy="600134"/>
          </a:xfrm>
          <a:prstGeom prst="rect">
            <a:avLst/>
          </a:prstGeom>
        </p:spPr>
        <p:txBody>
          <a:bodyPr lIns="91425" tIns="91425" rIns="91425" bIns="91425" anchor="t" anchorCtr="0">
            <a:spAutoFit/>
          </a:bodyPr>
          <a:lstStyle/>
          <a:p>
            <a:r>
              <a:rPr lang="en-US" dirty="0" smtClean="0"/>
              <a:t> </a:t>
            </a:r>
            <a:endParaRPr dirty="0"/>
          </a:p>
        </p:txBody>
      </p:sp>
      <p:sp>
        <p:nvSpPr>
          <p:cNvPr id="5" name="Shape 61"/>
          <p:cNvSpPr/>
          <p:nvPr/>
        </p:nvSpPr>
        <p:spPr>
          <a:xfrm>
            <a:off x="1752600" y="1752600"/>
            <a:ext cx="6629400" cy="3886200"/>
          </a:xfrm>
          <a:prstGeom prst="rect">
            <a:avLst/>
          </a:prstGeom>
          <a:blipFill>
            <a:blip r:embed="rId3"/>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427261"/>
            <a:ext cx="8229600" cy="1369575"/>
          </a:xfrm>
          <a:prstGeom prst="rect">
            <a:avLst/>
          </a:prstGeom>
        </p:spPr>
        <p:txBody>
          <a:bodyPr lIns="91425" tIns="91425" rIns="91425" bIns="91425" anchor="b" anchorCtr="0">
            <a:spAutoFit/>
          </a:bodyPr>
          <a:lstStyle/>
          <a:p>
            <a:pPr algn="ctr"/>
            <a:r>
              <a:rPr lang="en-US" dirty="0" smtClean="0"/>
              <a:t> </a:t>
            </a:r>
            <a:r>
              <a:rPr lang="en-US" sz="3600" dirty="0" smtClean="0">
                <a:solidFill>
                  <a:schemeClr val="tx1"/>
                </a:solidFill>
              </a:rPr>
              <a:t>Short-Time Average Magnitude (STAM)</a:t>
            </a:r>
            <a:endParaRPr sz="3600" dirty="0">
              <a:solidFill>
                <a:schemeClr val="tx1"/>
              </a:solidFill>
            </a:endParaRPr>
          </a:p>
        </p:txBody>
      </p:sp>
      <mc:AlternateContent xmlns:mc="http://schemas.openxmlformats.org/markup-compatibility/2006">
        <mc:Choice xmlns:a14="http://schemas.microsoft.com/office/drawing/2010/main" xmlns="" Requires="a14">
          <p:sp>
            <p:nvSpPr>
              <p:cNvPr id="103" name="Shape 103"/>
              <p:cNvSpPr txBox="1">
                <a:spLocks noGrp="1"/>
              </p:cNvSpPr>
              <p:nvPr>
                <p:ph type="body" idx="1"/>
              </p:nvPr>
            </p:nvSpPr>
            <p:spPr>
              <a:xfrm>
                <a:off x="457200" y="1947332"/>
                <a:ext cx="8229600" cy="4100323"/>
              </a:xfrm>
              <a:prstGeom prst="rect">
                <a:avLst/>
              </a:prstGeom>
            </p:spPr>
            <p:txBody>
              <a:bodyPr lIns="91425" tIns="91425" rIns="91425" bIns="91425" anchor="t" anchorCtr="0">
                <a:spAutoFit/>
              </a:bodyPr>
              <a:lstStyle/>
              <a:p>
                <a:pPr>
                  <a:buClrTx/>
                  <a:buSzPct val="100000"/>
                  <a:buFont typeface="Arial" pitchFamily="34" charset="0"/>
                  <a:buChar char="•"/>
                </a:pPr>
                <a:r>
                  <a:rPr lang="en-US" sz="2300" dirty="0" smtClean="0">
                    <a:latin typeface="Adobe Garamond Pro" pitchFamily="18" charset="0"/>
                  </a:rPr>
                  <a:t>It is used for detecting the start point and end point of the speech signal.</a:t>
                </a:r>
              </a:p>
              <a:p>
                <a:pPr>
                  <a:buClrTx/>
                  <a:buSzPct val="100000"/>
                  <a:buFont typeface="Arial" pitchFamily="34" charset="0"/>
                  <a:buChar char="•"/>
                </a:pPr>
                <a:r>
                  <a:rPr lang="en-US" sz="2300" dirty="0" smtClean="0">
                    <a:latin typeface="Adobe Garamond Pro" pitchFamily="18" charset="0"/>
                  </a:rPr>
                  <a:t>It is given by</a:t>
                </a:r>
              </a:p>
              <a:p>
                <a:pPr>
                  <a:buNone/>
                </a:pPr>
                <a:r>
                  <a:rPr lang="pt-BR" sz="2300" i="1" dirty="0" smtClean="0">
                    <a:latin typeface="Adobe Garamond Pro" pitchFamily="18" charset="0"/>
                  </a:rPr>
                  <a:t>               Q(n) </a:t>
                </a:r>
                <a:r>
                  <a:rPr lang="pt-BR" sz="2300" i="1" dirty="0" smtClean="0">
                    <a:latin typeface="Adobe Garamond Pro" pitchFamily="18" charset="0"/>
                  </a:rPr>
                  <a:t>=</a:t>
                </a:r>
                <a14:m>
                  <m:oMath xmlns:m="http://schemas.openxmlformats.org/officeDocument/2006/math">
                    <m:nary>
                      <m:naryPr>
                        <m:chr m:val="∑"/>
                        <m:grow m:val="on"/>
                        <m:ctrlPr>
                          <a:rPr lang="en-IN" sz="2000" i="1"/>
                        </m:ctrlPr>
                      </m:naryPr>
                      <m:sub>
                        <m:r>
                          <a:rPr lang="en-IN" sz="2000" i="1"/>
                          <m:t>𝑚</m:t>
                        </m:r>
                        <m:r>
                          <a:rPr lang="en-IN" sz="2000" i="1"/>
                          <m:t>=−∞</m:t>
                        </m:r>
                      </m:sub>
                      <m:sup>
                        <m:r>
                          <a:rPr lang="en-IN" sz="2000" i="1"/>
                          <m:t>∞</m:t>
                        </m:r>
                      </m:sup>
                      <m:e>
                        <m:r>
                          <a:rPr lang="en-IN" sz="2000" i="1"/>
                          <m:t> </m:t>
                        </m:r>
                      </m:e>
                    </m:nary>
                    <m:r>
                      <a:rPr lang="en-IN" sz="2400" i="1" smtClean="0"/>
                      <m:t> </m:t>
                    </m:r>
                  </m:oMath>
                </a14:m>
                <a:r>
                  <a:rPr lang="pt-BR" sz="2300" i="1" dirty="0" smtClean="0">
                    <a:latin typeface="Adobe Garamond Pro" pitchFamily="18" charset="0"/>
                  </a:rPr>
                  <a:t>{|</a:t>
                </a:r>
                <a:r>
                  <a:rPr lang="pt-BR" sz="2300" i="1" dirty="0" smtClean="0">
                    <a:latin typeface="Adobe Garamond Pro" pitchFamily="18" charset="0"/>
                  </a:rPr>
                  <a:t>s(m)|*w(n - m)} where,</a:t>
                </a:r>
              </a:p>
              <a:p>
                <a:pPr lvl="2">
                  <a:buNone/>
                </a:pPr>
                <a:r>
                  <a:rPr lang="pt-BR" sz="1700" i="1" dirty="0" smtClean="0">
                    <a:latin typeface="Adobe Garamond Pro" pitchFamily="18" charset="0"/>
                  </a:rPr>
                  <a:t>   			</a:t>
                </a:r>
                <a:r>
                  <a:rPr lang="pt-BR" sz="2300" i="1" dirty="0" smtClean="0">
                    <a:latin typeface="Adobe Garamond Pro" pitchFamily="18" charset="0"/>
                  </a:rPr>
                  <a:t>Q(n) - </a:t>
                </a:r>
                <a:r>
                  <a:rPr lang="pt-BR" sz="2300" dirty="0" smtClean="0">
                    <a:latin typeface="Adobe Garamond Pro" pitchFamily="18" charset="0"/>
                  </a:rPr>
                  <a:t>Short-time average Magnitude</a:t>
                </a:r>
              </a:p>
              <a:p>
                <a:pPr lvl="2">
                  <a:buNone/>
                </a:pPr>
                <a:r>
                  <a:rPr lang="en-US" sz="2300" dirty="0" smtClean="0">
                    <a:latin typeface="Adobe Garamond Pro" pitchFamily="18" charset="0"/>
                  </a:rPr>
                  <a:t>   			 </a:t>
                </a:r>
                <a:r>
                  <a:rPr lang="en-US" sz="2300" dirty="0" smtClean="0">
                    <a:latin typeface="Adobe Garamond Pro" pitchFamily="18" charset="0"/>
                  </a:rPr>
                  <a:t>s(m) </a:t>
                </a:r>
                <a:r>
                  <a:rPr lang="en-US" sz="2300" dirty="0" smtClean="0">
                    <a:latin typeface="Adobe Garamond Pro" pitchFamily="18" charset="0"/>
                  </a:rPr>
                  <a:t>– Speech signal</a:t>
                </a:r>
              </a:p>
              <a:p>
                <a:pPr lvl="2">
                  <a:buClrTx/>
                  <a:buNone/>
                </a:pPr>
                <a:r>
                  <a:rPr lang="en-US" sz="2300" dirty="0" smtClean="0">
                    <a:latin typeface="Adobe Garamond Pro" pitchFamily="18" charset="0"/>
                  </a:rPr>
                  <a:t>       	 w(n) – Window</a:t>
                </a:r>
              </a:p>
              <a:p>
                <a:pPr>
                  <a:buClrTx/>
                  <a:buSzPct val="100000"/>
                  <a:buFont typeface="Arial" pitchFamily="34" charset="0"/>
                  <a:buChar char="•"/>
                </a:pPr>
                <a:r>
                  <a:rPr lang="en-US" sz="2300" dirty="0" smtClean="0">
                    <a:latin typeface="Adobe Garamond Pro" pitchFamily="18" charset="0"/>
                  </a:rPr>
                  <a:t>A significant difference can be observed in the short time average magnitude (STAM) plots of the male and female voice samples</a:t>
                </a:r>
              </a:p>
              <a:p>
                <a:pPr>
                  <a:buNone/>
                </a:pPr>
                <a:r>
                  <a:rPr lang="pt-BR" sz="2300" i="1" dirty="0" smtClean="0">
                    <a:latin typeface="Adobe Garamond Pro" pitchFamily="18" charset="0"/>
                  </a:rPr>
                  <a:t>   		</a:t>
                </a:r>
                <a:endParaRPr lang="en-US" sz="2300" dirty="0" smtClean="0">
                  <a:latin typeface="Adobe Garamond Pro" pitchFamily="18" charset="0"/>
                </a:endParaRPr>
              </a:p>
            </p:txBody>
          </p:sp>
        </mc:Choice>
        <mc:Fallback>
          <p:sp>
            <p:nvSpPr>
              <p:cNvPr id="103" name="Shape 103"/>
              <p:cNvSpPr txBox="1">
                <a:spLocks noGrp="1" noRot="1" noChangeAspect="1" noMove="1" noResize="1" noEditPoints="1" noAdjustHandles="1" noChangeArrowheads="1" noChangeShapeType="1" noTextEdit="1"/>
              </p:cNvSpPr>
              <p:nvPr>
                <p:ph type="body" idx="1"/>
              </p:nvPr>
            </p:nvSpPr>
            <p:spPr>
              <a:xfrm>
                <a:off x="457200" y="1947332"/>
                <a:ext cx="8229600" cy="4100323"/>
              </a:xfrm>
              <a:prstGeom prst="rect">
                <a:avLst/>
              </a:prstGeom>
              <a:blipFill rotWithShape="1">
                <a:blip r:embed="rId3"/>
                <a:stretch>
                  <a:fillRect/>
                </a:stretch>
              </a:blipFill>
            </p:spPr>
            <p:txBody>
              <a:bodyPr/>
              <a:lstStyle/>
              <a:p>
                <a:r>
                  <a:rPr lang="en-IN">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solidFill>
                  <a:schemeClr val="tx1"/>
                </a:solidFill>
              </a:rPr>
              <a:t>STAM plots of Female and Male voices</a:t>
            </a:r>
            <a:endParaRPr lang="en-US" sz="3600" dirty="0">
              <a:solidFill>
                <a:schemeClr val="tx1"/>
              </a:solidFill>
            </a:endParaRPr>
          </a:p>
        </p:txBody>
      </p:sp>
      <p:sp>
        <p:nvSpPr>
          <p:cNvPr id="3" name="Text Placeholder 2"/>
          <p:cNvSpPr>
            <a:spLocks noGrp="1"/>
          </p:cNvSpPr>
          <p:nvPr>
            <p:ph type="body" idx="1"/>
          </p:nvPr>
        </p:nvSpPr>
        <p:spPr/>
        <p:txBody>
          <a:bodyPr/>
          <a:lstStyle/>
          <a:p>
            <a:pPr marL="109728" indent="0">
              <a:buNone/>
            </a:pPr>
            <a:r>
              <a:rPr lang="en-US" dirty="0" smtClean="0"/>
              <a:t>  </a:t>
            </a:r>
            <a:endParaRPr lang="en-US" dirty="0"/>
          </a:p>
        </p:txBody>
      </p:sp>
      <p:pic>
        <p:nvPicPr>
          <p:cNvPr id="7171" name="Picture 3"/>
          <p:cNvPicPr>
            <a:picLocks noChangeAspect="1" noChangeArrowheads="1"/>
          </p:cNvPicPr>
          <p:nvPr/>
        </p:nvPicPr>
        <p:blipFill rotWithShape="1">
          <a:blip r:embed="rId2"/>
          <a:srcRect l="9125" b="4254"/>
          <a:stretch/>
        </p:blipFill>
        <p:spPr bwMode="auto">
          <a:xfrm>
            <a:off x="834665" y="1784959"/>
            <a:ext cx="8233135" cy="41586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533400" y="762745"/>
            <a:ext cx="8229600" cy="738633"/>
          </a:xfrm>
          <a:prstGeom prst="rect">
            <a:avLst/>
          </a:prstGeom>
        </p:spPr>
        <p:txBody>
          <a:bodyPr lIns="91425" tIns="91425" rIns="91425" bIns="91425" anchor="b" anchorCtr="0">
            <a:spAutoFit/>
          </a:bodyPr>
          <a:lstStyle/>
          <a:p>
            <a:pPr algn="ctr"/>
            <a:r>
              <a:rPr lang="en-US" sz="3600" dirty="0" smtClean="0">
                <a:solidFill>
                  <a:schemeClr val="tx1"/>
                </a:solidFill>
              </a:rPr>
              <a:t>Short-Time Energy</a:t>
            </a:r>
            <a:endParaRPr sz="3600" dirty="0">
              <a:solidFill>
                <a:schemeClr val="tx1"/>
              </a:solidFill>
            </a:endParaRPr>
          </a:p>
        </p:txBody>
      </p:sp>
      <mc:AlternateContent xmlns:mc="http://schemas.openxmlformats.org/markup-compatibility/2006">
        <mc:Choice xmlns:a14="http://schemas.microsoft.com/office/drawing/2010/main" xmlns="" Requires="a14">
          <p:sp>
            <p:nvSpPr>
              <p:cNvPr id="109" name="Shape 109"/>
              <p:cNvSpPr txBox="1">
                <a:spLocks noGrp="1"/>
              </p:cNvSpPr>
              <p:nvPr>
                <p:ph type="body" idx="1"/>
              </p:nvPr>
            </p:nvSpPr>
            <p:spPr>
              <a:xfrm>
                <a:off x="533400" y="1676400"/>
                <a:ext cx="8229600" cy="4135141"/>
              </a:xfrm>
              <a:prstGeom prst="rect">
                <a:avLst/>
              </a:prstGeom>
            </p:spPr>
            <p:txBody>
              <a:bodyPr lIns="91425" tIns="91425" rIns="91425" bIns="91425" anchor="t" anchorCtr="0">
                <a:spAutoFit/>
              </a:bodyPr>
              <a:lstStyle/>
              <a:p>
                <a:pPr>
                  <a:buClrTx/>
                  <a:buSzPct val="100000"/>
                  <a:buFont typeface="Arial" pitchFamily="34" charset="0"/>
                  <a:buChar char="•"/>
                </a:pPr>
                <a:r>
                  <a:rPr lang="en-US" sz="2300" dirty="0" smtClean="0">
                    <a:latin typeface="Adobe Garamond Pro" pitchFamily="18" charset="0"/>
                  </a:rPr>
                  <a:t>Short-time Energy (STE) is the energy associated with the signal in time domain</a:t>
                </a:r>
              </a:p>
              <a:p>
                <a:pPr>
                  <a:buClrTx/>
                  <a:buSzPct val="100000"/>
                  <a:buFont typeface="Arial" pitchFamily="34" charset="0"/>
                  <a:buChar char="•"/>
                </a:pPr>
                <a:r>
                  <a:rPr lang="en-US" sz="2300" dirty="0" smtClean="0">
                    <a:latin typeface="Adobe Garamond Pro" pitchFamily="18" charset="0"/>
                  </a:rPr>
                  <a:t>It is given by</a:t>
                </a:r>
              </a:p>
              <a:p>
                <a:pPr>
                  <a:buClrTx/>
                  <a:buSzPct val="100000"/>
                  <a:buNone/>
                </a:pPr>
                <a:r>
                  <a:rPr lang="en-US" sz="2300" dirty="0" smtClean="0">
                    <a:latin typeface="Adobe Garamond Pro" pitchFamily="18" charset="0"/>
                  </a:rPr>
                  <a:t>		</a:t>
                </a:r>
                <a:r>
                  <a:rPr lang="en-US" sz="2300" i="1" dirty="0" smtClean="0">
                    <a:latin typeface="Adobe Garamond Pro" pitchFamily="18" charset="0"/>
                  </a:rPr>
                  <a:t>E(n)  = </a:t>
                </a:r>
                <a14:m>
                  <m:oMath xmlns:m="http://schemas.openxmlformats.org/officeDocument/2006/math">
                    <m:nary>
                      <m:naryPr>
                        <m:chr m:val="∑"/>
                        <m:grow m:val="on"/>
                        <m:ctrlPr>
                          <a:rPr lang="en-IN" sz="2000" i="1"/>
                        </m:ctrlPr>
                      </m:naryPr>
                      <m:sub>
                        <m:r>
                          <a:rPr lang="en-IN" sz="2000" i="1"/>
                          <m:t>𝑚</m:t>
                        </m:r>
                        <m:r>
                          <a:rPr lang="en-IN" sz="2000" i="1"/>
                          <m:t>=−∞</m:t>
                        </m:r>
                      </m:sub>
                      <m:sup>
                        <m:r>
                          <a:rPr lang="en-IN" sz="2000" i="1"/>
                          <m:t>∞</m:t>
                        </m:r>
                      </m:sup>
                      <m:e>
                        <m:r>
                          <a:rPr lang="en-IN" sz="2000" i="1"/>
                          <m:t> </m:t>
                        </m:r>
                      </m:e>
                    </m:nary>
                    <m:r>
                      <a:rPr lang="en-IN" sz="2400" i="1"/>
                      <m:t> </m:t>
                    </m:r>
                  </m:oMath>
                </a14:m>
                <a:r>
                  <a:rPr lang="pt-BR" sz="2300" i="1" dirty="0" smtClean="0">
                    <a:latin typeface="Adobe Garamond Pro" pitchFamily="18" charset="0"/>
                  </a:rPr>
                  <a:t>[s(m</a:t>
                </a:r>
                <a:r>
                  <a:rPr lang="pt-BR" sz="2300" i="1" dirty="0" smtClean="0">
                    <a:latin typeface="Adobe Garamond Pro" pitchFamily="18" charset="0"/>
                  </a:rPr>
                  <a:t>) * w(n-m) ]^</a:t>
                </a:r>
                <a:r>
                  <a:rPr lang="pt-BR" sz="1600" i="1" dirty="0" smtClean="0">
                    <a:latin typeface="Adobe Garamond Pro" pitchFamily="18" charset="0"/>
                  </a:rPr>
                  <a:t>2</a:t>
                </a:r>
                <a:r>
                  <a:rPr lang="pt-BR" sz="2300" i="1" dirty="0" smtClean="0">
                    <a:latin typeface="Adobe Garamond Pro" pitchFamily="18" charset="0"/>
                  </a:rPr>
                  <a:t> where,</a:t>
                </a:r>
              </a:p>
              <a:p>
                <a:pPr>
                  <a:buClrTx/>
                  <a:buSzPct val="100000"/>
                  <a:buNone/>
                </a:pPr>
                <a:r>
                  <a:rPr lang="en-US" sz="2300" dirty="0" smtClean="0">
                    <a:latin typeface="Adobe Garamond Pro" pitchFamily="18" charset="0"/>
                  </a:rPr>
                  <a:t>			E(n) – Short-time Energy,</a:t>
                </a:r>
              </a:p>
              <a:p>
                <a:pPr>
                  <a:buClrTx/>
                  <a:buSzPct val="100000"/>
                  <a:buNone/>
                </a:pPr>
                <a:r>
                  <a:rPr lang="en-US" sz="2300" dirty="0" smtClean="0">
                    <a:latin typeface="Adobe Garamond Pro" pitchFamily="18" charset="0"/>
                  </a:rPr>
                  <a:t>			</a:t>
                </a:r>
                <a:r>
                  <a:rPr lang="en-US" sz="2300" dirty="0" smtClean="0">
                    <a:latin typeface="Adobe Garamond Pro" pitchFamily="18" charset="0"/>
                  </a:rPr>
                  <a:t>s(m) </a:t>
                </a:r>
                <a:r>
                  <a:rPr lang="en-US" sz="2300" dirty="0" smtClean="0">
                    <a:latin typeface="Adobe Garamond Pro" pitchFamily="18" charset="0"/>
                  </a:rPr>
                  <a:t>– Speech signal,</a:t>
                </a:r>
              </a:p>
              <a:p>
                <a:pPr>
                  <a:buClrTx/>
                  <a:buSzPct val="100000"/>
                  <a:buNone/>
                </a:pPr>
                <a:r>
                  <a:rPr lang="en-US" sz="2300" dirty="0" smtClean="0">
                    <a:latin typeface="Adobe Garamond Pro" pitchFamily="18" charset="0"/>
                  </a:rPr>
                  <a:t>	                    w(n) - window </a:t>
                </a:r>
              </a:p>
              <a:p>
                <a:pPr>
                  <a:buClrTx/>
                  <a:buSzPct val="100000"/>
                  <a:buFont typeface="Arial" pitchFamily="34" charset="0"/>
                  <a:buChar char="•"/>
                </a:pPr>
                <a:r>
                  <a:rPr lang="en-US" sz="2300" dirty="0" smtClean="0">
                    <a:latin typeface="Adobe Garamond Pro" pitchFamily="18" charset="0"/>
                  </a:rPr>
                  <a:t>The Average short-time energy value for female voices is observed to be greater than that of male voices</a:t>
                </a:r>
              </a:p>
              <a:p>
                <a:pPr>
                  <a:buClrTx/>
                  <a:buSzPct val="100000"/>
                  <a:buFont typeface="Arial" pitchFamily="34" charset="0"/>
                  <a:buChar char="•"/>
                </a:pPr>
                <a:endParaRPr lang="en-US" sz="2300" dirty="0" smtClean="0">
                  <a:latin typeface="Adobe Garamond Pro" pitchFamily="18" charset="0"/>
                </a:endParaRPr>
              </a:p>
            </p:txBody>
          </p:sp>
        </mc:Choice>
        <mc:Fallback>
          <p:sp>
            <p:nvSpPr>
              <p:cNvPr id="109" name="Shape 109"/>
              <p:cNvSpPr txBox="1">
                <a:spLocks noGrp="1" noRot="1" noChangeAspect="1" noMove="1" noResize="1" noEditPoints="1" noAdjustHandles="1" noChangeArrowheads="1" noChangeShapeType="1" noTextEdit="1"/>
              </p:cNvSpPr>
              <p:nvPr>
                <p:ph type="body" idx="1"/>
              </p:nvPr>
            </p:nvSpPr>
            <p:spPr>
              <a:xfrm>
                <a:off x="533400" y="1676400"/>
                <a:ext cx="8229600" cy="4135141"/>
              </a:xfrm>
              <a:prstGeom prst="rect">
                <a:avLst/>
              </a:prstGeom>
              <a:blipFill rotWithShape="1">
                <a:blip r:embed="rId3"/>
                <a:stretch>
                  <a:fillRect t="-147" r="-1704"/>
                </a:stretch>
              </a:blipFill>
            </p:spPr>
            <p:txBody>
              <a:bodyPr/>
              <a:lstStyle/>
              <a:p>
                <a:r>
                  <a:rPr lang="en-IN">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Picture 2"/>
          <p:cNvPicPr>
            <a:picLocks noChangeAspect="1" noChangeArrowheads="1"/>
          </p:cNvPicPr>
          <p:nvPr/>
        </p:nvPicPr>
        <p:blipFill>
          <a:blip r:embed="rId2"/>
          <a:srcRect/>
          <a:stretch>
            <a:fillRect/>
          </a:stretch>
        </p:blipFill>
        <p:spPr bwMode="auto">
          <a:xfrm>
            <a:off x="304800" y="990600"/>
            <a:ext cx="5245178" cy="2514600"/>
          </a:xfrm>
          <a:prstGeom prst="rect">
            <a:avLst/>
          </a:prstGeom>
          <a:noFill/>
          <a:ln w="9525">
            <a:noFill/>
            <a:miter lim="800000"/>
            <a:headEnd/>
            <a:tailEnd/>
          </a:ln>
        </p:spPr>
      </p:pic>
      <p:pic>
        <p:nvPicPr>
          <p:cNvPr id="5" name="Picture 2"/>
          <p:cNvPicPr>
            <a:picLocks noChangeAspect="1" noChangeArrowheads="1"/>
          </p:cNvPicPr>
          <p:nvPr/>
        </p:nvPicPr>
        <p:blipFill>
          <a:blip r:embed="rId3"/>
          <a:srcRect l="7050" b="5882"/>
          <a:stretch>
            <a:fillRect/>
          </a:stretch>
        </p:blipFill>
        <p:spPr bwMode="auto">
          <a:xfrm>
            <a:off x="685800" y="3505200"/>
            <a:ext cx="5023123" cy="2438400"/>
          </a:xfrm>
          <a:prstGeom prst="rect">
            <a:avLst/>
          </a:prstGeom>
          <a:noFill/>
          <a:ln w="9525">
            <a:noFill/>
            <a:miter lim="800000"/>
            <a:headEnd/>
            <a:tailEnd/>
          </a:ln>
        </p:spPr>
      </p:pic>
      <p:sp>
        <p:nvSpPr>
          <p:cNvPr id="6" name="TextBox 5"/>
          <p:cNvSpPr txBox="1"/>
          <p:nvPr/>
        </p:nvSpPr>
        <p:spPr>
          <a:xfrm>
            <a:off x="5943600" y="4343400"/>
            <a:ext cx="1828800" cy="446276"/>
          </a:xfrm>
          <a:prstGeom prst="rect">
            <a:avLst/>
          </a:prstGeom>
          <a:noFill/>
        </p:spPr>
        <p:txBody>
          <a:bodyPr wrap="square" rtlCol="0">
            <a:spAutoFit/>
          </a:bodyPr>
          <a:lstStyle/>
          <a:p>
            <a:r>
              <a:rPr lang="en-US" sz="2300" b="1" dirty="0" smtClean="0">
                <a:solidFill>
                  <a:schemeClr val="accent4"/>
                </a:solidFill>
                <a:latin typeface="Adobe Garamond Pro" pitchFamily="18" charset="0"/>
              </a:rPr>
              <a:t>Male Voice</a:t>
            </a:r>
            <a:endParaRPr lang="en-US" sz="2300" b="1" dirty="0">
              <a:solidFill>
                <a:schemeClr val="accent4"/>
              </a:solidFill>
              <a:latin typeface="Adobe Garamond Pro" pitchFamily="18" charset="0"/>
            </a:endParaRPr>
          </a:p>
        </p:txBody>
      </p:sp>
      <p:sp>
        <p:nvSpPr>
          <p:cNvPr id="7" name="TextBox 6"/>
          <p:cNvSpPr txBox="1"/>
          <p:nvPr/>
        </p:nvSpPr>
        <p:spPr>
          <a:xfrm>
            <a:off x="5943600" y="2057400"/>
            <a:ext cx="1828800" cy="446276"/>
          </a:xfrm>
          <a:prstGeom prst="rect">
            <a:avLst/>
          </a:prstGeom>
          <a:noFill/>
        </p:spPr>
        <p:txBody>
          <a:bodyPr wrap="square" rtlCol="0">
            <a:spAutoFit/>
          </a:bodyPr>
          <a:lstStyle/>
          <a:p>
            <a:r>
              <a:rPr lang="en-US" sz="2300" b="1" dirty="0" smtClean="0">
                <a:solidFill>
                  <a:schemeClr val="accent2"/>
                </a:solidFill>
                <a:latin typeface="Adobe Garamond Pro" pitchFamily="18" charset="0"/>
              </a:rPr>
              <a:t>Female Voice</a:t>
            </a:r>
            <a:endParaRPr lang="en-US" sz="2300" b="1" dirty="0">
              <a:solidFill>
                <a:schemeClr val="accent2"/>
              </a:solidFill>
              <a:latin typeface="Adobe Garamond Pro" pitchFamily="18" charset="0"/>
            </a:endParaRPr>
          </a:p>
        </p:txBody>
      </p:sp>
      <p:sp>
        <p:nvSpPr>
          <p:cNvPr id="9" name="TextBox 8"/>
          <p:cNvSpPr txBox="1"/>
          <p:nvPr/>
        </p:nvSpPr>
        <p:spPr>
          <a:xfrm>
            <a:off x="3733800" y="533400"/>
            <a:ext cx="1828800" cy="446276"/>
          </a:xfrm>
          <a:prstGeom prst="rect">
            <a:avLst/>
          </a:prstGeom>
          <a:noFill/>
        </p:spPr>
        <p:txBody>
          <a:bodyPr wrap="square" rtlCol="0">
            <a:spAutoFit/>
          </a:bodyPr>
          <a:lstStyle/>
          <a:p>
            <a:r>
              <a:rPr lang="en-US" sz="2300" b="1" dirty="0" smtClean="0">
                <a:solidFill>
                  <a:schemeClr val="tx1"/>
                </a:solidFill>
                <a:latin typeface="Adobe Garamond Pro" pitchFamily="18" charset="0"/>
              </a:rPr>
              <a:t>STE Plots</a:t>
            </a:r>
            <a:endParaRPr lang="en-US" sz="2300" b="1" dirty="0">
              <a:solidFill>
                <a:schemeClr val="tx1"/>
              </a:solidFill>
              <a:latin typeface="Adobe Garamond Pro"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350316"/>
            <a:ext cx="8229600" cy="1446520"/>
          </a:xfrm>
          <a:prstGeom prst="rect">
            <a:avLst/>
          </a:prstGeom>
        </p:spPr>
        <p:txBody>
          <a:bodyPr lIns="91425" tIns="91425" rIns="91425" bIns="91425" anchor="b" anchorCtr="0">
            <a:spAutoFit/>
          </a:bodyPr>
          <a:lstStyle/>
          <a:p>
            <a:pPr algn="ctr"/>
            <a:r>
              <a:rPr lang="en-US" dirty="0" smtClean="0">
                <a:solidFill>
                  <a:schemeClr val="tx1"/>
                </a:solidFill>
              </a:rPr>
              <a:t>Short-Time Zero Crossing Rate (ZCR)</a:t>
            </a:r>
            <a:endParaRPr dirty="0">
              <a:solidFill>
                <a:schemeClr val="tx1"/>
              </a:solidFill>
            </a:endParaRPr>
          </a:p>
        </p:txBody>
      </p:sp>
      <mc:AlternateContent xmlns:mc="http://schemas.openxmlformats.org/markup-compatibility/2006">
        <mc:Choice xmlns:a14="http://schemas.microsoft.com/office/drawing/2010/main" xmlns="" Requires="a14">
          <p:sp>
            <p:nvSpPr>
              <p:cNvPr id="115" name="Shape 115"/>
              <p:cNvSpPr txBox="1">
                <a:spLocks noGrp="1"/>
              </p:cNvSpPr>
              <p:nvPr>
                <p:ph type="body" idx="1"/>
              </p:nvPr>
            </p:nvSpPr>
            <p:spPr>
              <a:xfrm>
                <a:off x="457200" y="1947332"/>
                <a:ext cx="8229600" cy="4489084"/>
              </a:xfrm>
              <a:prstGeom prst="rect">
                <a:avLst/>
              </a:prstGeom>
            </p:spPr>
            <p:txBody>
              <a:bodyPr lIns="91425" tIns="91425" rIns="91425" bIns="91425" anchor="t" anchorCtr="0">
                <a:spAutoFit/>
              </a:bodyPr>
              <a:lstStyle/>
              <a:p>
                <a:pPr>
                  <a:buClrTx/>
                  <a:buSzPct val="100000"/>
                  <a:buFont typeface="Arial" pitchFamily="34" charset="0"/>
                  <a:buChar char="•"/>
                </a:pPr>
                <a:r>
                  <a:rPr lang="en-US" sz="2300" dirty="0" smtClean="0">
                    <a:latin typeface="Adobe Garamond Pro" pitchFamily="18" charset="0"/>
                  </a:rPr>
                  <a:t>Zero crossing rate (ZCR) gives the rate of sign changes along a signal. </a:t>
                </a:r>
              </a:p>
              <a:p>
                <a:pPr>
                  <a:buClrTx/>
                  <a:buSzPct val="100000"/>
                  <a:buFont typeface="Arial" pitchFamily="34" charset="0"/>
                  <a:buChar char="•"/>
                </a:pPr>
                <a:r>
                  <a:rPr lang="en-US" sz="2300" dirty="0" smtClean="0">
                    <a:latin typeface="Adobe Garamond Pro" pitchFamily="18" charset="0"/>
                  </a:rPr>
                  <a:t>It is given by,</a:t>
                </a:r>
              </a:p>
              <a:p>
                <a:pPr>
                  <a:buNone/>
                </a:pPr>
                <a:r>
                  <a:rPr lang="en-US" sz="2300" dirty="0" smtClean="0">
                    <a:latin typeface="Adobe Garamond Pro" pitchFamily="18" charset="0"/>
                  </a:rPr>
                  <a:t>           </a:t>
                </a:r>
                <a:r>
                  <a:rPr lang="en-US" sz="2300" i="1" dirty="0" smtClean="0">
                    <a:latin typeface="Adobe Garamond Pro" pitchFamily="18" charset="0"/>
                  </a:rPr>
                  <a:t>Z(n) = 0.5 * </a:t>
                </a:r>
                <a14:m>
                  <m:oMath xmlns:m="http://schemas.openxmlformats.org/officeDocument/2006/math">
                    <m:nary>
                      <m:naryPr>
                        <m:chr m:val="∑"/>
                        <m:grow m:val="on"/>
                        <m:ctrlPr>
                          <a:rPr lang="en-IN" sz="2000" i="1"/>
                        </m:ctrlPr>
                      </m:naryPr>
                      <m:sub>
                        <m:r>
                          <a:rPr lang="en-IN" sz="2000" i="1"/>
                          <m:t>𝑚</m:t>
                        </m:r>
                        <m:r>
                          <a:rPr lang="en-IN" sz="2000" i="1"/>
                          <m:t>=−∞</m:t>
                        </m:r>
                      </m:sub>
                      <m:sup>
                        <m:r>
                          <a:rPr lang="en-IN" sz="2000" i="1"/>
                          <m:t>∞</m:t>
                        </m:r>
                      </m:sup>
                      <m:e>
                        <m:r>
                          <a:rPr lang="en-IN" sz="2000" i="1"/>
                          <m:t> </m:t>
                        </m:r>
                      </m:e>
                    </m:nary>
                  </m:oMath>
                </a14:m>
                <a:r>
                  <a:rPr lang="pt-BR" sz="2300" i="1" dirty="0" smtClean="0">
                    <a:latin typeface="Adobe Garamond Pro" pitchFamily="18" charset="0"/>
                  </a:rPr>
                  <a:t> </a:t>
                </a:r>
                <a:r>
                  <a:rPr lang="pt-BR" sz="2300" i="1" dirty="0" smtClean="0">
                    <a:latin typeface="Adobe Garamond Pro" pitchFamily="18" charset="0"/>
                  </a:rPr>
                  <a:t>{ |sgn[s(m)] – sgn[s(m – 1)]| * w(n-m)}</a:t>
                </a:r>
                <a:r>
                  <a:rPr lang="en-US" sz="2300" dirty="0" smtClean="0">
                    <a:latin typeface="Adobe Garamond Pro" pitchFamily="18" charset="0"/>
                  </a:rPr>
                  <a:t> </a:t>
                </a:r>
              </a:p>
              <a:p>
                <a:pPr>
                  <a:buNone/>
                </a:pPr>
                <a:r>
                  <a:rPr lang="en-US" sz="2300" dirty="0" smtClean="0">
                    <a:latin typeface="Adobe Garamond Pro" pitchFamily="18" charset="0"/>
                  </a:rPr>
                  <a:t>    where,</a:t>
                </a:r>
              </a:p>
              <a:p>
                <a:pPr>
                  <a:buNone/>
                </a:pPr>
                <a:r>
                  <a:rPr lang="en-US" sz="2300" dirty="0" smtClean="0">
                    <a:latin typeface="Adobe Garamond Pro" pitchFamily="18" charset="0"/>
                  </a:rPr>
                  <a:t>    	Z(n) – Short time Zero crossing rate,   </a:t>
                </a:r>
                <a:r>
                  <a:rPr lang="en-US" sz="2300" dirty="0" smtClean="0">
                    <a:latin typeface="Adobe Garamond Pro" pitchFamily="18" charset="0"/>
                  </a:rPr>
                  <a:t>s(m) </a:t>
                </a:r>
                <a:r>
                  <a:rPr lang="en-US" sz="2300" dirty="0" smtClean="0">
                    <a:latin typeface="Adobe Garamond Pro" pitchFamily="18" charset="0"/>
                  </a:rPr>
                  <a:t>– speech signal</a:t>
                </a:r>
              </a:p>
              <a:p>
                <a:pPr>
                  <a:buNone/>
                </a:pPr>
                <a:r>
                  <a:rPr lang="en-US" sz="2300" dirty="0" smtClean="0">
                    <a:latin typeface="Adobe Garamond Pro" pitchFamily="18" charset="0"/>
                  </a:rPr>
                  <a:t>		w(n) – Window , </a:t>
                </a:r>
                <a:r>
                  <a:rPr lang="en-US" sz="2300" dirty="0" err="1" smtClean="0">
                    <a:latin typeface="Adobe Garamond Pro" pitchFamily="18" charset="0"/>
                  </a:rPr>
                  <a:t>sgn</a:t>
                </a:r>
                <a:r>
                  <a:rPr lang="en-US" sz="2300" dirty="0" smtClean="0">
                    <a:latin typeface="Adobe Garamond Pro" pitchFamily="18" charset="0"/>
                  </a:rPr>
                  <a:t>[s(n)] = 1, if s(n) ≥ 0, else </a:t>
                </a:r>
                <a:r>
                  <a:rPr lang="en-US" sz="2300" dirty="0" err="1" smtClean="0">
                    <a:latin typeface="Adobe Garamond Pro" pitchFamily="18" charset="0"/>
                  </a:rPr>
                  <a:t>sgn</a:t>
                </a:r>
                <a:r>
                  <a:rPr lang="en-US" sz="2300" dirty="0" smtClean="0">
                    <a:latin typeface="Adobe Garamond Pro" pitchFamily="18" charset="0"/>
                  </a:rPr>
                  <a:t>[s(n)] = -1</a:t>
                </a:r>
              </a:p>
              <a:p>
                <a:pPr>
                  <a:buClrTx/>
                  <a:buSzPct val="100000"/>
                  <a:buFont typeface="Arial" pitchFamily="34" charset="0"/>
                  <a:buChar char="•"/>
                </a:pPr>
                <a:r>
                  <a:rPr lang="en-US" sz="2300" dirty="0" smtClean="0">
                    <a:latin typeface="Adobe Garamond Pro" pitchFamily="18" charset="0"/>
                  </a:rPr>
                  <a:t>The average short time zero crossing rate (ZCR) value for female voice samples was observed to be higher than that of male voice samples</a:t>
                </a:r>
              </a:p>
              <a:p>
                <a:pPr>
                  <a:buNone/>
                </a:pPr>
                <a:endParaRPr sz="2300" dirty="0">
                  <a:latin typeface="Adobe Garamond Pro" pitchFamily="18" charset="0"/>
                </a:endParaRPr>
              </a:p>
            </p:txBody>
          </p:sp>
        </mc:Choice>
        <mc:Fallback>
          <p:sp>
            <p:nvSpPr>
              <p:cNvPr id="115" name="Shape 115"/>
              <p:cNvSpPr txBox="1">
                <a:spLocks noGrp="1" noRot="1" noChangeAspect="1" noMove="1" noResize="1" noEditPoints="1" noAdjustHandles="1" noChangeArrowheads="1" noChangeShapeType="1" noTextEdit="1"/>
              </p:cNvSpPr>
              <p:nvPr>
                <p:ph type="body" idx="1"/>
              </p:nvPr>
            </p:nvSpPr>
            <p:spPr>
              <a:xfrm>
                <a:off x="457200" y="1947332"/>
                <a:ext cx="8229600" cy="4489084"/>
              </a:xfrm>
              <a:prstGeom prst="rect">
                <a:avLst/>
              </a:prstGeom>
              <a:blipFill rotWithShape="1">
                <a:blip r:embed="rId3"/>
                <a:stretch>
                  <a:fillRect/>
                </a:stretch>
              </a:blipFill>
            </p:spPr>
            <p:txBody>
              <a:bodyPr/>
              <a:lstStyle/>
              <a:p>
                <a:r>
                  <a:rPr lang="en-IN">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7990" b="5556"/>
          <a:stretch>
            <a:fillRect/>
          </a:stretch>
        </p:blipFill>
        <p:spPr bwMode="auto">
          <a:xfrm>
            <a:off x="685800" y="609600"/>
            <a:ext cx="5264812" cy="2590800"/>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457200" y="3276599"/>
            <a:ext cx="5563070" cy="2667001"/>
          </a:xfrm>
          <a:prstGeom prst="rect">
            <a:avLst/>
          </a:prstGeom>
          <a:noFill/>
          <a:ln w="9525">
            <a:noFill/>
            <a:miter lim="800000"/>
            <a:headEnd/>
            <a:tailEnd/>
          </a:ln>
        </p:spPr>
      </p:pic>
      <p:sp>
        <p:nvSpPr>
          <p:cNvPr id="6" name="TextBox 5"/>
          <p:cNvSpPr txBox="1"/>
          <p:nvPr/>
        </p:nvSpPr>
        <p:spPr>
          <a:xfrm>
            <a:off x="6248400" y="1676400"/>
            <a:ext cx="1828800" cy="446276"/>
          </a:xfrm>
          <a:prstGeom prst="rect">
            <a:avLst/>
          </a:prstGeom>
          <a:noFill/>
        </p:spPr>
        <p:txBody>
          <a:bodyPr wrap="square" rtlCol="0">
            <a:spAutoFit/>
          </a:bodyPr>
          <a:lstStyle/>
          <a:p>
            <a:r>
              <a:rPr lang="en-US" sz="2300" b="1" dirty="0" smtClean="0">
                <a:solidFill>
                  <a:schemeClr val="accent2"/>
                </a:solidFill>
                <a:latin typeface="Adobe Garamond Pro" pitchFamily="18" charset="0"/>
              </a:rPr>
              <a:t>Female Voice</a:t>
            </a:r>
            <a:endParaRPr lang="en-US" sz="2300" b="1" dirty="0">
              <a:solidFill>
                <a:schemeClr val="accent2"/>
              </a:solidFill>
              <a:latin typeface="Adobe Garamond Pro" pitchFamily="18" charset="0"/>
            </a:endParaRPr>
          </a:p>
        </p:txBody>
      </p:sp>
      <p:sp>
        <p:nvSpPr>
          <p:cNvPr id="7" name="TextBox 6"/>
          <p:cNvSpPr txBox="1"/>
          <p:nvPr/>
        </p:nvSpPr>
        <p:spPr>
          <a:xfrm>
            <a:off x="6324600" y="4114800"/>
            <a:ext cx="1828800" cy="446276"/>
          </a:xfrm>
          <a:prstGeom prst="rect">
            <a:avLst/>
          </a:prstGeom>
          <a:noFill/>
        </p:spPr>
        <p:txBody>
          <a:bodyPr wrap="square" rtlCol="0">
            <a:spAutoFit/>
          </a:bodyPr>
          <a:lstStyle/>
          <a:p>
            <a:r>
              <a:rPr lang="en-US" sz="2300" b="1" dirty="0" smtClean="0">
                <a:solidFill>
                  <a:schemeClr val="accent4">
                    <a:lumMod val="75000"/>
                  </a:schemeClr>
                </a:solidFill>
                <a:latin typeface="Adobe Garamond Pro" pitchFamily="18" charset="0"/>
              </a:rPr>
              <a:t>Male Voice</a:t>
            </a:r>
            <a:endParaRPr lang="en-US" sz="2300" b="1" dirty="0">
              <a:solidFill>
                <a:schemeClr val="accent4">
                  <a:lumMod val="75000"/>
                </a:schemeClr>
              </a:solidFill>
              <a:latin typeface="Adobe Garamond Pro" pitchFamily="18" charset="0"/>
            </a:endParaRPr>
          </a:p>
        </p:txBody>
      </p:sp>
      <p:sp>
        <p:nvSpPr>
          <p:cNvPr id="8" name="TextBox 7"/>
          <p:cNvSpPr txBox="1"/>
          <p:nvPr/>
        </p:nvSpPr>
        <p:spPr>
          <a:xfrm>
            <a:off x="3962400" y="304800"/>
            <a:ext cx="1828800" cy="446276"/>
          </a:xfrm>
          <a:prstGeom prst="rect">
            <a:avLst/>
          </a:prstGeom>
          <a:noFill/>
        </p:spPr>
        <p:txBody>
          <a:bodyPr wrap="square" rtlCol="0">
            <a:spAutoFit/>
          </a:bodyPr>
          <a:lstStyle/>
          <a:p>
            <a:r>
              <a:rPr lang="en-US" sz="2300" b="1" dirty="0" smtClean="0">
                <a:solidFill>
                  <a:schemeClr val="tx1"/>
                </a:solidFill>
                <a:latin typeface="Adobe Garamond Pro" pitchFamily="18" charset="0"/>
              </a:rPr>
              <a:t>ZCR Plots </a:t>
            </a:r>
            <a:endParaRPr lang="en-US" sz="2300" b="1" dirty="0">
              <a:solidFill>
                <a:schemeClr val="tx1"/>
              </a:solidFill>
              <a:latin typeface="Adobe Garamond Pro"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533400" y="228600"/>
            <a:ext cx="8229600" cy="1415742"/>
          </a:xfrm>
          <a:prstGeom prst="rect">
            <a:avLst/>
          </a:prstGeom>
        </p:spPr>
        <p:txBody>
          <a:bodyPr lIns="91425" tIns="91425" rIns="91425" bIns="91425" anchor="b" anchorCtr="0">
            <a:spAutoFit/>
          </a:bodyPr>
          <a:lstStyle/>
          <a:p>
            <a:pPr algn="ctr"/>
            <a:r>
              <a:rPr lang="en-US" sz="4000" dirty="0" smtClean="0">
                <a:solidFill>
                  <a:schemeClr val="tx1"/>
                </a:solidFill>
              </a:rPr>
              <a:t>Short-time Auto Correlation</a:t>
            </a:r>
            <a:br>
              <a:rPr lang="en-US" sz="4000" dirty="0" smtClean="0">
                <a:solidFill>
                  <a:schemeClr val="tx1"/>
                </a:solidFill>
              </a:rPr>
            </a:br>
            <a:r>
              <a:rPr lang="en-US" sz="4000" dirty="0" smtClean="0">
                <a:solidFill>
                  <a:schemeClr val="tx1"/>
                </a:solidFill>
              </a:rPr>
              <a:t>(STAC)</a:t>
            </a:r>
            <a:endParaRPr lang="en-US" sz="4000" dirty="0">
              <a:solidFill>
                <a:schemeClr val="tx1"/>
              </a:solidFill>
            </a:endParaRPr>
          </a:p>
        </p:txBody>
      </p:sp>
      <mc:AlternateContent xmlns:mc="http://schemas.openxmlformats.org/markup-compatibility/2006">
        <mc:Choice xmlns:a14="http://schemas.microsoft.com/office/drawing/2010/main" xmlns="" Requires="a14">
          <p:sp>
            <p:nvSpPr>
              <p:cNvPr id="121" name="Shape 121"/>
              <p:cNvSpPr txBox="1">
                <a:spLocks noGrp="1"/>
              </p:cNvSpPr>
              <p:nvPr>
                <p:ph type="body" idx="1"/>
              </p:nvPr>
            </p:nvSpPr>
            <p:spPr>
              <a:xfrm>
                <a:off x="457200" y="1752600"/>
                <a:ext cx="8229600" cy="3781198"/>
              </a:xfrm>
              <a:prstGeom prst="rect">
                <a:avLst/>
              </a:prstGeom>
            </p:spPr>
            <p:txBody>
              <a:bodyPr lIns="91425" tIns="91425" rIns="91425" bIns="91425" anchor="t" anchorCtr="0">
                <a:spAutoFit/>
              </a:bodyPr>
              <a:lstStyle/>
              <a:p>
                <a:pPr>
                  <a:buClrTx/>
                  <a:buSzPct val="100000"/>
                  <a:buFont typeface="Arial" pitchFamily="34" charset="0"/>
                  <a:buChar char="•"/>
                </a:pPr>
                <a:r>
                  <a:rPr lang="en-US" sz="2300" dirty="0" smtClean="0">
                    <a:latin typeface="Adobe Garamond Pro" pitchFamily="18" charset="0"/>
                  </a:rPr>
                  <a:t>Short-time Auto correlation for a speech signal is given by</a:t>
                </a:r>
              </a:p>
              <a:p>
                <a:pPr>
                  <a:buNone/>
                </a:pPr>
                <a:r>
                  <a:rPr lang="en-US" sz="2300" dirty="0" smtClean="0">
                    <a:latin typeface="Adobe Garamond Pro" pitchFamily="18" charset="0"/>
                  </a:rPr>
                  <a:t>   </a:t>
                </a:r>
                <a:r>
                  <a:rPr lang="en-US" sz="2300" i="1" dirty="0" err="1" smtClean="0">
                    <a:latin typeface="Adobe Garamond Pro" pitchFamily="18" charset="0"/>
                  </a:rPr>
                  <a:t>R</a:t>
                </a:r>
                <a:r>
                  <a:rPr lang="en-US" sz="2300" i="1" baseline="-25000" dirty="0" err="1" smtClean="0">
                    <a:latin typeface="Adobe Garamond Pro" pitchFamily="18" charset="0"/>
                  </a:rPr>
                  <a:t>n</a:t>
                </a:r>
                <a:r>
                  <a:rPr lang="en-US" sz="2300" i="1" dirty="0" smtClean="0">
                    <a:latin typeface="Adobe Garamond Pro" pitchFamily="18" charset="0"/>
                  </a:rPr>
                  <a:t>(k) = </a:t>
                </a:r>
                <a14:m>
                  <m:oMath xmlns:m="http://schemas.openxmlformats.org/officeDocument/2006/math">
                    <m:nary>
                      <m:naryPr>
                        <m:chr m:val="∑"/>
                        <m:grow m:val="on"/>
                        <m:ctrlPr>
                          <a:rPr lang="en-IN" sz="2000" i="1"/>
                        </m:ctrlPr>
                      </m:naryPr>
                      <m:sub>
                        <m:r>
                          <a:rPr lang="en-IN" sz="2000" i="1"/>
                          <m:t>𝑚</m:t>
                        </m:r>
                        <m:r>
                          <a:rPr lang="en-IN" sz="2000" i="1"/>
                          <m:t>=−∞</m:t>
                        </m:r>
                      </m:sub>
                      <m:sup>
                        <m:r>
                          <a:rPr lang="en-IN" sz="2000" i="1"/>
                          <m:t>∞</m:t>
                        </m:r>
                      </m:sup>
                      <m:e>
                        <m:r>
                          <a:rPr lang="en-IN" sz="2000" i="1"/>
                          <m:t> </m:t>
                        </m:r>
                      </m:e>
                    </m:nary>
                  </m:oMath>
                </a14:m>
                <a:r>
                  <a:rPr lang="pt-BR" sz="2300" i="1" dirty="0" smtClean="0">
                    <a:latin typeface="Adobe Garamond Pro" pitchFamily="18" charset="0"/>
                  </a:rPr>
                  <a:t>[s(m)w(n-m</a:t>
                </a:r>
                <a:r>
                  <a:rPr lang="pt-BR" sz="2300" i="1" dirty="0" smtClean="0">
                    <a:latin typeface="Adobe Garamond Pro" pitchFamily="18" charset="0"/>
                  </a:rPr>
                  <a:t>)]*[s(m-k)w(n-m+k)]</a:t>
                </a:r>
              </a:p>
              <a:p>
                <a:pPr>
                  <a:buNone/>
                </a:pPr>
                <a:r>
                  <a:rPr lang="pt-BR" sz="2300" i="1" dirty="0" smtClean="0">
                    <a:latin typeface="Adobe Garamond Pro" pitchFamily="18" charset="0"/>
                  </a:rPr>
                  <a:t>      where,</a:t>
                </a:r>
              </a:p>
              <a:p>
                <a:pPr>
                  <a:buNone/>
                </a:pPr>
                <a:r>
                  <a:rPr lang="en-US" sz="2300" i="1" dirty="0" smtClean="0">
                    <a:latin typeface="Adobe Garamond Pro" pitchFamily="18" charset="0"/>
                  </a:rPr>
                  <a:t>   		 </a:t>
                </a:r>
                <a:r>
                  <a:rPr lang="en-US" sz="2300" dirty="0" err="1" smtClean="0">
                    <a:latin typeface="Adobe Garamond Pro" pitchFamily="18" charset="0"/>
                  </a:rPr>
                  <a:t>R</a:t>
                </a:r>
                <a:r>
                  <a:rPr lang="en-US" sz="2300" baseline="-25000" dirty="0" err="1" smtClean="0">
                    <a:latin typeface="Adobe Garamond Pro" pitchFamily="18" charset="0"/>
                  </a:rPr>
                  <a:t>n</a:t>
                </a:r>
                <a:r>
                  <a:rPr lang="en-US" sz="2300" dirty="0" smtClean="0">
                    <a:latin typeface="Adobe Garamond Pro" pitchFamily="18" charset="0"/>
                  </a:rPr>
                  <a:t>(k)</a:t>
                </a:r>
                <a:r>
                  <a:rPr lang="en-US" sz="2300" i="1" dirty="0" smtClean="0">
                    <a:latin typeface="Adobe Garamond Pro" pitchFamily="18" charset="0"/>
                  </a:rPr>
                  <a:t> </a:t>
                </a:r>
                <a:r>
                  <a:rPr lang="en-US" sz="2300" dirty="0" smtClean="0">
                    <a:latin typeface="Adobe Garamond Pro" pitchFamily="18" charset="0"/>
                  </a:rPr>
                  <a:t>-</a:t>
                </a:r>
                <a:r>
                  <a:rPr lang="en-US" sz="2300" i="1" dirty="0" smtClean="0">
                    <a:latin typeface="Adobe Garamond Pro" pitchFamily="18" charset="0"/>
                  </a:rPr>
                  <a:t> </a:t>
                </a:r>
                <a:r>
                  <a:rPr lang="en-US" sz="2300" dirty="0" smtClean="0">
                    <a:latin typeface="Adobe Garamond Pro" pitchFamily="18" charset="0"/>
                  </a:rPr>
                  <a:t>Short-time Auto correlation</a:t>
                </a:r>
              </a:p>
              <a:p>
                <a:pPr>
                  <a:buNone/>
                </a:pPr>
                <a:r>
                  <a:rPr lang="en-US" sz="2300" i="1" dirty="0" smtClean="0">
                    <a:latin typeface="Adobe Garamond Pro" pitchFamily="18" charset="0"/>
                  </a:rPr>
                  <a:t>   	 	  s(n) - </a:t>
                </a:r>
                <a:r>
                  <a:rPr lang="en-US" sz="2300" dirty="0" smtClean="0">
                    <a:latin typeface="Adobe Garamond Pro" pitchFamily="18" charset="0"/>
                  </a:rPr>
                  <a:t>Speech signal</a:t>
                </a:r>
              </a:p>
              <a:p>
                <a:pPr>
                  <a:buNone/>
                </a:pPr>
                <a:r>
                  <a:rPr lang="en-US" sz="2300" i="1" dirty="0" smtClean="0">
                    <a:latin typeface="Adobe Garamond Pro" pitchFamily="18" charset="0"/>
                  </a:rPr>
                  <a:t>   		  </a:t>
                </a:r>
                <a:r>
                  <a:rPr lang="en-US" sz="2300" dirty="0" smtClean="0">
                    <a:latin typeface="Adobe Garamond Pro" pitchFamily="18" charset="0"/>
                  </a:rPr>
                  <a:t>w - window</a:t>
                </a:r>
              </a:p>
              <a:p>
                <a:pPr>
                  <a:buNone/>
                </a:pPr>
                <a:r>
                  <a:rPr lang="en-US" sz="2300" dirty="0" smtClean="0">
                    <a:latin typeface="Adobe Garamond Pro" pitchFamily="18" charset="0"/>
                  </a:rPr>
                  <a:t>  		  k - Sample time at which auto-correlation was calculated</a:t>
                </a:r>
              </a:p>
              <a:p>
                <a:pPr>
                  <a:buClrTx/>
                  <a:buSzPct val="100000"/>
                  <a:buFont typeface="Arial" pitchFamily="34" charset="0"/>
                  <a:buChar char="•"/>
                </a:pPr>
                <a:r>
                  <a:rPr lang="en-US" sz="2300" dirty="0" smtClean="0">
                    <a:latin typeface="Adobe Garamond Pro" pitchFamily="18" charset="0"/>
                  </a:rPr>
                  <a:t>A significant difference can be observed in the short time Auto Correlation (STAC) plots of the male and female voice samples</a:t>
                </a:r>
                <a:endParaRPr sz="2300" dirty="0">
                  <a:latin typeface="Adobe Garamond Pro" pitchFamily="18" charset="0"/>
                </a:endParaRPr>
              </a:p>
            </p:txBody>
          </p:sp>
        </mc:Choice>
        <mc:Fallback>
          <p:sp>
            <p:nvSpPr>
              <p:cNvPr id="121" name="Shape 121"/>
              <p:cNvSpPr txBox="1">
                <a:spLocks noGrp="1" noRot="1" noChangeAspect="1" noMove="1" noResize="1" noEditPoints="1" noAdjustHandles="1" noChangeArrowheads="1" noChangeShapeType="1" noTextEdit="1"/>
              </p:cNvSpPr>
              <p:nvPr>
                <p:ph type="body" idx="1"/>
              </p:nvPr>
            </p:nvSpPr>
            <p:spPr>
              <a:xfrm>
                <a:off x="457200" y="1752600"/>
                <a:ext cx="8229600" cy="3781198"/>
              </a:xfrm>
              <a:prstGeom prst="rect">
                <a:avLst/>
              </a:prstGeom>
              <a:blipFill rotWithShape="1">
                <a:blip r:embed="rId3"/>
                <a:stretch>
                  <a:fillRect t="-968"/>
                </a:stretch>
              </a:blipFill>
            </p:spPr>
            <p:txBody>
              <a:bodyPr/>
              <a:lstStyle/>
              <a:p>
                <a:r>
                  <a:rPr lang="en-IN">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1022121"/>
            <a:ext cx="8229600" cy="815578"/>
          </a:xfrm>
          <a:prstGeom prst="rect">
            <a:avLst/>
          </a:prstGeom>
        </p:spPr>
        <p:txBody>
          <a:bodyPr lIns="91425" tIns="91425" rIns="91425" bIns="91425" anchor="b" anchorCtr="0">
            <a:spAutoFit/>
          </a:bodyPr>
          <a:lstStyle/>
          <a:p>
            <a:r>
              <a:rPr lang="en-US" dirty="0" smtClean="0"/>
              <a:t>s</a:t>
            </a:r>
            <a:endParaRPr dirty="0"/>
          </a:p>
        </p:txBody>
      </p:sp>
      <p:sp>
        <p:nvSpPr>
          <p:cNvPr id="127" name="Shape 127"/>
          <p:cNvSpPr txBox="1">
            <a:spLocks noGrp="1"/>
          </p:cNvSpPr>
          <p:nvPr>
            <p:ph type="body" idx="1"/>
          </p:nvPr>
        </p:nvSpPr>
        <p:spPr>
          <a:xfrm>
            <a:off x="457200" y="1947332"/>
            <a:ext cx="8229600" cy="600134"/>
          </a:xfrm>
          <a:prstGeom prst="rect">
            <a:avLst/>
          </a:prstGeom>
        </p:spPr>
        <p:txBody>
          <a:bodyPr lIns="91425" tIns="91425" rIns="91425" bIns="91425" anchor="t" anchorCtr="0">
            <a:spAutoFit/>
          </a:bodyPr>
          <a:lstStyle/>
          <a:p>
            <a:pPr>
              <a:buNone/>
            </a:pPr>
            <a:r>
              <a:rPr lang="en-US" dirty="0" smtClean="0"/>
              <a:t>a</a:t>
            </a:r>
            <a:endParaRPr dirty="0"/>
          </a:p>
        </p:txBody>
      </p:sp>
      <p:pic>
        <p:nvPicPr>
          <p:cNvPr id="5" name="Picture 2"/>
          <p:cNvPicPr>
            <a:picLocks noChangeAspect="1" noChangeArrowheads="1"/>
          </p:cNvPicPr>
          <p:nvPr/>
        </p:nvPicPr>
        <p:blipFill>
          <a:blip r:embed="rId3"/>
          <a:srcRect/>
          <a:stretch>
            <a:fillRect/>
          </a:stretch>
        </p:blipFill>
        <p:spPr bwMode="auto">
          <a:xfrm>
            <a:off x="0" y="228600"/>
            <a:ext cx="5403273" cy="297180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0" y="3124200"/>
            <a:ext cx="5410958" cy="2971800"/>
          </a:xfrm>
          <a:prstGeom prst="rect">
            <a:avLst/>
          </a:prstGeom>
          <a:noFill/>
          <a:ln w="9525">
            <a:noFill/>
            <a:miter lim="800000"/>
            <a:headEnd/>
            <a:tailEnd/>
          </a:ln>
        </p:spPr>
      </p:pic>
      <p:sp>
        <p:nvSpPr>
          <p:cNvPr id="8" name="TextBox 7"/>
          <p:cNvSpPr txBox="1"/>
          <p:nvPr/>
        </p:nvSpPr>
        <p:spPr>
          <a:xfrm>
            <a:off x="6096000" y="1600200"/>
            <a:ext cx="1828800" cy="446276"/>
          </a:xfrm>
          <a:prstGeom prst="rect">
            <a:avLst/>
          </a:prstGeom>
          <a:noFill/>
        </p:spPr>
        <p:txBody>
          <a:bodyPr wrap="square" rtlCol="0">
            <a:spAutoFit/>
          </a:bodyPr>
          <a:lstStyle/>
          <a:p>
            <a:r>
              <a:rPr lang="en-US" sz="2300" b="1" dirty="0" smtClean="0">
                <a:solidFill>
                  <a:schemeClr val="accent2"/>
                </a:solidFill>
                <a:latin typeface="Adobe Garamond Pro" pitchFamily="18" charset="0"/>
              </a:rPr>
              <a:t>Female Voice</a:t>
            </a:r>
            <a:endParaRPr lang="en-US" sz="2300" b="1" dirty="0">
              <a:solidFill>
                <a:schemeClr val="accent2"/>
              </a:solidFill>
              <a:latin typeface="Adobe Garamond Pro" pitchFamily="18" charset="0"/>
            </a:endParaRPr>
          </a:p>
        </p:txBody>
      </p:sp>
      <p:sp>
        <p:nvSpPr>
          <p:cNvPr id="9" name="TextBox 8"/>
          <p:cNvSpPr txBox="1"/>
          <p:nvPr/>
        </p:nvSpPr>
        <p:spPr>
          <a:xfrm>
            <a:off x="6248400" y="4343400"/>
            <a:ext cx="1828800" cy="446276"/>
          </a:xfrm>
          <a:prstGeom prst="rect">
            <a:avLst/>
          </a:prstGeom>
          <a:noFill/>
        </p:spPr>
        <p:txBody>
          <a:bodyPr wrap="square" rtlCol="0">
            <a:spAutoFit/>
          </a:bodyPr>
          <a:lstStyle/>
          <a:p>
            <a:r>
              <a:rPr lang="en-US" sz="2300" b="1" dirty="0" smtClean="0">
                <a:solidFill>
                  <a:schemeClr val="accent5"/>
                </a:solidFill>
                <a:latin typeface="Adobe Garamond Pro" pitchFamily="18" charset="0"/>
              </a:rPr>
              <a:t>Male Voice</a:t>
            </a:r>
            <a:endParaRPr lang="en-US" sz="2300" b="1" dirty="0">
              <a:solidFill>
                <a:schemeClr val="accent5"/>
              </a:solidFill>
              <a:latin typeface="Adobe Garamond Pro" pitchFamily="18" charset="0"/>
            </a:endParaRPr>
          </a:p>
        </p:txBody>
      </p:sp>
      <p:sp>
        <p:nvSpPr>
          <p:cNvPr id="10" name="TextBox 9"/>
          <p:cNvSpPr txBox="1"/>
          <p:nvPr/>
        </p:nvSpPr>
        <p:spPr>
          <a:xfrm>
            <a:off x="3886200" y="0"/>
            <a:ext cx="1828800" cy="446276"/>
          </a:xfrm>
          <a:prstGeom prst="rect">
            <a:avLst/>
          </a:prstGeom>
          <a:noFill/>
        </p:spPr>
        <p:txBody>
          <a:bodyPr wrap="square" rtlCol="0">
            <a:spAutoFit/>
          </a:bodyPr>
          <a:lstStyle/>
          <a:p>
            <a:r>
              <a:rPr lang="en-US" sz="2300" b="1" dirty="0" smtClean="0">
                <a:solidFill>
                  <a:schemeClr val="tx1"/>
                </a:solidFill>
                <a:latin typeface="Adobe Garamond Pro" pitchFamily="18" charset="0"/>
              </a:rPr>
              <a:t>STAC Plots</a:t>
            </a:r>
            <a:endParaRPr lang="en-US" sz="2300" b="1" dirty="0">
              <a:solidFill>
                <a:schemeClr val="tx1"/>
              </a:solidFill>
              <a:latin typeface="Adobe Garamond Pro" pitchFamily="18" charset="0"/>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Gender classifier</a:t>
            </a:r>
            <a:endParaRPr lang="en-US" dirty="0">
              <a:solidFill>
                <a:schemeClr val="tx1"/>
              </a:solidFill>
            </a:endParaRPr>
          </a:p>
        </p:txBody>
      </p:sp>
      <p:sp>
        <p:nvSpPr>
          <p:cNvPr id="3" name="Text Placeholder 2"/>
          <p:cNvSpPr>
            <a:spLocks noGrp="1"/>
          </p:cNvSpPr>
          <p:nvPr>
            <p:ph type="body" idx="1"/>
          </p:nvPr>
        </p:nvSpPr>
        <p:spPr/>
        <p:txBody>
          <a:bodyPr>
            <a:normAutofit/>
          </a:bodyPr>
          <a:lstStyle/>
          <a:p>
            <a:pPr>
              <a:buClrTx/>
              <a:buSzPct val="100000"/>
              <a:buFont typeface="Arial" pitchFamily="34" charset="0"/>
              <a:buChar char="•"/>
            </a:pPr>
            <a:r>
              <a:rPr lang="en-US" sz="2300" dirty="0" smtClean="0">
                <a:latin typeface="Adobe Garamond Pro" pitchFamily="18" charset="0"/>
              </a:rPr>
              <a:t>These differences in the parameters obtained by short-time analysis of the male and female voice samples is used as the working principle of a Gender classifier which predicts the gender of a speaker in a voice signal</a:t>
            </a:r>
          </a:p>
          <a:p>
            <a:pPr>
              <a:buClrTx/>
              <a:buSzPct val="100000"/>
              <a:buFont typeface="Arial" pitchFamily="34" charset="0"/>
              <a:buChar char="•"/>
            </a:pPr>
            <a:endParaRPr lang="en-US" sz="2300" dirty="0" smtClean="0">
              <a:latin typeface="Adobe Garamond Pro" pitchFamily="18" charset="0"/>
            </a:endParaRPr>
          </a:p>
          <a:p>
            <a:pPr>
              <a:buClrTx/>
              <a:buSzPct val="100000"/>
              <a:buFont typeface="Arial" pitchFamily="34" charset="0"/>
              <a:buChar char="•"/>
            </a:pPr>
            <a:r>
              <a:rPr lang="en-US" sz="2300" dirty="0" smtClean="0">
                <a:latin typeface="Adobe Garamond Pro" pitchFamily="18" charset="0"/>
              </a:rPr>
              <a:t>Output of a gender classifier is a prediction value (label) of the actual speaker’s gender </a:t>
            </a:r>
            <a:endParaRPr lang="en-US" sz="2300" dirty="0">
              <a:latin typeface="Adobe Garamond Pro"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0" y="685800"/>
            <a:ext cx="8260499" cy="815578"/>
          </a:xfrm>
          <a:prstGeom prst="rect">
            <a:avLst/>
          </a:prstGeom>
        </p:spPr>
        <p:txBody>
          <a:bodyPr lIns="91425" tIns="91425" rIns="91425" bIns="91425" anchor="b" anchorCtr="0">
            <a:spAutoFit/>
          </a:bodyPr>
          <a:lstStyle/>
          <a:p>
            <a:pPr algn="ctr">
              <a:buNone/>
            </a:pPr>
            <a:r>
              <a:rPr lang="en" dirty="0" smtClean="0">
                <a:solidFill>
                  <a:schemeClr val="tx1"/>
                </a:solidFill>
              </a:rPr>
              <a:t>MOTIVATION</a:t>
            </a:r>
            <a:endParaRPr lang="en" dirty="0">
              <a:solidFill>
                <a:schemeClr val="tx1"/>
              </a:solidFill>
            </a:endParaRPr>
          </a:p>
        </p:txBody>
      </p:sp>
      <p:sp>
        <p:nvSpPr>
          <p:cNvPr id="36" name="Shape 36"/>
          <p:cNvSpPr txBox="1">
            <a:spLocks noGrp="1"/>
          </p:cNvSpPr>
          <p:nvPr>
            <p:ph type="body" idx="1"/>
          </p:nvPr>
        </p:nvSpPr>
        <p:spPr>
          <a:xfrm>
            <a:off x="381000" y="1600200"/>
            <a:ext cx="8229600" cy="4031843"/>
          </a:xfrm>
          <a:prstGeom prst="rect">
            <a:avLst/>
          </a:prstGeom>
        </p:spPr>
        <p:txBody>
          <a:bodyPr lIns="91425" tIns="91425" rIns="91425" bIns="91425" anchor="t" anchorCtr="0">
            <a:spAutoFit/>
          </a:bodyPr>
          <a:lstStyle/>
          <a:p>
            <a:pPr marL="0" indent="-419100" algn="just">
              <a:buClr>
                <a:schemeClr val="dk2"/>
              </a:buClr>
              <a:buSzPct val="100000"/>
              <a:buFont typeface="Arial" pitchFamily="34" charset="0"/>
              <a:buChar char="•"/>
            </a:pPr>
            <a:r>
              <a:rPr lang="en" sz="2300" dirty="0" smtClean="0">
                <a:latin typeface="Adobe Garamond Pro" pitchFamily="18" charset="0"/>
              </a:rPr>
              <a:t>Human </a:t>
            </a:r>
            <a:r>
              <a:rPr lang="en" sz="2300" dirty="0">
                <a:latin typeface="Adobe Garamond Pro" pitchFamily="18" charset="0"/>
              </a:rPr>
              <a:t>listeners </a:t>
            </a:r>
            <a:r>
              <a:rPr lang="en" sz="2300" dirty="0" smtClean="0">
                <a:latin typeface="Adobe Garamond Pro" pitchFamily="18" charset="0"/>
              </a:rPr>
              <a:t>are capable </a:t>
            </a:r>
            <a:r>
              <a:rPr lang="en" sz="2300" dirty="0">
                <a:latin typeface="Adobe Garamond Pro" pitchFamily="18" charset="0"/>
              </a:rPr>
              <a:t>of extracting information from </a:t>
            </a:r>
            <a:r>
              <a:rPr lang="en" sz="2300" dirty="0" smtClean="0">
                <a:latin typeface="Adobe Garamond Pro" pitchFamily="18" charset="0"/>
              </a:rPr>
              <a:t>the acoustic </a:t>
            </a:r>
            <a:r>
              <a:rPr lang="en" sz="2300" dirty="0">
                <a:latin typeface="Adobe Garamond Pro" pitchFamily="18" charset="0"/>
              </a:rPr>
              <a:t>signal beyond just the linguistic </a:t>
            </a:r>
            <a:r>
              <a:rPr lang="en" sz="2300" dirty="0" smtClean="0">
                <a:latin typeface="Adobe Garamond Pro" pitchFamily="18" charset="0"/>
              </a:rPr>
              <a:t>message</a:t>
            </a:r>
          </a:p>
          <a:p>
            <a:pPr marL="0" lvl="0" indent="-419100" algn="just" rtl="0">
              <a:buClr>
                <a:schemeClr val="dk2"/>
              </a:buClr>
              <a:buSzPct val="208333"/>
              <a:buNone/>
            </a:pPr>
            <a:r>
              <a:rPr lang="en" sz="2300" dirty="0" smtClean="0">
                <a:latin typeface="Adobe Garamond Pro" pitchFamily="18" charset="0"/>
              </a:rPr>
              <a:t>---- speaker's </a:t>
            </a:r>
            <a:r>
              <a:rPr lang="en" sz="2300" dirty="0">
                <a:latin typeface="Adobe Garamond Pro" pitchFamily="18" charset="0"/>
              </a:rPr>
              <a:t>personality, emotional state, </a:t>
            </a:r>
            <a:r>
              <a:rPr lang="en" sz="2300" dirty="0" smtClean="0">
                <a:latin typeface="Adobe Garamond Pro" pitchFamily="18" charset="0"/>
              </a:rPr>
              <a:t>gender, </a:t>
            </a:r>
            <a:r>
              <a:rPr lang="en" sz="2300" dirty="0">
                <a:latin typeface="Adobe Garamond Pro" pitchFamily="18" charset="0"/>
              </a:rPr>
              <a:t>age, </a:t>
            </a:r>
            <a:r>
              <a:rPr lang="en" sz="2300" dirty="0" smtClean="0">
                <a:latin typeface="Adobe Garamond Pro" pitchFamily="18" charset="0"/>
              </a:rPr>
              <a:t>dialect </a:t>
            </a:r>
            <a:r>
              <a:rPr lang="en" sz="2300" dirty="0">
                <a:latin typeface="Adobe Garamond Pro" pitchFamily="18" charset="0"/>
              </a:rPr>
              <a:t>and the status of his/her </a:t>
            </a:r>
            <a:r>
              <a:rPr lang="en" sz="2300" dirty="0" smtClean="0">
                <a:latin typeface="Adobe Garamond Pro" pitchFamily="18" charset="0"/>
              </a:rPr>
              <a:t>health</a:t>
            </a:r>
          </a:p>
          <a:p>
            <a:pPr marL="0" indent="-419100" algn="just">
              <a:buClr>
                <a:schemeClr val="dk2"/>
              </a:buClr>
              <a:buSzPct val="208333"/>
              <a:buNone/>
            </a:pPr>
            <a:endParaRPr lang="en" sz="2300" dirty="0">
              <a:latin typeface="Adobe Garamond Pro" pitchFamily="18" charset="0"/>
            </a:endParaRPr>
          </a:p>
          <a:p>
            <a:pPr marL="0" lvl="0" indent="-419100" algn="just" rtl="0">
              <a:buClr>
                <a:schemeClr val="dk2"/>
              </a:buClr>
              <a:buSzPct val="100000"/>
              <a:buFont typeface="Arial" pitchFamily="34" charset="0"/>
              <a:buChar char="•"/>
            </a:pPr>
            <a:r>
              <a:rPr lang="en" sz="2300" dirty="0" smtClean="0">
                <a:latin typeface="Adobe Garamond Pro" pitchFamily="18" charset="0"/>
              </a:rPr>
              <a:t>Gender </a:t>
            </a:r>
            <a:r>
              <a:rPr lang="en" sz="2300" dirty="0">
                <a:latin typeface="Adobe Garamond Pro" pitchFamily="18" charset="0"/>
              </a:rPr>
              <a:t>classification is useful in speech and speaker </a:t>
            </a:r>
            <a:r>
              <a:rPr lang="en" sz="2300" dirty="0" smtClean="0">
                <a:latin typeface="Adobe Garamond Pro" pitchFamily="18" charset="0"/>
              </a:rPr>
              <a:t>recognition</a:t>
            </a:r>
          </a:p>
          <a:p>
            <a:pPr marL="0" lvl="0" indent="-419100" algn="just" rtl="0">
              <a:buClr>
                <a:schemeClr val="dk2"/>
              </a:buClr>
              <a:buSzPct val="208333"/>
              <a:buNone/>
            </a:pPr>
            <a:r>
              <a:rPr lang="en" sz="2300" dirty="0" smtClean="0">
                <a:latin typeface="Adobe Garamond Pro" pitchFamily="18" charset="0"/>
              </a:rPr>
              <a:t>---- better </a:t>
            </a:r>
            <a:r>
              <a:rPr lang="en" sz="2300" dirty="0">
                <a:latin typeface="Adobe Garamond Pro" pitchFamily="18" charset="0"/>
              </a:rPr>
              <a:t>performance has been reported when </a:t>
            </a:r>
            <a:r>
              <a:rPr lang="en" sz="2300" dirty="0" smtClean="0">
                <a:latin typeface="Adobe Garamond Pro" pitchFamily="18" charset="0"/>
              </a:rPr>
              <a:t>gender-dependent </a:t>
            </a:r>
            <a:r>
              <a:rPr lang="en" sz="2300" dirty="0">
                <a:latin typeface="Adobe Garamond Pro" pitchFamily="18" charset="0"/>
              </a:rPr>
              <a:t>acoustic-phonetic models are used by decreasing the word error rate of a baseline speech recognition system by 1.6%</a:t>
            </a:r>
          </a:p>
          <a:p>
            <a:pPr marL="0" algn="just">
              <a:buNone/>
            </a:pPr>
            <a:endParaRPr sz="2300" dirty="0">
              <a:latin typeface="Adobe Garamond Pro" pitchFamily="18" charset="0"/>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Some Gender Classifiers</a:t>
            </a:r>
            <a:endParaRPr lang="en-US" dirty="0">
              <a:solidFill>
                <a:schemeClr val="tx1"/>
              </a:solidFill>
            </a:endParaRPr>
          </a:p>
        </p:txBody>
      </p:sp>
      <p:sp>
        <p:nvSpPr>
          <p:cNvPr id="3" name="Text Placeholder 2"/>
          <p:cNvSpPr>
            <a:spLocks noGrp="1"/>
          </p:cNvSpPr>
          <p:nvPr>
            <p:ph type="body" idx="1"/>
          </p:nvPr>
        </p:nvSpPr>
        <p:spPr/>
        <p:txBody>
          <a:bodyPr>
            <a:normAutofit/>
          </a:bodyPr>
          <a:lstStyle/>
          <a:p>
            <a:pPr>
              <a:buClrTx/>
              <a:buSzPct val="100000"/>
              <a:buNone/>
            </a:pPr>
            <a:r>
              <a:rPr lang="en-US" sz="2300" dirty="0" smtClean="0">
                <a:latin typeface="Adobe Garamond Pro" pitchFamily="18" charset="0"/>
              </a:rPr>
              <a:t>   Using the parameters obtained from the short time analysis of speech signal, classifiers can be implemented using following approaches:</a:t>
            </a:r>
          </a:p>
          <a:p>
            <a:pPr>
              <a:buClrTx/>
              <a:buSzPct val="100000"/>
              <a:buNone/>
            </a:pPr>
            <a:endParaRPr lang="en-US" sz="2300" dirty="0" smtClean="0">
              <a:latin typeface="Adobe Garamond Pro" pitchFamily="18" charset="0"/>
            </a:endParaRPr>
          </a:p>
          <a:p>
            <a:pPr>
              <a:buClrTx/>
              <a:buSzPct val="100000"/>
              <a:buFont typeface="Arial" pitchFamily="34" charset="0"/>
              <a:buChar char="•"/>
            </a:pPr>
            <a:r>
              <a:rPr lang="en-US" sz="2300" dirty="0" smtClean="0">
                <a:latin typeface="Adobe Garamond Pro" pitchFamily="18" charset="0"/>
              </a:rPr>
              <a:t>Naïve </a:t>
            </a:r>
            <a:r>
              <a:rPr lang="en-US" sz="2300" dirty="0" err="1" smtClean="0">
                <a:latin typeface="Adobe Garamond Pro" pitchFamily="18" charset="0"/>
              </a:rPr>
              <a:t>Bayes</a:t>
            </a:r>
            <a:r>
              <a:rPr lang="en-US" sz="2300" dirty="0" smtClean="0">
                <a:latin typeface="Adobe Garamond Pro" pitchFamily="18" charset="0"/>
              </a:rPr>
              <a:t> classifier</a:t>
            </a:r>
          </a:p>
          <a:p>
            <a:pPr>
              <a:buClrTx/>
              <a:buSzPct val="100000"/>
              <a:buFont typeface="Arial" pitchFamily="34" charset="0"/>
              <a:buChar char="•"/>
            </a:pPr>
            <a:r>
              <a:rPr lang="en-US" sz="2300" dirty="0" smtClean="0">
                <a:latin typeface="Adobe Garamond Pro" pitchFamily="18" charset="0"/>
              </a:rPr>
              <a:t>Probabilistic Neural Networks (PNNs)</a:t>
            </a:r>
          </a:p>
          <a:p>
            <a:pPr>
              <a:buClrTx/>
              <a:buSzPct val="100000"/>
              <a:buFont typeface="Arial" pitchFamily="34" charset="0"/>
              <a:buChar char="•"/>
            </a:pPr>
            <a:r>
              <a:rPr lang="en-US" sz="2300" dirty="0" smtClean="0">
                <a:latin typeface="Adobe Garamond Pro" pitchFamily="18" charset="0"/>
              </a:rPr>
              <a:t>Support Vector Machines (SVMs)</a:t>
            </a:r>
          </a:p>
          <a:p>
            <a:pPr>
              <a:buClrTx/>
              <a:buSzPct val="100000"/>
              <a:buFont typeface="Arial" pitchFamily="34" charset="0"/>
              <a:buChar char="•"/>
            </a:pPr>
            <a:r>
              <a:rPr lang="en-US" sz="2300" i="1" dirty="0" smtClean="0">
                <a:latin typeface="Adobe Garamond Pro" pitchFamily="18" charset="0"/>
              </a:rPr>
              <a:t>K-</a:t>
            </a:r>
            <a:r>
              <a:rPr lang="en-US" sz="2300" dirty="0" smtClean="0">
                <a:latin typeface="Adobe Garamond Pro" pitchFamily="18" charset="0"/>
              </a:rPr>
              <a:t>NNs classifier</a:t>
            </a:r>
          </a:p>
          <a:p>
            <a:pPr>
              <a:buClrTx/>
              <a:buSzPct val="100000"/>
              <a:buFont typeface="Arial" pitchFamily="34" charset="0"/>
              <a:buChar char="•"/>
            </a:pPr>
            <a:r>
              <a:rPr lang="en-US" sz="2300" dirty="0" smtClean="0">
                <a:latin typeface="Adobe Garamond Pro" pitchFamily="18" charset="0"/>
              </a:rPr>
              <a:t>GMM based classifier</a:t>
            </a:r>
            <a:endParaRPr lang="en-US" sz="2300" dirty="0">
              <a:latin typeface="Adobe Garamond Pro"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522199"/>
          </a:xfrm>
        </p:spPr>
        <p:txBody>
          <a:bodyPr/>
          <a:lstStyle/>
          <a:p>
            <a:r>
              <a:rPr lang="en-US" sz="4000" dirty="0" smtClean="0">
                <a:solidFill>
                  <a:schemeClr val="tx1"/>
                </a:solidFill>
              </a:rPr>
              <a:t>Testing of Hypothesis</a:t>
            </a:r>
            <a:endParaRPr lang="en-US" dirty="0">
              <a:solidFill>
                <a:schemeClr val="tx1"/>
              </a:solidFill>
            </a:endParaRPr>
          </a:p>
        </p:txBody>
      </p:sp>
      <p:sp>
        <p:nvSpPr>
          <p:cNvPr id="3" name="Text Placeholder 2"/>
          <p:cNvSpPr>
            <a:spLocks noGrp="1"/>
          </p:cNvSpPr>
          <p:nvPr>
            <p:ph type="body" idx="1"/>
          </p:nvPr>
        </p:nvSpPr>
        <p:spPr>
          <a:xfrm>
            <a:off x="457200" y="1524000"/>
            <a:ext cx="8229600" cy="4620299"/>
          </a:xfrm>
        </p:spPr>
        <p:txBody>
          <a:bodyPr>
            <a:normAutofit/>
          </a:bodyPr>
          <a:lstStyle/>
          <a:p>
            <a:pPr>
              <a:buClrTx/>
              <a:buSzPct val="100000"/>
              <a:buFont typeface="Arial" pitchFamily="34" charset="0"/>
              <a:buChar char="•"/>
            </a:pPr>
            <a:r>
              <a:rPr lang="en-US" sz="2300" dirty="0" smtClean="0">
                <a:latin typeface="Adobe Garamond Pro" pitchFamily="18" charset="0"/>
              </a:rPr>
              <a:t>A total of 11 classifiers tested are: 1)Naïve </a:t>
            </a:r>
            <a:r>
              <a:rPr lang="en-US" sz="2300" dirty="0" err="1" smtClean="0">
                <a:latin typeface="Adobe Garamond Pro" pitchFamily="18" charset="0"/>
              </a:rPr>
              <a:t>Bayes</a:t>
            </a:r>
            <a:r>
              <a:rPr lang="en-US" sz="2300" dirty="0" smtClean="0">
                <a:latin typeface="Adobe Garamond Pro" pitchFamily="18" charset="0"/>
              </a:rPr>
              <a:t>, 2)PNN, SVMs with 5 different kernels; 3): Gaussian RBF, denoted SVM1, 4): Multilayer </a:t>
            </a:r>
            <a:r>
              <a:rPr lang="en-US" sz="2300" dirty="0" err="1" smtClean="0">
                <a:latin typeface="Adobe Garamond Pro" pitchFamily="18" charset="0"/>
              </a:rPr>
              <a:t>perceptron</a:t>
            </a:r>
            <a:r>
              <a:rPr lang="en-US" sz="2300" dirty="0" smtClean="0">
                <a:latin typeface="Adobe Garamond Pro" pitchFamily="18" charset="0"/>
              </a:rPr>
              <a:t>, denoted SVM2, 5): Quadratic, denoted SVM3, 6): Linear, denoted SVM4, 7): Cubic polynomial, denoted SVM5, four K-NNs with different distance functions such as; 8): Euclidean, denoted KNN1, 9): </a:t>
            </a:r>
            <a:r>
              <a:rPr lang="en-US" sz="2300" dirty="0" err="1" smtClean="0">
                <a:latin typeface="Adobe Garamond Pro" pitchFamily="18" charset="0"/>
              </a:rPr>
              <a:t>Cityblock</a:t>
            </a:r>
            <a:r>
              <a:rPr lang="en-US" sz="2300" dirty="0" smtClean="0">
                <a:latin typeface="Adobe Garamond Pro" pitchFamily="18" charset="0"/>
              </a:rPr>
              <a:t>( i.e., sum of absolute differences), denoted KNN2, 10): Cosine-based (i.e., one minus the cosine of the included angle between patterns), denoted KNN3, and 11): correlation-based (i.e., one minus the sample correlation between patterns), denoted KNN4 respectively. </a:t>
            </a:r>
          </a:p>
          <a:p>
            <a:pPr>
              <a:buClrTx/>
              <a:buSzPct val="100000"/>
              <a:buFont typeface="Arial" pitchFamily="34" charset="0"/>
              <a:buChar char="•"/>
            </a:pPr>
            <a:r>
              <a:rPr lang="en-US" sz="2300" dirty="0" smtClean="0">
                <a:latin typeface="Adobe Garamond Pro" pitchFamily="18" charset="0"/>
              </a:rPr>
              <a:t>The above mentioned classifiers are tested on a </a:t>
            </a:r>
            <a:r>
              <a:rPr lang="en-US" sz="2300" b="1" dirty="0" smtClean="0">
                <a:latin typeface="Adobe Garamond Pro" pitchFamily="18" charset="0"/>
              </a:rPr>
              <a:t>English Language Speech Database for Speech Recognition (ELSDSR)</a:t>
            </a:r>
            <a:endParaRPr lang="en-US" sz="2300" dirty="0" smtClean="0">
              <a:latin typeface="Adobe Garamond Pro"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2199"/>
          </a:xfrm>
        </p:spPr>
        <p:txBody>
          <a:bodyPr/>
          <a:lstStyle/>
          <a:p>
            <a:r>
              <a:rPr lang="en-US" dirty="0" smtClean="0">
                <a:solidFill>
                  <a:schemeClr val="tx1"/>
                </a:solidFill>
              </a:rPr>
              <a:t>Results</a:t>
            </a:r>
            <a:endParaRPr lang="en-US" dirty="0">
              <a:solidFill>
                <a:schemeClr val="tx1"/>
              </a:solidFill>
            </a:endParaRPr>
          </a:p>
        </p:txBody>
      </p:sp>
      <p:sp>
        <p:nvSpPr>
          <p:cNvPr id="3" name="Text Placeholder 2"/>
          <p:cNvSpPr>
            <a:spLocks noGrp="1"/>
          </p:cNvSpPr>
          <p:nvPr>
            <p:ph type="body" idx="1"/>
          </p:nvPr>
        </p:nvSpPr>
        <p:spPr>
          <a:xfrm>
            <a:off x="457200" y="1524000"/>
            <a:ext cx="8229600" cy="4620299"/>
          </a:xfrm>
        </p:spPr>
        <p:txBody>
          <a:bodyPr>
            <a:normAutofit/>
          </a:bodyPr>
          <a:lstStyle/>
          <a:p>
            <a:pPr>
              <a:buClrTx/>
              <a:buSzPct val="100000"/>
              <a:buFont typeface="Arial" pitchFamily="34" charset="0"/>
              <a:buChar char="•"/>
            </a:pPr>
            <a:r>
              <a:rPr lang="en-US" sz="2300" dirty="0" smtClean="0">
                <a:latin typeface="Adobe Garamond Pro" pitchFamily="18" charset="0"/>
              </a:rPr>
              <a:t>The fig. (next slide) shows the Correct Gender classification rates for different classifiers on ELSDSR database when the size of test utterances is 20% of the total utterances (232)</a:t>
            </a:r>
          </a:p>
          <a:p>
            <a:pPr>
              <a:buClrTx/>
              <a:buSzPct val="100000"/>
              <a:buFont typeface="Arial" pitchFamily="34" charset="0"/>
              <a:buChar char="•"/>
            </a:pPr>
            <a:r>
              <a:rPr lang="en-US" sz="2300" dirty="0" smtClean="0">
                <a:latin typeface="Adobe Garamond Pro" pitchFamily="18" charset="0"/>
              </a:rPr>
              <a:t>For each classifier, columns “Total”, “Male”, and “Female” correspond to the total correct gender classification rate, the rate of correct matches between the actual gender and the predicted one by the classifier for utterances by male speakers, and female speakers respectively. The arrows indicate the best rates</a:t>
            </a:r>
            <a:endParaRPr lang="en-US" sz="2300" dirty="0">
              <a:latin typeface="Adobe Garamond Pro"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95400" y="762000"/>
            <a:ext cx="6572250" cy="4933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2199"/>
          </a:xfrm>
        </p:spPr>
        <p:txBody>
          <a:bodyPr/>
          <a:lstStyle/>
          <a:p>
            <a:pPr algn="ctr"/>
            <a:r>
              <a:rPr lang="en-US" dirty="0" smtClean="0">
                <a:solidFill>
                  <a:schemeClr val="tx1"/>
                </a:solidFill>
              </a:rPr>
              <a:t>CONCLUSIONS</a:t>
            </a:r>
            <a:endParaRPr lang="en-US" dirty="0">
              <a:solidFill>
                <a:schemeClr val="tx1"/>
              </a:solidFill>
            </a:endParaRPr>
          </a:p>
        </p:txBody>
      </p:sp>
      <p:sp>
        <p:nvSpPr>
          <p:cNvPr id="3" name="Text Placeholder 2"/>
          <p:cNvSpPr>
            <a:spLocks noGrp="1"/>
          </p:cNvSpPr>
          <p:nvPr>
            <p:ph type="body" idx="1"/>
          </p:nvPr>
        </p:nvSpPr>
        <p:spPr>
          <a:xfrm>
            <a:off x="228600" y="1295400"/>
            <a:ext cx="8686800" cy="4910668"/>
          </a:xfrm>
        </p:spPr>
        <p:txBody>
          <a:bodyPr>
            <a:normAutofit/>
          </a:bodyPr>
          <a:lstStyle/>
          <a:p>
            <a:pPr>
              <a:buClrTx/>
              <a:buSzPct val="100000"/>
              <a:buFont typeface="Arial" pitchFamily="34" charset="0"/>
              <a:buChar char="•"/>
            </a:pPr>
            <a:r>
              <a:rPr lang="en-US" sz="2300" dirty="0" smtClean="0">
                <a:latin typeface="Adobe Garamond Pro" pitchFamily="18" charset="0"/>
              </a:rPr>
              <a:t>At the level of speech analysis, the short-time analysis is most basic approach to obtain the required parameters for the gender classification problem</a:t>
            </a:r>
          </a:p>
          <a:p>
            <a:pPr>
              <a:buClrTx/>
              <a:buSzPct val="100000"/>
              <a:buFont typeface="Arial" pitchFamily="34" charset="0"/>
              <a:buChar char="•"/>
            </a:pPr>
            <a:r>
              <a:rPr lang="en-US" sz="2300" dirty="0" smtClean="0">
                <a:latin typeface="Adobe Garamond Pro" pitchFamily="18" charset="0"/>
              </a:rPr>
              <a:t>The differences in parameters is used as the working principle of a Gender classifier which can be implemented on any of the mentioned approaches</a:t>
            </a:r>
          </a:p>
          <a:p>
            <a:pPr>
              <a:buClrTx/>
              <a:buSzPct val="100000"/>
              <a:buFont typeface="Arial" pitchFamily="34" charset="0"/>
              <a:buChar char="•"/>
            </a:pPr>
            <a:r>
              <a:rPr lang="en-US" sz="2300" dirty="0" smtClean="0">
                <a:latin typeface="Adobe Garamond Pro" pitchFamily="18" charset="0"/>
              </a:rPr>
              <a:t>The SVM with a suitable kernel (SVM1) has demonstrated to yield the most accurate results for gender classification with an accuracy more than 90% </a:t>
            </a:r>
          </a:p>
          <a:p>
            <a:pPr>
              <a:buClrTx/>
              <a:buSzPct val="100000"/>
              <a:buFont typeface="Arial" pitchFamily="34" charset="0"/>
              <a:buChar char="•"/>
            </a:pPr>
            <a:r>
              <a:rPr lang="en-US" sz="2300" dirty="0" smtClean="0">
                <a:latin typeface="Adobe Garamond Pro" pitchFamily="18" charset="0"/>
              </a:rPr>
              <a:t>Main challenge faced by the Gender classifiers is the high frequency noise in the speech signal which leads to confusions in the gender prediction</a:t>
            </a:r>
          </a:p>
          <a:p>
            <a:pPr>
              <a:buClrTx/>
              <a:buSzPct val="100000"/>
              <a:buFont typeface="Arial" pitchFamily="34" charset="0"/>
              <a:buChar char="•"/>
            </a:pPr>
            <a:endParaRPr lang="en-US" sz="2300" dirty="0">
              <a:latin typeface="Adobe Garamond Pro"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8229600" cy="1143000"/>
          </a:xfrm>
        </p:spPr>
        <p:txBody>
          <a:bodyPr/>
          <a:lstStyle/>
          <a:p>
            <a:pPr algn="ctr"/>
            <a:r>
              <a:rPr lang="en-US" dirty="0" smtClean="0">
                <a:solidFill>
                  <a:schemeClr val="tx1"/>
                </a:solidFill>
              </a:rPr>
              <a:t>REFERENCES</a:t>
            </a:r>
            <a:endParaRPr lang="en-US" dirty="0">
              <a:solidFill>
                <a:schemeClr val="tx1"/>
              </a:solidFill>
            </a:endParaRPr>
          </a:p>
        </p:txBody>
      </p:sp>
      <p:sp>
        <p:nvSpPr>
          <p:cNvPr id="3" name="Text Placeholder 2"/>
          <p:cNvSpPr>
            <a:spLocks noGrp="1"/>
          </p:cNvSpPr>
          <p:nvPr>
            <p:ph type="body" idx="1"/>
          </p:nvPr>
        </p:nvSpPr>
        <p:spPr>
          <a:xfrm>
            <a:off x="533400" y="990600"/>
            <a:ext cx="8001000" cy="5638800"/>
          </a:xfrm>
        </p:spPr>
        <p:txBody>
          <a:bodyPr>
            <a:normAutofit fontScale="85000" lnSpcReduction="20000"/>
          </a:bodyPr>
          <a:lstStyle/>
          <a:p>
            <a:pPr marL="0" indent="0" algn="just">
              <a:lnSpc>
                <a:spcPct val="141000"/>
              </a:lnSpc>
              <a:spcBef>
                <a:spcPts val="0"/>
              </a:spcBef>
              <a:buNone/>
            </a:pPr>
            <a:r>
              <a:rPr lang="en-US" dirty="0" smtClean="0">
                <a:latin typeface="Adobe Garamond Pro" pitchFamily="18" charset="0"/>
              </a:rPr>
              <a:t> [1] Douglas </a:t>
            </a:r>
            <a:r>
              <a:rPr lang="en-US" dirty="0" err="1" smtClean="0">
                <a:latin typeface="Adobe Garamond Pro" pitchFamily="18" charset="0"/>
              </a:rPr>
              <a:t>O’shaughnessy</a:t>
            </a:r>
            <a:r>
              <a:rPr lang="en-US" dirty="0" smtClean="0">
                <a:latin typeface="Adobe Garamond Pro" pitchFamily="18" charset="0"/>
              </a:rPr>
              <a:t>, “</a:t>
            </a:r>
            <a:r>
              <a:rPr lang="en-US" i="1" dirty="0" smtClean="0">
                <a:latin typeface="Adobe Garamond Pro" pitchFamily="18" charset="0"/>
              </a:rPr>
              <a:t>Speech Communications: Human and Machine”</a:t>
            </a:r>
            <a:r>
              <a:rPr lang="en-US" dirty="0" smtClean="0">
                <a:latin typeface="Adobe Garamond Pro" pitchFamily="18" charset="0"/>
              </a:rPr>
              <a:t>, IEEE Press, </a:t>
            </a:r>
            <a:r>
              <a:rPr lang="en-US" dirty="0" err="1" smtClean="0">
                <a:latin typeface="Adobe Garamond Pro" pitchFamily="18" charset="0"/>
              </a:rPr>
              <a:t>Newyork</a:t>
            </a:r>
            <a:r>
              <a:rPr lang="en-US" dirty="0" smtClean="0">
                <a:latin typeface="Adobe Garamond Pro" pitchFamily="18" charset="0"/>
              </a:rPr>
              <a:t>, 2000.</a:t>
            </a:r>
          </a:p>
          <a:p>
            <a:pPr marL="0" indent="0" algn="just">
              <a:lnSpc>
                <a:spcPct val="141000"/>
              </a:lnSpc>
              <a:spcBef>
                <a:spcPts val="0"/>
              </a:spcBef>
              <a:buNone/>
            </a:pPr>
            <a:r>
              <a:rPr lang="en-US" i="1" dirty="0" smtClean="0">
                <a:latin typeface="Adobe Garamond Pro" pitchFamily="18" charset="0"/>
              </a:rPr>
              <a:t> </a:t>
            </a:r>
            <a:r>
              <a:rPr lang="en-US" dirty="0" smtClean="0">
                <a:latin typeface="Adobe Garamond Pro" pitchFamily="18" charset="0"/>
              </a:rPr>
              <a:t>[2]</a:t>
            </a:r>
            <a:r>
              <a:rPr lang="it-IT" dirty="0" smtClean="0">
                <a:latin typeface="Adobe Garamond Pro" pitchFamily="18" charset="0"/>
              </a:rPr>
              <a:t> Sedaaghi M. H., “Gender classification in </a:t>
            </a:r>
            <a:r>
              <a:rPr lang="en-US" dirty="0" smtClean="0">
                <a:latin typeface="Adobe Garamond Pro" pitchFamily="18" charset="0"/>
              </a:rPr>
              <a:t>emotional speech”, </a:t>
            </a:r>
            <a:r>
              <a:rPr lang="en-US" i="1" dirty="0" smtClean="0">
                <a:latin typeface="Adobe Garamond Pro" pitchFamily="18" charset="0"/>
              </a:rPr>
              <a:t>In Speech Recognition: Technologies and Applications, pp. 363–376, </a:t>
            </a:r>
            <a:r>
              <a:rPr lang="en-US" i="1" dirty="0" err="1" smtClean="0">
                <a:latin typeface="Adobe Garamond Pro" pitchFamily="18" charset="0"/>
              </a:rPr>
              <a:t>Itech</a:t>
            </a:r>
            <a:r>
              <a:rPr lang="en-US" i="1" dirty="0" smtClean="0">
                <a:latin typeface="Adobe Garamond Pro" pitchFamily="18" charset="0"/>
              </a:rPr>
              <a:t>, </a:t>
            </a:r>
            <a:r>
              <a:rPr lang="en-US" dirty="0" smtClean="0">
                <a:latin typeface="Adobe Garamond Pro" pitchFamily="18" charset="0"/>
              </a:rPr>
              <a:t>Vienna, Austria, 2008.</a:t>
            </a:r>
          </a:p>
          <a:p>
            <a:pPr marL="0" indent="0" algn="just">
              <a:lnSpc>
                <a:spcPct val="141000"/>
              </a:lnSpc>
              <a:spcBef>
                <a:spcPts val="0"/>
              </a:spcBef>
              <a:buNone/>
            </a:pPr>
            <a:r>
              <a:rPr lang="en-US" dirty="0" smtClean="0">
                <a:latin typeface="Adobe Garamond Pro" pitchFamily="18" charset="0"/>
              </a:rPr>
              <a:t>[3] </a:t>
            </a:r>
            <a:r>
              <a:rPr lang="en-US" dirty="0" err="1" smtClean="0">
                <a:latin typeface="Adobe Garamond Pro" pitchFamily="18" charset="0"/>
              </a:rPr>
              <a:t>BhagyaLaxmi</a:t>
            </a:r>
            <a:r>
              <a:rPr lang="en-US" dirty="0" smtClean="0">
                <a:latin typeface="Adobe Garamond Pro" pitchFamily="18" charset="0"/>
              </a:rPr>
              <a:t> Jena, </a:t>
            </a:r>
            <a:r>
              <a:rPr lang="en-US" dirty="0" err="1" smtClean="0">
                <a:latin typeface="Adobe Garamond Pro" pitchFamily="18" charset="0"/>
              </a:rPr>
              <a:t>Abhishek</a:t>
            </a:r>
            <a:r>
              <a:rPr lang="en-US" dirty="0" smtClean="0">
                <a:latin typeface="Adobe Garamond Pro" pitchFamily="18" charset="0"/>
              </a:rPr>
              <a:t> </a:t>
            </a:r>
            <a:r>
              <a:rPr lang="en-US" dirty="0" err="1" smtClean="0">
                <a:latin typeface="Adobe Garamond Pro" pitchFamily="18" charset="0"/>
              </a:rPr>
              <a:t>Majhi</a:t>
            </a:r>
            <a:r>
              <a:rPr lang="en-US" dirty="0" smtClean="0">
                <a:latin typeface="Adobe Garamond Pro" pitchFamily="18" charset="0"/>
              </a:rPr>
              <a:t>, Beda </a:t>
            </a:r>
            <a:r>
              <a:rPr lang="en-US" dirty="0" err="1" smtClean="0">
                <a:latin typeface="Adobe Garamond Pro" pitchFamily="18" charset="0"/>
              </a:rPr>
              <a:t>Prakash</a:t>
            </a:r>
            <a:r>
              <a:rPr lang="en-US" dirty="0" smtClean="0">
                <a:latin typeface="Adobe Garamond Pro" pitchFamily="18" charset="0"/>
              </a:rPr>
              <a:t> </a:t>
            </a:r>
            <a:r>
              <a:rPr lang="en-US" dirty="0" err="1" smtClean="0">
                <a:latin typeface="Adobe Garamond Pro" pitchFamily="18" charset="0"/>
              </a:rPr>
              <a:t>Panigrahi</a:t>
            </a:r>
            <a:r>
              <a:rPr lang="en-US" dirty="0" smtClean="0">
                <a:latin typeface="Adobe Garamond Pro" pitchFamily="18" charset="0"/>
              </a:rPr>
              <a:t>, “</a:t>
            </a:r>
            <a:r>
              <a:rPr lang="en-US" i="1" dirty="0" smtClean="0">
                <a:latin typeface="Adobe Garamond Pro" pitchFamily="18" charset="0"/>
              </a:rPr>
              <a:t>Gender classification by Speech Analysis</a:t>
            </a:r>
            <a:r>
              <a:rPr lang="en-US" i="1" dirty="0" smtClean="0">
                <a:latin typeface="Adobe Garamond Pro" pitchFamily="18" charset="0"/>
              </a:rPr>
              <a:t>”</a:t>
            </a:r>
            <a:r>
              <a:rPr lang="en-US" dirty="0" smtClean="0">
                <a:latin typeface="Adobe Garamond Pro" pitchFamily="18" charset="0"/>
              </a:rPr>
              <a:t>.</a:t>
            </a:r>
            <a:endParaRPr lang="en-US" dirty="0" smtClean="0">
              <a:latin typeface="Adobe Garamond Pro" pitchFamily="18" charset="0"/>
            </a:endParaRPr>
          </a:p>
          <a:p>
            <a:pPr marL="0" indent="0" algn="just">
              <a:lnSpc>
                <a:spcPct val="141000"/>
              </a:lnSpc>
              <a:spcBef>
                <a:spcPts val="0"/>
              </a:spcBef>
              <a:buNone/>
            </a:pPr>
            <a:r>
              <a:rPr lang="en-US" dirty="0" smtClean="0">
                <a:latin typeface="Adobe Garamond Pro" pitchFamily="18" charset="0"/>
              </a:rPr>
              <a:t>[4] </a:t>
            </a:r>
            <a:r>
              <a:rPr lang="en-US" dirty="0" err="1" smtClean="0">
                <a:latin typeface="Adobe Garamond Pro" pitchFamily="18" charset="0"/>
              </a:rPr>
              <a:t>M.Gomathy</a:t>
            </a:r>
            <a:r>
              <a:rPr lang="en-US" dirty="0" smtClean="0">
                <a:latin typeface="Adobe Garamond Pro" pitchFamily="18" charset="0"/>
              </a:rPr>
              <a:t>, </a:t>
            </a:r>
            <a:r>
              <a:rPr lang="en-US" dirty="0" err="1" smtClean="0">
                <a:latin typeface="Adobe Garamond Pro" pitchFamily="18" charset="0"/>
              </a:rPr>
              <a:t>K.Meena</a:t>
            </a:r>
            <a:r>
              <a:rPr lang="en-US" dirty="0" smtClean="0">
                <a:latin typeface="Adobe Garamond Pro" pitchFamily="18" charset="0"/>
              </a:rPr>
              <a:t> and K.R. </a:t>
            </a:r>
            <a:r>
              <a:rPr lang="en-US" dirty="0" err="1" smtClean="0">
                <a:latin typeface="Adobe Garamond Pro" pitchFamily="18" charset="0"/>
              </a:rPr>
              <a:t>Subramaniam</a:t>
            </a:r>
            <a:r>
              <a:rPr lang="en-US" dirty="0" smtClean="0">
                <a:latin typeface="Adobe Garamond Pro" pitchFamily="18" charset="0"/>
              </a:rPr>
              <a:t>, “</a:t>
            </a:r>
            <a:r>
              <a:rPr lang="en-US" i="1" dirty="0" smtClean="0">
                <a:latin typeface="Adobe Garamond Pro" pitchFamily="18" charset="0"/>
              </a:rPr>
              <a:t>Performance Analysis of Gender Clustering and Classification Algorithms”, </a:t>
            </a:r>
            <a:r>
              <a:rPr lang="en-US" dirty="0" smtClean="0">
                <a:latin typeface="Adobe Garamond Pro" pitchFamily="18" charset="0"/>
              </a:rPr>
              <a:t>International Journal on Computer Science and Engineering (IJCSE), 2009.</a:t>
            </a:r>
          </a:p>
          <a:p>
            <a:pPr>
              <a:lnSpc>
                <a:spcPct val="122000"/>
              </a:lnSpc>
              <a:buNone/>
            </a:pPr>
            <a:endParaRPr lang="en-US" sz="2300" i="1" dirty="0" smtClean="0">
              <a:latin typeface="Adobe Garamond Pro" pitchFamily="18" charset="0"/>
            </a:endParaRPr>
          </a:p>
          <a:p>
            <a:pPr>
              <a:lnSpc>
                <a:spcPct val="122000"/>
              </a:lnSpc>
              <a:buNone/>
            </a:pPr>
            <a:r>
              <a:rPr lang="en-US" i="1"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522199"/>
          </a:xfrm>
        </p:spPr>
        <p:txBody>
          <a:bodyPr/>
          <a:lstStyle/>
          <a:p>
            <a:r>
              <a:rPr lang="en-US" dirty="0" smtClean="0"/>
              <a:t> </a:t>
            </a:r>
            <a:br>
              <a:rPr lang="en-US" dirty="0" smtClean="0"/>
            </a:br>
            <a:r>
              <a:rPr lang="en-US" dirty="0" smtClean="0"/>
              <a:t> </a:t>
            </a:r>
            <a:endParaRPr lang="en-US" dirty="0"/>
          </a:p>
        </p:txBody>
      </p:sp>
      <p:sp>
        <p:nvSpPr>
          <p:cNvPr id="3" name="Text Placeholder 2"/>
          <p:cNvSpPr>
            <a:spLocks noGrp="1"/>
          </p:cNvSpPr>
          <p:nvPr>
            <p:ph type="body" idx="1"/>
          </p:nvPr>
        </p:nvSpPr>
        <p:spPr>
          <a:xfrm>
            <a:off x="533400" y="1143000"/>
            <a:ext cx="8229600" cy="4620299"/>
          </a:xfrm>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81000" y="609600"/>
            <a:ext cx="8229600" cy="815578"/>
          </a:xfrm>
          <a:prstGeom prst="rect">
            <a:avLst/>
          </a:prstGeom>
        </p:spPr>
        <p:txBody>
          <a:bodyPr lIns="91425" tIns="91425" rIns="91425" bIns="91425" anchor="b" anchorCtr="0">
            <a:spAutoFit/>
          </a:bodyPr>
          <a:lstStyle/>
          <a:p>
            <a:pPr algn="ctr">
              <a:buNone/>
            </a:pPr>
            <a:r>
              <a:rPr lang="en" dirty="0" smtClean="0">
                <a:solidFill>
                  <a:schemeClr val="tx1"/>
                </a:solidFill>
              </a:rPr>
              <a:t>ISN'T THAT EASY ?</a:t>
            </a:r>
            <a:endParaRPr lang="en" dirty="0">
              <a:solidFill>
                <a:schemeClr val="tx1"/>
              </a:solidFill>
            </a:endParaRPr>
          </a:p>
        </p:txBody>
      </p:sp>
      <p:sp>
        <p:nvSpPr>
          <p:cNvPr id="42" name="Shape 42"/>
          <p:cNvSpPr txBox="1">
            <a:spLocks noGrp="1"/>
          </p:cNvSpPr>
          <p:nvPr>
            <p:ph type="body" idx="1"/>
          </p:nvPr>
        </p:nvSpPr>
        <p:spPr>
          <a:xfrm>
            <a:off x="381000" y="1371600"/>
            <a:ext cx="8229600" cy="3929250"/>
          </a:xfrm>
          <a:prstGeom prst="rect">
            <a:avLst/>
          </a:prstGeom>
        </p:spPr>
        <p:txBody>
          <a:bodyPr wrap="square" lIns="91425" tIns="91425" rIns="91425" bIns="91425" anchor="t" anchorCtr="0">
            <a:spAutoFit/>
          </a:bodyPr>
          <a:lstStyle/>
          <a:p>
            <a:pPr lvl="0" rtl="0">
              <a:buNone/>
            </a:pPr>
            <a:r>
              <a:rPr lang="en" sz="2300" dirty="0" smtClean="0">
                <a:latin typeface="Adobe Garamond Pro" pitchFamily="18" charset="0"/>
                <a:cs typeface="Mangal" pitchFamily="18" charset="0"/>
              </a:rPr>
              <a:t>No!</a:t>
            </a:r>
          </a:p>
          <a:p>
            <a:pPr lvl="0" rtl="0">
              <a:buNone/>
            </a:pPr>
            <a:endParaRPr lang="en" sz="2300" dirty="0">
              <a:latin typeface="Adobe Garamond Pro" pitchFamily="18" charset="0"/>
              <a:cs typeface="Mangal" pitchFamily="18" charset="0"/>
            </a:endParaRPr>
          </a:p>
          <a:p>
            <a:pPr marL="0" algn="just">
              <a:buClrTx/>
              <a:buSzPct val="100000"/>
              <a:buFont typeface="Arial" pitchFamily="34" charset="0"/>
              <a:buChar char="•"/>
            </a:pPr>
            <a:r>
              <a:rPr lang="en" sz="2300" dirty="0">
                <a:latin typeface="Adobe Garamond Pro" pitchFamily="18" charset="0"/>
                <a:cs typeface="Mangal" pitchFamily="18" charset="0"/>
              </a:rPr>
              <a:t>Factors that limit </a:t>
            </a:r>
            <a:r>
              <a:rPr lang="en" sz="2300" dirty="0" smtClean="0">
                <a:latin typeface="Adobe Garamond Pro" pitchFamily="18" charset="0"/>
                <a:cs typeface="Mangal" pitchFamily="18" charset="0"/>
              </a:rPr>
              <a:t>gender classification include </a:t>
            </a:r>
            <a:r>
              <a:rPr lang="en" sz="2300" dirty="0">
                <a:latin typeface="Adobe Garamond Pro" pitchFamily="18" charset="0"/>
                <a:cs typeface="Mangal" pitchFamily="18" charset="0"/>
              </a:rPr>
              <a:t>our inability to identify acoustic features sensitive to the task and yet robust enough to accommodate speaker articulation differences, vocal tract differences, prosodic variations </a:t>
            </a:r>
            <a:endParaRPr lang="en" sz="2300" dirty="0" smtClean="0">
              <a:latin typeface="Adobe Garamond Pro" pitchFamily="18" charset="0"/>
              <a:cs typeface="Mangal" pitchFamily="18" charset="0"/>
            </a:endParaRPr>
          </a:p>
          <a:p>
            <a:pPr>
              <a:buClrTx/>
              <a:buSzPct val="100000"/>
              <a:buFont typeface="Arial" pitchFamily="34" charset="0"/>
              <a:buChar char="•"/>
            </a:pPr>
            <a:r>
              <a:rPr lang="en-US" sz="2300" dirty="0" smtClean="0">
                <a:latin typeface="Adobe Garamond Pro" pitchFamily="18" charset="0"/>
              </a:rPr>
              <a:t>The selected features should be time-invariant, phoneme independent, and identity-independent for speakers of the same gender</a:t>
            </a:r>
            <a:endParaRPr lang="en" sz="2300" dirty="0" smtClean="0">
              <a:latin typeface="Adobe Garamond Pro" pitchFamily="18" charset="0"/>
              <a:cs typeface="Mangal" pitchFamily="18" charset="0"/>
            </a:endParaRPr>
          </a:p>
          <a:p>
            <a:pPr marL="0" algn="just">
              <a:buClrTx/>
              <a:buSzPct val="100000"/>
              <a:buFont typeface="Arial" pitchFamily="34" charset="0"/>
              <a:buChar char="•"/>
            </a:pPr>
            <a:r>
              <a:rPr lang="en" sz="2300" dirty="0" smtClean="0">
                <a:latin typeface="Adobe Garamond Pro" pitchFamily="18" charset="0"/>
                <a:cs typeface="Mangal" pitchFamily="18" charset="0"/>
              </a:rPr>
              <a:t>There is always some NOISE </a:t>
            </a:r>
            <a:endParaRPr lang="en" sz="2300" dirty="0">
              <a:latin typeface="Adobe Garamond Pro" pitchFamily="18" charset="0"/>
              <a:cs typeface="Mangal" pitchFamily="18" charset="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533400"/>
            <a:ext cx="8229600" cy="677078"/>
          </a:xfrm>
          <a:prstGeom prst="rect">
            <a:avLst/>
          </a:prstGeom>
        </p:spPr>
        <p:txBody>
          <a:bodyPr lIns="91425" tIns="91425" rIns="91425" bIns="91425" anchor="b" anchorCtr="0">
            <a:spAutoFit/>
          </a:bodyPr>
          <a:lstStyle/>
          <a:p>
            <a:pPr algn="ctr">
              <a:buNone/>
            </a:pPr>
            <a:r>
              <a:rPr lang="en" sz="3200" dirty="0" smtClean="0">
                <a:solidFill>
                  <a:schemeClr val="tx1"/>
                </a:solidFill>
              </a:rPr>
              <a:t>CRITERIA FOR GENDER CLASSIFICATION</a:t>
            </a:r>
            <a:endParaRPr lang="en" sz="3200" dirty="0">
              <a:solidFill>
                <a:schemeClr val="tx1"/>
              </a:solidFill>
            </a:endParaRPr>
          </a:p>
        </p:txBody>
      </p:sp>
      <p:sp>
        <p:nvSpPr>
          <p:cNvPr id="48" name="Shape 48"/>
          <p:cNvSpPr txBox="1">
            <a:spLocks noGrp="1"/>
          </p:cNvSpPr>
          <p:nvPr>
            <p:ph type="body" idx="1"/>
          </p:nvPr>
        </p:nvSpPr>
        <p:spPr>
          <a:xfrm>
            <a:off x="381000" y="1447800"/>
            <a:ext cx="8229600" cy="4539674"/>
          </a:xfrm>
          <a:prstGeom prst="rect">
            <a:avLst/>
          </a:prstGeom>
        </p:spPr>
        <p:txBody>
          <a:bodyPr wrap="square" lIns="91425" tIns="91425" rIns="91425" bIns="91425" anchor="t" anchorCtr="0">
            <a:spAutoFit/>
          </a:bodyPr>
          <a:lstStyle/>
          <a:p>
            <a:pPr marL="457200" lvl="0" indent="-419100" rtl="0">
              <a:buClr>
                <a:schemeClr val="dk2"/>
              </a:buClr>
              <a:buSzPct val="100000"/>
              <a:buFont typeface="Arial"/>
              <a:buChar char="•"/>
            </a:pPr>
            <a:r>
              <a:rPr lang="en" sz="2300" b="1" dirty="0" smtClean="0">
                <a:latin typeface="Adobe Garamond Pro" pitchFamily="18" charset="0"/>
              </a:rPr>
              <a:t>Physiological</a:t>
            </a:r>
            <a:endParaRPr lang="en" sz="2300" dirty="0">
              <a:latin typeface="Adobe Garamond Pro" pitchFamily="18" charset="0"/>
            </a:endParaRPr>
          </a:p>
          <a:p>
            <a:pPr lvl="0" rtl="0">
              <a:buNone/>
            </a:pPr>
            <a:r>
              <a:rPr lang="en" sz="2300" dirty="0" smtClean="0">
                <a:latin typeface="Adobe Garamond Pro" pitchFamily="18" charset="0"/>
              </a:rPr>
              <a:t>              Vocal </a:t>
            </a:r>
            <a:r>
              <a:rPr lang="en" sz="2300" dirty="0">
                <a:latin typeface="Adobe Garamond Pro" pitchFamily="18" charset="0"/>
              </a:rPr>
              <a:t>tract length </a:t>
            </a:r>
            <a:r>
              <a:rPr lang="en" sz="2300" dirty="0" smtClean="0">
                <a:latin typeface="Adobe Garamond Pro" pitchFamily="18" charset="0"/>
              </a:rPr>
              <a:t>of females is </a:t>
            </a:r>
            <a:r>
              <a:rPr lang="en" sz="2300" dirty="0">
                <a:latin typeface="Adobe Garamond Pro" pitchFamily="18" charset="0"/>
              </a:rPr>
              <a:t>less </a:t>
            </a:r>
            <a:r>
              <a:rPr lang="en" sz="2300" dirty="0" smtClean="0">
                <a:latin typeface="Adobe Garamond Pro" pitchFamily="18" charset="0"/>
              </a:rPr>
              <a:t>than that of males </a:t>
            </a:r>
            <a:endParaRPr lang="en" sz="2300" dirty="0">
              <a:latin typeface="Adobe Garamond Pro" pitchFamily="18" charset="0"/>
            </a:endParaRPr>
          </a:p>
          <a:p>
            <a:pPr lvl="0" rtl="0">
              <a:buNone/>
            </a:pPr>
            <a:r>
              <a:rPr lang="en" sz="2300" dirty="0" smtClean="0">
                <a:latin typeface="Adobe Garamond Pro" pitchFamily="18" charset="0"/>
              </a:rPr>
              <a:t>    </a:t>
            </a:r>
          </a:p>
          <a:p>
            <a:pPr lvl="0" rtl="0">
              <a:buNone/>
            </a:pPr>
            <a:r>
              <a:rPr lang="en" sz="2300" dirty="0" smtClean="0">
                <a:latin typeface="Adobe Garamond Pro" pitchFamily="18" charset="0"/>
              </a:rPr>
              <a:t>   The </a:t>
            </a:r>
            <a:r>
              <a:rPr lang="en" sz="2300" dirty="0">
                <a:latin typeface="Adobe Garamond Pro" pitchFamily="18" charset="0"/>
              </a:rPr>
              <a:t>differences in physiological </a:t>
            </a:r>
            <a:r>
              <a:rPr lang="en" sz="2300" dirty="0" smtClean="0">
                <a:latin typeface="Adobe Garamond Pro" pitchFamily="18" charset="0"/>
              </a:rPr>
              <a:t>parameters  lead </a:t>
            </a:r>
            <a:r>
              <a:rPr lang="en" sz="2300" dirty="0">
                <a:latin typeface="Adobe Garamond Pro" pitchFamily="18" charset="0"/>
              </a:rPr>
              <a:t>to differences in </a:t>
            </a:r>
            <a:r>
              <a:rPr lang="en" sz="2300" dirty="0" smtClean="0">
                <a:latin typeface="Adobe Garamond Pro" pitchFamily="18" charset="0"/>
              </a:rPr>
              <a:t>acoustical </a:t>
            </a:r>
            <a:r>
              <a:rPr lang="en" sz="2300" dirty="0">
                <a:latin typeface="Adobe Garamond Pro" pitchFamily="18" charset="0"/>
              </a:rPr>
              <a:t>parameters</a:t>
            </a:r>
          </a:p>
          <a:p>
            <a:pPr marL="457200" lvl="0" indent="-419100" rtl="0">
              <a:buClr>
                <a:schemeClr val="dk2"/>
              </a:buClr>
              <a:buSzPct val="100000"/>
              <a:buFont typeface="Arial"/>
              <a:buChar char="•"/>
            </a:pPr>
            <a:r>
              <a:rPr lang="en" sz="2300" b="1" dirty="0">
                <a:latin typeface="Adobe Garamond Pro" pitchFamily="18" charset="0"/>
              </a:rPr>
              <a:t>Acoustic </a:t>
            </a:r>
          </a:p>
          <a:p>
            <a:pPr marL="640080" lvl="0" rtl="0">
              <a:buClrTx/>
              <a:buSzPct val="75000"/>
              <a:buFont typeface="Wingdings" pitchFamily="2" charset="2"/>
              <a:buChar char="§"/>
            </a:pPr>
            <a:r>
              <a:rPr lang="en" sz="2300" dirty="0" smtClean="0">
                <a:latin typeface="Adobe Garamond Pro" pitchFamily="18" charset="0"/>
              </a:rPr>
              <a:t> Pitch</a:t>
            </a:r>
          </a:p>
          <a:p>
            <a:pPr marL="640080" lvl="0" rtl="0">
              <a:buClrTx/>
              <a:buSzPct val="75000"/>
              <a:buFont typeface="Wingdings" pitchFamily="2" charset="2"/>
              <a:buChar char="§"/>
            </a:pPr>
            <a:r>
              <a:rPr lang="en" sz="2300" dirty="0" smtClean="0">
                <a:latin typeface="Adobe Garamond Pro" pitchFamily="18" charset="0"/>
              </a:rPr>
              <a:t> Formant Frequencies</a:t>
            </a:r>
            <a:endParaRPr lang="en" sz="2300" dirty="0">
              <a:latin typeface="Adobe Garamond Pro" pitchFamily="18" charset="0"/>
            </a:endParaRPr>
          </a:p>
          <a:p>
            <a:pPr marL="640080" lvl="0" rtl="0">
              <a:buClrTx/>
              <a:buSzPct val="75000"/>
              <a:buFont typeface="Wingdings" pitchFamily="2" charset="2"/>
              <a:buChar char="§"/>
            </a:pPr>
            <a:r>
              <a:rPr lang="en-US" sz="2300" dirty="0" smtClean="0">
                <a:latin typeface="Adobe Garamond Pro" pitchFamily="18" charset="0"/>
              </a:rPr>
              <a:t> </a:t>
            </a:r>
            <a:r>
              <a:rPr lang="en-US" sz="2300" dirty="0" err="1" smtClean="0">
                <a:latin typeface="Adobe Garamond Pro" pitchFamily="18" charset="0"/>
              </a:rPr>
              <a:t>Ze</a:t>
            </a:r>
            <a:r>
              <a:rPr lang="en" sz="2300" dirty="0" smtClean="0">
                <a:latin typeface="Adobe Garamond Pro" pitchFamily="18" charset="0"/>
              </a:rPr>
              <a:t>ro Crossing Rate …</a:t>
            </a:r>
          </a:p>
          <a:p>
            <a:pPr marL="640080" lvl="0" rtl="0">
              <a:buClrTx/>
              <a:buSzPct val="75000"/>
              <a:buFont typeface="Wingdings" pitchFamily="2" charset="2"/>
              <a:buChar char="§"/>
            </a:pPr>
            <a:endParaRPr lang="en" sz="2300" dirty="0" smtClean="0">
              <a:latin typeface="Adobe Garamond Pro" pitchFamily="18" charset="0"/>
            </a:endParaRPr>
          </a:p>
          <a:p>
            <a:pPr lvl="0" rtl="0">
              <a:buFont typeface="Wingdings" pitchFamily="2" charset="2"/>
              <a:buChar char="q"/>
            </a:pPr>
            <a:endParaRPr lang="en" sz="2300" dirty="0" smtClean="0">
              <a:latin typeface="Adobe Garamond Pro" pitchFamily="18" charset="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8600" y="534145"/>
            <a:ext cx="8229600" cy="738633"/>
          </a:xfrm>
          <a:prstGeom prst="rect">
            <a:avLst/>
          </a:prstGeom>
        </p:spPr>
        <p:txBody>
          <a:bodyPr lIns="91425" tIns="91425" rIns="91425" bIns="91425" anchor="b" anchorCtr="0">
            <a:spAutoFit/>
          </a:bodyPr>
          <a:lstStyle/>
          <a:p>
            <a:pPr algn="ctr">
              <a:buNone/>
            </a:pPr>
            <a:r>
              <a:rPr lang="en" sz="3600" dirty="0" smtClean="0">
                <a:solidFill>
                  <a:schemeClr val="tx1"/>
                </a:solidFill>
                <a:latin typeface="Adobe Garamond Pro" pitchFamily="18" charset="0"/>
              </a:rPr>
              <a:t>Pitch</a:t>
            </a:r>
            <a:endParaRPr lang="en" sz="3600" dirty="0">
              <a:solidFill>
                <a:schemeClr val="tx1"/>
              </a:solidFill>
              <a:latin typeface="Adobe Garamond Pro" pitchFamily="18" charset="0"/>
            </a:endParaRPr>
          </a:p>
        </p:txBody>
      </p:sp>
      <p:sp>
        <p:nvSpPr>
          <p:cNvPr id="85" name="Shape 85"/>
          <p:cNvSpPr txBox="1">
            <a:spLocks noGrp="1"/>
          </p:cNvSpPr>
          <p:nvPr>
            <p:ph type="body" idx="1"/>
          </p:nvPr>
        </p:nvSpPr>
        <p:spPr>
          <a:xfrm>
            <a:off x="381000" y="1503036"/>
            <a:ext cx="8229600" cy="4134435"/>
          </a:xfrm>
          <a:prstGeom prst="rect">
            <a:avLst/>
          </a:prstGeom>
        </p:spPr>
        <p:txBody>
          <a:bodyPr wrap="square" lIns="91425" tIns="91425" rIns="91425" bIns="91425" anchor="t" anchorCtr="0">
            <a:spAutoFit/>
          </a:bodyPr>
          <a:lstStyle/>
          <a:p>
            <a:pPr marL="0" indent="0">
              <a:buNone/>
            </a:pPr>
            <a:endParaRPr lang="en-US" sz="2300" dirty="0" smtClean="0">
              <a:latin typeface="Adobe Garamond Pro" pitchFamily="18" charset="0"/>
            </a:endParaRPr>
          </a:p>
          <a:p>
            <a:pPr marL="0" indent="0">
              <a:buClrTx/>
              <a:buSzPct val="100000"/>
              <a:buFont typeface="Arial" pitchFamily="34" charset="0"/>
              <a:buChar char="•"/>
            </a:pPr>
            <a:r>
              <a:rPr lang="en-US" sz="2300" dirty="0" smtClean="0">
                <a:latin typeface="Adobe Garamond Pro" pitchFamily="18" charset="0"/>
              </a:rPr>
              <a:t> Vocal Tract can be modeled as a resonance tube with shape being varied according to phoneme uttered</a:t>
            </a:r>
          </a:p>
          <a:p>
            <a:pPr marL="0" indent="0">
              <a:buClrTx/>
              <a:buSzPct val="100000"/>
              <a:buFont typeface="Arial" pitchFamily="34" charset="0"/>
              <a:buChar char="•"/>
            </a:pPr>
            <a:endParaRPr lang="en-US" sz="2300" dirty="0" smtClean="0">
              <a:latin typeface="Adobe Garamond Pro" pitchFamily="18" charset="0"/>
            </a:endParaRPr>
          </a:p>
          <a:p>
            <a:pPr marL="0" indent="0">
              <a:buClrTx/>
              <a:buSzPct val="100000"/>
              <a:buFont typeface="Arial" pitchFamily="34" charset="0"/>
              <a:buChar char="•"/>
            </a:pPr>
            <a:r>
              <a:rPr lang="en-US" sz="2300" dirty="0" smtClean="0">
                <a:latin typeface="Adobe Garamond Pro" pitchFamily="18" charset="0"/>
              </a:rPr>
              <a:t> Fundamental frequency inversely proportion to length </a:t>
            </a:r>
          </a:p>
          <a:p>
            <a:pPr marL="0" indent="0">
              <a:buClrTx/>
              <a:buSzPct val="100000"/>
              <a:buFont typeface="Arial" pitchFamily="34" charset="0"/>
              <a:buChar char="•"/>
            </a:pPr>
            <a:endParaRPr lang="en-US" sz="2300" dirty="0" smtClean="0">
              <a:latin typeface="Adobe Garamond Pro" pitchFamily="18" charset="0"/>
            </a:endParaRPr>
          </a:p>
          <a:p>
            <a:pPr marL="0" indent="0">
              <a:buClrTx/>
              <a:buSzPct val="100000"/>
              <a:buFont typeface="Arial" pitchFamily="34" charset="0"/>
              <a:buChar char="•"/>
            </a:pPr>
            <a:r>
              <a:rPr lang="en-US" sz="2300" dirty="0" smtClean="0">
                <a:latin typeface="Adobe Garamond Pro" pitchFamily="18" charset="0"/>
              </a:rPr>
              <a:t> So, Pitch of female &gt; Pitch of male</a:t>
            </a:r>
          </a:p>
          <a:p>
            <a:pPr marL="0" indent="0">
              <a:buClrTx/>
              <a:buSzPct val="100000"/>
              <a:buFont typeface="Arial" pitchFamily="34" charset="0"/>
              <a:buChar char="•"/>
            </a:pPr>
            <a:endParaRPr lang="en-US" sz="2300" dirty="0" smtClean="0">
              <a:latin typeface="Adobe Garamond Pro" pitchFamily="18" charset="0"/>
            </a:endParaRPr>
          </a:p>
          <a:p>
            <a:pPr marL="0" indent="0">
              <a:buClrTx/>
              <a:buSzPct val="100000"/>
              <a:buFont typeface="Arial" pitchFamily="34" charset="0"/>
              <a:buChar char="•"/>
            </a:pPr>
            <a:endParaRPr lang="en-US" sz="2300" dirty="0" smtClean="0">
              <a:latin typeface="Adobe Garamond Pro" pitchFamily="18" charset="0"/>
            </a:endParaRPr>
          </a:p>
          <a:p>
            <a:pPr marL="0" indent="0">
              <a:buClrTx/>
              <a:buSzPct val="100000"/>
              <a:buFont typeface="Arial" pitchFamily="34" charset="0"/>
              <a:buChar char="•"/>
            </a:pPr>
            <a:endParaRPr sz="2300" dirty="0">
              <a:latin typeface="Adobe Garamond Pro"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488721"/>
            <a:ext cx="8229600" cy="815578"/>
          </a:xfrm>
          <a:prstGeom prst="rect">
            <a:avLst/>
          </a:prstGeom>
        </p:spPr>
        <p:txBody>
          <a:bodyPr lIns="91425" tIns="91425" rIns="91425" bIns="91425" anchor="b" anchorCtr="0">
            <a:spAutoFit/>
          </a:bodyPr>
          <a:lstStyle/>
          <a:p>
            <a:pPr algn="ctr">
              <a:buNone/>
            </a:pPr>
            <a:r>
              <a:rPr lang="en" sz="4000" dirty="0">
                <a:solidFill>
                  <a:schemeClr val="tx1"/>
                </a:solidFill>
              </a:rPr>
              <a:t>Why not </a:t>
            </a:r>
            <a:r>
              <a:rPr lang="en" sz="4000" dirty="0" smtClean="0">
                <a:solidFill>
                  <a:schemeClr val="tx1"/>
                </a:solidFill>
              </a:rPr>
              <a:t>ONLY Pitch?</a:t>
            </a:r>
            <a:endParaRPr lang="en" sz="4000" dirty="0">
              <a:solidFill>
                <a:schemeClr val="tx1"/>
              </a:solidFill>
            </a:endParaRPr>
          </a:p>
        </p:txBody>
      </p:sp>
      <p:sp>
        <p:nvSpPr>
          <p:cNvPr id="54" name="Shape 54"/>
          <p:cNvSpPr txBox="1">
            <a:spLocks noGrp="1"/>
          </p:cNvSpPr>
          <p:nvPr>
            <p:ph type="body" idx="1"/>
          </p:nvPr>
        </p:nvSpPr>
        <p:spPr>
          <a:xfrm>
            <a:off x="457200" y="1371600"/>
            <a:ext cx="8229600" cy="3913862"/>
          </a:xfrm>
          <a:prstGeom prst="rect">
            <a:avLst/>
          </a:prstGeom>
        </p:spPr>
        <p:txBody>
          <a:bodyPr lIns="91425" tIns="91425" rIns="91425" bIns="91425" anchor="t" anchorCtr="0">
            <a:spAutoFit/>
          </a:bodyPr>
          <a:lstStyle/>
          <a:p>
            <a:pPr>
              <a:spcAft>
                <a:spcPts val="1200"/>
              </a:spcAft>
              <a:buClrTx/>
              <a:buSzPct val="100000"/>
              <a:buFont typeface="Arial" pitchFamily="34" charset="0"/>
              <a:buChar char="•"/>
            </a:pPr>
            <a:r>
              <a:rPr lang="en" sz="2300" dirty="0">
                <a:latin typeface="Adobe Garamond Pro" pitchFamily="18" charset="0"/>
              </a:rPr>
              <a:t>The perception of voice gender primarily relies on the </a:t>
            </a:r>
            <a:r>
              <a:rPr lang="en" sz="2300" dirty="0" smtClean="0">
                <a:latin typeface="Adobe Garamond Pro" pitchFamily="18" charset="0"/>
              </a:rPr>
              <a:t> fundamental </a:t>
            </a:r>
            <a:r>
              <a:rPr lang="en" sz="2300" dirty="0">
                <a:latin typeface="Adobe Garamond Pro" pitchFamily="18" charset="0"/>
              </a:rPr>
              <a:t>frequency [f0] that is on average higher by an octave in </a:t>
            </a:r>
            <a:r>
              <a:rPr lang="en" sz="2300" dirty="0" smtClean="0">
                <a:latin typeface="Adobe Garamond Pro" pitchFamily="18" charset="0"/>
              </a:rPr>
              <a:t>female than </a:t>
            </a:r>
            <a:r>
              <a:rPr lang="en" sz="2300" dirty="0">
                <a:latin typeface="Adobe Garamond Pro" pitchFamily="18" charset="0"/>
              </a:rPr>
              <a:t>male voices; yet, pitch overlaps considerably between male and female </a:t>
            </a:r>
            <a:r>
              <a:rPr lang="en" sz="2300" dirty="0" smtClean="0">
                <a:latin typeface="Adobe Garamond Pro" pitchFamily="18" charset="0"/>
              </a:rPr>
              <a:t>voices</a:t>
            </a:r>
            <a:endParaRPr lang="en" sz="2300" dirty="0">
              <a:latin typeface="Adobe Garamond Pro" pitchFamily="18" charset="0"/>
            </a:endParaRPr>
          </a:p>
          <a:p>
            <a:pPr>
              <a:buClrTx/>
              <a:buSzPct val="100000"/>
              <a:buFont typeface="Arial" pitchFamily="34" charset="0"/>
              <a:buChar char="•"/>
            </a:pPr>
            <a:r>
              <a:rPr lang="en" sz="2300" dirty="0">
                <a:latin typeface="Adobe Garamond Pro" pitchFamily="18" charset="0"/>
              </a:rPr>
              <a:t>A</a:t>
            </a:r>
            <a:r>
              <a:rPr lang="en" sz="2300" dirty="0" smtClean="0">
                <a:latin typeface="Adobe Garamond Pro" pitchFamily="18" charset="0"/>
              </a:rPr>
              <a:t>lthough </a:t>
            </a:r>
            <a:r>
              <a:rPr lang="en" sz="2300" dirty="0">
                <a:latin typeface="Adobe Garamond Pro" pitchFamily="18" charset="0"/>
              </a:rPr>
              <a:t>voice pitch and gender are linked, other information is used to recognise an individual’s gender from his/her voice. </a:t>
            </a:r>
          </a:p>
          <a:p>
            <a:endParaRPr dirty="0"/>
          </a:p>
          <a:p>
            <a:endParaRPr dirty="0"/>
          </a:p>
          <a:p>
            <a:endParaRPr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0" y="533400"/>
            <a:ext cx="8229600" cy="815578"/>
          </a:xfrm>
          <a:prstGeom prst="rect">
            <a:avLst/>
          </a:prstGeom>
        </p:spPr>
        <p:txBody>
          <a:bodyPr lIns="91425" tIns="91425" rIns="91425" bIns="91425" anchor="b" anchorCtr="0">
            <a:spAutoFit/>
          </a:bodyPr>
          <a:lstStyle/>
          <a:p>
            <a:pPr algn="ctr"/>
            <a:r>
              <a:rPr lang="en-US" dirty="0" smtClean="0">
                <a:solidFill>
                  <a:schemeClr val="tx1"/>
                </a:solidFill>
              </a:rPr>
              <a:t>SPEECH ANALYSIS</a:t>
            </a:r>
            <a:endParaRPr lang="en-US" dirty="0">
              <a:solidFill>
                <a:schemeClr val="tx1"/>
              </a:solidFill>
            </a:endParaRPr>
          </a:p>
        </p:txBody>
      </p:sp>
      <p:sp>
        <p:nvSpPr>
          <p:cNvPr id="91" name="Shape 91"/>
          <p:cNvSpPr txBox="1">
            <a:spLocks noGrp="1"/>
          </p:cNvSpPr>
          <p:nvPr>
            <p:ph type="body" idx="1"/>
          </p:nvPr>
        </p:nvSpPr>
        <p:spPr>
          <a:xfrm>
            <a:off x="685800" y="1828800"/>
            <a:ext cx="7924800" cy="3626604"/>
          </a:xfrm>
          <a:prstGeom prst="rect">
            <a:avLst/>
          </a:prstGeom>
        </p:spPr>
        <p:txBody>
          <a:bodyPr wrap="square" lIns="91425" tIns="91425" rIns="91425" bIns="91425" anchor="t" anchorCtr="0">
            <a:spAutoFit/>
          </a:bodyPr>
          <a:lstStyle/>
          <a:p>
            <a:pPr>
              <a:buClrTx/>
              <a:buSzPct val="100000"/>
              <a:buFont typeface="Arial" pitchFamily="34" charset="0"/>
              <a:buChar char="•"/>
            </a:pPr>
            <a:r>
              <a:rPr lang="en-US" sz="2300" dirty="0" smtClean="0">
                <a:latin typeface="Adobe Garamond Pro" pitchFamily="18" charset="0"/>
              </a:rPr>
              <a:t>The techniques used to process the speech signals can be classified as </a:t>
            </a:r>
          </a:p>
          <a:p>
            <a:pPr marL="1005840">
              <a:buClrTx/>
              <a:buSzPct val="90000"/>
              <a:buFont typeface="Wingdings" pitchFamily="2" charset="2"/>
              <a:buChar char="§"/>
            </a:pPr>
            <a:r>
              <a:rPr lang="en-US" sz="2300" dirty="0" smtClean="0">
                <a:latin typeface="Adobe Garamond Pro" pitchFamily="18" charset="0"/>
              </a:rPr>
              <a:t>Time domain analysis</a:t>
            </a:r>
          </a:p>
          <a:p>
            <a:pPr marL="1005840">
              <a:buClrTx/>
              <a:buSzPct val="90000"/>
              <a:buFont typeface="Wingdings" pitchFamily="2" charset="2"/>
              <a:buChar char="§"/>
            </a:pPr>
            <a:r>
              <a:rPr lang="en-US" sz="2300" dirty="0" smtClean="0">
                <a:latin typeface="Adobe Garamond Pro" pitchFamily="18" charset="0"/>
              </a:rPr>
              <a:t>Frequency domain analysis</a:t>
            </a:r>
          </a:p>
          <a:p>
            <a:pPr>
              <a:buClrTx/>
              <a:buSzPct val="100000"/>
              <a:buFont typeface="Arial" pitchFamily="34" charset="0"/>
              <a:buChar char="•"/>
            </a:pPr>
            <a:r>
              <a:rPr lang="en-US" sz="2300" dirty="0" smtClean="0">
                <a:latin typeface="Adobe Garamond Pro" pitchFamily="18" charset="0"/>
              </a:rPr>
              <a:t>In Time domain analysis, the measurements are performed directly on the speech signal to extract information</a:t>
            </a:r>
          </a:p>
          <a:p>
            <a:pPr>
              <a:buClrTx/>
              <a:buSzPct val="100000"/>
              <a:buFont typeface="Arial" pitchFamily="34" charset="0"/>
              <a:buChar char="•"/>
            </a:pPr>
            <a:r>
              <a:rPr lang="en-US" sz="2300" dirty="0" smtClean="0">
                <a:latin typeface="Adobe Garamond Pro" pitchFamily="18" charset="0"/>
              </a:rPr>
              <a:t>In Frequency domain analysis, the information is extracted from the frequency content of the signal to form the spectrum</a:t>
            </a:r>
          </a:p>
          <a:p>
            <a:pPr>
              <a:buClrTx/>
              <a:buSzPct val="100000"/>
              <a:buFont typeface="Arial" pitchFamily="34" charset="0"/>
              <a:buChar char="•"/>
            </a:pPr>
            <a:endParaRPr sz="2300" b="1" dirty="0">
              <a:latin typeface="Adobe Garamond Pro" pitchFamily="18" charset="0"/>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8600" y="534145"/>
            <a:ext cx="8229600" cy="738633"/>
          </a:xfrm>
          <a:prstGeom prst="rect">
            <a:avLst/>
          </a:prstGeom>
        </p:spPr>
        <p:txBody>
          <a:bodyPr lIns="91425" tIns="91425" rIns="91425" bIns="91425" anchor="b" anchorCtr="0">
            <a:spAutoFit/>
          </a:bodyPr>
          <a:lstStyle/>
          <a:p>
            <a:pPr algn="ctr">
              <a:buNone/>
            </a:pPr>
            <a:r>
              <a:rPr lang="en" sz="3600" dirty="0" smtClean="0">
                <a:solidFill>
                  <a:schemeClr val="tx1"/>
                </a:solidFill>
                <a:latin typeface="Adobe Garamond Pro" pitchFamily="18" charset="0"/>
              </a:rPr>
              <a:t>Formant frequencies</a:t>
            </a:r>
            <a:endParaRPr lang="en" sz="3600" dirty="0">
              <a:solidFill>
                <a:schemeClr val="tx1"/>
              </a:solidFill>
              <a:latin typeface="Adobe Garamond Pro" pitchFamily="18" charset="0"/>
            </a:endParaRPr>
          </a:p>
        </p:txBody>
      </p:sp>
      <p:sp>
        <p:nvSpPr>
          <p:cNvPr id="85" name="Shape 85"/>
          <p:cNvSpPr txBox="1">
            <a:spLocks noGrp="1"/>
          </p:cNvSpPr>
          <p:nvPr>
            <p:ph type="body" idx="1"/>
          </p:nvPr>
        </p:nvSpPr>
        <p:spPr>
          <a:xfrm>
            <a:off x="381000" y="1503036"/>
            <a:ext cx="8229600" cy="3626604"/>
          </a:xfrm>
          <a:prstGeom prst="rect">
            <a:avLst/>
          </a:prstGeom>
        </p:spPr>
        <p:txBody>
          <a:bodyPr wrap="square" lIns="91425" tIns="91425" rIns="91425" bIns="91425" anchor="t" anchorCtr="0">
            <a:spAutoFit/>
          </a:bodyPr>
          <a:lstStyle/>
          <a:p>
            <a:pPr marL="0" indent="0">
              <a:buNone/>
            </a:pPr>
            <a:r>
              <a:rPr lang="en-US" sz="2300" b="1" dirty="0" smtClean="0">
                <a:latin typeface="Adobe Garamond Pro" pitchFamily="18" charset="0"/>
              </a:rPr>
              <a:t>Formant features:</a:t>
            </a:r>
          </a:p>
          <a:p>
            <a:pPr marL="0" indent="0">
              <a:buClrTx/>
              <a:buSzPct val="100000"/>
              <a:buFont typeface="Arial" pitchFamily="34" charset="0"/>
              <a:buChar char="•"/>
            </a:pPr>
            <a:r>
              <a:rPr lang="en-US" sz="2300" dirty="0" smtClean="0">
                <a:latin typeface="Adobe Garamond Pro" pitchFamily="18" charset="0"/>
              </a:rPr>
              <a:t>  The distinction between men and women have been represented by the location in the frequency domain of the first 3 formants for vowels. </a:t>
            </a:r>
          </a:p>
          <a:p>
            <a:pPr marL="0" indent="0">
              <a:buClrTx/>
              <a:buSzPct val="100000"/>
              <a:buFont typeface="Arial" pitchFamily="34" charset="0"/>
              <a:buChar char="•"/>
            </a:pPr>
            <a:r>
              <a:rPr lang="en-US" sz="2300" dirty="0" smtClean="0">
                <a:latin typeface="Adobe Garamond Pro" pitchFamily="18" charset="0"/>
              </a:rPr>
              <a:t>  Hence the set of formant features comprised by the statistics of the 4 formant frequency contours namely: Mean, minimum, maximum and variance values of the first four formants are considered.</a:t>
            </a:r>
          </a:p>
          <a:p>
            <a:pPr marL="0" indent="0">
              <a:buClrTx/>
              <a:buSzPct val="100000"/>
              <a:buFont typeface="Arial" pitchFamily="34" charset="0"/>
              <a:buChar char="•"/>
            </a:pPr>
            <a:endParaRPr lang="en-US" sz="2300" dirty="0" smtClean="0">
              <a:latin typeface="Adobe Garamond Pro" pitchFamily="18" charset="0"/>
            </a:endParaRPr>
          </a:p>
          <a:p>
            <a:pPr marL="0" indent="0">
              <a:buClrTx/>
              <a:buSzPct val="100000"/>
              <a:buNone/>
            </a:pPr>
            <a:r>
              <a:rPr lang="en-US" sz="2300" dirty="0" smtClean="0">
                <a:latin typeface="Adobe Garamond Pro" pitchFamily="18" charset="0"/>
              </a:rPr>
              <a:t>LPC  coefficients and </a:t>
            </a:r>
            <a:r>
              <a:rPr lang="en-US" sz="2300" dirty="0" err="1" smtClean="0">
                <a:latin typeface="Adobe Garamond Pro" pitchFamily="18" charset="0"/>
              </a:rPr>
              <a:t>Cepstral</a:t>
            </a:r>
            <a:r>
              <a:rPr lang="en-US" sz="2300" dirty="0" smtClean="0">
                <a:latin typeface="Adobe Garamond Pro" pitchFamily="18" charset="0"/>
              </a:rPr>
              <a:t> Coefficients </a:t>
            </a:r>
          </a:p>
          <a:p>
            <a:pPr marL="0" indent="0">
              <a:buClrTx/>
              <a:buSzPct val="100000"/>
              <a:buFont typeface="Arial" pitchFamily="34" charset="0"/>
              <a:buChar char="•"/>
            </a:pPr>
            <a:endParaRPr sz="2300" dirty="0">
              <a:latin typeface="Adobe Garamond Pro" pitchFamily="18" charset="0"/>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81000" y="609600"/>
            <a:ext cx="8229600" cy="800189"/>
          </a:xfrm>
          <a:prstGeom prst="rect">
            <a:avLst/>
          </a:prstGeom>
        </p:spPr>
        <p:txBody>
          <a:bodyPr lIns="91425" tIns="91425" rIns="91425" bIns="91425" anchor="b" anchorCtr="0">
            <a:spAutoFit/>
          </a:bodyPr>
          <a:lstStyle/>
          <a:p>
            <a:pPr algn="ctr">
              <a:buNone/>
            </a:pPr>
            <a:r>
              <a:rPr lang="en" sz="4000" dirty="0">
                <a:solidFill>
                  <a:schemeClr val="tx1"/>
                </a:solidFill>
              </a:rPr>
              <a:t>LPC Coefficients</a:t>
            </a:r>
          </a:p>
        </p:txBody>
      </p:sp>
      <p:sp>
        <p:nvSpPr>
          <p:cNvPr id="60" name="Shape 60"/>
          <p:cNvSpPr txBox="1">
            <a:spLocks noGrp="1"/>
          </p:cNvSpPr>
          <p:nvPr>
            <p:ph type="body" idx="1"/>
          </p:nvPr>
        </p:nvSpPr>
        <p:spPr>
          <a:xfrm>
            <a:off x="457200" y="1447800"/>
            <a:ext cx="8229600" cy="4483248"/>
          </a:xfrm>
          <a:prstGeom prst="rect">
            <a:avLst/>
          </a:prstGeom>
        </p:spPr>
        <p:txBody>
          <a:bodyPr lIns="91425" tIns="91425" rIns="91425" bIns="91425" anchor="t" anchorCtr="0">
            <a:spAutoFit/>
          </a:bodyPr>
          <a:lstStyle/>
          <a:p>
            <a:pPr marL="0" lvl="0" indent="0">
              <a:buNone/>
            </a:pPr>
            <a:r>
              <a:rPr lang="en" sz="2300" dirty="0">
                <a:solidFill>
                  <a:srgbClr val="000000"/>
                </a:solidFill>
                <a:latin typeface="Adobe Garamond Pro" pitchFamily="18" charset="0"/>
              </a:rPr>
              <a:t>The LPC coefficients make up a model of the vocal tract shape that produced </a:t>
            </a:r>
            <a:r>
              <a:rPr lang="en" sz="2300" dirty="0" smtClean="0">
                <a:solidFill>
                  <a:srgbClr val="000000"/>
                </a:solidFill>
                <a:latin typeface="Adobe Garamond Pro" pitchFamily="18" charset="0"/>
              </a:rPr>
              <a:t>the </a:t>
            </a:r>
            <a:r>
              <a:rPr lang="en" sz="2300" dirty="0">
                <a:solidFill>
                  <a:srgbClr val="000000"/>
                </a:solidFill>
                <a:latin typeface="Adobe Garamond Pro" pitchFamily="18" charset="0"/>
              </a:rPr>
              <a:t>original speech signal</a:t>
            </a:r>
            <a:r>
              <a:rPr lang="en" sz="2300" dirty="0" smtClean="0">
                <a:solidFill>
                  <a:srgbClr val="000000"/>
                </a:solidFill>
                <a:latin typeface="Adobe Garamond Pro" pitchFamily="18" charset="0"/>
              </a:rPr>
              <a:t>.</a:t>
            </a:r>
          </a:p>
          <a:p>
            <a:endParaRPr dirty="0"/>
          </a:p>
          <a:p>
            <a:endParaRPr lang="en-US" dirty="0" smtClean="0"/>
          </a:p>
          <a:p>
            <a:endParaRPr lang="en-US" sz="1000" dirty="0" smtClean="0">
              <a:latin typeface="Adobe Garamond Pro" pitchFamily="18" charset="0"/>
            </a:endParaRPr>
          </a:p>
          <a:p>
            <a:endParaRPr lang="en-US" sz="1000" dirty="0" smtClean="0">
              <a:latin typeface="Adobe Garamond Pro" pitchFamily="18" charset="0"/>
            </a:endParaRPr>
          </a:p>
          <a:p>
            <a:endParaRPr lang="en-US" sz="1000" dirty="0" smtClean="0">
              <a:latin typeface="Adobe Garamond Pro" pitchFamily="18" charset="0"/>
            </a:endParaRPr>
          </a:p>
          <a:p>
            <a:endParaRPr lang="en-US" sz="1000" dirty="0" smtClean="0">
              <a:latin typeface="Adobe Garamond Pro" pitchFamily="18" charset="0"/>
            </a:endParaRPr>
          </a:p>
          <a:p>
            <a:endParaRPr lang="en-US" sz="1000" dirty="0" smtClean="0">
              <a:latin typeface="Adobe Garamond Pro" pitchFamily="18" charset="0"/>
            </a:endParaRPr>
          </a:p>
          <a:p>
            <a:endParaRPr lang="en-US" sz="1000" dirty="0" smtClean="0">
              <a:latin typeface="Adobe Garamond Pro" pitchFamily="18" charset="0"/>
            </a:endParaRPr>
          </a:p>
          <a:p>
            <a:endParaRPr lang="en-US" sz="1000" dirty="0" smtClean="0">
              <a:latin typeface="Adobe Garamond Pro" pitchFamily="18" charset="0"/>
            </a:endParaRPr>
          </a:p>
          <a:p>
            <a:endParaRPr lang="en-US" sz="1000" dirty="0" smtClean="0">
              <a:latin typeface="Adobe Garamond Pro" pitchFamily="18" charset="0"/>
            </a:endParaRPr>
          </a:p>
          <a:p>
            <a:endParaRPr lang="en-US" sz="1000" dirty="0" smtClean="0">
              <a:latin typeface="Adobe Garamond Pro" pitchFamily="18" charset="0"/>
            </a:endParaRPr>
          </a:p>
          <a:p>
            <a:r>
              <a:rPr lang="en-US" sz="2300" dirty="0" smtClean="0">
                <a:latin typeface="Adobe Garamond Pro" pitchFamily="18" charset="0"/>
              </a:rPr>
              <a:t>An order of 13 is good enough to represent speech spectrum</a:t>
            </a:r>
          </a:p>
          <a:p>
            <a:endParaRPr sz="2300" dirty="0">
              <a:latin typeface="Adobe Garamond Pro" pitchFamily="18" charset="0"/>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0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48000" y="2362200"/>
            <a:ext cx="2495550" cy="619125"/>
          </a:xfrm>
          <a:prstGeom prst="rect">
            <a:avLst/>
          </a:prstGeom>
          <a:noFill/>
        </p:spPr>
      </p:pic>
      <p:sp>
        <p:nvSpPr>
          <p:cNvPr id="11" name="TextBox 10"/>
          <p:cNvSpPr txBox="1"/>
          <p:nvPr/>
        </p:nvSpPr>
        <p:spPr>
          <a:xfrm>
            <a:off x="990600" y="3048000"/>
            <a:ext cx="3581400" cy="1631216"/>
          </a:xfrm>
          <a:prstGeom prst="rect">
            <a:avLst/>
          </a:prstGeom>
          <a:noFill/>
        </p:spPr>
        <p:txBody>
          <a:bodyPr wrap="square" rtlCol="0">
            <a:spAutoFit/>
          </a:bodyPr>
          <a:lstStyle/>
          <a:p>
            <a:r>
              <a:rPr lang="en-US" sz="2000" dirty="0" smtClean="0">
                <a:latin typeface="Adobe Garamond Pro" pitchFamily="18" charset="0"/>
              </a:rPr>
              <a:t>Where,</a:t>
            </a:r>
          </a:p>
          <a:p>
            <a:r>
              <a:rPr lang="en-US" sz="2000" dirty="0" smtClean="0">
                <a:latin typeface="Adobe Garamond Pro" pitchFamily="18" charset="0"/>
              </a:rPr>
              <a:t>H() =  Z-transform</a:t>
            </a:r>
          </a:p>
          <a:p>
            <a:r>
              <a:rPr lang="en-US" sz="2000" dirty="0" smtClean="0">
                <a:latin typeface="Adobe Garamond Pro" pitchFamily="18" charset="0"/>
              </a:rPr>
              <a:t>n is the order</a:t>
            </a:r>
          </a:p>
          <a:p>
            <a:r>
              <a:rPr lang="en-US" sz="2000" dirty="0" smtClean="0">
                <a:latin typeface="Adobe Garamond Pro" pitchFamily="18" charset="0"/>
              </a:rPr>
              <a:t>w is the frequency</a:t>
            </a:r>
          </a:p>
          <a:p>
            <a:r>
              <a:rPr lang="en-US" sz="2000" dirty="0" err="1" smtClean="0">
                <a:latin typeface="Adobe Garamond Pro" pitchFamily="18" charset="0"/>
              </a:rPr>
              <a:t>a</a:t>
            </a:r>
            <a:r>
              <a:rPr lang="en-US" sz="2000" baseline="-25000" dirty="0" err="1" smtClean="0">
                <a:latin typeface="Adobe Garamond Pro" pitchFamily="18" charset="0"/>
              </a:rPr>
              <a:t>k</a:t>
            </a:r>
            <a:r>
              <a:rPr lang="en-US" sz="2000" dirty="0" err="1" smtClean="0">
                <a:latin typeface="Adobe Garamond Pro" pitchFamily="18" charset="0"/>
              </a:rPr>
              <a:t>s</a:t>
            </a:r>
            <a:r>
              <a:rPr lang="en-US" sz="2000" dirty="0" smtClean="0">
                <a:latin typeface="Adobe Garamond Pro" pitchFamily="18" charset="0"/>
              </a:rPr>
              <a:t> are the LPC coefficients</a:t>
            </a:r>
            <a:endParaRPr lang="en-US" sz="2000" dirty="0">
              <a:latin typeface="Adobe Garamond Pro" pitchFamily="18" charset="0"/>
            </a:endParaRPr>
          </a:p>
        </p:txBody>
      </p:sp>
      <p:sp>
        <p:nvSpPr>
          <p:cNvPr id="2" name="TextBox 1"/>
          <p:cNvSpPr txBox="1"/>
          <p:nvPr/>
        </p:nvSpPr>
        <p:spPr>
          <a:xfrm>
            <a:off x="5486400" y="2590800"/>
            <a:ext cx="381000" cy="269304"/>
          </a:xfrm>
          <a:prstGeom prst="rect">
            <a:avLst/>
          </a:prstGeom>
          <a:noFill/>
        </p:spPr>
        <p:txBody>
          <a:bodyPr wrap="square" rtlCol="0">
            <a:spAutoFit/>
          </a:bodyPr>
          <a:lstStyle/>
          <a:p>
            <a:r>
              <a:rPr lang="en-US" sz="1150" dirty="0" smtClean="0"/>
              <a:t>k</a:t>
            </a:r>
            <a:endParaRPr lang="en-IN" sz="1150" dirty="0"/>
          </a:p>
        </p:txBody>
      </p:sp>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1902</TotalTime>
  <Words>1074</Words>
  <Application>Microsoft Office PowerPoint</Application>
  <PresentationFormat>On-screen Show (4:3)</PresentationFormat>
  <Paragraphs>129</Paragraphs>
  <Slides>26</Slides>
  <Notes>15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GENDER CLASSIFICATION BY SPEECH ANALYSIS</vt:lpstr>
      <vt:lpstr>MOTIVATION</vt:lpstr>
      <vt:lpstr>ISN'T THAT EASY ?</vt:lpstr>
      <vt:lpstr>CRITERIA FOR GENDER CLASSIFICATION</vt:lpstr>
      <vt:lpstr>Pitch</vt:lpstr>
      <vt:lpstr>Why not ONLY Pitch?</vt:lpstr>
      <vt:lpstr>SPEECH ANALYSIS</vt:lpstr>
      <vt:lpstr>Formant frequencies</vt:lpstr>
      <vt:lpstr>LPC Coefficients</vt:lpstr>
      <vt:lpstr>LPC Coefficients</vt:lpstr>
      <vt:lpstr> Short-Time Average Magnitude (STAM)</vt:lpstr>
      <vt:lpstr>STAM plots of Female and Male voices</vt:lpstr>
      <vt:lpstr>Short-Time Energy</vt:lpstr>
      <vt:lpstr> </vt:lpstr>
      <vt:lpstr>Short-Time Zero Crossing Rate (ZCR)</vt:lpstr>
      <vt:lpstr>Slide 16</vt:lpstr>
      <vt:lpstr>Short-time Auto Correlation (STAC)</vt:lpstr>
      <vt:lpstr>s</vt:lpstr>
      <vt:lpstr>Gender classifier</vt:lpstr>
      <vt:lpstr>Some Gender Classifiers</vt:lpstr>
      <vt:lpstr>Testing of Hypothesis</vt:lpstr>
      <vt:lpstr>Results</vt:lpstr>
      <vt:lpstr>Slide 23</vt:lpstr>
      <vt:lpstr>CONCLUSIONS</vt:lpstr>
      <vt:lpstr>REFERENCES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Classification</dc:title>
  <cp:lastModifiedBy>sravan</cp:lastModifiedBy>
  <cp:revision>90</cp:revision>
  <dcterms:modified xsi:type="dcterms:W3CDTF">2012-11-18T17:44:55Z</dcterms:modified>
</cp:coreProperties>
</file>