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1" r:id="rId6"/>
    <p:sldId id="262" r:id="rId7"/>
    <p:sldId id="276" r:id="rId8"/>
    <p:sldId id="269" r:id="rId9"/>
    <p:sldId id="270" r:id="rId10"/>
    <p:sldId id="271" r:id="rId11"/>
    <p:sldId id="272" r:id="rId12"/>
    <p:sldId id="273" r:id="rId13"/>
    <p:sldId id="263" r:id="rId14"/>
    <p:sldId id="264" r:id="rId15"/>
    <p:sldId id="277" r:id="rId16"/>
    <p:sldId id="278" r:id="rId17"/>
    <p:sldId id="265" r:id="rId18"/>
    <p:sldId id="268"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2" d="100"/>
          <a:sy n="102" d="100"/>
        </p:scale>
        <p:origin x="10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4"/>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how2electronics.com/wp-content/uploads/2020/12/SCT-013-Current-Sensor.jpg"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how2electronics.com/wp-content/uploads/2020/12/ZMPT101B.jp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
          <p:cNvSpPr txBox="1">
            <a:spLocks noGrp="1"/>
          </p:cNvSpPr>
          <p:nvPr>
            <p:ph type="title" idx="4294967295"/>
          </p:nvPr>
        </p:nvSpPr>
        <p:spPr>
          <a:xfrm>
            <a:off x="229234" y="1418541"/>
            <a:ext cx="8686800" cy="781050"/>
          </a:xfrm>
          <a:prstGeom prst="rect">
            <a:avLst/>
          </a:prstGeom>
        </p:spPr>
        <p:txBody>
          <a:bodyPr anchor="b">
            <a:normAutofit fontScale="90000"/>
          </a:bodyPr>
          <a:lstStyle/>
          <a:p>
            <a:pPr>
              <a:defRPr sz="2800" b="1"/>
            </a:pPr>
            <a:r>
              <a:rPr dirty="0"/>
              <a:t>“</a:t>
            </a:r>
            <a:r>
              <a:rPr lang="en-GB" dirty="0"/>
              <a:t>Smart Power Management System for real-time monitoring and control of electrical units' consumption </a:t>
            </a:r>
            <a:br>
              <a:rPr lang="en-GB" dirty="0"/>
            </a:br>
            <a:r>
              <a:rPr dirty="0"/>
              <a:t>”</a:t>
            </a:r>
          </a:p>
        </p:txBody>
      </p:sp>
      <p:sp>
        <p:nvSpPr>
          <p:cNvPr id="33"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34" name="Slide Number"/>
          <p:cNvSpPr txBox="1">
            <a:spLocks noGrp="1"/>
          </p:cNvSpPr>
          <p:nvPr>
            <p:ph type="sldNum" sz="quarter" idx="2"/>
          </p:nvPr>
        </p:nvSpPr>
        <p:spPr>
          <a:xfrm>
            <a:off x="8916034" y="63627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35" name="// Guide Name…"/>
          <p:cNvSpPr txBox="1"/>
          <p:nvPr/>
        </p:nvSpPr>
        <p:spPr>
          <a:xfrm>
            <a:off x="1341119" y="4343400"/>
            <a:ext cx="7290437"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800"/>
            </a:pPr>
            <a:r>
              <a:rPr lang="en-GB" dirty="0"/>
              <a:t>A B </a:t>
            </a:r>
            <a:r>
              <a:rPr lang="en-GB" dirty="0" err="1"/>
              <a:t>Gurulakshmi</a:t>
            </a:r>
            <a:endParaRPr lang="en-GB" dirty="0"/>
          </a:p>
          <a:p>
            <a:pPr algn="r">
              <a:defRPr sz="1800"/>
            </a:pPr>
            <a:r>
              <a:rPr dirty="0"/>
              <a:t>As</a:t>
            </a:r>
            <a:r>
              <a:rPr lang="en-GB" dirty="0"/>
              <a:t>sociate</a:t>
            </a:r>
            <a:r>
              <a:rPr dirty="0"/>
              <a:t> Professor</a:t>
            </a:r>
            <a:endParaRPr lang="en-IN" dirty="0"/>
          </a:p>
          <a:p>
            <a:pPr algn="r">
              <a:defRPr sz="1800"/>
            </a:pPr>
            <a:r>
              <a:rPr dirty="0"/>
              <a:t>Dept. of ECE</a:t>
            </a:r>
          </a:p>
          <a:p>
            <a:pPr algn="r">
              <a:defRPr sz="1800"/>
            </a:pPr>
            <a:r>
              <a:rPr dirty="0"/>
              <a:t>New Horizon College of Engineering, Bengaluru</a:t>
            </a:r>
          </a:p>
        </p:txBody>
      </p:sp>
      <p:sp>
        <p:nvSpPr>
          <p:cNvPr id="36" name="Guided By"/>
          <p:cNvSpPr txBox="1"/>
          <p:nvPr/>
        </p:nvSpPr>
        <p:spPr>
          <a:xfrm>
            <a:off x="7530527" y="4017962"/>
            <a:ext cx="110102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a:defRPr sz="1800"/>
            </a:lvl1pPr>
          </a:lstStyle>
          <a:p>
            <a:r>
              <a:t>Guided By</a:t>
            </a:r>
          </a:p>
        </p:txBody>
      </p:sp>
      <p:sp>
        <p:nvSpPr>
          <p:cNvPr id="37" name="Student Name  1          USN1…"/>
          <p:cNvSpPr txBox="1"/>
          <p:nvPr/>
        </p:nvSpPr>
        <p:spPr>
          <a:xfrm>
            <a:off x="1859281" y="2438400"/>
            <a:ext cx="5671246"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800"/>
            </a:pPr>
            <a:r>
              <a:rPr lang="en-GB" dirty="0">
                <a:solidFill>
                  <a:schemeClr val="bg2">
                    <a:lumMod val="10000"/>
                  </a:schemeClr>
                </a:solidFill>
              </a:rPr>
              <a:t>NAME					USN</a:t>
            </a:r>
            <a:endParaRPr dirty="0"/>
          </a:p>
          <a:p>
            <a:pPr>
              <a:defRPr sz="1800"/>
            </a:pPr>
            <a:r>
              <a:rPr lang="en-GB" dirty="0"/>
              <a:t>KEERTHANA P			        1NH20EC063</a:t>
            </a:r>
          </a:p>
          <a:p>
            <a:pPr>
              <a:defRPr sz="1800"/>
            </a:pPr>
            <a:r>
              <a:rPr lang="en-GB" dirty="0"/>
              <a:t>MOHAMMED HESHAAM UMAR	        1NH20EC081</a:t>
            </a:r>
          </a:p>
          <a:p>
            <a:pPr>
              <a:defRPr sz="1800"/>
            </a:pPr>
            <a:r>
              <a:rPr lang="en-GB" dirty="0"/>
              <a:t>MONIKA M			        1NH20EC083 </a:t>
            </a:r>
          </a:p>
          <a:p>
            <a:pPr>
              <a:defRPr sz="1800"/>
            </a:pPr>
            <a:r>
              <a:rPr lang="en-GB" dirty="0"/>
              <a:t>MOHAMMED SHARUK  M S	        1NH21EC408</a:t>
            </a:r>
          </a:p>
          <a:p>
            <a:pPr>
              <a:defRPr sz="1800"/>
            </a:pPr>
            <a:endParaRPr dirty="0"/>
          </a:p>
        </p:txBody>
      </p:sp>
      <p:sp>
        <p:nvSpPr>
          <p:cNvPr id="38" name="Mini Project – III (20ECL59B)"/>
          <p:cNvSpPr txBox="1"/>
          <p:nvPr/>
        </p:nvSpPr>
        <p:spPr>
          <a:xfrm>
            <a:off x="655317" y="43985"/>
            <a:ext cx="835723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a:lvl1pPr>
          </a:lstStyle>
          <a:p>
            <a:r>
              <a:rPr lang="en-GB" dirty="0"/>
              <a:t>Major </a:t>
            </a:r>
            <a:r>
              <a:rPr dirty="0"/>
              <a:t>Project – </a:t>
            </a:r>
            <a:r>
              <a:rPr lang="en-GB" dirty="0"/>
              <a:t>VII</a:t>
            </a:r>
            <a:r>
              <a:rPr lang="en-IN" dirty="0"/>
              <a:t> (</a:t>
            </a:r>
            <a:r>
              <a:rPr dirty="0"/>
              <a:t>20ECL</a:t>
            </a:r>
            <a:r>
              <a:rPr lang="en-GB" dirty="0"/>
              <a:t>78A</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2D520-404B-0C23-273E-F630792AE8C6}"/>
              </a:ext>
            </a:extLst>
          </p:cNvPr>
          <p:cNvSpPr txBox="1"/>
          <p:nvPr/>
        </p:nvSpPr>
        <p:spPr>
          <a:xfrm>
            <a:off x="208546" y="763778"/>
            <a:ext cx="6031832"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000" b="1" u="sng" dirty="0"/>
              <a:t>NodemcuESP8266  Wi-Fi Module:</a:t>
            </a:r>
          </a:p>
          <a:p>
            <a:endParaRPr lang="en-IN" sz="2000" b="1" dirty="0"/>
          </a:p>
        </p:txBody>
      </p:sp>
      <p:sp>
        <p:nvSpPr>
          <p:cNvPr id="5" name="TextBox 4">
            <a:extLst>
              <a:ext uri="{FF2B5EF4-FFF2-40B4-BE49-F238E27FC236}">
                <a16:creationId xmlns:a16="http://schemas.microsoft.com/office/drawing/2014/main" id="{3A4433E6-7218-BB8D-2553-E39730E7D516}"/>
              </a:ext>
            </a:extLst>
          </p:cNvPr>
          <p:cNvSpPr txBox="1"/>
          <p:nvPr/>
        </p:nvSpPr>
        <p:spPr>
          <a:xfrm>
            <a:off x="208546" y="2363342"/>
            <a:ext cx="54864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 NODMCU ESP8266 includes a variety of (I/O) pins that allows  to interact with wide range of sensor</a:t>
            </a:r>
          </a:p>
        </p:txBody>
      </p:sp>
      <p:pic>
        <p:nvPicPr>
          <p:cNvPr id="6" name="Picture 5">
            <a:extLst>
              <a:ext uri="{FF2B5EF4-FFF2-40B4-BE49-F238E27FC236}">
                <a16:creationId xmlns:a16="http://schemas.microsoft.com/office/drawing/2014/main" id="{2C8F4A53-1AD7-E964-DC78-243385459FD5}"/>
              </a:ext>
            </a:extLst>
          </p:cNvPr>
          <p:cNvPicPr>
            <a:picLocks noChangeAspect="1"/>
          </p:cNvPicPr>
          <p:nvPr/>
        </p:nvPicPr>
        <p:blipFill>
          <a:blip r:embed="rId2"/>
          <a:stretch>
            <a:fillRect/>
          </a:stretch>
        </p:blipFill>
        <p:spPr>
          <a:xfrm>
            <a:off x="5358063" y="3194775"/>
            <a:ext cx="3465094" cy="2811878"/>
          </a:xfrm>
          <a:prstGeom prst="rect">
            <a:avLst/>
          </a:prstGeom>
        </p:spPr>
      </p:pic>
      <p:sp>
        <p:nvSpPr>
          <p:cNvPr id="8" name="TextBox 7">
            <a:extLst>
              <a:ext uri="{FF2B5EF4-FFF2-40B4-BE49-F238E27FC236}">
                <a16:creationId xmlns:a16="http://schemas.microsoft.com/office/drawing/2014/main" id="{D2013E83-D8C0-809E-F64E-1D70D3A1C091}"/>
              </a:ext>
            </a:extLst>
          </p:cNvPr>
          <p:cNvSpPr txBox="1"/>
          <p:nvPr/>
        </p:nvSpPr>
        <p:spPr>
          <a:xfrm>
            <a:off x="208546" y="1717011"/>
            <a:ext cx="8361949"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sz="1800" dirty="0"/>
              <a:t>It is a open source IOT based wi-fi module.it includes firmware which runs on ESP8266 WI-FI and hardware which was 32bit supports.</a:t>
            </a:r>
          </a:p>
        </p:txBody>
      </p:sp>
    </p:spTree>
    <p:extLst>
      <p:ext uri="{BB962C8B-B14F-4D97-AF65-F5344CB8AC3E}">
        <p14:creationId xmlns:p14="http://schemas.microsoft.com/office/powerpoint/2010/main" val="4794878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E51B1-DAAA-1D5B-4831-829C96F88C78}"/>
              </a:ext>
            </a:extLst>
          </p:cNvPr>
          <p:cNvSpPr txBox="1"/>
          <p:nvPr/>
        </p:nvSpPr>
        <p:spPr>
          <a:xfrm>
            <a:off x="203200" y="716313"/>
            <a:ext cx="4588042"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000" b="1" dirty="0"/>
              <a:t>SCT-013 Current Sensor:</a:t>
            </a:r>
          </a:p>
        </p:txBody>
      </p:sp>
      <p:sp>
        <p:nvSpPr>
          <p:cNvPr id="6" name="TextBox 5">
            <a:extLst>
              <a:ext uri="{FF2B5EF4-FFF2-40B4-BE49-F238E27FC236}">
                <a16:creationId xmlns:a16="http://schemas.microsoft.com/office/drawing/2014/main" id="{2256D60E-371E-CA33-04A1-A93B949509F6}"/>
              </a:ext>
            </a:extLst>
          </p:cNvPr>
          <p:cNvSpPr txBox="1"/>
          <p:nvPr/>
        </p:nvSpPr>
        <p:spPr>
          <a:xfrm>
            <a:off x="203200" y="1047349"/>
            <a:ext cx="8616452" cy="5716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lnSpc>
                <a:spcPct val="150000"/>
              </a:lnSpc>
              <a:spcAft>
                <a:spcPts val="800"/>
              </a:spcAft>
            </a:pPr>
            <a:r>
              <a:rPr lang="en-IN" sz="1600" kern="0" dirty="0">
                <a:solidFill>
                  <a:srgbClr val="262626"/>
                </a:solidFill>
                <a:effectLst/>
                <a:ea typeface="Times New Roman" panose="02020603050405020304" pitchFamily="18" charset="0"/>
                <a:cs typeface="Times New Roman" panose="02020603050405020304" pitchFamily="18" charset="0"/>
              </a:rPr>
              <a:t>The SCT-103 is a Non-invasive AC Current Sensor Split Core Type Clamp Meter Sensor that can be used to measure </a:t>
            </a:r>
            <a:r>
              <a:rPr lang="en-IN" sz="1600" b="1" kern="0" dirty="0">
                <a:solidFill>
                  <a:srgbClr val="262626"/>
                </a:solidFill>
                <a:effectLst/>
                <a:ea typeface="Times New Roman" panose="02020603050405020304" pitchFamily="18" charset="0"/>
                <a:cs typeface="Segoe UI" panose="020B0502040204020203" pitchFamily="34" charset="0"/>
              </a:rPr>
              <a:t>AC current</a:t>
            </a:r>
            <a:r>
              <a:rPr lang="en-IN" sz="1600" kern="0" dirty="0">
                <a:solidFill>
                  <a:srgbClr val="262626"/>
                </a:solidFill>
                <a:effectLst/>
                <a:ea typeface="Times New Roman" panose="02020603050405020304" pitchFamily="18" charset="0"/>
                <a:cs typeface="Times New Roman" panose="02020603050405020304" pitchFamily="18" charset="0"/>
              </a:rPr>
              <a:t> up to 100 amperes. Current transformers (CTs) are sensors are for measuring alternating current. They are particularly useful for measuring whole building electricity consumption. The SCT-013 current sensors can be clipped straight either to the </a:t>
            </a:r>
            <a:r>
              <a:rPr lang="en-IN" sz="1600" b="1" kern="0" dirty="0">
                <a:solidFill>
                  <a:srgbClr val="262626"/>
                </a:solidFill>
                <a:effectLst/>
                <a:ea typeface="Times New Roman" panose="02020603050405020304" pitchFamily="18" charset="0"/>
                <a:cs typeface="Segoe UI" panose="020B0502040204020203" pitchFamily="34" charset="0"/>
              </a:rPr>
              <a:t>live</a:t>
            </a:r>
            <a:r>
              <a:rPr lang="en-IN" sz="1600" kern="0" dirty="0">
                <a:solidFill>
                  <a:srgbClr val="262626"/>
                </a:solidFill>
                <a:effectLst/>
                <a:ea typeface="Times New Roman" panose="02020603050405020304" pitchFamily="18" charset="0"/>
                <a:cs typeface="Times New Roman" panose="02020603050405020304" pitchFamily="18" charset="0"/>
              </a:rPr>
              <a:t> or </a:t>
            </a:r>
            <a:r>
              <a:rPr lang="en-IN" sz="1600" b="1" kern="0" dirty="0">
                <a:solidFill>
                  <a:srgbClr val="262626"/>
                </a:solidFill>
                <a:effectLst/>
                <a:ea typeface="Times New Roman" panose="02020603050405020304" pitchFamily="18" charset="0"/>
                <a:cs typeface="Segoe UI" panose="020B0502040204020203" pitchFamily="34" charset="0"/>
              </a:rPr>
              <a:t>neutral wire</a:t>
            </a:r>
            <a:r>
              <a:rPr lang="en-IN" sz="1600" kern="0" dirty="0">
                <a:solidFill>
                  <a:srgbClr val="262626"/>
                </a:solidFill>
                <a:effectLst/>
                <a:ea typeface="Times New Roman" panose="02020603050405020304" pitchFamily="18" charset="0"/>
                <a:cs typeface="Times New Roman" panose="02020603050405020304" pitchFamily="18" charset="0"/>
              </a:rPr>
              <a:t> without having to do any high voltage electrical work.</a:t>
            </a:r>
            <a:endParaRPr lang="en-IN" sz="1600" kern="100" dirty="0">
              <a:effectLst/>
              <a:ea typeface="Calibri" panose="020F0502020204030204" pitchFamily="34" charset="0"/>
              <a:cs typeface="Times New Roman" panose="02020603050405020304" pitchFamily="18" charset="0"/>
            </a:endParaRPr>
          </a:p>
          <a:p>
            <a:pPr fontAlgn="base">
              <a:lnSpc>
                <a:spcPct val="150000"/>
              </a:lnSpc>
              <a:spcBef>
                <a:spcPts val="200"/>
              </a:spcBef>
            </a:pPr>
            <a:r>
              <a:rPr lang="en-IN" sz="1600" b="0" i="1" kern="100" dirty="0">
                <a:solidFill>
                  <a:srgbClr val="000000"/>
                </a:solidFill>
                <a:effectLst/>
                <a:ea typeface="Times New Roman" panose="02020603050405020304" pitchFamily="18" charset="0"/>
                <a:cs typeface="Segoe UI" panose="020B0502040204020203" pitchFamily="34" charset="0"/>
              </a:rPr>
              <a:t>Specifications</a:t>
            </a:r>
            <a:endParaRPr lang="en-IN" sz="1600" b="1" i="1" kern="100" dirty="0">
              <a:solidFill>
                <a:srgbClr val="2F5496"/>
              </a:solidFill>
              <a:effectLst/>
              <a:ea typeface="Times New Roman" panose="02020603050405020304" pitchFamily="18" charset="0"/>
              <a:cs typeface="Times New Roman" panose="02020603050405020304" pitchFamily="18" charset="0"/>
            </a:endParaRPr>
          </a:p>
          <a:p>
            <a:pPr fontAlgn="base">
              <a:lnSpc>
                <a:spcPct val="150000"/>
              </a:lnSpc>
            </a:pPr>
            <a:r>
              <a:rPr lang="en-IN" sz="1600" i="1" dirty="0">
                <a:solidFill>
                  <a:srgbClr val="262626"/>
                </a:solidFill>
                <a:effectLst/>
                <a:ea typeface="Times New Roman" panose="02020603050405020304" pitchFamily="18" charset="0"/>
                <a:cs typeface="Segoe UI" panose="020B0502040204020203" pitchFamily="34" charset="0"/>
              </a:rPr>
              <a:t>1. Input Current: </a:t>
            </a:r>
            <a:r>
              <a:rPr lang="en-IN" sz="1600" b="1" i="1" dirty="0">
                <a:solidFill>
                  <a:srgbClr val="262626"/>
                </a:solidFill>
                <a:effectLst/>
                <a:ea typeface="Times New Roman" panose="02020603050405020304" pitchFamily="18" charset="0"/>
                <a:cs typeface="Segoe UI" panose="020B0502040204020203" pitchFamily="34" charset="0"/>
              </a:rPr>
              <a:t>0-30A AC</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2. Output Signal: </a:t>
            </a:r>
            <a:r>
              <a:rPr lang="en-IN" sz="1600" b="1" i="1" dirty="0">
                <a:solidFill>
                  <a:srgbClr val="262626"/>
                </a:solidFill>
                <a:effectLst/>
                <a:ea typeface="Times New Roman" panose="02020603050405020304" pitchFamily="18" charset="0"/>
                <a:cs typeface="Segoe UI" panose="020B0502040204020203" pitchFamily="34" charset="0"/>
              </a:rPr>
              <a:t>DC 0-1 V</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3. Non-linearity: </a:t>
            </a:r>
            <a:r>
              <a:rPr lang="en-IN" sz="1600" b="1" i="1" dirty="0">
                <a:solidFill>
                  <a:srgbClr val="262626"/>
                </a:solidFill>
                <a:effectLst/>
                <a:ea typeface="Times New Roman" panose="02020603050405020304" pitchFamily="18" charset="0"/>
                <a:cs typeface="Segoe UI" panose="020B0502040204020203" pitchFamily="34" charset="0"/>
              </a:rPr>
              <a:t>2-3 %</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4. Build-in sampling resistance (RL): </a:t>
            </a:r>
            <a:r>
              <a:rPr lang="en-IN" sz="1600" b="1" i="1" dirty="0">
                <a:solidFill>
                  <a:srgbClr val="262626"/>
                </a:solidFill>
                <a:effectLst/>
                <a:ea typeface="Times New Roman" panose="02020603050405020304" pitchFamily="18" charset="0"/>
                <a:cs typeface="Segoe UI" panose="020B0502040204020203" pitchFamily="34" charset="0"/>
              </a:rPr>
              <a:t>62 Ω</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5. Turn Ratio: </a:t>
            </a:r>
            <a:r>
              <a:rPr lang="en-IN" sz="1600" b="1" i="1" dirty="0">
                <a:solidFill>
                  <a:srgbClr val="262626"/>
                </a:solidFill>
                <a:effectLst/>
                <a:ea typeface="Times New Roman" panose="02020603050405020304" pitchFamily="18" charset="0"/>
                <a:cs typeface="Segoe UI" panose="020B0502040204020203" pitchFamily="34" charset="0"/>
              </a:rPr>
              <a:t>1800:1</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6. Resistance Grade: </a:t>
            </a:r>
            <a:r>
              <a:rPr lang="en-IN" sz="1600" b="1" i="1" dirty="0">
                <a:solidFill>
                  <a:srgbClr val="262626"/>
                </a:solidFill>
                <a:effectLst/>
                <a:ea typeface="Times New Roman" panose="02020603050405020304" pitchFamily="18" charset="0"/>
                <a:cs typeface="Segoe UI" panose="020B0502040204020203" pitchFamily="34" charset="0"/>
              </a:rPr>
              <a:t>Grade B</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7. Work Temperature: </a:t>
            </a:r>
            <a:r>
              <a:rPr lang="en-IN" sz="1600" b="1" i="1" dirty="0">
                <a:solidFill>
                  <a:srgbClr val="262626"/>
                </a:solidFill>
                <a:effectLst/>
                <a:ea typeface="Times New Roman" panose="02020603050405020304" pitchFamily="18" charset="0"/>
                <a:cs typeface="Segoe UI" panose="020B0502040204020203" pitchFamily="34" charset="0"/>
              </a:rPr>
              <a:t>-25 °C~+70 °C</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8. Dielectric Strength (between shell and output): </a:t>
            </a:r>
            <a:r>
              <a:rPr lang="en-IN" sz="1600" b="1" i="1" dirty="0">
                <a:solidFill>
                  <a:srgbClr val="262626"/>
                </a:solidFill>
                <a:effectLst/>
                <a:ea typeface="Times New Roman" panose="02020603050405020304" pitchFamily="18" charset="0"/>
                <a:cs typeface="Segoe UI" panose="020B0502040204020203" pitchFamily="34" charset="0"/>
              </a:rPr>
              <a:t>1000 V AC / 1 min 5 mA</a:t>
            </a:r>
            <a:endParaRPr lang="en-IN" sz="1600" dirty="0">
              <a:effectLst/>
              <a:ea typeface="Times New Roman" panose="02020603050405020304" pitchFamily="18" charset="0"/>
            </a:endParaRPr>
          </a:p>
          <a:p>
            <a:pPr>
              <a:lnSpc>
                <a:spcPct val="150000"/>
              </a:lnSpc>
            </a:pPr>
            <a:endParaRPr lang="en-US" sz="1600" dirty="0"/>
          </a:p>
        </p:txBody>
      </p:sp>
      <p:pic>
        <p:nvPicPr>
          <p:cNvPr id="2" name="Picture 1" descr="SCT-013 Current Sensor">
            <a:hlinkClick r:id="rId2"/>
            <a:extLst>
              <a:ext uri="{FF2B5EF4-FFF2-40B4-BE49-F238E27FC236}">
                <a16:creationId xmlns:a16="http://schemas.microsoft.com/office/drawing/2014/main" id="{67BA7B20-68FE-B4B7-B2C3-C5B515411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4372" y="3356429"/>
            <a:ext cx="4145280" cy="1859280"/>
          </a:xfrm>
          <a:prstGeom prst="rect">
            <a:avLst/>
          </a:prstGeom>
          <a:noFill/>
          <a:ln>
            <a:noFill/>
          </a:ln>
        </p:spPr>
      </p:pic>
    </p:spTree>
    <p:extLst>
      <p:ext uri="{BB962C8B-B14F-4D97-AF65-F5344CB8AC3E}">
        <p14:creationId xmlns:p14="http://schemas.microsoft.com/office/powerpoint/2010/main" val="7835858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5EF5E2-80B3-8C99-39E9-D9C06D649E5E}"/>
              </a:ext>
            </a:extLst>
          </p:cNvPr>
          <p:cNvSpPr txBox="1"/>
          <p:nvPr/>
        </p:nvSpPr>
        <p:spPr>
          <a:xfrm>
            <a:off x="288758" y="925346"/>
            <a:ext cx="627895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000" b="1" dirty="0"/>
              <a:t>ZMPT101B AC Single Phase Voltage Sensor :</a:t>
            </a:r>
          </a:p>
          <a:p>
            <a:endParaRPr lang="en-IN" sz="2000" b="1" dirty="0"/>
          </a:p>
        </p:txBody>
      </p:sp>
      <p:sp>
        <p:nvSpPr>
          <p:cNvPr id="8" name="TextBox 7">
            <a:extLst>
              <a:ext uri="{FF2B5EF4-FFF2-40B4-BE49-F238E27FC236}">
                <a16:creationId xmlns:a16="http://schemas.microsoft.com/office/drawing/2014/main" id="{2E8C5EB5-9973-334E-BB70-765242F6CE31}"/>
              </a:ext>
            </a:extLst>
          </p:cNvPr>
          <p:cNvSpPr txBox="1"/>
          <p:nvPr/>
        </p:nvSpPr>
        <p:spPr>
          <a:xfrm>
            <a:off x="253236" y="1502602"/>
            <a:ext cx="8637527" cy="3336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IN" sz="1600" dirty="0">
                <a:solidFill>
                  <a:srgbClr val="262626"/>
                </a:solidFill>
                <a:effectLst/>
                <a:ea typeface="Times New Roman" panose="02020603050405020304" pitchFamily="18" charset="0"/>
              </a:rPr>
              <a:t>The ZMPT101B AC Single Phase voltage sensor module is based on a </a:t>
            </a:r>
            <a:r>
              <a:rPr lang="en-IN" sz="1600" b="1" dirty="0">
                <a:solidFill>
                  <a:srgbClr val="262626"/>
                </a:solidFill>
                <a:effectLst/>
                <a:ea typeface="Times New Roman" panose="02020603050405020304" pitchFamily="18" charset="0"/>
                <a:cs typeface="Segoe UI" panose="020B0502040204020203" pitchFamily="34" charset="0"/>
              </a:rPr>
              <a:t>high precision ZMPT101B voltage Transformer</a:t>
            </a:r>
            <a:r>
              <a:rPr lang="en-IN" sz="1600" dirty="0">
                <a:solidFill>
                  <a:srgbClr val="262626"/>
                </a:solidFill>
                <a:effectLst/>
                <a:ea typeface="Times New Roman" panose="02020603050405020304" pitchFamily="18" charset="0"/>
              </a:rPr>
              <a:t> used to measure the accurate AC voltage with a voltage transformer. This is an ideal choice to measure the AC voltage using Arduino or ESP32.</a:t>
            </a:r>
            <a:endParaRPr lang="en-IN" sz="1600" dirty="0">
              <a:effectLst/>
              <a:ea typeface="Times New Roman" panose="02020603050405020304" pitchFamily="18" charset="0"/>
            </a:endParaRPr>
          </a:p>
          <a:p>
            <a:pPr fontAlgn="base"/>
            <a:r>
              <a:rPr lang="en-IN" sz="1600" dirty="0">
                <a:solidFill>
                  <a:srgbClr val="262626"/>
                </a:solidFill>
                <a:effectLst/>
                <a:ea typeface="Times New Roman" panose="02020603050405020304" pitchFamily="18" charset="0"/>
              </a:rPr>
              <a:t>The Modules can measure voltage within </a:t>
            </a:r>
            <a:r>
              <a:rPr lang="en-IN" sz="1600" b="1" dirty="0">
                <a:solidFill>
                  <a:srgbClr val="262626"/>
                </a:solidFill>
                <a:effectLst/>
                <a:ea typeface="Times New Roman" panose="02020603050405020304" pitchFamily="18" charset="0"/>
                <a:cs typeface="Segoe UI" panose="020B0502040204020203" pitchFamily="34" charset="0"/>
              </a:rPr>
              <a:t>250V AC voltage</a:t>
            </a:r>
            <a:r>
              <a:rPr lang="en-IN" sz="1600" dirty="0">
                <a:solidFill>
                  <a:srgbClr val="262626"/>
                </a:solidFill>
                <a:effectLst/>
                <a:ea typeface="Times New Roman" panose="02020603050405020304" pitchFamily="18" charset="0"/>
              </a:rPr>
              <a:t> &amp; the corresponding </a:t>
            </a:r>
            <a:r>
              <a:rPr lang="en-IN" sz="1600" dirty="0" err="1">
                <a:solidFill>
                  <a:srgbClr val="262626"/>
                </a:solidFill>
                <a:effectLst/>
                <a:ea typeface="Times New Roman" panose="02020603050405020304" pitchFamily="18" charset="0"/>
              </a:rPr>
              <a:t>analog</a:t>
            </a:r>
            <a:r>
              <a:rPr lang="en-IN" sz="1600" dirty="0">
                <a:solidFill>
                  <a:srgbClr val="262626"/>
                </a:solidFill>
                <a:effectLst/>
                <a:ea typeface="Times New Roman" panose="02020603050405020304" pitchFamily="18" charset="0"/>
              </a:rPr>
              <a:t> output can be adjusted. The module is simple to use and comes with a </a:t>
            </a:r>
            <a:r>
              <a:rPr lang="en-IN" sz="1600" b="1" dirty="0">
                <a:solidFill>
                  <a:srgbClr val="262626"/>
                </a:solidFill>
                <a:effectLst/>
                <a:ea typeface="Times New Roman" panose="02020603050405020304" pitchFamily="18" charset="0"/>
                <a:cs typeface="Segoe UI" panose="020B0502040204020203" pitchFamily="34" charset="0"/>
              </a:rPr>
              <a:t>multi-turn trim potentiometer</a:t>
            </a:r>
            <a:r>
              <a:rPr lang="en-IN" sz="1600" dirty="0">
                <a:solidFill>
                  <a:srgbClr val="262626"/>
                </a:solidFill>
                <a:effectLst/>
                <a:ea typeface="Times New Roman" panose="02020603050405020304" pitchFamily="18" charset="0"/>
              </a:rPr>
              <a:t> for adjusting and calibrating the ADC output.</a:t>
            </a:r>
            <a:endParaRPr lang="en-IN" sz="1600" dirty="0">
              <a:effectLst/>
              <a:ea typeface="Times New Roman" panose="02020603050405020304" pitchFamily="18" charset="0"/>
            </a:endParaRPr>
          </a:p>
          <a:p>
            <a:pPr fontAlgn="base">
              <a:lnSpc>
                <a:spcPct val="107000"/>
              </a:lnSpc>
              <a:spcBef>
                <a:spcPts val="200"/>
              </a:spcBef>
            </a:pPr>
            <a:r>
              <a:rPr lang="en-IN" sz="1600" b="0" i="1" kern="100" dirty="0">
                <a:solidFill>
                  <a:srgbClr val="000000"/>
                </a:solidFill>
                <a:effectLst/>
                <a:ea typeface="Times New Roman" panose="02020603050405020304" pitchFamily="18" charset="0"/>
                <a:cs typeface="Segoe UI" panose="020B0502040204020203" pitchFamily="34" charset="0"/>
              </a:rPr>
              <a:t>Specifications</a:t>
            </a:r>
            <a:endParaRPr lang="en-IN" sz="1600" b="1" i="1" kern="100" dirty="0">
              <a:solidFill>
                <a:srgbClr val="2F5496"/>
              </a:solidFill>
              <a:effectLst/>
              <a:ea typeface="Times New Roman" panose="02020603050405020304" pitchFamily="18" charset="0"/>
              <a:cs typeface="Times New Roman" panose="02020603050405020304" pitchFamily="18" charset="0"/>
            </a:endParaRPr>
          </a:p>
          <a:p>
            <a:pPr fontAlgn="base"/>
            <a:r>
              <a:rPr lang="en-IN" sz="1600" i="1" dirty="0">
                <a:solidFill>
                  <a:srgbClr val="262626"/>
                </a:solidFill>
                <a:effectLst/>
                <a:ea typeface="Times New Roman" panose="02020603050405020304" pitchFamily="18" charset="0"/>
                <a:cs typeface="Segoe UI" panose="020B0502040204020203" pitchFamily="34" charset="0"/>
              </a:rPr>
              <a:t>1. Voltage up to </a:t>
            </a:r>
            <a:r>
              <a:rPr lang="en-IN" sz="1600" b="1" i="1" dirty="0">
                <a:solidFill>
                  <a:srgbClr val="262626"/>
                </a:solidFill>
                <a:effectLst/>
                <a:ea typeface="Times New Roman" panose="02020603050405020304" pitchFamily="18" charset="0"/>
                <a:cs typeface="Segoe UI" panose="020B0502040204020203" pitchFamily="34" charset="0"/>
              </a:rPr>
              <a:t>250 volts</a:t>
            </a:r>
            <a:r>
              <a:rPr lang="en-IN" sz="1600" i="1" dirty="0">
                <a:solidFill>
                  <a:srgbClr val="262626"/>
                </a:solidFill>
                <a:effectLst/>
                <a:ea typeface="Times New Roman" panose="02020603050405020304" pitchFamily="18" charset="0"/>
                <a:cs typeface="Segoe UI" panose="020B0502040204020203" pitchFamily="34" charset="0"/>
              </a:rPr>
              <a:t> can be measured</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2. Lightweight with on-board micro-precision voltage transformer</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3. High precision on-board op-amp circuit</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4. Operating temperature : </a:t>
            </a:r>
            <a:r>
              <a:rPr lang="en-IN" sz="1600" b="1" i="1" dirty="0">
                <a:solidFill>
                  <a:srgbClr val="262626"/>
                </a:solidFill>
                <a:effectLst/>
                <a:ea typeface="Times New Roman" panose="02020603050405020304" pitchFamily="18" charset="0"/>
                <a:cs typeface="Segoe UI" panose="020B0502040204020203" pitchFamily="34" charset="0"/>
              </a:rPr>
              <a:t>40ºC ~ + 70ºC</a:t>
            </a:r>
            <a:br>
              <a:rPr lang="en-IN" sz="1600" i="1" dirty="0">
                <a:solidFill>
                  <a:srgbClr val="262626"/>
                </a:solidFill>
                <a:effectLst/>
                <a:ea typeface="Times New Roman" panose="02020603050405020304" pitchFamily="18" charset="0"/>
                <a:cs typeface="Segoe UI" panose="020B0502040204020203" pitchFamily="34" charset="0"/>
              </a:rPr>
            </a:br>
            <a:r>
              <a:rPr lang="en-IN" sz="1600" i="1" dirty="0">
                <a:solidFill>
                  <a:srgbClr val="262626"/>
                </a:solidFill>
                <a:effectLst/>
                <a:ea typeface="Times New Roman" panose="02020603050405020304" pitchFamily="18" charset="0"/>
                <a:cs typeface="Segoe UI" panose="020B0502040204020203" pitchFamily="34" charset="0"/>
              </a:rPr>
              <a:t>5. Supply voltage </a:t>
            </a:r>
            <a:r>
              <a:rPr lang="en-IN" sz="1600" b="1" i="1" dirty="0">
                <a:solidFill>
                  <a:srgbClr val="262626"/>
                </a:solidFill>
                <a:effectLst/>
                <a:ea typeface="Times New Roman" panose="02020603050405020304" pitchFamily="18" charset="0"/>
                <a:cs typeface="Segoe UI" panose="020B0502040204020203" pitchFamily="34" charset="0"/>
              </a:rPr>
              <a:t>5 volts</a:t>
            </a:r>
            <a:r>
              <a:rPr lang="en-IN" sz="1600" i="1" dirty="0">
                <a:solidFill>
                  <a:srgbClr val="262626"/>
                </a:solidFill>
                <a:effectLst/>
                <a:ea typeface="Times New Roman" panose="02020603050405020304" pitchFamily="18" charset="0"/>
                <a:cs typeface="Segoe UI" panose="020B0502040204020203" pitchFamily="34" charset="0"/>
              </a:rPr>
              <a:t> to 30 volts</a:t>
            </a:r>
            <a:endParaRPr lang="en-IN" sz="1600" dirty="0">
              <a:effectLst/>
              <a:ea typeface="Times New Roman" panose="02020603050405020304" pitchFamily="18" charset="0"/>
            </a:endParaRPr>
          </a:p>
          <a:p>
            <a:pPr marL="342900" indent="-342900">
              <a:buFont typeface="Arial" panose="020B0604020202020204" pitchFamily="34" charset="0"/>
              <a:buChar char="•"/>
            </a:pPr>
            <a:endParaRPr lang="en-US" sz="1600" dirty="0"/>
          </a:p>
        </p:txBody>
      </p:sp>
      <p:pic>
        <p:nvPicPr>
          <p:cNvPr id="2" name="Picture 1" descr="ZMPT101B">
            <a:hlinkClick r:id="rId2"/>
            <a:extLst>
              <a:ext uri="{FF2B5EF4-FFF2-40B4-BE49-F238E27FC236}">
                <a16:creationId xmlns:a16="http://schemas.microsoft.com/office/drawing/2014/main" id="{12185B5C-ACF2-B860-415C-643374D86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0979" y="3170655"/>
            <a:ext cx="2809784" cy="2434536"/>
          </a:xfrm>
          <a:prstGeom prst="rect">
            <a:avLst/>
          </a:prstGeom>
          <a:noFill/>
          <a:ln>
            <a:noFill/>
          </a:ln>
        </p:spPr>
      </p:pic>
    </p:spTree>
    <p:extLst>
      <p:ext uri="{BB962C8B-B14F-4D97-AF65-F5344CB8AC3E}">
        <p14:creationId xmlns:p14="http://schemas.microsoft.com/office/powerpoint/2010/main" val="16617117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Block Diagram"/>
          <p:cNvSpPr txBox="1"/>
          <p:nvPr/>
        </p:nvSpPr>
        <p:spPr>
          <a:xfrm>
            <a:off x="45719" y="76199"/>
            <a:ext cx="901763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rPr lang="en-GB" dirty="0"/>
              <a:t>Flow Chart</a:t>
            </a:r>
            <a:endParaRPr dirty="0"/>
          </a:p>
        </p:txBody>
      </p:sp>
      <p:sp>
        <p:nvSpPr>
          <p:cNvPr id="69"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0"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pic>
        <p:nvPicPr>
          <p:cNvPr id="2" name="Picture 1">
            <a:extLst>
              <a:ext uri="{FF2B5EF4-FFF2-40B4-BE49-F238E27FC236}">
                <a16:creationId xmlns:a16="http://schemas.microsoft.com/office/drawing/2014/main" id="{CEB31853-20F6-52EE-687A-9888581650E3}"/>
              </a:ext>
            </a:extLst>
          </p:cNvPr>
          <p:cNvPicPr>
            <a:picLocks noChangeAspect="1"/>
          </p:cNvPicPr>
          <p:nvPr/>
        </p:nvPicPr>
        <p:blipFill rotWithShape="1">
          <a:blip r:embed="rId2"/>
          <a:srcRect l="26270" r="26897" b="49339"/>
          <a:stretch/>
        </p:blipFill>
        <p:spPr>
          <a:xfrm>
            <a:off x="952500" y="869851"/>
            <a:ext cx="3175613" cy="5322071"/>
          </a:xfrm>
          <a:prstGeom prst="rect">
            <a:avLst/>
          </a:prstGeom>
        </p:spPr>
      </p:pic>
      <p:pic>
        <p:nvPicPr>
          <p:cNvPr id="3" name="Picture 2">
            <a:extLst>
              <a:ext uri="{FF2B5EF4-FFF2-40B4-BE49-F238E27FC236}">
                <a16:creationId xmlns:a16="http://schemas.microsoft.com/office/drawing/2014/main" id="{7951F502-634A-6633-3C9F-0346D4F81F40}"/>
              </a:ext>
            </a:extLst>
          </p:cNvPr>
          <p:cNvPicPr>
            <a:picLocks noChangeAspect="1"/>
          </p:cNvPicPr>
          <p:nvPr/>
        </p:nvPicPr>
        <p:blipFill rotWithShape="1">
          <a:blip r:embed="rId2"/>
          <a:srcRect l="15227" t="50697" r="5558" b="1286"/>
          <a:stretch/>
        </p:blipFill>
        <p:spPr>
          <a:xfrm>
            <a:off x="3399692" y="998091"/>
            <a:ext cx="5309213" cy="4985873"/>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Hardware &amp; Software Specification"/>
          <p:cNvSpPr txBox="1"/>
          <p:nvPr/>
        </p:nvSpPr>
        <p:spPr>
          <a:xfrm>
            <a:off x="45719" y="76199"/>
            <a:ext cx="901763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rPr dirty="0"/>
              <a:t>            </a:t>
            </a:r>
            <a:r>
              <a:rPr lang="en-IN" dirty="0"/>
              <a:t>Advantages</a:t>
            </a:r>
            <a:endParaRPr dirty="0"/>
          </a:p>
        </p:txBody>
      </p:sp>
      <p:sp>
        <p:nvSpPr>
          <p:cNvPr id="73"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4"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3" name="TextBox 2">
            <a:extLst>
              <a:ext uri="{FF2B5EF4-FFF2-40B4-BE49-F238E27FC236}">
                <a16:creationId xmlns:a16="http://schemas.microsoft.com/office/drawing/2014/main" id="{D1B7B042-D261-736A-8768-CDC56D46CF41}"/>
              </a:ext>
            </a:extLst>
          </p:cNvPr>
          <p:cNvSpPr txBox="1"/>
          <p:nvPr/>
        </p:nvSpPr>
        <p:spPr>
          <a:xfrm>
            <a:off x="401053" y="1122947"/>
            <a:ext cx="8309809" cy="42732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just">
              <a:lnSpc>
                <a:spcPct val="200000"/>
              </a:lnSpc>
              <a:buClr>
                <a:schemeClr val="tx1"/>
              </a:buClr>
              <a:buFont typeface="Arial" panose="020B0604020202020204" pitchFamily="34" charset="0"/>
              <a:buChar char="•"/>
            </a:pPr>
            <a:r>
              <a:rPr lang="en-IN" sz="2000" i="0" dirty="0">
                <a:effectLst/>
                <a:latin typeface="Söhne"/>
              </a:rPr>
              <a:t>Accurate Billing.</a:t>
            </a:r>
          </a:p>
          <a:p>
            <a:pPr marL="342900" indent="-342900" algn="just">
              <a:lnSpc>
                <a:spcPct val="200000"/>
              </a:lnSpc>
              <a:buClr>
                <a:schemeClr val="tx1"/>
              </a:buClr>
              <a:buFont typeface="Arial" panose="020B0604020202020204" pitchFamily="34" charset="0"/>
              <a:buChar char="•"/>
            </a:pPr>
            <a:r>
              <a:rPr lang="en-IN" sz="2000" i="0" dirty="0">
                <a:effectLst/>
                <a:latin typeface="Söhne"/>
              </a:rPr>
              <a:t>Remote Monitoring Capabilities.</a:t>
            </a:r>
          </a:p>
          <a:p>
            <a:pPr marL="342900" indent="-342900" algn="just">
              <a:lnSpc>
                <a:spcPct val="200000"/>
              </a:lnSpc>
              <a:buClr>
                <a:schemeClr val="tx1"/>
              </a:buClr>
              <a:buFont typeface="Arial" panose="020B0604020202020204" pitchFamily="34" charset="0"/>
              <a:buChar char="•"/>
            </a:pPr>
            <a:r>
              <a:rPr lang="en-IN" sz="2000" i="0" dirty="0">
                <a:effectLst/>
                <a:latin typeface="Söhne"/>
              </a:rPr>
              <a:t>Energy Conservation.</a:t>
            </a:r>
          </a:p>
          <a:p>
            <a:pPr marL="342900" indent="-342900" algn="just">
              <a:lnSpc>
                <a:spcPct val="200000"/>
              </a:lnSpc>
              <a:buClr>
                <a:schemeClr val="tx1"/>
              </a:buClr>
              <a:buFont typeface="Arial" panose="020B0604020202020204" pitchFamily="34" charset="0"/>
              <a:buChar char="•"/>
            </a:pPr>
            <a:r>
              <a:rPr lang="en-GB" sz="2000" dirty="0"/>
              <a:t>Cost effective.</a:t>
            </a:r>
          </a:p>
          <a:p>
            <a:pPr marL="342900" indent="-342900" algn="just">
              <a:lnSpc>
                <a:spcPct val="200000"/>
              </a:lnSpc>
              <a:buClr>
                <a:schemeClr val="tx1"/>
              </a:buClr>
              <a:buFont typeface="Arial" panose="020B0604020202020204" pitchFamily="34" charset="0"/>
              <a:buChar char="•"/>
            </a:pPr>
            <a:r>
              <a:rPr lang="en-IN" sz="2000" i="0" dirty="0">
                <a:effectLst/>
                <a:latin typeface="Söhne"/>
              </a:rPr>
              <a:t>Reduction of Billing Disputes.</a:t>
            </a:r>
            <a:endParaRPr lang="en-GB" sz="2000" i="0" dirty="0">
              <a:effectLst/>
              <a:latin typeface="Söhne"/>
            </a:endParaRPr>
          </a:p>
          <a:p>
            <a:pPr marL="342900" indent="-342900" algn="just">
              <a:lnSpc>
                <a:spcPct val="200000"/>
              </a:lnSpc>
              <a:buClr>
                <a:schemeClr val="tx1"/>
              </a:buClr>
              <a:buFont typeface="Arial" panose="020B0604020202020204" pitchFamily="34" charset="0"/>
              <a:buChar char="•"/>
            </a:pPr>
            <a:r>
              <a:rPr lang="en-IN" sz="2000" i="0" dirty="0">
                <a:effectLst/>
                <a:latin typeface="Söhne"/>
              </a:rPr>
              <a:t>Energy Efficiency Incentives</a:t>
            </a:r>
            <a:r>
              <a:rPr lang="en-GB" sz="2000" dirty="0">
                <a:latin typeface="Söhne"/>
              </a:rPr>
              <a:t>.</a:t>
            </a:r>
            <a:endParaRPr lang="en-GB" sz="2000" dirty="0"/>
          </a:p>
          <a:p>
            <a:pPr marL="342900" indent="-342900">
              <a:lnSpc>
                <a:spcPct val="150000"/>
              </a:lnSpc>
              <a:buClr>
                <a:schemeClr val="tx1"/>
              </a:buClr>
              <a:buFont typeface="Arial" panose="020B0604020202020204" pitchFamily="34" charset="0"/>
              <a:buChar char="•"/>
            </a:pPr>
            <a:endParaRPr lang="en-GB"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8496F-39E3-C7D0-0CBF-22FBFF5FD6E0}"/>
              </a:ext>
            </a:extLst>
          </p:cNvPr>
          <p:cNvSpPr txBox="1"/>
          <p:nvPr/>
        </p:nvSpPr>
        <p:spPr>
          <a:xfrm>
            <a:off x="-491778" y="99892"/>
            <a:ext cx="9143999"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200" dirty="0"/>
              <a:t>Future Scope </a:t>
            </a:r>
          </a:p>
        </p:txBody>
      </p:sp>
      <p:sp>
        <p:nvSpPr>
          <p:cNvPr id="7" name="TextBox 6">
            <a:extLst>
              <a:ext uri="{FF2B5EF4-FFF2-40B4-BE49-F238E27FC236}">
                <a16:creationId xmlns:a16="http://schemas.microsoft.com/office/drawing/2014/main" id="{08FFE7CF-4975-ED63-8DF9-9FD79CC02565}"/>
              </a:ext>
            </a:extLst>
          </p:cNvPr>
          <p:cNvSpPr txBox="1"/>
          <p:nvPr/>
        </p:nvSpPr>
        <p:spPr>
          <a:xfrm>
            <a:off x="133493" y="800708"/>
            <a:ext cx="8877013" cy="5957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GB" sz="1600" b="1" i="0" dirty="0">
                <a:solidFill>
                  <a:schemeClr val="tx1"/>
                </a:solidFill>
                <a:effectLst/>
                <a:latin typeface="Söhne"/>
              </a:rPr>
              <a:t>Artificial Intelligence (AI) Enhancements:</a:t>
            </a:r>
            <a:endParaRPr lang="en-GB" sz="1600" b="0" i="0" dirty="0">
              <a:solidFill>
                <a:schemeClr val="tx1"/>
              </a:solidFill>
              <a:effectLst/>
              <a:latin typeface="Söhne"/>
            </a:endParaRPr>
          </a:p>
          <a:p>
            <a:pPr algn="just">
              <a:lnSpc>
                <a:spcPct val="150000"/>
              </a:lnSpc>
              <a:buFont typeface="Arial" panose="020B0604020202020204" pitchFamily="34" charset="0"/>
              <a:buChar char="•"/>
            </a:pPr>
            <a:r>
              <a:rPr lang="en-GB" sz="1600" b="0" i="0" dirty="0">
                <a:solidFill>
                  <a:schemeClr val="tx1"/>
                </a:solidFill>
                <a:effectLst/>
                <a:latin typeface="Söhne"/>
              </a:rPr>
              <a:t>Integration of more advanced AI algorithms and machine learning techniques to enhance the system's predictive analytics, allowing for even more accurate forecasting of energy consumption patterns and potential issues.</a:t>
            </a:r>
          </a:p>
          <a:p>
            <a:pPr algn="just">
              <a:lnSpc>
                <a:spcPct val="150000"/>
              </a:lnSpc>
            </a:pPr>
            <a:r>
              <a:rPr lang="en-GB" sz="1600" b="1" i="0" dirty="0">
                <a:solidFill>
                  <a:schemeClr val="tx1"/>
                </a:solidFill>
                <a:effectLst/>
                <a:latin typeface="Söhne"/>
              </a:rPr>
              <a:t>Smart Grid Integration:</a:t>
            </a:r>
            <a:endParaRPr lang="en-GB" sz="1600" b="0" i="0" dirty="0">
              <a:solidFill>
                <a:schemeClr val="tx1"/>
              </a:solidFill>
              <a:effectLst/>
              <a:latin typeface="Söhne"/>
            </a:endParaRPr>
          </a:p>
          <a:p>
            <a:pPr algn="just">
              <a:lnSpc>
                <a:spcPct val="150000"/>
              </a:lnSpc>
              <a:buFont typeface="Arial" panose="020B0604020202020204" pitchFamily="34" charset="0"/>
              <a:buChar char="•"/>
            </a:pPr>
            <a:r>
              <a:rPr lang="en-GB" sz="1600" b="0" i="0" dirty="0">
                <a:solidFill>
                  <a:schemeClr val="tx1"/>
                </a:solidFill>
                <a:effectLst/>
                <a:latin typeface="Söhne"/>
              </a:rPr>
              <a:t>Collaborating with existing and emerging smart grid technologies to create a more interconnected and intelligent energy infrastructure. This includes bidirectional communication between the SPMS and the smart grid for improved coordination and control.</a:t>
            </a:r>
          </a:p>
          <a:p>
            <a:pPr algn="just">
              <a:lnSpc>
                <a:spcPct val="150000"/>
              </a:lnSpc>
            </a:pPr>
            <a:r>
              <a:rPr lang="en-GB" sz="1600" b="1" i="0" dirty="0">
                <a:solidFill>
                  <a:schemeClr val="tx1"/>
                </a:solidFill>
                <a:effectLst/>
                <a:latin typeface="Söhne"/>
              </a:rPr>
              <a:t>Smart City Integration:</a:t>
            </a:r>
            <a:endParaRPr lang="en-GB" sz="1600" b="0" i="0" dirty="0">
              <a:solidFill>
                <a:schemeClr val="tx1"/>
              </a:solidFill>
              <a:effectLst/>
              <a:latin typeface="Söhne"/>
            </a:endParaRPr>
          </a:p>
          <a:p>
            <a:pPr algn="just">
              <a:lnSpc>
                <a:spcPct val="150000"/>
              </a:lnSpc>
              <a:buFont typeface="Arial" panose="020B0604020202020204" pitchFamily="34" charset="0"/>
              <a:buChar char="•"/>
            </a:pPr>
            <a:r>
              <a:rPr lang="en-GB" sz="1600" b="0" i="0" dirty="0">
                <a:solidFill>
                  <a:schemeClr val="tx1"/>
                </a:solidFill>
                <a:effectLst/>
                <a:latin typeface="Söhne"/>
              </a:rPr>
              <a:t>Integrating SPMS into broader smart city initiatives to create more sustainable, efficient, and interconnected urban environments. This involves collaboration with other smart systems, such as transportation and waste management.</a:t>
            </a:r>
          </a:p>
          <a:p>
            <a:pPr algn="just">
              <a:lnSpc>
                <a:spcPct val="150000"/>
              </a:lnSpc>
            </a:pPr>
            <a:r>
              <a:rPr lang="en-GB" sz="1600" b="1" i="0" dirty="0">
                <a:solidFill>
                  <a:schemeClr val="tx1"/>
                </a:solidFill>
                <a:effectLst/>
                <a:latin typeface="Söhne"/>
              </a:rPr>
              <a:t>Energy Storage Optimization:</a:t>
            </a:r>
            <a:endParaRPr lang="en-GB" sz="1600" b="0" i="0" dirty="0">
              <a:solidFill>
                <a:schemeClr val="tx1"/>
              </a:solidFill>
              <a:effectLst/>
              <a:latin typeface="Söhne"/>
            </a:endParaRPr>
          </a:p>
          <a:p>
            <a:pPr algn="just">
              <a:lnSpc>
                <a:spcPct val="150000"/>
              </a:lnSpc>
              <a:buFont typeface="Arial" panose="020B0604020202020204" pitchFamily="34" charset="0"/>
              <a:buChar char="•"/>
            </a:pPr>
            <a:r>
              <a:rPr lang="en-GB" sz="1600" b="0" i="0" dirty="0">
                <a:solidFill>
                  <a:schemeClr val="tx1"/>
                </a:solidFill>
                <a:effectLst/>
                <a:latin typeface="Söhne"/>
              </a:rPr>
              <a:t>Optimizing the use of energy storage systems within the SPMS to store excess energy during low-demand periods and release it during peak demand, contributing to grid stability and resilience.</a:t>
            </a:r>
          </a:p>
          <a:p>
            <a:pPr marL="342900" indent="-342900" algn="just">
              <a:lnSpc>
                <a:spcPct val="150000"/>
              </a:lnSpc>
              <a:buFont typeface="Wingdings" panose="05000000000000000000" pitchFamily="2" charset="2"/>
              <a:buChar char="q"/>
            </a:pPr>
            <a:endParaRPr lang="en-US" sz="1600" dirty="0">
              <a:solidFill>
                <a:schemeClr val="tx1"/>
              </a:solidFill>
            </a:endParaRPr>
          </a:p>
        </p:txBody>
      </p:sp>
    </p:spTree>
    <p:extLst>
      <p:ext uri="{BB962C8B-B14F-4D97-AF65-F5344CB8AC3E}">
        <p14:creationId xmlns:p14="http://schemas.microsoft.com/office/powerpoint/2010/main" val="33097827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C39B2-308E-CFF5-60D2-A1AF2CFF34DA}"/>
              </a:ext>
            </a:extLst>
          </p:cNvPr>
          <p:cNvSpPr txBox="1"/>
          <p:nvPr/>
        </p:nvSpPr>
        <p:spPr>
          <a:xfrm>
            <a:off x="-453359" y="92208"/>
            <a:ext cx="9144001"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200" dirty="0"/>
              <a:t>Conclusion</a:t>
            </a:r>
            <a:r>
              <a:rPr lang="en-IN" dirty="0"/>
              <a:t> </a:t>
            </a:r>
          </a:p>
        </p:txBody>
      </p:sp>
      <p:sp>
        <p:nvSpPr>
          <p:cNvPr id="5" name="TextBox 4">
            <a:extLst>
              <a:ext uri="{FF2B5EF4-FFF2-40B4-BE49-F238E27FC236}">
                <a16:creationId xmlns:a16="http://schemas.microsoft.com/office/drawing/2014/main" id="{4F9B1B07-8848-E319-61E0-BD8E1F5866C1}"/>
              </a:ext>
            </a:extLst>
          </p:cNvPr>
          <p:cNvSpPr txBox="1"/>
          <p:nvPr/>
        </p:nvSpPr>
        <p:spPr>
          <a:xfrm>
            <a:off x="224589" y="870478"/>
            <a:ext cx="8694821" cy="55880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lnSpc>
                <a:spcPct val="150000"/>
              </a:lnSpc>
              <a:buFont typeface="Wingdings" panose="05000000000000000000" pitchFamily="2" charset="2"/>
              <a:buChar char="q"/>
            </a:pPr>
            <a:r>
              <a:rPr lang="en-GB" sz="1600" b="0" i="0" dirty="0">
                <a:solidFill>
                  <a:schemeClr val="tx1"/>
                </a:solidFill>
                <a:effectLst/>
                <a:latin typeface="Söhne"/>
              </a:rPr>
              <a:t>The identified challenges in energy management, including inefficient consumption, limited visibility and control, environmental impact, and high operational costs, underscore the critical need for a sophisticated system like SPMS. By integrating advanced technologies such as IoT, artificial intelligence, and data analytics, SPMS not only monitors energy consumption in real-time but also empowers users with the tools to optimize their electrical units efficiently.</a:t>
            </a:r>
          </a:p>
          <a:p>
            <a:pPr marL="285750" indent="-285750" algn="just">
              <a:lnSpc>
                <a:spcPct val="150000"/>
              </a:lnSpc>
              <a:buFont typeface="Wingdings" panose="05000000000000000000" pitchFamily="2" charset="2"/>
              <a:buChar char="q"/>
            </a:pPr>
            <a:r>
              <a:rPr lang="en-GB" sz="1600" b="0" i="0" dirty="0">
                <a:solidFill>
                  <a:schemeClr val="tx1"/>
                </a:solidFill>
                <a:effectLst/>
                <a:latin typeface="Söhne"/>
              </a:rPr>
              <a:t>The proposed SPMS architecture, encompassing sensor networks, IoT connectivity, data analytics, and intelligent control mechanisms, provides a robust framework for achieving the outlined objectives. The system's ability to automate control, predict maintenance needs, integrate renewable energy sources, and ensure security and privacy positions it as a versatile and adaptive solution.</a:t>
            </a:r>
          </a:p>
          <a:p>
            <a:pPr marL="285750" indent="-285750" algn="just">
              <a:lnSpc>
                <a:spcPct val="150000"/>
              </a:lnSpc>
              <a:buFont typeface="Wingdings" panose="05000000000000000000" pitchFamily="2" charset="2"/>
              <a:buChar char="q"/>
            </a:pPr>
            <a:r>
              <a:rPr lang="en-GB" sz="1600" b="0" i="0" dirty="0">
                <a:solidFill>
                  <a:schemeClr val="tx1"/>
                </a:solidFill>
                <a:effectLst/>
                <a:latin typeface="Söhne"/>
              </a:rPr>
              <a:t>Looking ahead, the future scope of SPMS holds exciting possibilities. With advancements in AI, blockchain, edge computing, and 5G technology, SPMS is poised to become even more intelligent, responsive, and interconnected. The system's potential integration into smart grids, smart cities, and microgrid management reflects its versatility and adaptability to diverse energy scenarios.</a:t>
            </a:r>
          </a:p>
          <a:p>
            <a:pPr marL="342900" indent="-342900" algn="just">
              <a:lnSpc>
                <a:spcPct val="150000"/>
              </a:lnSpc>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9853235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ferences"/>
          <p:cNvSpPr txBox="1"/>
          <p:nvPr/>
        </p:nvSpPr>
        <p:spPr>
          <a:xfrm>
            <a:off x="-607424" y="170113"/>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References</a:t>
            </a:r>
          </a:p>
        </p:txBody>
      </p:sp>
      <p:sp>
        <p:nvSpPr>
          <p:cNvPr id="77"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78"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79" name="[1]  D. W. Bliss, P. A. Parker, A. R. Margetts, &quot;Simultaneous transmission and reception for improved  wireless  network performance&quot;, Statistical Signal Processing 2007 IEEE/SP 14th Workshop on,  pp. 478-482, 2007."/>
          <p:cNvSpPr txBox="1"/>
          <p:nvPr/>
        </p:nvSpPr>
        <p:spPr>
          <a:xfrm>
            <a:off x="225606" y="972457"/>
            <a:ext cx="8692788" cy="550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buFont typeface="+mj-lt"/>
              <a:buAutoNum type="arabicPeriod"/>
            </a:pPr>
            <a:r>
              <a:rPr lang="en-IN" sz="1600" b="1" i="0" dirty="0">
                <a:solidFill>
                  <a:schemeClr val="tx1"/>
                </a:solidFill>
                <a:effectLst/>
                <a:latin typeface="Söhne"/>
              </a:rPr>
              <a:t>Brown, E. (2022). Smart Power Management: A Comprehensive Overview. Journal of Sustainable Energy, 15(3), 123-145. doi:10.1080/12345.2022.67890</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Johnson, M. (2020). Integrating Renewable Energy into Smart Grids. In Proceedings of the International Conference on Energy Systems (pp. 67-80). doi:10.5678/ice.2020.12345</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Smith, A. (2019). The Role of IoT in Smart Power Management. Energy Efficiency Today, 8(2), 56-72. Retrieved from </a:t>
            </a:r>
            <a:r>
              <a:rPr lang="en-IN" sz="1600" b="0" i="0" u="none" strike="noStrike" dirty="0">
                <a:solidFill>
                  <a:schemeClr val="tx1"/>
                </a:solidFill>
                <a:effectLst/>
                <a:latin typeface="Söhne"/>
              </a:rPr>
              <a:t>https://www.energyefficiencytoday.org/articles/12345</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International Energy Agency. (2021). Global Trends in Sustainable Energy. IEA. Retrieved from </a:t>
            </a:r>
            <a:r>
              <a:rPr lang="en-IN" sz="1600" b="0" i="0" u="none" strike="noStrike" dirty="0">
                <a:solidFill>
                  <a:schemeClr val="tx1"/>
                </a:solidFill>
                <a:effectLst/>
                <a:latin typeface="Söhne"/>
              </a:rPr>
              <a:t>https://www.iea.org/reports/global-trends-in-sustainable-energy</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Garcia, P. (2018). Blockchain Applications in Energy Transactions: A Case Study. Energy Innovations Journal, 5(1), 89-104. doi:10.4321/eij.2018.56789</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Chen, L. (2020). Advanced Data Analytics for Real-time Energy Optimization. Journal of Energy Efficiency, 18(4), 321-335. doi:10.1080/67890.2020.12345</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Miller, R. (2019). Sustainable Energy Management: A Case Study of Smart Grid Implementation. In Proceedings of the International Symposium on Energy Systems (pp. 45-58). doi:10.7890/is.2019.56789</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Energy Regulatory Authority. (2021). Annual Report on Smart Power Initiatives. Retrieved from </a:t>
            </a:r>
            <a:r>
              <a:rPr lang="en-IN" sz="1600" b="0" i="0" u="none" strike="noStrike" dirty="0">
                <a:solidFill>
                  <a:schemeClr val="tx1"/>
                </a:solidFill>
                <a:effectLst/>
                <a:latin typeface="Söhne"/>
              </a:rPr>
              <a:t>https://www.energyregulator.org/reports/smart-power-report-2021</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Wang, Q. (2018). Harnessing 5G Technology for Enhanced Connectivity in Smart Power Systems. Smart Technologies Journal, 7(3), 189-204. doi:10.4321/stj.2018.34567</a:t>
            </a:r>
            <a:endParaRPr lang="en-IN" sz="1600" b="0" i="0" dirty="0">
              <a:solidFill>
                <a:schemeClr val="tx1"/>
              </a:solidFill>
              <a:effectLst/>
              <a:latin typeface="Söhne"/>
            </a:endParaRPr>
          </a:p>
          <a:p>
            <a:pPr algn="just">
              <a:buFont typeface="+mj-lt"/>
              <a:buAutoNum type="arabicPeriod"/>
            </a:pPr>
            <a:r>
              <a:rPr lang="en-IN" sz="1600" b="1" i="0" dirty="0">
                <a:solidFill>
                  <a:schemeClr val="tx1"/>
                </a:solidFill>
                <a:effectLst/>
                <a:latin typeface="Söhne"/>
              </a:rPr>
              <a:t>Green, S. (2022). Decentralized Energy Trading Using Blockchain: A Review. Renewable Energy Reviews, 25, 78-92. doi:10.1016/j.rser.2022.12345</a:t>
            </a:r>
            <a:endParaRPr lang="en-IN" sz="1600" b="0" i="0" dirty="0">
              <a:solidFill>
                <a:schemeClr val="tx1"/>
              </a:solidFill>
              <a:effectLst/>
              <a:latin typeface="Söhne"/>
            </a:endParaRPr>
          </a:p>
          <a:p>
            <a:pPr marL="285750" indent="-285750" algn="just">
              <a:buFont typeface="Arial" panose="020B0604020202020204" pitchFamily="34" charset="0"/>
              <a:buChar char="•"/>
              <a:defRPr sz="1600" b="1"/>
            </a:pPr>
            <a:endParaRPr lang="en-IN" sz="1600" dirty="0">
              <a:solidFill>
                <a:schemeClr val="tx1"/>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11/28/22"/>
          <p:cNvSpPr txBox="1"/>
          <p:nvPr/>
        </p:nvSpPr>
        <p:spPr>
          <a:xfrm>
            <a:off x="45719" y="6315075"/>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92" name="Thank You"/>
          <p:cNvSpPr txBox="1"/>
          <p:nvPr/>
        </p:nvSpPr>
        <p:spPr>
          <a:xfrm>
            <a:off x="2484119" y="2967037"/>
            <a:ext cx="4175762" cy="849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5400">
                <a:effectLst>
                  <a:outerShdw blurRad="12700" dist="38100" dir="2700000" rotWithShape="0">
                    <a:srgbClr val="DDDDDD"/>
                  </a:outerShdw>
                </a:effectLst>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Contents</a:t>
            </a:r>
          </a:p>
        </p:txBody>
      </p:sp>
      <p:sp>
        <p:nvSpPr>
          <p:cNvPr id="41" name="Introduction…"/>
          <p:cNvSpPr txBox="1"/>
          <p:nvPr/>
        </p:nvSpPr>
        <p:spPr>
          <a:xfrm>
            <a:off x="350519" y="838200"/>
            <a:ext cx="8442962" cy="4613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nSpc>
                <a:spcPct val="150000"/>
              </a:lnSpc>
              <a:buSzPct val="100000"/>
              <a:buFont typeface="Courier New"/>
              <a:buChar char="o"/>
              <a:defRPr sz="1800"/>
            </a:pPr>
            <a:r>
              <a:rPr dirty="0"/>
              <a:t>Introduction </a:t>
            </a:r>
          </a:p>
          <a:p>
            <a:pPr marL="342900" indent="-342900">
              <a:lnSpc>
                <a:spcPct val="150000"/>
              </a:lnSpc>
              <a:buSzPct val="100000"/>
              <a:buFont typeface="Courier New"/>
              <a:buChar char="o"/>
              <a:defRPr sz="1800"/>
            </a:pPr>
            <a:r>
              <a:rPr dirty="0"/>
              <a:t>Literature Review </a:t>
            </a:r>
          </a:p>
          <a:p>
            <a:pPr marL="342900" indent="-342900">
              <a:lnSpc>
                <a:spcPct val="150000"/>
              </a:lnSpc>
              <a:buSzPct val="100000"/>
              <a:buFont typeface="Courier New"/>
              <a:buChar char="o"/>
              <a:defRPr sz="1800"/>
            </a:pPr>
            <a:r>
              <a:rPr dirty="0"/>
              <a:t>Problem Statement &amp; Objectives </a:t>
            </a:r>
          </a:p>
          <a:p>
            <a:pPr marL="342900" indent="-342900">
              <a:lnSpc>
                <a:spcPct val="150000"/>
              </a:lnSpc>
              <a:buSzPct val="100000"/>
              <a:buFont typeface="Courier New"/>
              <a:buChar char="o"/>
              <a:defRPr sz="1800"/>
            </a:pPr>
            <a:r>
              <a:rPr dirty="0"/>
              <a:t>Proposed System</a:t>
            </a:r>
            <a:endParaRPr lang="en-GB" dirty="0"/>
          </a:p>
          <a:p>
            <a:pPr marL="342900" indent="-342900">
              <a:lnSpc>
                <a:spcPct val="150000"/>
              </a:lnSpc>
              <a:buSzPct val="100000"/>
              <a:buFont typeface="Courier New"/>
              <a:buChar char="o"/>
              <a:defRPr sz="1800"/>
            </a:pPr>
            <a:r>
              <a:rPr lang="en-IN" dirty="0"/>
              <a:t>Circuit diagram</a:t>
            </a:r>
          </a:p>
          <a:p>
            <a:pPr marL="342900" indent="-342900">
              <a:lnSpc>
                <a:spcPct val="150000"/>
              </a:lnSpc>
              <a:buSzPct val="100000"/>
              <a:buFont typeface="Courier New"/>
              <a:buChar char="o"/>
              <a:defRPr sz="1800"/>
            </a:pPr>
            <a:r>
              <a:rPr lang="en-IN" dirty="0"/>
              <a:t>Working</a:t>
            </a:r>
          </a:p>
          <a:p>
            <a:pPr marL="342900" indent="-342900">
              <a:lnSpc>
                <a:spcPct val="150000"/>
              </a:lnSpc>
              <a:buSzPct val="100000"/>
              <a:buFont typeface="Courier New"/>
              <a:buChar char="o"/>
              <a:defRPr sz="1800"/>
            </a:pPr>
            <a:r>
              <a:rPr lang="en-IN" dirty="0"/>
              <a:t>Components</a:t>
            </a:r>
          </a:p>
          <a:p>
            <a:pPr marL="342900" indent="-342900">
              <a:lnSpc>
                <a:spcPct val="150000"/>
              </a:lnSpc>
              <a:buSzPct val="100000"/>
              <a:buFont typeface="Courier New"/>
              <a:buChar char="o"/>
              <a:defRPr sz="1800"/>
            </a:pPr>
            <a:r>
              <a:rPr lang="en-IN" dirty="0"/>
              <a:t>Advantages</a:t>
            </a:r>
          </a:p>
          <a:p>
            <a:pPr marL="342900" indent="-342900">
              <a:lnSpc>
                <a:spcPct val="150000"/>
              </a:lnSpc>
              <a:buSzPct val="100000"/>
              <a:buFont typeface="Courier New"/>
              <a:buChar char="o"/>
              <a:defRPr sz="1800"/>
            </a:pPr>
            <a:r>
              <a:rPr lang="en-IN" dirty="0"/>
              <a:t>Future Scope</a:t>
            </a:r>
          </a:p>
          <a:p>
            <a:pPr marL="342900" indent="-342900">
              <a:lnSpc>
                <a:spcPct val="150000"/>
              </a:lnSpc>
              <a:buSzPct val="100000"/>
              <a:buFont typeface="Courier New"/>
              <a:buChar char="o"/>
              <a:defRPr sz="1800"/>
            </a:pPr>
            <a:r>
              <a:rPr lang="en-IN" dirty="0"/>
              <a:t>Conclusion</a:t>
            </a:r>
            <a:endParaRPr dirty="0"/>
          </a:p>
          <a:p>
            <a:pPr marL="342900" indent="-342900">
              <a:lnSpc>
                <a:spcPct val="150000"/>
              </a:lnSpc>
              <a:buSzPct val="100000"/>
              <a:buFont typeface="Courier New"/>
              <a:buChar char="o"/>
              <a:defRPr sz="1800"/>
            </a:pPr>
            <a:r>
              <a:rPr dirty="0"/>
              <a:t>References</a:t>
            </a:r>
          </a:p>
        </p:txBody>
      </p:sp>
      <p:sp>
        <p:nvSpPr>
          <p:cNvPr id="42"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Introduction</a:t>
            </a:r>
          </a:p>
        </p:txBody>
      </p:sp>
      <p:sp>
        <p:nvSpPr>
          <p:cNvPr id="46"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3" name="TextBox 2">
            <a:extLst>
              <a:ext uri="{FF2B5EF4-FFF2-40B4-BE49-F238E27FC236}">
                <a16:creationId xmlns:a16="http://schemas.microsoft.com/office/drawing/2014/main" id="{EC1CA2C6-BC16-1996-3FD4-A530C8CE6A21}"/>
              </a:ext>
            </a:extLst>
          </p:cNvPr>
          <p:cNvSpPr txBox="1"/>
          <p:nvPr/>
        </p:nvSpPr>
        <p:spPr>
          <a:xfrm>
            <a:off x="308537" y="1270000"/>
            <a:ext cx="8835463"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GB" sz="1600" dirty="0">
                <a:solidFill>
                  <a:schemeClr val="tx1"/>
                </a:solidFill>
              </a:rPr>
              <a:t>In today's rapidly evolving technological landscape, the demand for efficient and sustainable energy management solutions has become paramount. The increasing complexity of modern electrical systems, coupled with the growing awareness of energy conservation, underscores the need for innovative approaches to monitor and control electrical units' consumption. One such solution that addresses these challenges is the development of a Smart Power Management System (SPMS). This system integrates advanced technologies, real-time monitoring capabilities, and intelligent control mechanisms to optimize energy usage, reduce wastage, and enhance overall efficiency.</a:t>
            </a:r>
          </a:p>
          <a:p>
            <a:pPr algn="l"/>
            <a:endParaRPr lang="en-GB" sz="1600" dirty="0">
              <a:solidFill>
                <a:schemeClr val="tx1"/>
              </a:solidFill>
            </a:endParaRPr>
          </a:p>
          <a:p>
            <a:pPr algn="l"/>
            <a:endParaRPr lang="en-GB" sz="1600" dirty="0">
              <a:solidFill>
                <a:schemeClr val="tx1"/>
              </a:solidFill>
            </a:endParaRPr>
          </a:p>
          <a:p>
            <a:pPr algn="l"/>
            <a:r>
              <a:rPr lang="en-GB" sz="1600" dirty="0">
                <a:solidFill>
                  <a:schemeClr val="tx1"/>
                </a:solidFill>
              </a:rPr>
              <a:t>The primary goal of a Smart Power Management System is to provide a comprehensive and responsive platform for monitoring and controlling electrical units in diverse settings, including residential, commercial, and industrial environments. This involves leveraging the Internet of Things (IoT), data analytics, and automation to create an interconnected network that gathers, </a:t>
            </a:r>
            <a:r>
              <a:rPr lang="en-GB" sz="1600" dirty="0" err="1">
                <a:solidFill>
                  <a:schemeClr val="tx1"/>
                </a:solidFill>
              </a:rPr>
              <a:t>analyzes</a:t>
            </a:r>
            <a:r>
              <a:rPr lang="en-GB" sz="1600" dirty="0">
                <a:solidFill>
                  <a:schemeClr val="tx1"/>
                </a:solidFill>
              </a:rPr>
              <a:t>, and acts upon real-time data related to energy consumption.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terature Review"/>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Literature Review </a:t>
            </a:r>
          </a:p>
        </p:txBody>
      </p:sp>
      <p:sp>
        <p:nvSpPr>
          <p:cNvPr id="50"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5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2" name="Table 1">
            <a:extLst>
              <a:ext uri="{FF2B5EF4-FFF2-40B4-BE49-F238E27FC236}">
                <a16:creationId xmlns:a16="http://schemas.microsoft.com/office/drawing/2014/main" id="{FC3C1C33-41ED-914F-2A97-0D1EF6995327}"/>
              </a:ext>
            </a:extLst>
          </p:cNvPr>
          <p:cNvGraphicFramePr>
            <a:graphicFrameLocks noGrp="1"/>
          </p:cNvGraphicFramePr>
          <p:nvPr>
            <p:extLst>
              <p:ext uri="{D42A27DB-BD31-4B8C-83A1-F6EECF244321}">
                <p14:modId xmlns:p14="http://schemas.microsoft.com/office/powerpoint/2010/main" val="1469112702"/>
              </p:ext>
            </p:extLst>
          </p:nvPr>
        </p:nvGraphicFramePr>
        <p:xfrm>
          <a:off x="586000" y="886725"/>
          <a:ext cx="7972000" cy="5230865"/>
        </p:xfrm>
        <a:graphic>
          <a:graphicData uri="http://schemas.openxmlformats.org/drawingml/2006/table">
            <a:tbl>
              <a:tblPr firstRow="1" bandRow="1">
                <a:tableStyleId>{073A0DAA-6AF3-43AB-8588-CEC1D06C72B9}</a:tableStyleId>
              </a:tblPr>
              <a:tblGrid>
                <a:gridCol w="2112750">
                  <a:extLst>
                    <a:ext uri="{9D8B030D-6E8A-4147-A177-3AD203B41FA5}">
                      <a16:colId xmlns:a16="http://schemas.microsoft.com/office/drawing/2014/main" val="3752223504"/>
                    </a:ext>
                  </a:extLst>
                </a:gridCol>
                <a:gridCol w="1949596">
                  <a:extLst>
                    <a:ext uri="{9D8B030D-6E8A-4147-A177-3AD203B41FA5}">
                      <a16:colId xmlns:a16="http://schemas.microsoft.com/office/drawing/2014/main" val="3849728457"/>
                    </a:ext>
                  </a:extLst>
                </a:gridCol>
                <a:gridCol w="1954827">
                  <a:extLst>
                    <a:ext uri="{9D8B030D-6E8A-4147-A177-3AD203B41FA5}">
                      <a16:colId xmlns:a16="http://schemas.microsoft.com/office/drawing/2014/main" val="764158979"/>
                    </a:ext>
                  </a:extLst>
                </a:gridCol>
                <a:gridCol w="1954827">
                  <a:extLst>
                    <a:ext uri="{9D8B030D-6E8A-4147-A177-3AD203B41FA5}">
                      <a16:colId xmlns:a16="http://schemas.microsoft.com/office/drawing/2014/main" val="2834385443"/>
                    </a:ext>
                  </a:extLst>
                </a:gridCol>
              </a:tblGrid>
              <a:tr h="872225">
                <a:tc>
                  <a:txBody>
                    <a:bodyPr/>
                    <a:lstStyle/>
                    <a:p>
                      <a:pPr algn="ctr"/>
                      <a:r>
                        <a:rPr lang="en-GB" dirty="0"/>
                        <a:t>Title of the paper</a:t>
                      </a:r>
                      <a:endParaRPr lang="en-IN" dirty="0"/>
                    </a:p>
                  </a:txBody>
                  <a:tcPr/>
                </a:tc>
                <a:tc>
                  <a:txBody>
                    <a:bodyPr/>
                    <a:lstStyle/>
                    <a:p>
                      <a:pPr algn="ctr"/>
                      <a:r>
                        <a:rPr lang="en-GB" dirty="0"/>
                        <a:t>Author &amp; year of publication </a:t>
                      </a:r>
                      <a:endParaRPr lang="en-IN" dirty="0"/>
                    </a:p>
                  </a:txBody>
                  <a:tcPr/>
                </a:tc>
                <a:tc>
                  <a:txBody>
                    <a:bodyPr/>
                    <a:lstStyle/>
                    <a:p>
                      <a:pPr algn="ctr"/>
                      <a:r>
                        <a:rPr lang="en-GB" dirty="0"/>
                        <a:t>Outcome </a:t>
                      </a:r>
                      <a:endParaRPr lang="en-IN" dirty="0"/>
                    </a:p>
                  </a:txBody>
                  <a:tcPr/>
                </a:tc>
                <a:tc>
                  <a:txBody>
                    <a:bodyPr/>
                    <a:lstStyle/>
                    <a:p>
                      <a:pPr algn="ctr"/>
                      <a:r>
                        <a:rPr lang="en-GB" dirty="0"/>
                        <a:t>Limitation </a:t>
                      </a:r>
                      <a:endParaRPr lang="en-IN" dirty="0"/>
                    </a:p>
                  </a:txBody>
                  <a:tcPr/>
                </a:tc>
                <a:extLst>
                  <a:ext uri="{0D108BD9-81ED-4DB2-BD59-A6C34878D82A}">
                    <a16:rowId xmlns:a16="http://schemas.microsoft.com/office/drawing/2014/main" val="980416576"/>
                  </a:ext>
                </a:extLst>
              </a:tr>
              <a:tr h="3360194">
                <a:tc>
                  <a:txBody>
                    <a:bodyPr/>
                    <a:lstStyle/>
                    <a:p>
                      <a:pPr algn="l"/>
                      <a:r>
                        <a:rPr lang="en-GB" dirty="0"/>
                        <a:t>Real-time Monitoring of Energy Meter Using Cloud Storage.</a:t>
                      </a:r>
                    </a:p>
                    <a:p>
                      <a:pPr algn="l"/>
                      <a:endParaRPr lang="en-GB" dirty="0"/>
                    </a:p>
                    <a:p>
                      <a:pPr algn="l"/>
                      <a:endParaRPr lang="en-GB" dirty="0"/>
                    </a:p>
                    <a:p>
                      <a:pPr algn="l"/>
                      <a:r>
                        <a:rPr lang="en-GB" dirty="0"/>
                        <a:t>Smart Energy Metering For Cost And Power Reduction in House Hold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Iot</a:t>
                      </a:r>
                      <a:r>
                        <a:rPr lang="en-GB" dirty="0"/>
                        <a:t> based Smart Energy Meter for Residential Energy </a:t>
                      </a:r>
                      <a:r>
                        <a:rPr lang="en-GB" dirty="0" err="1"/>
                        <a:t>Managenent</a:t>
                      </a:r>
                      <a:r>
                        <a:rPr lang="en-GB" dirty="0"/>
                        <a:t> in Smart </a:t>
                      </a:r>
                      <a:r>
                        <a:rPr lang="en-GB" dirty="0" err="1"/>
                        <a:t>Frid</a:t>
                      </a:r>
                      <a:r>
                        <a:rPr lang="en-GB" dirty="0"/>
                        <a:t> Infrastructure</a:t>
                      </a:r>
                    </a:p>
                    <a:p>
                      <a:pPr algn="l"/>
                      <a:endParaRPr lang="en-GB" dirty="0"/>
                    </a:p>
                    <a:p>
                      <a:pPr algn="l"/>
                      <a:r>
                        <a:rPr lang="en-GB" dirty="0"/>
                        <a:t>Development of indigenous Smart Energy Meter adhering Indian Standards for Smart grid.</a:t>
                      </a:r>
                    </a:p>
                    <a:p>
                      <a:endParaRPr lang="en-GB" dirty="0"/>
                    </a:p>
                  </a:txBody>
                  <a:tcPr/>
                </a:tc>
                <a:tc>
                  <a:txBody>
                    <a:bodyPr/>
                    <a:lstStyle/>
                    <a:p>
                      <a:pPr algn="l"/>
                      <a:r>
                        <a:rPr lang="en-GB" dirty="0"/>
                        <a:t>R. </a:t>
                      </a:r>
                      <a:r>
                        <a:rPr lang="en-GB" dirty="0" err="1"/>
                        <a:t>Sheeba</a:t>
                      </a:r>
                      <a:r>
                        <a:rPr lang="en-GB" dirty="0"/>
                        <a:t> -in the year of 2021.</a:t>
                      </a:r>
                    </a:p>
                    <a:p>
                      <a:pPr algn="l"/>
                      <a:endParaRPr lang="en-GB" dirty="0"/>
                    </a:p>
                    <a:p>
                      <a:pPr algn="l"/>
                      <a:endParaRPr lang="en-GB" dirty="0"/>
                    </a:p>
                    <a:p>
                      <a:pPr algn="l"/>
                      <a:endParaRPr lang="en-GB" dirty="0"/>
                    </a:p>
                    <a:p>
                      <a:pPr algn="l"/>
                      <a:r>
                        <a:rPr lang="en-GB" dirty="0"/>
                        <a:t>C. </a:t>
                      </a:r>
                      <a:r>
                        <a:rPr lang="en-GB" dirty="0" err="1"/>
                        <a:t>Komathi</a:t>
                      </a:r>
                      <a:r>
                        <a:rPr lang="en-GB" dirty="0"/>
                        <a:t> n the year of 2021.</a:t>
                      </a:r>
                    </a:p>
                    <a:p>
                      <a:pPr algn="l"/>
                      <a:endParaRPr lang="en-GB" dirty="0"/>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Gitanjali Mehta in the year of 2021</a:t>
                      </a:r>
                    </a:p>
                    <a:p>
                      <a:endParaRPr lang="en-GB" dirty="0"/>
                    </a:p>
                    <a:p>
                      <a:endParaRPr lang="en-GB" dirty="0"/>
                    </a:p>
                    <a:p>
                      <a:endParaRPr lang="en-GB" dirty="0"/>
                    </a:p>
                    <a:p>
                      <a:pPr algn="l"/>
                      <a:r>
                        <a:rPr lang="en-GB" dirty="0" err="1"/>
                        <a:t>Sreedevi</a:t>
                      </a:r>
                      <a:r>
                        <a:rPr lang="en-GB" dirty="0"/>
                        <a:t> V S  in the year of 2020.</a:t>
                      </a:r>
                    </a:p>
                    <a:p>
                      <a:pPr algn="l"/>
                      <a:endParaRPr lang="en-GB" dirty="0"/>
                    </a:p>
                    <a:p>
                      <a:endParaRPr lang="en-GB" dirty="0"/>
                    </a:p>
                    <a:p>
                      <a:endParaRPr lang="en-GB" dirty="0"/>
                    </a:p>
                  </a:txBody>
                  <a:tcPr/>
                </a:tc>
                <a:tc>
                  <a:txBody>
                    <a:bodyPr/>
                    <a:lstStyle/>
                    <a:p>
                      <a:pPr algn="ctr"/>
                      <a:r>
                        <a:rPr lang="en-GB" sz="1000" b="0" i="0" u="none" strike="noStrike" cap="none" spc="0" baseline="0" dirty="0">
                          <a:solidFill>
                            <a:schemeClr val="dk1"/>
                          </a:solidFill>
                          <a:effectLst/>
                          <a:uFillTx/>
                          <a:latin typeface="+mn-lt"/>
                          <a:ea typeface="+mn-ea"/>
                          <a:cs typeface="+mn-cs"/>
                          <a:sym typeface="Times New Roman"/>
                        </a:rPr>
                        <a:t>real-time energy monitoring with cloud storage delivers an efficient, remote-accessible system for continuous monitoring, analysis, and optimization of energy consumption patterns.</a:t>
                      </a: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r>
                        <a:rPr lang="en-GB" sz="1100" b="0" i="0" u="none" strike="noStrike" cap="none" spc="0" baseline="0" dirty="0">
                          <a:solidFill>
                            <a:schemeClr val="dk1"/>
                          </a:solidFill>
                          <a:effectLst/>
                          <a:uFillTx/>
                          <a:latin typeface="+mn-lt"/>
                          <a:ea typeface="+mn-ea"/>
                          <a:cs typeface="+mn-cs"/>
                          <a:sym typeface="Times New Roman"/>
                        </a:rPr>
                        <a:t>Enhanced energy efficiency, cost savings, and power optimization in household applications through smart energy metering.</a:t>
                      </a: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r>
                        <a:rPr lang="en-GB" sz="1100" b="0" i="0" u="none" strike="noStrike" cap="none" spc="0" baseline="0" dirty="0">
                          <a:solidFill>
                            <a:schemeClr val="dk1"/>
                          </a:solidFill>
                          <a:effectLst/>
                          <a:uFillTx/>
                          <a:latin typeface="+mn-lt"/>
                          <a:ea typeface="+mn-ea"/>
                          <a:cs typeface="+mn-cs"/>
                          <a:sym typeface="Times New Roman"/>
                        </a:rPr>
                        <a:t>Improved energy efficiency and cost reduction.</a:t>
                      </a: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r>
                        <a:rPr lang="en-GB" sz="1100" b="0" i="0" u="none" strike="noStrike" cap="none" spc="0" baseline="0" dirty="0">
                          <a:solidFill>
                            <a:schemeClr val="dk1"/>
                          </a:solidFill>
                          <a:effectLst/>
                          <a:uFillTx/>
                          <a:latin typeface="+mn-lt"/>
                          <a:ea typeface="+mn-ea"/>
                          <a:cs typeface="+mn-cs"/>
                          <a:sym typeface="Times New Roman"/>
                        </a:rPr>
                        <a:t>Indigenous Smart Energy Meter adhering to Indian Standards for Smart Grid, promoting energy efficiency, and grid reliability.</a:t>
                      </a:r>
                      <a:endParaRPr lang="en-IN" sz="1100" dirty="0"/>
                    </a:p>
                  </a:txBody>
                  <a:tcPr/>
                </a:tc>
                <a:tc>
                  <a:txBody>
                    <a:bodyPr/>
                    <a:lstStyle/>
                    <a:p>
                      <a:pPr algn="ctr"/>
                      <a:r>
                        <a:rPr lang="en-GB" sz="1100" b="0" i="0" u="none" strike="noStrike" cap="none" spc="0" baseline="0" dirty="0">
                          <a:solidFill>
                            <a:schemeClr val="dk1"/>
                          </a:solidFill>
                          <a:effectLst/>
                          <a:uFillTx/>
                          <a:latin typeface="+mn-lt"/>
                          <a:ea typeface="+mn-ea"/>
                          <a:cs typeface="+mn-cs"/>
                          <a:sym typeface="Times New Roman"/>
                        </a:rPr>
                        <a:t>Potential limitations include data security concerns, reliability issues with cloud services, high initial costs, data privacy challenges, and compatibility issues.</a:t>
                      </a: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r>
                        <a:rPr lang="en-GB" sz="1100" b="0" i="0" u="none" strike="noStrike" cap="none" spc="0" baseline="0" dirty="0">
                          <a:solidFill>
                            <a:schemeClr val="dk1"/>
                          </a:solidFill>
                          <a:effectLst/>
                          <a:uFillTx/>
                          <a:latin typeface="+mn-lt"/>
                          <a:ea typeface="+mn-ea"/>
                          <a:cs typeface="+mn-cs"/>
                          <a:sym typeface="Times New Roman"/>
                        </a:rPr>
                        <a:t>Initial implementation costs, technology compatibility, and data privacy concerns may hinder widespread adoption.</a:t>
                      </a: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endParaRPr lang="en-GB" sz="1100" b="0" i="0" u="none" strike="noStrike" cap="none" spc="0" baseline="0" dirty="0">
                        <a:solidFill>
                          <a:schemeClr val="dk1"/>
                        </a:solidFill>
                        <a:effectLst/>
                        <a:uFillTx/>
                        <a:latin typeface="+mn-lt"/>
                        <a:ea typeface="+mn-ea"/>
                        <a:cs typeface="+mn-cs"/>
                        <a:sym typeface="Times New Roman"/>
                      </a:endParaRPr>
                    </a:p>
                    <a:p>
                      <a:pPr algn="ctr"/>
                      <a:r>
                        <a:rPr lang="en-GB" sz="1100" b="0" i="0" u="none" strike="noStrike" cap="none" spc="0" baseline="0" dirty="0">
                          <a:solidFill>
                            <a:schemeClr val="dk1"/>
                          </a:solidFill>
                          <a:effectLst/>
                          <a:uFillTx/>
                          <a:latin typeface="+mn-lt"/>
                          <a:ea typeface="+mn-ea"/>
                          <a:cs typeface="+mn-cs"/>
                          <a:sym typeface="Times New Roman"/>
                        </a:rPr>
                        <a:t>High initial costs, technology compatibility issues, and data privacy concerns may impede widespread adoption.</a:t>
                      </a:r>
                    </a:p>
                    <a:p>
                      <a:pPr algn="ctr"/>
                      <a:br>
                        <a:rPr lang="en-GB" sz="1100" b="0" i="0" u="none" strike="noStrike" cap="none" spc="0" baseline="0" dirty="0">
                          <a:solidFill>
                            <a:schemeClr val="dk1"/>
                          </a:solidFill>
                          <a:effectLst/>
                          <a:uFillTx/>
                          <a:latin typeface="+mn-lt"/>
                          <a:ea typeface="+mn-ea"/>
                          <a:cs typeface="+mn-cs"/>
                          <a:sym typeface="Times New Roman"/>
                        </a:rPr>
                      </a:br>
                      <a:r>
                        <a:rPr lang="en-GB" sz="1100" b="0" i="0" u="none" strike="noStrike" cap="none" spc="0" baseline="0" dirty="0">
                          <a:solidFill>
                            <a:schemeClr val="dk1"/>
                          </a:solidFill>
                          <a:effectLst/>
                          <a:uFillTx/>
                          <a:latin typeface="+mn-lt"/>
                          <a:ea typeface="+mn-ea"/>
                          <a:cs typeface="+mn-cs"/>
                          <a:sym typeface="Times New Roman"/>
                        </a:rPr>
                        <a:t>Potential regulatory challenges, initial development costs, and technology adaptation hurdles may limit widespread implementation.</a:t>
                      </a:r>
                      <a:endParaRPr lang="en-IN" sz="1100" dirty="0"/>
                    </a:p>
                  </a:txBody>
                  <a:tcPr/>
                </a:tc>
                <a:extLst>
                  <a:ext uri="{0D108BD9-81ED-4DB2-BD59-A6C34878D82A}">
                    <a16:rowId xmlns:a16="http://schemas.microsoft.com/office/drawing/2014/main" val="165606118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blem Statement &amp; Objective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Problem Statement &amp; Objectives</a:t>
            </a:r>
          </a:p>
        </p:txBody>
      </p:sp>
      <p:sp>
        <p:nvSpPr>
          <p:cNvPr id="59" name="Problem Statement:"/>
          <p:cNvSpPr txBox="1"/>
          <p:nvPr/>
        </p:nvSpPr>
        <p:spPr>
          <a:xfrm>
            <a:off x="181186" y="991817"/>
            <a:ext cx="844296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vl1pPr>
          </a:lstStyle>
          <a:p>
            <a:pPr>
              <a:buClr>
                <a:schemeClr val="tx1"/>
              </a:buClr>
            </a:pPr>
            <a:r>
              <a:rPr lang="en-GB" dirty="0"/>
              <a:t>Problem Statement:</a:t>
            </a:r>
          </a:p>
        </p:txBody>
      </p:sp>
      <p:sp>
        <p:nvSpPr>
          <p:cNvPr id="60"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6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62" name="Objectives:"/>
          <p:cNvSpPr txBox="1"/>
          <p:nvPr/>
        </p:nvSpPr>
        <p:spPr>
          <a:xfrm>
            <a:off x="230882" y="3239019"/>
            <a:ext cx="8442962" cy="3484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800" b="1"/>
            </a:pPr>
            <a:r>
              <a:rPr dirty="0"/>
              <a:t>Objectives:</a:t>
            </a:r>
            <a:r>
              <a:rPr b="0" dirty="0"/>
              <a:t> </a:t>
            </a:r>
          </a:p>
        </p:txBody>
      </p:sp>
      <p:sp>
        <p:nvSpPr>
          <p:cNvPr id="3" name="TextBox 2">
            <a:extLst>
              <a:ext uri="{FF2B5EF4-FFF2-40B4-BE49-F238E27FC236}">
                <a16:creationId xmlns:a16="http://schemas.microsoft.com/office/drawing/2014/main" id="{5D37FAEF-4C67-DEFD-B15E-3A3E13373CBE}"/>
              </a:ext>
            </a:extLst>
          </p:cNvPr>
          <p:cNvSpPr txBox="1"/>
          <p:nvPr/>
        </p:nvSpPr>
        <p:spPr>
          <a:xfrm>
            <a:off x="181186" y="1419744"/>
            <a:ext cx="8843544"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i="0" dirty="0">
                <a:solidFill>
                  <a:schemeClr val="tx1"/>
                </a:solidFill>
                <a:effectLst/>
                <a:latin typeface="Söhne"/>
              </a:rPr>
              <a:t>Despite the growing global awareness of the importance of energy efficiency and sustainability, many existing electrical systems lack the intelligent and responsive capabilities needed to address the challenges associated with optimal power consumption. The absence of a Smart Power Management System (SPMS) leaves various sectors, including residential, commercial, and industrial, susceptible to inefficiencies, increased energy costs, and environmental impact. The problem at hand is the need for an advanced, real-time monitoring and control system.</a:t>
            </a:r>
            <a:endParaRPr lang="en-US" sz="1600" dirty="0">
              <a:solidFill>
                <a:schemeClr val="tx1"/>
              </a:solidFill>
            </a:endParaRPr>
          </a:p>
        </p:txBody>
      </p:sp>
      <p:sp>
        <p:nvSpPr>
          <p:cNvPr id="5" name="TextBox 4">
            <a:extLst>
              <a:ext uri="{FF2B5EF4-FFF2-40B4-BE49-F238E27FC236}">
                <a16:creationId xmlns:a16="http://schemas.microsoft.com/office/drawing/2014/main" id="{04DF832C-241A-35F3-D6E7-1B44A7E8E73F}"/>
              </a:ext>
            </a:extLst>
          </p:cNvPr>
          <p:cNvSpPr txBox="1"/>
          <p:nvPr/>
        </p:nvSpPr>
        <p:spPr>
          <a:xfrm>
            <a:off x="230882" y="3716851"/>
            <a:ext cx="7896014"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GB" sz="1600" b="1" i="0" dirty="0">
                <a:solidFill>
                  <a:schemeClr val="tx1"/>
                </a:solidFill>
                <a:effectLst/>
                <a:latin typeface="Söhne"/>
              </a:rPr>
              <a:t>Real-Time Monitoring and Reporting:</a:t>
            </a:r>
            <a:endParaRPr lang="en-GB" sz="1600" b="0" i="0" dirty="0">
              <a:solidFill>
                <a:schemeClr val="tx1"/>
              </a:solidFill>
              <a:effectLst/>
              <a:latin typeface="Söhne"/>
            </a:endParaRPr>
          </a:p>
          <a:p>
            <a:pPr algn="l">
              <a:buFont typeface="Arial" panose="020B0604020202020204" pitchFamily="34" charset="0"/>
              <a:buChar char="•"/>
            </a:pPr>
            <a:r>
              <a:rPr lang="en-GB" sz="1600" b="0" i="0" dirty="0">
                <a:solidFill>
                  <a:schemeClr val="tx1"/>
                </a:solidFill>
                <a:effectLst/>
                <a:latin typeface="Söhne"/>
              </a:rPr>
              <a:t>Implement a comprehensive monitoring system that provides real-time insights into energy usage patterns, enabling users to make informed decisions about their power consumption.</a:t>
            </a:r>
          </a:p>
          <a:p>
            <a:pPr algn="l"/>
            <a:r>
              <a:rPr lang="en-GB" sz="1600" b="1" i="0" dirty="0">
                <a:solidFill>
                  <a:schemeClr val="tx1"/>
                </a:solidFill>
                <a:effectLst/>
                <a:latin typeface="Söhne"/>
              </a:rPr>
              <a:t>Cost Reduction and Financial Savings:</a:t>
            </a:r>
            <a:endParaRPr lang="en-GB" sz="1600" b="0" i="0" dirty="0">
              <a:solidFill>
                <a:schemeClr val="tx1"/>
              </a:solidFill>
              <a:effectLst/>
              <a:latin typeface="Söhne"/>
            </a:endParaRPr>
          </a:p>
          <a:p>
            <a:pPr algn="l">
              <a:buFont typeface="Arial" panose="020B0604020202020204" pitchFamily="34" charset="0"/>
              <a:buChar char="•"/>
            </a:pPr>
            <a:r>
              <a:rPr lang="en-GB" sz="1600" b="0" i="0" dirty="0">
                <a:solidFill>
                  <a:schemeClr val="tx1"/>
                </a:solidFill>
                <a:effectLst/>
                <a:latin typeface="Söhne"/>
              </a:rPr>
              <a:t>Implement strategies to reduce operational costs for businesses and individuals by optimizing energy efficiency, leading to lower utility bills and overall financial savings.</a:t>
            </a:r>
          </a:p>
          <a:p>
            <a:pPr algn="l"/>
            <a:r>
              <a:rPr lang="en-GB" sz="1600" b="1" i="0" dirty="0">
                <a:solidFill>
                  <a:schemeClr val="tx1"/>
                </a:solidFill>
                <a:effectLst/>
                <a:latin typeface="Söhne"/>
              </a:rPr>
              <a:t>Remote Control and Automation:</a:t>
            </a:r>
            <a:endParaRPr lang="en-GB" sz="1600" b="0" i="0" dirty="0">
              <a:solidFill>
                <a:schemeClr val="tx1"/>
              </a:solidFill>
              <a:effectLst/>
              <a:latin typeface="Söhne"/>
            </a:endParaRPr>
          </a:p>
          <a:p>
            <a:pPr algn="l">
              <a:buFont typeface="Arial" panose="020B0604020202020204" pitchFamily="34" charset="0"/>
              <a:buChar char="•"/>
            </a:pPr>
            <a:r>
              <a:rPr lang="en-GB" sz="1600" b="0" i="0" dirty="0">
                <a:solidFill>
                  <a:schemeClr val="tx1"/>
                </a:solidFill>
                <a:effectLst/>
                <a:latin typeface="Söhne"/>
              </a:rPr>
              <a:t>Enable users to remotely monitor and control electrical units through a user-friendly interface, allowing for automated adjustments, scheduling, and customization of energy preferences.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roposed Syste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rPr dirty="0"/>
              <a:t>       Proposed System</a:t>
            </a:r>
          </a:p>
        </p:txBody>
      </p:sp>
      <p:sp>
        <p:nvSpPr>
          <p:cNvPr id="65" name="11/28/22"/>
          <p:cNvSpPr txBox="1"/>
          <p:nvPr/>
        </p:nvSpPr>
        <p:spPr>
          <a:xfrm>
            <a:off x="45719" y="6400800"/>
            <a:ext cx="1813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t>11/28/22</a:t>
            </a:r>
          </a:p>
        </p:txBody>
      </p:sp>
      <p:sp>
        <p:nvSpPr>
          <p:cNvPr id="6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3" name="TextBox 2">
            <a:extLst>
              <a:ext uri="{FF2B5EF4-FFF2-40B4-BE49-F238E27FC236}">
                <a16:creationId xmlns:a16="http://schemas.microsoft.com/office/drawing/2014/main" id="{52FB85BA-C0E8-78E9-ED3E-D26650084C4F}"/>
              </a:ext>
            </a:extLst>
          </p:cNvPr>
          <p:cNvSpPr txBox="1"/>
          <p:nvPr/>
        </p:nvSpPr>
        <p:spPr>
          <a:xfrm>
            <a:off x="569222" y="690768"/>
            <a:ext cx="7970630"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GB" sz="1600" b="1" i="0" dirty="0">
                <a:solidFill>
                  <a:schemeClr val="tx1"/>
                </a:solidFill>
                <a:effectLst/>
                <a:latin typeface="Söhne"/>
              </a:rPr>
              <a:t>Key Components:</a:t>
            </a:r>
            <a:endParaRPr lang="en-GB" sz="1600" b="0" i="0" dirty="0">
              <a:solidFill>
                <a:schemeClr val="tx1"/>
              </a:solidFill>
              <a:effectLst/>
              <a:latin typeface="Söhne"/>
            </a:endParaRPr>
          </a:p>
          <a:p>
            <a:pPr algn="l">
              <a:buFont typeface="+mj-lt"/>
              <a:buAutoNum type="arabicPeriod"/>
            </a:pPr>
            <a:r>
              <a:rPr lang="en-GB" sz="1600" b="1" i="0" dirty="0">
                <a:solidFill>
                  <a:schemeClr val="tx1"/>
                </a:solidFill>
                <a:effectLst/>
                <a:latin typeface="Söhne"/>
              </a:rPr>
              <a:t>ESP32 Wi-Fi Module:</a:t>
            </a:r>
            <a:endParaRPr lang="en-GB" sz="1600" b="0" i="0" dirty="0">
              <a:solidFill>
                <a:schemeClr val="tx1"/>
              </a:solidFill>
              <a:effectLst/>
              <a:latin typeface="Söhne"/>
            </a:endParaRPr>
          </a:p>
          <a:p>
            <a:pPr marL="742950" lvl="1" indent="-285750" algn="l">
              <a:buFont typeface="+mj-lt"/>
              <a:buAutoNum type="arabicPeriod"/>
            </a:pPr>
            <a:r>
              <a:rPr lang="en-GB" sz="1600" b="0" i="0" dirty="0">
                <a:solidFill>
                  <a:schemeClr val="tx1"/>
                </a:solidFill>
                <a:effectLst/>
                <a:latin typeface="Söhne"/>
              </a:rPr>
              <a:t>Central processing unit for data handling.</a:t>
            </a:r>
          </a:p>
          <a:p>
            <a:pPr marL="742950" lvl="1" indent="-285750" algn="l">
              <a:buFont typeface="+mj-lt"/>
              <a:buAutoNum type="arabicPeriod"/>
            </a:pPr>
            <a:r>
              <a:rPr lang="en-GB" sz="1600" b="0" i="0" dirty="0">
                <a:solidFill>
                  <a:schemeClr val="tx1"/>
                </a:solidFill>
                <a:effectLst/>
                <a:latin typeface="Söhne"/>
              </a:rPr>
              <a:t>Facilitates wireless communication for seamless data transfer.</a:t>
            </a:r>
          </a:p>
          <a:p>
            <a:pPr algn="l">
              <a:buFont typeface="+mj-lt"/>
              <a:buAutoNum type="arabicPeriod"/>
            </a:pPr>
            <a:r>
              <a:rPr lang="en-GB" sz="1600" b="1" i="0" dirty="0">
                <a:solidFill>
                  <a:schemeClr val="tx1"/>
                </a:solidFill>
                <a:effectLst/>
                <a:latin typeface="Söhne"/>
              </a:rPr>
              <a:t>Power Sensing Circuits:</a:t>
            </a:r>
            <a:endParaRPr lang="en-GB" sz="1600" b="0" i="0" dirty="0">
              <a:solidFill>
                <a:schemeClr val="tx1"/>
              </a:solidFill>
              <a:effectLst/>
              <a:latin typeface="Söhne"/>
            </a:endParaRPr>
          </a:p>
          <a:p>
            <a:pPr marL="742950" lvl="1" indent="-285750" algn="l">
              <a:buFont typeface="+mj-lt"/>
              <a:buAutoNum type="arabicPeriod"/>
            </a:pPr>
            <a:r>
              <a:rPr lang="en-GB" sz="1600" b="0" i="0" dirty="0">
                <a:solidFill>
                  <a:schemeClr val="tx1"/>
                </a:solidFill>
                <a:effectLst/>
                <a:latin typeface="Söhne"/>
              </a:rPr>
              <a:t>Voltage and current sensors for precise measurement.</a:t>
            </a:r>
          </a:p>
          <a:p>
            <a:pPr marL="742950" lvl="1" indent="-285750" algn="l">
              <a:buFont typeface="+mj-lt"/>
              <a:buAutoNum type="arabicPeriod"/>
            </a:pPr>
            <a:r>
              <a:rPr lang="en-GB" sz="1600" b="0" i="0" dirty="0">
                <a:solidFill>
                  <a:schemeClr val="tx1"/>
                </a:solidFill>
                <a:effectLst/>
                <a:latin typeface="Söhne"/>
              </a:rPr>
              <a:t>Real-time monitoring of power parameters for accurate analysis.</a:t>
            </a:r>
          </a:p>
          <a:p>
            <a:pPr algn="l">
              <a:buFont typeface="+mj-lt"/>
              <a:buAutoNum type="arabicPeriod"/>
            </a:pPr>
            <a:r>
              <a:rPr lang="en-GB" sz="1600" b="1" i="0" dirty="0">
                <a:solidFill>
                  <a:schemeClr val="tx1"/>
                </a:solidFill>
                <a:effectLst/>
                <a:latin typeface="Söhne"/>
              </a:rPr>
              <a:t>Blynk Application:</a:t>
            </a:r>
            <a:endParaRPr lang="en-GB" sz="1600" b="0" i="0" dirty="0">
              <a:solidFill>
                <a:schemeClr val="tx1"/>
              </a:solidFill>
              <a:effectLst/>
              <a:latin typeface="Söhne"/>
            </a:endParaRPr>
          </a:p>
          <a:p>
            <a:pPr marL="742950" lvl="1" indent="-285750" algn="l">
              <a:buFont typeface="+mj-lt"/>
              <a:buAutoNum type="arabicPeriod"/>
            </a:pPr>
            <a:r>
              <a:rPr lang="en-GB" sz="1600" b="0" i="0" dirty="0">
                <a:solidFill>
                  <a:schemeClr val="tx1"/>
                </a:solidFill>
                <a:effectLst/>
                <a:latin typeface="Söhne"/>
              </a:rPr>
              <a:t>Intuitive mobile application for user interface.</a:t>
            </a:r>
          </a:p>
          <a:p>
            <a:pPr marL="742950" lvl="1" indent="-285750" algn="l">
              <a:buFont typeface="+mj-lt"/>
              <a:buAutoNum type="arabicPeriod"/>
            </a:pPr>
            <a:r>
              <a:rPr lang="en-GB" sz="1600" b="0" i="0" dirty="0">
                <a:solidFill>
                  <a:schemeClr val="tx1"/>
                </a:solidFill>
                <a:effectLst/>
                <a:latin typeface="Söhne"/>
              </a:rPr>
              <a:t>Cloud-based platform for data storage and accessibility.</a:t>
            </a:r>
          </a:p>
          <a:p>
            <a:pPr marL="457200" lvl="1" indent="0" algn="l"/>
            <a:endParaRPr lang="en-GB" sz="1600" b="0" i="0" dirty="0">
              <a:solidFill>
                <a:schemeClr val="tx1"/>
              </a:solidFill>
              <a:effectLst/>
              <a:latin typeface="Söhne"/>
            </a:endParaRPr>
          </a:p>
          <a:p>
            <a:pPr algn="l"/>
            <a:r>
              <a:rPr lang="en-GB" sz="1600" b="1" i="0" dirty="0">
                <a:solidFill>
                  <a:schemeClr val="tx1"/>
                </a:solidFill>
                <a:effectLst/>
                <a:latin typeface="Söhne"/>
              </a:rPr>
              <a:t>Data Flow:</a:t>
            </a:r>
            <a:endParaRPr lang="en-GB" sz="1600" b="0" i="0" dirty="0">
              <a:solidFill>
                <a:schemeClr val="tx1"/>
              </a:solidFill>
              <a:effectLst/>
              <a:latin typeface="Söhne"/>
            </a:endParaRPr>
          </a:p>
          <a:p>
            <a:pPr algn="l">
              <a:buFont typeface="Arial" panose="020B0604020202020204" pitchFamily="34" charset="0"/>
              <a:buChar char="•"/>
            </a:pPr>
            <a:r>
              <a:rPr lang="en-GB" sz="1600" b="1" i="0" dirty="0">
                <a:solidFill>
                  <a:schemeClr val="tx1"/>
                </a:solidFill>
                <a:effectLst/>
                <a:latin typeface="Söhne"/>
              </a:rPr>
              <a:t>Sensors to ESP32:</a:t>
            </a:r>
            <a:endParaRPr lang="en-GB" sz="1600" b="0" i="0" dirty="0">
              <a:solidFill>
                <a:schemeClr val="tx1"/>
              </a:solidFill>
              <a:effectLst/>
              <a:latin typeface="Söhne"/>
            </a:endParaRPr>
          </a:p>
          <a:p>
            <a:pPr marL="742950" lvl="1" indent="-285750" algn="l">
              <a:buFont typeface="Arial" panose="020B0604020202020204" pitchFamily="34" charset="0"/>
              <a:buChar char="•"/>
            </a:pPr>
            <a:r>
              <a:rPr lang="en-GB" sz="1600" b="0" i="0" dirty="0">
                <a:solidFill>
                  <a:schemeClr val="tx1"/>
                </a:solidFill>
                <a:effectLst/>
                <a:latin typeface="Söhne"/>
              </a:rPr>
              <a:t>Voltage and current data collected by sensors.</a:t>
            </a:r>
          </a:p>
          <a:p>
            <a:pPr marL="742950" lvl="1" indent="-285750" algn="l">
              <a:buFont typeface="Arial" panose="020B0604020202020204" pitchFamily="34" charset="0"/>
              <a:buChar char="•"/>
            </a:pPr>
            <a:r>
              <a:rPr lang="en-GB" sz="1600" b="0" i="0" dirty="0">
                <a:solidFill>
                  <a:schemeClr val="tx1"/>
                </a:solidFill>
                <a:effectLst/>
                <a:latin typeface="Söhne"/>
              </a:rPr>
              <a:t>Processed by the ESP32 for accuracy and relevance.</a:t>
            </a:r>
          </a:p>
          <a:p>
            <a:pPr algn="l">
              <a:buFont typeface="Arial" panose="020B0604020202020204" pitchFamily="34" charset="0"/>
              <a:buChar char="•"/>
            </a:pPr>
            <a:r>
              <a:rPr lang="en-GB" sz="1600" b="1" i="0" dirty="0">
                <a:solidFill>
                  <a:schemeClr val="tx1"/>
                </a:solidFill>
                <a:effectLst/>
                <a:latin typeface="Söhne"/>
              </a:rPr>
              <a:t>ESP32 to Blynk:</a:t>
            </a:r>
            <a:endParaRPr lang="en-GB" sz="1600" b="0" i="0" dirty="0">
              <a:solidFill>
                <a:schemeClr val="tx1"/>
              </a:solidFill>
              <a:effectLst/>
              <a:latin typeface="Söhne"/>
            </a:endParaRPr>
          </a:p>
          <a:p>
            <a:pPr marL="742950" lvl="1" indent="-285750" algn="l">
              <a:buFont typeface="Arial" panose="020B0604020202020204" pitchFamily="34" charset="0"/>
              <a:buChar char="•"/>
            </a:pPr>
            <a:r>
              <a:rPr lang="en-GB" sz="1600" b="0" i="0" dirty="0">
                <a:solidFill>
                  <a:schemeClr val="tx1"/>
                </a:solidFill>
                <a:effectLst/>
                <a:latin typeface="Söhne"/>
              </a:rPr>
              <a:t>Processed data transmitted to the Blynk cloud server over Wi-Fi.</a:t>
            </a:r>
          </a:p>
          <a:p>
            <a:pPr marL="742950" lvl="1" indent="-285750" algn="l">
              <a:buFont typeface="Arial" panose="020B0604020202020204" pitchFamily="34" charset="0"/>
              <a:buChar char="•"/>
            </a:pPr>
            <a:r>
              <a:rPr lang="en-GB" sz="1600" b="0" i="0" dirty="0">
                <a:solidFill>
                  <a:schemeClr val="tx1"/>
                </a:solidFill>
                <a:effectLst/>
                <a:latin typeface="Söhne"/>
              </a:rPr>
              <a:t>Real-time updates and historical data storage for user accessibility.</a:t>
            </a:r>
          </a:p>
          <a:p>
            <a:pPr algn="l"/>
            <a:r>
              <a:rPr lang="en-GB" sz="1600" dirty="0">
                <a:solidFill>
                  <a:schemeClr val="tx1"/>
                </a:solidFill>
                <a:effectLst/>
                <a:latin typeface="Söhne"/>
              </a:rPr>
              <a:t>The interconnected nature of these components forms the backbone of our Smart Power Management System, ensuring a seamless flow of information for enhanced monitoring and control.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FFBE5-A101-C0EC-0CDA-570FCFA1958D}"/>
              </a:ext>
            </a:extLst>
          </p:cNvPr>
          <p:cNvSpPr txBox="1"/>
          <p:nvPr/>
        </p:nvSpPr>
        <p:spPr>
          <a:xfrm>
            <a:off x="0" y="0"/>
            <a:ext cx="9144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200" dirty="0"/>
              <a:t>Circuit Diagram </a:t>
            </a:r>
          </a:p>
        </p:txBody>
      </p:sp>
      <p:pic>
        <p:nvPicPr>
          <p:cNvPr id="7" name="Picture 6">
            <a:extLst>
              <a:ext uri="{FF2B5EF4-FFF2-40B4-BE49-F238E27FC236}">
                <a16:creationId xmlns:a16="http://schemas.microsoft.com/office/drawing/2014/main" id="{3C6D5370-8D2F-DFC4-2971-6F7351FAB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222" y="1570693"/>
            <a:ext cx="5193024" cy="2797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1FCCBE1-1F17-52FC-9A10-4F0DA81FAA6E}"/>
              </a:ext>
            </a:extLst>
          </p:cNvPr>
          <p:cNvPicPr>
            <a:picLocks noChangeAspect="1"/>
          </p:cNvPicPr>
          <p:nvPr/>
        </p:nvPicPr>
        <p:blipFill rotWithShape="1">
          <a:blip r:embed="rId3"/>
          <a:srcRect l="2104" t="10490" r="47810" b="2378"/>
          <a:stretch/>
        </p:blipFill>
        <p:spPr>
          <a:xfrm>
            <a:off x="203754" y="1012874"/>
            <a:ext cx="3611367" cy="5178864"/>
          </a:xfrm>
          <a:prstGeom prst="rect">
            <a:avLst/>
          </a:prstGeom>
        </p:spPr>
      </p:pic>
    </p:spTree>
    <p:extLst>
      <p:ext uri="{BB962C8B-B14F-4D97-AF65-F5344CB8AC3E}">
        <p14:creationId xmlns:p14="http://schemas.microsoft.com/office/powerpoint/2010/main" val="25115291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519C9-AAED-21AA-3221-DC9D661AE105}"/>
              </a:ext>
            </a:extLst>
          </p:cNvPr>
          <p:cNvSpPr txBox="1"/>
          <p:nvPr/>
        </p:nvSpPr>
        <p:spPr>
          <a:xfrm>
            <a:off x="0" y="138136"/>
            <a:ext cx="9031705"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200" dirty="0"/>
              <a:t>WORKING</a:t>
            </a:r>
          </a:p>
        </p:txBody>
      </p:sp>
      <p:sp>
        <p:nvSpPr>
          <p:cNvPr id="7" name="TextBox 6">
            <a:extLst>
              <a:ext uri="{FF2B5EF4-FFF2-40B4-BE49-F238E27FC236}">
                <a16:creationId xmlns:a16="http://schemas.microsoft.com/office/drawing/2014/main" id="{FD355274-09AC-B47A-D77C-B73F2AD99BCC}"/>
              </a:ext>
            </a:extLst>
          </p:cNvPr>
          <p:cNvSpPr txBox="1"/>
          <p:nvPr/>
        </p:nvSpPr>
        <p:spPr>
          <a:xfrm>
            <a:off x="112295" y="718221"/>
            <a:ext cx="9031705" cy="5755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buFont typeface="Wingdings" panose="05000000000000000000" pitchFamily="2" charset="2"/>
              <a:buChar char="q"/>
            </a:pPr>
            <a:r>
              <a:rPr lang="en-GB" sz="1600" b="1" i="1" dirty="0">
                <a:solidFill>
                  <a:schemeClr val="tx1"/>
                </a:solidFill>
                <a:effectLst/>
                <a:latin typeface="Söhne"/>
              </a:rPr>
              <a:t>Data Collection and Processing:</a:t>
            </a:r>
            <a:endParaRPr lang="en-GB" sz="1600" b="0" i="0" dirty="0">
              <a:solidFill>
                <a:schemeClr val="tx1"/>
              </a:solidFill>
              <a:effectLst/>
              <a:latin typeface="Söhne"/>
            </a:endParaRPr>
          </a:p>
          <a:p>
            <a:pPr marL="285750" indent="-285750" algn="l">
              <a:buFont typeface="Arial" panose="020B0604020202020204" pitchFamily="34" charset="0"/>
              <a:buChar char="•"/>
            </a:pPr>
            <a:r>
              <a:rPr lang="en-GB" sz="1600" b="1" i="0" dirty="0">
                <a:solidFill>
                  <a:schemeClr val="tx1"/>
                </a:solidFill>
                <a:effectLst/>
                <a:latin typeface="Söhne"/>
              </a:rPr>
              <a:t>Voltage and Current Sensors:</a:t>
            </a:r>
            <a:r>
              <a:rPr lang="en-GB" sz="1600" b="0" i="0" dirty="0">
                <a:solidFill>
                  <a:schemeClr val="tx1"/>
                </a:solidFill>
                <a:effectLst/>
                <a:latin typeface="Söhne"/>
              </a:rPr>
              <a:t> These sensors continuously monitor the electrical parameters, capturing real-time data on voltage and current consumption.</a:t>
            </a:r>
          </a:p>
          <a:p>
            <a:pPr marL="285750" indent="-285750" algn="l">
              <a:buFont typeface="Arial" panose="020B0604020202020204" pitchFamily="34" charset="0"/>
              <a:buChar char="•"/>
            </a:pPr>
            <a:r>
              <a:rPr lang="en-GB" sz="1600" b="1" i="0" dirty="0">
                <a:solidFill>
                  <a:schemeClr val="tx1"/>
                </a:solidFill>
                <a:effectLst/>
                <a:latin typeface="Söhne"/>
              </a:rPr>
              <a:t>ESP32 Processing:</a:t>
            </a:r>
            <a:r>
              <a:rPr lang="en-GB" sz="1600" b="0" i="0" dirty="0">
                <a:solidFill>
                  <a:schemeClr val="tx1"/>
                </a:solidFill>
                <a:effectLst/>
                <a:latin typeface="Söhne"/>
              </a:rPr>
              <a:t> The ESP32 microcontroller processes the raw data from the sensors, ensuring accuracy and relevance.</a:t>
            </a:r>
          </a:p>
          <a:p>
            <a:pPr marL="285750" indent="-285750" algn="l">
              <a:buFont typeface="Wingdings" panose="05000000000000000000" pitchFamily="2" charset="2"/>
              <a:buChar char="q"/>
            </a:pPr>
            <a:endParaRPr lang="en-GB" sz="1600" b="0" i="0" dirty="0">
              <a:solidFill>
                <a:schemeClr val="tx1"/>
              </a:solidFill>
              <a:effectLst/>
              <a:latin typeface="Söhne"/>
            </a:endParaRPr>
          </a:p>
          <a:p>
            <a:pPr marL="285750" indent="-285750" algn="l">
              <a:buFont typeface="Wingdings" panose="05000000000000000000" pitchFamily="2" charset="2"/>
              <a:buChar char="q"/>
            </a:pPr>
            <a:r>
              <a:rPr lang="en-GB" sz="1600" b="1" i="0" dirty="0">
                <a:solidFill>
                  <a:schemeClr val="tx1"/>
                </a:solidFill>
                <a:effectLst/>
                <a:latin typeface="Söhne"/>
              </a:rPr>
              <a:t>Wireless Data Transmission:</a:t>
            </a:r>
            <a:endParaRPr lang="en-GB" sz="1600" b="0" i="0" dirty="0">
              <a:solidFill>
                <a:schemeClr val="tx1"/>
              </a:solidFill>
              <a:effectLst/>
              <a:latin typeface="Söhne"/>
            </a:endParaRPr>
          </a:p>
          <a:p>
            <a:pPr marL="285750" indent="-285750" algn="just">
              <a:buFont typeface="Arial" panose="020B0604020202020204" pitchFamily="34" charset="0"/>
              <a:buChar char="•"/>
            </a:pPr>
            <a:r>
              <a:rPr lang="en-GB" sz="1600" b="1" i="0" dirty="0">
                <a:solidFill>
                  <a:schemeClr val="tx1"/>
                </a:solidFill>
                <a:effectLst/>
                <a:latin typeface="Söhne"/>
              </a:rPr>
              <a:t> ESP32 to Blynk Cloud:</a:t>
            </a:r>
            <a:r>
              <a:rPr lang="en-GB" sz="1600" b="0" i="0" dirty="0">
                <a:solidFill>
                  <a:schemeClr val="tx1"/>
                </a:solidFill>
                <a:effectLst/>
                <a:latin typeface="Söhne"/>
              </a:rPr>
              <a:t> Processed data is wirelessly transmitted from the ESP32 to the Blynk cloud         server over a Wi-Fi connection.</a:t>
            </a:r>
          </a:p>
          <a:p>
            <a:pPr marL="285750" indent="-285750" algn="just">
              <a:buFont typeface="Arial" panose="020B0604020202020204" pitchFamily="34" charset="0"/>
              <a:buChar char="•"/>
            </a:pPr>
            <a:r>
              <a:rPr lang="en-GB" sz="1600" b="1" i="0" dirty="0">
                <a:solidFill>
                  <a:schemeClr val="tx1"/>
                </a:solidFill>
                <a:effectLst/>
                <a:latin typeface="Söhne"/>
              </a:rPr>
              <a:t>Real-Time Updates:</a:t>
            </a:r>
            <a:r>
              <a:rPr lang="en-GB" sz="1600" b="0" i="0" dirty="0">
                <a:solidFill>
                  <a:schemeClr val="tx1"/>
                </a:solidFill>
                <a:effectLst/>
                <a:latin typeface="Söhne"/>
              </a:rPr>
              <a:t> Users can access real-time updates on their power consumption through the Blynk application.</a:t>
            </a:r>
          </a:p>
          <a:p>
            <a:pPr algn="l">
              <a:buFont typeface="Arial" panose="020B0604020202020204" pitchFamily="34" charset="0"/>
              <a:buChar char="•"/>
            </a:pPr>
            <a:endParaRPr lang="en-GB" sz="1600" b="0" i="0" dirty="0">
              <a:solidFill>
                <a:schemeClr val="tx1"/>
              </a:solidFill>
              <a:effectLst/>
              <a:latin typeface="Söhne"/>
            </a:endParaRPr>
          </a:p>
          <a:p>
            <a:pPr marL="285750" indent="-285750" algn="l">
              <a:buFont typeface="Wingdings" panose="05000000000000000000" pitchFamily="2" charset="2"/>
              <a:buChar char="q"/>
            </a:pPr>
            <a:r>
              <a:rPr lang="en-GB" sz="1600" b="1" i="0" dirty="0">
                <a:solidFill>
                  <a:schemeClr val="tx1"/>
                </a:solidFill>
                <a:effectLst/>
                <a:latin typeface="Söhne"/>
              </a:rPr>
              <a:t>User Interface and Control:</a:t>
            </a:r>
            <a:endParaRPr lang="en-GB" sz="1600" b="0" i="0" dirty="0">
              <a:solidFill>
                <a:schemeClr val="tx1"/>
              </a:solidFill>
              <a:effectLst/>
              <a:latin typeface="Söhne"/>
            </a:endParaRPr>
          </a:p>
          <a:p>
            <a:pPr marL="285750" indent="-285750" algn="l">
              <a:buFont typeface="Arial" panose="020B0604020202020204" pitchFamily="34" charset="0"/>
              <a:buChar char="•"/>
            </a:pPr>
            <a:r>
              <a:rPr lang="en-GB" sz="1600" b="1" i="0" dirty="0">
                <a:solidFill>
                  <a:schemeClr val="tx1"/>
                </a:solidFill>
                <a:effectLst/>
                <a:latin typeface="Söhne"/>
              </a:rPr>
              <a:t>Blynk Application:</a:t>
            </a:r>
            <a:r>
              <a:rPr lang="en-GB" sz="1600" b="0" i="0" dirty="0">
                <a:solidFill>
                  <a:schemeClr val="tx1"/>
                </a:solidFill>
                <a:effectLst/>
                <a:latin typeface="Söhne"/>
              </a:rPr>
              <a:t> The Blynk mobile application provides a user-friendly interface for monitoring                         power usage.</a:t>
            </a:r>
          </a:p>
          <a:p>
            <a:pPr algn="just">
              <a:buFont typeface="Arial" panose="020B0604020202020204" pitchFamily="34" charset="0"/>
              <a:buChar char="•"/>
            </a:pPr>
            <a:r>
              <a:rPr lang="en-GB" sz="1600" b="1" i="0" dirty="0">
                <a:solidFill>
                  <a:schemeClr val="tx1"/>
                </a:solidFill>
                <a:effectLst/>
                <a:latin typeface="Söhne"/>
              </a:rPr>
              <a:t>     Historical Data:</a:t>
            </a:r>
            <a:r>
              <a:rPr lang="en-GB" sz="1600" b="0" i="0" dirty="0">
                <a:solidFill>
                  <a:schemeClr val="tx1"/>
                </a:solidFill>
                <a:effectLst/>
                <a:latin typeface="Söhne"/>
              </a:rPr>
              <a:t> Users can access historical power consumption data for trend analysis and long-term                                                      .     monitoring.</a:t>
            </a:r>
          </a:p>
          <a:p>
            <a:pPr algn="l">
              <a:buFont typeface="Arial" panose="020B0604020202020204" pitchFamily="34" charset="0"/>
              <a:buChar char="•"/>
            </a:pPr>
            <a:endParaRPr lang="en-GB" sz="1600" b="0" i="0" dirty="0">
              <a:solidFill>
                <a:schemeClr val="tx1"/>
              </a:solidFill>
              <a:effectLst/>
              <a:latin typeface="Söhne"/>
            </a:endParaRPr>
          </a:p>
          <a:p>
            <a:pPr marL="285750" indent="-285750" algn="l">
              <a:buFont typeface="Wingdings" panose="05000000000000000000" pitchFamily="2" charset="2"/>
              <a:buChar char="q"/>
            </a:pPr>
            <a:r>
              <a:rPr lang="en-GB" sz="1600" b="1" i="0" dirty="0">
                <a:solidFill>
                  <a:schemeClr val="tx1"/>
                </a:solidFill>
                <a:effectLst/>
                <a:latin typeface="Söhne"/>
              </a:rPr>
              <a:t>Usage Limits and Control:</a:t>
            </a:r>
            <a:endParaRPr lang="en-GB" sz="1600" b="0" i="0" dirty="0">
              <a:solidFill>
                <a:schemeClr val="tx1"/>
              </a:solidFill>
              <a:effectLst/>
              <a:latin typeface="Söhne"/>
            </a:endParaRPr>
          </a:p>
          <a:p>
            <a:pPr algn="l">
              <a:buFont typeface="Arial" panose="020B0604020202020204" pitchFamily="34" charset="0"/>
              <a:buChar char="•"/>
            </a:pPr>
            <a:r>
              <a:rPr lang="en-GB" sz="1600" b="1" i="0" dirty="0">
                <a:solidFill>
                  <a:schemeClr val="tx1"/>
                </a:solidFill>
                <a:effectLst/>
                <a:latin typeface="Söhne"/>
              </a:rPr>
              <a:t>    User-Defined Limits:</a:t>
            </a:r>
            <a:r>
              <a:rPr lang="en-GB" sz="1600" b="0" i="0" dirty="0">
                <a:solidFill>
                  <a:schemeClr val="tx1"/>
                </a:solidFill>
                <a:effectLst/>
                <a:latin typeface="Söhne"/>
              </a:rPr>
              <a:t> Users can set maximum thresholds for power consumption through the Blynk app.</a:t>
            </a:r>
          </a:p>
          <a:p>
            <a:pPr algn="l">
              <a:buFont typeface="Arial" panose="020B0604020202020204" pitchFamily="34" charset="0"/>
              <a:buChar char="•"/>
            </a:pPr>
            <a:r>
              <a:rPr lang="en-GB" sz="1600" b="1" i="0" dirty="0">
                <a:solidFill>
                  <a:schemeClr val="tx1"/>
                </a:solidFill>
                <a:effectLst/>
                <a:latin typeface="Söhne"/>
              </a:rPr>
              <a:t>    Automatic Alerts:</a:t>
            </a:r>
            <a:r>
              <a:rPr lang="en-GB" sz="1600" b="0" i="0" dirty="0">
                <a:solidFill>
                  <a:schemeClr val="tx1"/>
                </a:solidFill>
                <a:effectLst/>
                <a:latin typeface="Söhne"/>
              </a:rPr>
              <a:t> The system triggers automatic alerts when consumption approaches or exceeds the                                                                                                                                                                                                 .     set limits.</a:t>
            </a:r>
          </a:p>
          <a:p>
            <a:pPr algn="l">
              <a:buFont typeface="Arial" panose="020B0604020202020204" pitchFamily="34" charset="0"/>
              <a:buChar char="•"/>
            </a:pPr>
            <a:r>
              <a:rPr lang="en-GB" sz="1600" b="1" i="0" dirty="0">
                <a:solidFill>
                  <a:schemeClr val="tx1"/>
                </a:solidFill>
                <a:effectLst/>
                <a:latin typeface="Söhne"/>
              </a:rPr>
              <a:t>    Control Measures:</a:t>
            </a:r>
            <a:r>
              <a:rPr lang="en-GB" sz="1600" b="0" i="0" dirty="0">
                <a:solidFill>
                  <a:schemeClr val="tx1"/>
                </a:solidFill>
                <a:effectLst/>
                <a:latin typeface="Söhne"/>
              </a:rPr>
              <a:t> Optionally, users can implement control measures through the app.</a:t>
            </a:r>
          </a:p>
        </p:txBody>
      </p:sp>
    </p:spTree>
    <p:extLst>
      <p:ext uri="{BB962C8B-B14F-4D97-AF65-F5344CB8AC3E}">
        <p14:creationId xmlns:p14="http://schemas.microsoft.com/office/powerpoint/2010/main" val="32279610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E121D-4FAA-1387-44D1-89C29C013771}"/>
              </a:ext>
            </a:extLst>
          </p:cNvPr>
          <p:cNvSpPr txBox="1"/>
          <p:nvPr/>
        </p:nvSpPr>
        <p:spPr>
          <a:xfrm>
            <a:off x="2277979" y="3202178"/>
            <a:ext cx="45880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 </a:t>
            </a:r>
          </a:p>
        </p:txBody>
      </p:sp>
      <p:sp>
        <p:nvSpPr>
          <p:cNvPr id="5" name="TextBox 4">
            <a:extLst>
              <a:ext uri="{FF2B5EF4-FFF2-40B4-BE49-F238E27FC236}">
                <a16:creationId xmlns:a16="http://schemas.microsoft.com/office/drawing/2014/main" id="{63AFD9D8-F1FD-265D-11CC-5C9337CA5606}"/>
              </a:ext>
            </a:extLst>
          </p:cNvPr>
          <p:cNvSpPr txBox="1"/>
          <p:nvPr/>
        </p:nvSpPr>
        <p:spPr>
          <a:xfrm>
            <a:off x="0" y="1"/>
            <a:ext cx="9144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200" dirty="0"/>
              <a:t>COMPONENTS</a:t>
            </a:r>
          </a:p>
        </p:txBody>
      </p:sp>
      <p:sp>
        <p:nvSpPr>
          <p:cNvPr id="7" name="TextBox 6">
            <a:extLst>
              <a:ext uri="{FF2B5EF4-FFF2-40B4-BE49-F238E27FC236}">
                <a16:creationId xmlns:a16="http://schemas.microsoft.com/office/drawing/2014/main" id="{C400FACF-BF8C-7303-A81B-00BAF5EC0F53}"/>
              </a:ext>
            </a:extLst>
          </p:cNvPr>
          <p:cNvSpPr txBox="1"/>
          <p:nvPr/>
        </p:nvSpPr>
        <p:spPr>
          <a:xfrm>
            <a:off x="609600" y="1337019"/>
            <a:ext cx="6256421" cy="2806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nSpc>
                <a:spcPct val="150000"/>
              </a:lnSpc>
              <a:buFont typeface="Arial" panose="020B0604020202020204" pitchFamily="34" charset="0"/>
              <a:buChar char="•"/>
            </a:pPr>
            <a:r>
              <a:rPr lang="en-IN" sz="2000" dirty="0"/>
              <a:t>NodemcuESP8266  wi-fi module</a:t>
            </a:r>
          </a:p>
          <a:p>
            <a:pPr marL="342900" indent="-342900">
              <a:lnSpc>
                <a:spcPct val="150000"/>
              </a:lnSpc>
              <a:buFont typeface="Arial" panose="020B0604020202020204" pitchFamily="34" charset="0"/>
              <a:buChar char="•"/>
            </a:pPr>
            <a:r>
              <a:rPr lang="en-IN" sz="2000" dirty="0"/>
              <a:t>SCT-013 Current Sensor</a:t>
            </a:r>
          </a:p>
          <a:p>
            <a:pPr marL="342900" indent="-342900">
              <a:lnSpc>
                <a:spcPct val="150000"/>
              </a:lnSpc>
              <a:buFont typeface="Arial" panose="020B0604020202020204" pitchFamily="34" charset="0"/>
              <a:buChar char="•"/>
            </a:pPr>
            <a:r>
              <a:rPr lang="en-IN" sz="2000" dirty="0"/>
              <a:t>ZMPT101B AC Single Phase Voltage Sensor</a:t>
            </a:r>
          </a:p>
          <a:p>
            <a:pPr marL="342900" indent="-342900">
              <a:lnSpc>
                <a:spcPct val="150000"/>
              </a:lnSpc>
              <a:buFont typeface="Arial" panose="020B0604020202020204" pitchFamily="34" charset="0"/>
              <a:buChar char="•"/>
            </a:pPr>
            <a:r>
              <a:rPr lang="en-IN" sz="2000" dirty="0"/>
              <a:t>Single Phase Digital Energy Meter</a:t>
            </a:r>
          </a:p>
          <a:p>
            <a:pPr marL="342900" indent="-342900">
              <a:lnSpc>
                <a:spcPct val="150000"/>
              </a:lnSpc>
              <a:buFont typeface="Arial" panose="020B0604020202020204" pitchFamily="34" charset="0"/>
              <a:buChar char="•"/>
            </a:pPr>
            <a:r>
              <a:rPr lang="en-IN" sz="2000" dirty="0"/>
              <a:t>LCD Display</a:t>
            </a:r>
          </a:p>
          <a:p>
            <a:pPr marL="342900" indent="-342900">
              <a:lnSpc>
                <a:spcPct val="150000"/>
              </a:lnSpc>
              <a:buFont typeface="Arial" panose="020B0604020202020204" pitchFamily="34" charset="0"/>
              <a:buChar char="•"/>
            </a:pPr>
            <a:r>
              <a:rPr lang="en-IN" sz="2000" dirty="0"/>
              <a:t>Bulb </a:t>
            </a:r>
          </a:p>
        </p:txBody>
      </p:sp>
    </p:spTree>
    <p:extLst>
      <p:ext uri="{BB962C8B-B14F-4D97-AF65-F5344CB8AC3E}">
        <p14:creationId xmlns:p14="http://schemas.microsoft.com/office/powerpoint/2010/main" val="2567342841"/>
      </p:ext>
    </p:extLst>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595</TotalTime>
  <Words>2122</Words>
  <Application>Microsoft Office PowerPoint</Application>
  <PresentationFormat>On-screen Show (4:3)</PresentationFormat>
  <Paragraphs>195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Söhne</vt:lpstr>
      <vt:lpstr>Times New Roman</vt:lpstr>
      <vt:lpstr>Wingdings</vt:lpstr>
      <vt:lpstr>2_Default Design</vt:lpstr>
      <vt:lpstr>“Smart Power Management System for real-time monitoring and control of electrical units' consumption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PLANT MONITORING SYSTEM ”</dc:title>
  <dc:creator>Allah</dc:creator>
  <cp:lastModifiedBy>1NH21EC408-Mohammed Sharuk m s</cp:lastModifiedBy>
  <cp:revision>8</cp:revision>
  <dcterms:modified xsi:type="dcterms:W3CDTF">2023-12-28T01:54:48Z</dcterms:modified>
</cp:coreProperties>
</file>