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450"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5AA6-F983-43B2-86A7-18859617F697}" type="datetimeFigureOut">
              <a:rPr lang="en-IN" smtClean="0"/>
              <a:t>25-03-2024</a:t>
            </a:fld>
            <a:endParaRPr lang="en-IN"/>
          </a:p>
        </p:txBody>
      </p:sp>
      <p:sp>
        <p:nvSpPr>
          <p:cNvPr id="104867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D06F1-75F2-4526-8D0E-715476C6865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DF319B4C-8463-4D9E-87F2-7C963D3C0EEC}" type="datetimeFigureOut">
              <a:rPr lang="en-IN" smtClean="0"/>
              <a:t>25-03-2024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endParaRPr lang="en-IN"/>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3"/>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47" name="Footer Placeholder 4"/>
          <p:cNvSpPr>
            <a:spLocks noGrp="1"/>
          </p:cNvSpPr>
          <p:nvPr>
            <p:ph type="ftr" sz="quarter" idx="11"/>
          </p:nvPr>
        </p:nvSpPr>
        <p:spPr/>
        <p:txBody>
          <a:bodyPr/>
          <a:lstStyle/>
          <a:p>
            <a:endParaRPr lang="en-IN"/>
          </a:p>
        </p:txBody>
      </p:sp>
      <p:sp>
        <p:nvSpPr>
          <p:cNvPr id="1048648" name="Slide Number Placeholder 5"/>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3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5" name="Date Placeholder 3"/>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36" name="Footer Placeholder 4"/>
          <p:cNvSpPr>
            <a:spLocks noGrp="1"/>
          </p:cNvSpPr>
          <p:nvPr>
            <p:ph type="ftr" sz="quarter" idx="11"/>
          </p:nvPr>
        </p:nvSpPr>
        <p:spPr/>
        <p:txBody>
          <a:bodyPr/>
          <a:lstStyle/>
          <a:p>
            <a:endParaRPr lang="en-IN"/>
          </a:p>
        </p:txBody>
      </p:sp>
      <p:sp>
        <p:nvSpPr>
          <p:cNvPr id="1048637" name="Slide Number Placeholder 5"/>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IN"/>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10"/>
          </p:nvPr>
        </p:nvSpPr>
        <p:spPr/>
        <p:txBody>
          <a:bodyPr/>
          <a:lstStyle/>
          <a:p>
            <a:fld id="{DF319B4C-8463-4D9E-87F2-7C963D3C0EEC}" type="datetimeFigureOut">
              <a:rPr lang="en-IN" smtClean="0"/>
              <a:t>25-03-2024</a:t>
            </a:fld>
            <a:endParaRPr lang="en-IN"/>
          </a:p>
        </p:txBody>
      </p:sp>
      <p:sp>
        <p:nvSpPr>
          <p:cNvPr id="1048596" name="Footer Placeholder 4"/>
          <p:cNvSpPr>
            <a:spLocks noGrp="1"/>
          </p:cNvSpPr>
          <p:nvPr>
            <p:ph type="ftr" sz="quarter" idx="11"/>
          </p:nvPr>
        </p:nvSpPr>
        <p:spPr/>
        <p:txBody>
          <a:bodyPr/>
          <a:lstStyle/>
          <a:p>
            <a:endParaRPr lang="en-IN"/>
          </a:p>
        </p:txBody>
      </p:sp>
      <p:sp>
        <p:nvSpPr>
          <p:cNvPr id="1048597" name="Slide Number Placeholder 5"/>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5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52" name="Footer Placeholder 4"/>
          <p:cNvSpPr>
            <a:spLocks noGrp="1"/>
          </p:cNvSpPr>
          <p:nvPr>
            <p:ph type="ftr" sz="quarter" idx="11"/>
          </p:nvPr>
        </p:nvSpPr>
        <p:spPr/>
        <p:txBody>
          <a:bodyPr/>
          <a:lstStyle/>
          <a:p>
            <a:endParaRPr lang="en-IN"/>
          </a:p>
        </p:txBody>
      </p:sp>
      <p:sp>
        <p:nvSpPr>
          <p:cNvPr id="1048653" name="Slide Number Placeholder 5"/>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endParaRPr lang="en-IN"/>
          </a:p>
        </p:txBody>
      </p:sp>
      <p:sp>
        <p:nvSpPr>
          <p:cNvPr id="1048655"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6"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Date Placeholder 4"/>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58" name="Footer Placeholder 5"/>
          <p:cNvSpPr>
            <a:spLocks noGrp="1"/>
          </p:cNvSpPr>
          <p:nvPr>
            <p:ph type="ftr" sz="quarter" idx="11"/>
          </p:nvPr>
        </p:nvSpPr>
        <p:spPr/>
        <p:txBody>
          <a:bodyPr/>
          <a:lstStyle/>
          <a:p>
            <a:endParaRPr lang="en-IN"/>
          </a:p>
        </p:txBody>
      </p:sp>
      <p:sp>
        <p:nvSpPr>
          <p:cNvPr id="1048659" name="Slide Number Placeholder 6"/>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6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Date Placeholder 6"/>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66" name="Footer Placeholder 7"/>
          <p:cNvSpPr>
            <a:spLocks noGrp="1"/>
          </p:cNvSpPr>
          <p:nvPr>
            <p:ph type="ftr" sz="quarter" idx="11"/>
          </p:nvPr>
        </p:nvSpPr>
        <p:spPr/>
        <p:txBody>
          <a:bodyPr/>
          <a:lstStyle/>
          <a:p>
            <a:endParaRPr lang="en-IN"/>
          </a:p>
        </p:txBody>
      </p:sp>
      <p:sp>
        <p:nvSpPr>
          <p:cNvPr id="1048667" name="Slide Number Placeholder 8"/>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endParaRPr lang="en-IN"/>
          </a:p>
        </p:txBody>
      </p:sp>
      <p:sp>
        <p:nvSpPr>
          <p:cNvPr id="1048614" name="Date Placeholder 2"/>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15" name="Footer Placeholder 3"/>
          <p:cNvSpPr>
            <a:spLocks noGrp="1"/>
          </p:cNvSpPr>
          <p:nvPr>
            <p:ph type="ftr" sz="quarter" idx="11"/>
          </p:nvPr>
        </p:nvSpPr>
        <p:spPr/>
        <p:txBody>
          <a:bodyPr/>
          <a:lstStyle/>
          <a:p>
            <a:endParaRPr lang="en-IN"/>
          </a:p>
        </p:txBody>
      </p:sp>
      <p:sp>
        <p:nvSpPr>
          <p:cNvPr id="1048616" name="Slide Number Placeholder 4"/>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4" name="Date Placeholder 1"/>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05" name="Footer Placeholder 2"/>
          <p:cNvSpPr>
            <a:spLocks noGrp="1"/>
          </p:cNvSpPr>
          <p:nvPr>
            <p:ph type="ftr" sz="quarter" idx="11"/>
          </p:nvPr>
        </p:nvSpPr>
        <p:spPr/>
        <p:txBody>
          <a:bodyPr/>
          <a:lstStyle/>
          <a:p>
            <a:endParaRPr lang="en-IN"/>
          </a:p>
        </p:txBody>
      </p:sp>
      <p:sp>
        <p:nvSpPr>
          <p:cNvPr id="1048606" name="Slide Number Placeholder 3"/>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72" name="Footer Placeholder 5"/>
          <p:cNvSpPr>
            <a:spLocks noGrp="1"/>
          </p:cNvSpPr>
          <p:nvPr>
            <p:ph type="ftr" sz="quarter" idx="11"/>
          </p:nvPr>
        </p:nvSpPr>
        <p:spPr/>
        <p:txBody>
          <a:bodyPr/>
          <a:lstStyle/>
          <a:p>
            <a:endParaRPr lang="en-IN"/>
          </a:p>
        </p:txBody>
      </p:sp>
      <p:sp>
        <p:nvSpPr>
          <p:cNvPr id="1048673" name="Slide Number Placeholder 6"/>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4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1" name="Date Placeholder 4"/>
          <p:cNvSpPr>
            <a:spLocks noGrp="1"/>
          </p:cNvSpPr>
          <p:nvPr>
            <p:ph type="dt" sz="half" idx="10"/>
          </p:nvPr>
        </p:nvSpPr>
        <p:spPr/>
        <p:txBody>
          <a:bodyPr/>
          <a:lstStyle/>
          <a:p>
            <a:fld id="{DF319B4C-8463-4D9E-87F2-7C963D3C0EEC}" type="datetimeFigureOut">
              <a:rPr lang="en-IN" smtClean="0"/>
              <a:t>25-03-2024</a:t>
            </a:fld>
            <a:endParaRPr lang="en-IN"/>
          </a:p>
        </p:txBody>
      </p:sp>
      <p:sp>
        <p:nvSpPr>
          <p:cNvPr id="1048642" name="Footer Placeholder 5"/>
          <p:cNvSpPr>
            <a:spLocks noGrp="1"/>
          </p:cNvSpPr>
          <p:nvPr>
            <p:ph type="ftr" sz="quarter" idx="11"/>
          </p:nvPr>
        </p:nvSpPr>
        <p:spPr/>
        <p:txBody>
          <a:bodyPr/>
          <a:lstStyle/>
          <a:p>
            <a:endParaRPr lang="en-IN"/>
          </a:p>
        </p:txBody>
      </p:sp>
      <p:sp>
        <p:nvSpPr>
          <p:cNvPr id="1048643" name="Slide Number Placeholder 6"/>
          <p:cNvSpPr>
            <a:spLocks noGrp="1"/>
          </p:cNvSpPr>
          <p:nvPr>
            <p:ph type="sldNum" sz="quarter" idx="12"/>
          </p:nvPr>
        </p:nvSpPr>
        <p:spPr/>
        <p:txBody>
          <a:bodyPr/>
          <a:lstStyle/>
          <a:p>
            <a:fld id="{F62597C1-BB5B-4FB7-A7C5-DC85E227BC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19B4C-8463-4D9E-87F2-7C963D3C0EEC}" type="datetimeFigureOut">
              <a:rPr lang="en-IN" smtClean="0"/>
              <a:t>25-03-2024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597C1-BB5B-4FB7-A7C5-DC85E227BC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yAV5aZ0una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936B-1F68-F9B1-6CCF-7D398D3626B2}"/>
              </a:ext>
            </a:extLst>
          </p:cNvPr>
          <p:cNvSpPr>
            <a:spLocks noGrp="1"/>
          </p:cNvSpPr>
          <p:nvPr>
            <p:ph type="title"/>
          </p:nvPr>
        </p:nvSpPr>
        <p:spPr/>
        <p:txBody>
          <a:bodyPr/>
          <a:lstStyle/>
          <a:p>
            <a:r>
              <a:rPr lang="en-IN" b="1" dirty="0"/>
              <a:t>Human Following Robot</a:t>
            </a:r>
          </a:p>
        </p:txBody>
      </p:sp>
      <p:sp>
        <p:nvSpPr>
          <p:cNvPr id="3" name="Content Placeholder 2">
            <a:extLst>
              <a:ext uri="{FF2B5EF4-FFF2-40B4-BE49-F238E27FC236}">
                <a16:creationId xmlns:a16="http://schemas.microsoft.com/office/drawing/2014/main" id="{614B8654-F8C8-134C-9186-BDD0B391EA65}"/>
              </a:ext>
            </a:extLst>
          </p:cNvPr>
          <p:cNvSpPr>
            <a:spLocks noGrp="1"/>
          </p:cNvSpPr>
          <p:nvPr>
            <p:ph idx="1"/>
          </p:nvPr>
        </p:nvSpPr>
        <p:spPr/>
        <p:txBody>
          <a:bodyPr/>
          <a:lstStyle/>
          <a:p>
            <a:pPr marL="0" indent="0">
              <a:buNone/>
            </a:pPr>
            <a:r>
              <a:rPr lang="en-GB" sz="3200" b="1" dirty="0"/>
              <a:t>Team</a:t>
            </a:r>
            <a:r>
              <a:rPr lang="en-IN" sz="3200" b="1" dirty="0"/>
              <a:t> Members:</a:t>
            </a:r>
          </a:p>
          <a:p>
            <a:pPr marL="0" indent="0" algn="just">
              <a:buNone/>
            </a:pPr>
            <a:r>
              <a:rPr lang="en-IN" sz="3200" dirty="0"/>
              <a:t>Mohammed Sharuk M S  			1NH21EC408</a:t>
            </a:r>
          </a:p>
          <a:p>
            <a:pPr marL="0" indent="0" algn="just">
              <a:buNone/>
            </a:pPr>
            <a:r>
              <a:rPr lang="en-IN" sz="3200" dirty="0" err="1"/>
              <a:t>Chitraravathi</a:t>
            </a:r>
            <a:r>
              <a:rPr lang="en-IN" sz="3200" dirty="0"/>
              <a:t> </a:t>
            </a:r>
            <a:r>
              <a:rPr lang="en-IN" sz="3200" dirty="0" err="1"/>
              <a:t>Mamadapur</a:t>
            </a:r>
            <a:r>
              <a:rPr lang="en-IN" sz="3200" dirty="0"/>
              <a:t> Raj 		1NH21EC423</a:t>
            </a:r>
          </a:p>
          <a:p>
            <a:pPr marL="0" indent="0" algn="just">
              <a:buNone/>
            </a:pPr>
            <a:r>
              <a:rPr lang="en-IN" sz="3200" dirty="0"/>
              <a:t>Shrinivas V					          1NH21EC424	</a:t>
            </a:r>
            <a:endParaRPr lang="en-GB" sz="3200" dirty="0"/>
          </a:p>
        </p:txBody>
      </p:sp>
    </p:spTree>
    <p:extLst>
      <p:ext uri="{BB962C8B-B14F-4D97-AF65-F5344CB8AC3E}">
        <p14:creationId xmlns:p14="http://schemas.microsoft.com/office/powerpoint/2010/main" val="130501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3"/>
          <p:cNvPicPr>
            <a:picLocks noChangeAspect="1"/>
          </p:cNvPicPr>
          <p:nvPr/>
        </p:nvPicPr>
        <p:blipFill>
          <a:blip r:embed="rId2" cstate="print"/>
          <a:stretch>
            <a:fillRect/>
          </a:stretch>
        </p:blipFill>
        <p:spPr>
          <a:xfrm>
            <a:off x="0" y="-1"/>
            <a:ext cx="645459" cy="755365"/>
          </a:xfrm>
          <a:prstGeom prst="rect">
            <a:avLst/>
          </a:prstGeom>
        </p:spPr>
      </p:pic>
      <p:sp>
        <p:nvSpPr>
          <p:cNvPr id="1048620" name="TextBox 4"/>
          <p:cNvSpPr txBox="1"/>
          <p:nvPr/>
        </p:nvSpPr>
        <p:spPr>
          <a:xfrm>
            <a:off x="1596980" y="251893"/>
            <a:ext cx="9195515"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APPLICATIONS</a:t>
            </a:r>
            <a:endParaRPr lang="en-IN" sz="3600" dirty="0">
              <a:effectLst/>
              <a:latin typeface="Cambria" panose="02040503050406030204" pitchFamily="18" charset="0"/>
              <a:ea typeface="Cambria" panose="02040503050406030204" pitchFamily="18" charset="0"/>
            </a:endParaRPr>
          </a:p>
        </p:txBody>
      </p:sp>
      <p:sp>
        <p:nvSpPr>
          <p:cNvPr id="1048621" name="TextBox 1"/>
          <p:cNvSpPr txBox="1"/>
          <p:nvPr/>
        </p:nvSpPr>
        <p:spPr>
          <a:xfrm>
            <a:off x="457200" y="1460691"/>
            <a:ext cx="1112520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omic Sans MS" panose="030F0702030302020204" pitchFamily="66" charset="0"/>
              </a:rPr>
              <a:t>It Can assist  in carrying loads for people working in airport libraries</a:t>
            </a:r>
          </a:p>
          <a:p>
            <a:pPr marL="285750" indent="-285750">
              <a:buFont typeface="Arial" panose="020B0604020202020204" pitchFamily="34" charset="0"/>
              <a:buChar char="•"/>
            </a:pPr>
            <a:r>
              <a:rPr lang="en-US" sz="2800" dirty="0">
                <a:latin typeface="Comic Sans MS" panose="030F0702030302020204" pitchFamily="66" charset="0"/>
              </a:rPr>
              <a:t>It can serve people at shopping center by carrying goods.</a:t>
            </a:r>
          </a:p>
          <a:p>
            <a:pPr marL="285750" indent="-285750">
              <a:buFont typeface="Arial" panose="020B0604020202020204" pitchFamily="34" charset="0"/>
              <a:buChar char="•"/>
            </a:pPr>
            <a:r>
              <a:rPr lang="en-US" sz="2800" dirty="0">
                <a:latin typeface="Comic Sans MS" panose="030F0702030302020204" pitchFamily="66" charset="0"/>
              </a:rPr>
              <a:t>It can assist elderly people ,special children</a:t>
            </a:r>
          </a:p>
          <a:p>
            <a:pPr marL="285750" indent="-285750">
              <a:buFont typeface="Arial" panose="020B0604020202020204" pitchFamily="34" charset="0"/>
              <a:buChar char="•"/>
            </a:pPr>
            <a:r>
              <a:rPr lang="en-US" sz="2800" dirty="0">
                <a:latin typeface="Comic Sans MS" panose="030F0702030302020204" pitchFamily="66" charset="0"/>
              </a:rPr>
              <a:t>It can used as a bodyguard for humans</a:t>
            </a:r>
          </a:p>
          <a:p>
            <a:endParaRPr lang="en-IN" sz="2800" dirty="0">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3"/>
          <p:cNvPicPr>
            <a:picLocks noChangeAspect="1"/>
          </p:cNvPicPr>
          <p:nvPr/>
        </p:nvPicPr>
        <p:blipFill>
          <a:blip r:embed="rId2" cstate="print"/>
          <a:stretch>
            <a:fillRect/>
          </a:stretch>
        </p:blipFill>
        <p:spPr>
          <a:xfrm>
            <a:off x="0" y="-1"/>
            <a:ext cx="645459" cy="755365"/>
          </a:xfrm>
          <a:prstGeom prst="rect">
            <a:avLst/>
          </a:prstGeom>
        </p:spPr>
      </p:pic>
      <p:sp>
        <p:nvSpPr>
          <p:cNvPr id="1048622" name="TextBox 4"/>
          <p:cNvSpPr txBox="1"/>
          <p:nvPr/>
        </p:nvSpPr>
        <p:spPr>
          <a:xfrm>
            <a:off x="3046927" y="251893"/>
            <a:ext cx="6098146"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CONCLUSION</a:t>
            </a:r>
            <a:endParaRPr lang="en-IN" sz="3600" dirty="0">
              <a:effectLst/>
              <a:latin typeface="Cambria" panose="02040503050406030204" pitchFamily="18" charset="0"/>
              <a:ea typeface="Cambria" panose="02040503050406030204" pitchFamily="18" charset="0"/>
            </a:endParaRPr>
          </a:p>
        </p:txBody>
      </p:sp>
      <p:sp>
        <p:nvSpPr>
          <p:cNvPr id="1048623" name="TextBox 1"/>
          <p:cNvSpPr txBox="1"/>
          <p:nvPr/>
        </p:nvSpPr>
        <p:spPr>
          <a:xfrm>
            <a:off x="573741" y="1727860"/>
            <a:ext cx="11223812"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omic Sans MS" panose="030F0702030302020204" pitchFamily="66" charset="0"/>
              </a:rPr>
              <a:t>Designed human follower robot using Arduino microcontroller </a:t>
            </a:r>
          </a:p>
          <a:p>
            <a:pPr marL="457200" indent="-457200">
              <a:buFont typeface="Arial" panose="020B0604020202020204" pitchFamily="34" charset="0"/>
              <a:buChar char="•"/>
            </a:pPr>
            <a:r>
              <a:rPr lang="en-US" sz="2800" dirty="0">
                <a:latin typeface="Comic Sans MS" panose="030F0702030302020204" pitchFamily="66" charset="0"/>
              </a:rPr>
              <a:t>It can follow a human whenever he move.</a:t>
            </a:r>
          </a:p>
          <a:p>
            <a:pPr marL="457200" indent="-457200">
              <a:buFont typeface="Arial" panose="020B0604020202020204" pitchFamily="34" charset="0"/>
              <a:buChar char="•"/>
            </a:pPr>
            <a:r>
              <a:rPr lang="en-US" sz="2800" dirty="0">
                <a:latin typeface="Comic Sans MS" panose="030F0702030302020204" pitchFamily="66" charset="0"/>
              </a:rPr>
              <a:t>This project makes use of Arduino, an engine of different varieties of sensors to attain its aim</a:t>
            </a:r>
          </a:p>
          <a:p>
            <a:endParaRPr lang="en-IN" sz="2800" dirty="0">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3"/>
          <p:cNvPicPr>
            <a:picLocks noChangeAspect="1"/>
          </p:cNvPicPr>
          <p:nvPr/>
        </p:nvPicPr>
        <p:blipFill>
          <a:blip r:embed="rId2" cstate="print"/>
          <a:stretch>
            <a:fillRect/>
          </a:stretch>
        </p:blipFill>
        <p:spPr>
          <a:xfrm>
            <a:off x="0" y="-1"/>
            <a:ext cx="645459" cy="755365"/>
          </a:xfrm>
          <a:prstGeom prst="rect">
            <a:avLst/>
          </a:prstGeom>
        </p:spPr>
      </p:pic>
      <p:sp>
        <p:nvSpPr>
          <p:cNvPr id="1048624" name="TextBox 4"/>
          <p:cNvSpPr txBox="1"/>
          <p:nvPr/>
        </p:nvSpPr>
        <p:spPr>
          <a:xfrm>
            <a:off x="3046927" y="251893"/>
            <a:ext cx="6098146"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REFERENCES</a:t>
            </a:r>
            <a:endParaRPr lang="en-IN" sz="3600" dirty="0">
              <a:effectLst/>
              <a:latin typeface="Cambria" panose="02040503050406030204" pitchFamily="18" charset="0"/>
              <a:ea typeface="Cambria" panose="02040503050406030204" pitchFamily="18" charset="0"/>
            </a:endParaRPr>
          </a:p>
        </p:txBody>
      </p:sp>
      <p:sp>
        <p:nvSpPr>
          <p:cNvPr id="1048625" name="TextBox 1"/>
          <p:cNvSpPr txBox="1"/>
          <p:nvPr/>
        </p:nvSpPr>
        <p:spPr>
          <a:xfrm>
            <a:off x="1333554" y="1159080"/>
            <a:ext cx="10671002" cy="2616101"/>
          </a:xfrm>
          <a:prstGeom prst="rect">
            <a:avLst/>
          </a:prstGeom>
          <a:noFill/>
        </p:spPr>
        <p:txBody>
          <a:bodyPr wrap="square" rtlCol="0">
            <a:spAutoFit/>
          </a:bodyPr>
          <a:lstStyle/>
          <a:p>
            <a:pPr algn="l"/>
            <a:r>
              <a:rPr lang="en-US" sz="2000" dirty="0"/>
              <a:t>From YouTube</a:t>
            </a:r>
            <a:r>
              <a:rPr lang="en-US" dirty="0"/>
              <a:t>:</a:t>
            </a:r>
          </a:p>
          <a:p>
            <a:pPr algn="l"/>
            <a:r>
              <a:rPr lang="en-US" dirty="0"/>
              <a:t> </a:t>
            </a:r>
            <a:r>
              <a:rPr lang="en-US" dirty="0">
                <a:hlinkClick r:id="rId3"/>
              </a:rPr>
              <a:t>https://youtu.be/yAV5aZ0unag</a:t>
            </a:r>
            <a:endParaRPr lang="en-US" dirty="0"/>
          </a:p>
          <a:p>
            <a:pPr algn="l"/>
            <a:endParaRPr lang="en-US" dirty="0"/>
          </a:p>
          <a:p>
            <a:pPr algn="l"/>
            <a:endParaRPr lang="en-US" dirty="0"/>
          </a:p>
          <a:p>
            <a:pPr algn="l"/>
            <a:r>
              <a:rPr lang="en-US" dirty="0"/>
              <a:t>                       </a:t>
            </a:r>
          </a:p>
          <a:p>
            <a:pPr algn="l"/>
            <a:r>
              <a:rPr lang="en-US" sz="2400" dirty="0">
                <a:latin typeface="Comic Sans MS" panose="030F0702030302020204" pitchFamily="66" charset="0"/>
              </a:rPr>
              <a:t>       K. Morioka, J.-H. Lee, and H. Hashimoto, “A human-based mobile robot with a distributed sensor network,” IEEE Trans. Electron., Vol. 51,nxa. 1, pp. 229-237, Feb. 2004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6"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27" name="Freeform: Shape 10"/>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28" name="Rectangle 12"/>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9" name="Rectangle 14"/>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0" name="Freeform: Shape 16"/>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1" name="Isosceles Triangle 18"/>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65" name="Picture 2" descr="Text  Description automatically generated"/>
          <p:cNvPicPr>
            <a:picLocks noChangeAspect="1"/>
          </p:cNvPicPr>
          <p:nvPr/>
        </p:nvPicPr>
        <p:blipFill>
          <a:blip r:embed="rId2"/>
          <a:stretch>
            <a:fillRect/>
          </a:stretch>
        </p:blipFill>
        <p:spPr>
          <a:xfrm>
            <a:off x="643467" y="1725083"/>
            <a:ext cx="10905066" cy="3407833"/>
          </a:xfrm>
          <a:prstGeom prst="rect">
            <a:avLst/>
          </a:prstGeom>
          <a:ln>
            <a:noFill/>
          </a:ln>
        </p:spPr>
      </p:pic>
      <p:sp>
        <p:nvSpPr>
          <p:cNvPr id="1048632" name="Isosceles Triangle 20"/>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66" name="Picture 3"/>
          <p:cNvPicPr>
            <a:picLocks noChangeAspect="1"/>
          </p:cNvPicPr>
          <p:nvPr/>
        </p:nvPicPr>
        <p:blipFill>
          <a:blip r:embed="rId3" cstate="print"/>
          <a:stretch>
            <a:fillRect/>
          </a:stretch>
        </p:blipFill>
        <p:spPr>
          <a:xfrm>
            <a:off x="0" y="-1"/>
            <a:ext cx="645459" cy="755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3"/>
          <p:cNvPicPr>
            <a:picLocks noChangeAspect="1"/>
          </p:cNvPicPr>
          <p:nvPr/>
        </p:nvPicPr>
        <p:blipFill>
          <a:blip r:embed="rId2" cstate="print"/>
          <a:stretch>
            <a:fillRect/>
          </a:stretch>
        </p:blipFill>
        <p:spPr>
          <a:xfrm>
            <a:off x="0" y="-1"/>
            <a:ext cx="645459" cy="755365"/>
          </a:xfrm>
          <a:prstGeom prst="rect">
            <a:avLst/>
          </a:prstGeom>
        </p:spPr>
      </p:pic>
      <p:sp>
        <p:nvSpPr>
          <p:cNvPr id="1048598" name="TextBox 4"/>
          <p:cNvSpPr txBox="1"/>
          <p:nvPr/>
        </p:nvSpPr>
        <p:spPr>
          <a:xfrm>
            <a:off x="3046927" y="226136"/>
            <a:ext cx="6098146"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CONTENTS</a:t>
            </a:r>
            <a:endParaRPr lang="en-IN" sz="3600" dirty="0">
              <a:effectLst/>
              <a:latin typeface="Cambria" panose="02040503050406030204" pitchFamily="18" charset="0"/>
              <a:ea typeface="Cambria" panose="02040503050406030204" pitchFamily="18" charset="0"/>
            </a:endParaRPr>
          </a:p>
        </p:txBody>
      </p:sp>
      <p:sp>
        <p:nvSpPr>
          <p:cNvPr id="1048599" name="TextBox 2"/>
          <p:cNvSpPr txBox="1"/>
          <p:nvPr/>
        </p:nvSpPr>
        <p:spPr>
          <a:xfrm>
            <a:off x="1044388" y="1324332"/>
            <a:ext cx="10103224" cy="4434840"/>
          </a:xfrm>
          <a:prstGeom prst="rect">
            <a:avLst/>
          </a:prstGeom>
          <a:noFill/>
        </p:spPr>
        <p:txBody>
          <a:bodyPr wrap="square" rtlCol="0">
            <a:spAutoFit/>
          </a:bodyPr>
          <a:lstStyle/>
          <a:p>
            <a:pPr>
              <a:buNone/>
            </a:pPr>
            <a:r>
              <a:rPr lang="en-US" sz="3200" dirty="0">
                <a:latin typeface="Comic Sans MS" panose="030F0702030302020204" pitchFamily="66" charset="0"/>
              </a:rPr>
              <a:t>• Introduction </a:t>
            </a:r>
          </a:p>
          <a:p>
            <a:pPr>
              <a:buNone/>
            </a:pPr>
            <a:r>
              <a:rPr lang="en-US" sz="3200" dirty="0">
                <a:latin typeface="Comic Sans MS" panose="030F0702030302020204" pitchFamily="66" charset="0"/>
              </a:rPr>
              <a:t>• Block Diagram </a:t>
            </a:r>
          </a:p>
          <a:p>
            <a:pPr>
              <a:buNone/>
            </a:pPr>
            <a:r>
              <a:rPr lang="en-US" sz="3200" dirty="0">
                <a:latin typeface="Comic Sans MS" panose="030F0702030302020204" pitchFamily="66" charset="0"/>
              </a:rPr>
              <a:t>• Components Required</a:t>
            </a:r>
          </a:p>
          <a:p>
            <a:pPr>
              <a:buNone/>
            </a:pPr>
            <a:r>
              <a:rPr lang="en-US" sz="3200" dirty="0">
                <a:latin typeface="Comic Sans MS" panose="030F0702030302020204" pitchFamily="66" charset="0"/>
              </a:rPr>
              <a:t>• Cost Estimation</a:t>
            </a:r>
          </a:p>
          <a:p>
            <a:pPr marL="0" indent="0">
              <a:buNone/>
            </a:pPr>
            <a:r>
              <a:rPr lang="en-US" sz="3200" dirty="0">
                <a:latin typeface="Comic Sans MS" panose="030F0702030302020204" pitchFamily="66" charset="0"/>
              </a:rPr>
              <a:t>• Methodology</a:t>
            </a:r>
          </a:p>
          <a:p>
            <a:pPr marL="0" indent="0">
              <a:buNone/>
            </a:pPr>
            <a:r>
              <a:rPr lang="en-US" sz="3200" dirty="0">
                <a:latin typeface="Comic Sans MS" panose="030F0702030302020204" pitchFamily="66" charset="0"/>
              </a:rPr>
              <a:t>• Advantages and Disadvantages</a:t>
            </a:r>
          </a:p>
          <a:p>
            <a:pPr marL="0" indent="0">
              <a:buNone/>
            </a:pPr>
            <a:r>
              <a:rPr lang="en-US" sz="3200" dirty="0">
                <a:latin typeface="Comic Sans MS" panose="030F0702030302020204" pitchFamily="66" charset="0"/>
              </a:rPr>
              <a:t>• Application</a:t>
            </a:r>
          </a:p>
          <a:p>
            <a:pPr>
              <a:buNone/>
            </a:pPr>
            <a:r>
              <a:rPr lang="en-US" sz="3200" dirty="0">
                <a:latin typeface="Comic Sans MS" panose="030F0702030302020204" pitchFamily="66" charset="0"/>
              </a:rPr>
              <a:t>• Conclusion</a:t>
            </a:r>
          </a:p>
          <a:p>
            <a:pPr marL="457200" indent="-457200">
              <a:buFont typeface="Arial" panose="020B0604020202020204" pitchFamily="34" charset="0"/>
              <a:buChar char="•"/>
            </a:pPr>
            <a:r>
              <a:rPr lang="en-US" sz="3200" dirty="0">
                <a:latin typeface="Comic Sans MS" panose="030F0702030302020204" pitchFamily="66"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3"/>
          <p:cNvPicPr>
            <a:picLocks noChangeAspect="1"/>
          </p:cNvPicPr>
          <p:nvPr/>
        </p:nvPicPr>
        <p:blipFill>
          <a:blip r:embed="rId2" cstate="print"/>
          <a:stretch>
            <a:fillRect/>
          </a:stretch>
        </p:blipFill>
        <p:spPr>
          <a:xfrm>
            <a:off x="0" y="-1"/>
            <a:ext cx="645459" cy="755365"/>
          </a:xfrm>
          <a:prstGeom prst="rect">
            <a:avLst/>
          </a:prstGeom>
        </p:spPr>
      </p:pic>
      <p:sp>
        <p:nvSpPr>
          <p:cNvPr id="1048600" name="TextBox 4"/>
          <p:cNvSpPr txBox="1"/>
          <p:nvPr/>
        </p:nvSpPr>
        <p:spPr>
          <a:xfrm>
            <a:off x="3046927" y="251893"/>
            <a:ext cx="6098146"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INTRODUCTION</a:t>
            </a:r>
            <a:endParaRPr lang="en-IN" sz="3600" dirty="0">
              <a:effectLst/>
              <a:latin typeface="Cambria" panose="02040503050406030204" pitchFamily="18" charset="0"/>
              <a:ea typeface="Cambria" panose="02040503050406030204" pitchFamily="18" charset="0"/>
            </a:endParaRPr>
          </a:p>
        </p:txBody>
      </p:sp>
      <p:sp>
        <p:nvSpPr>
          <p:cNvPr id="1048601" name="TextBox 2"/>
          <p:cNvSpPr txBox="1"/>
          <p:nvPr/>
        </p:nvSpPr>
        <p:spPr>
          <a:xfrm>
            <a:off x="564776" y="1362635"/>
            <a:ext cx="11196918" cy="4549140"/>
          </a:xfrm>
          <a:prstGeom prst="rect">
            <a:avLst/>
          </a:prstGeom>
          <a:noFill/>
        </p:spPr>
        <p:txBody>
          <a:bodyPr wrap="square" rtlCol="0">
            <a:spAutoFit/>
          </a:bodyPr>
          <a:lstStyle/>
          <a:p>
            <a:pPr marL="285750" indent="-285750">
              <a:buFont typeface="Arial" panose="020B0604020202020204" pitchFamily="34" charset="0"/>
              <a:buChar char="•"/>
            </a:pPr>
            <a:r>
              <a:rPr lang="en-US" sz="1800" dirty="0"/>
              <a:t> </a:t>
            </a:r>
            <a:r>
              <a:rPr lang="en-US" sz="2800" dirty="0">
                <a:latin typeface="Comic Sans MS" panose="030F0702030302020204" pitchFamily="66" charset="0"/>
              </a:rPr>
              <a:t>Robotic technology has increased appreciably in past couple of years. Such innovations were only a dream for some people a couple of years back. But in this rapid moving world, now there is a need of robot such as “A Human Following Robot” that can interact and co-exist with them. </a:t>
            </a:r>
          </a:p>
          <a:p>
            <a:endParaRPr lang="en-US" sz="2800" dirty="0">
              <a:latin typeface="Comic Sans MS" panose="030F0702030302020204" pitchFamily="66" charset="0"/>
            </a:endParaRPr>
          </a:p>
          <a:p>
            <a:pPr marL="285750" indent="-285750">
              <a:buFont typeface="Arial" panose="020B0604020202020204" pitchFamily="34" charset="0"/>
              <a:buChar char="•"/>
            </a:pPr>
            <a:r>
              <a:rPr lang="en-US" sz="2800" dirty="0">
                <a:latin typeface="Comic Sans MS" panose="030F0702030302020204" pitchFamily="66" charset="0"/>
              </a:rPr>
              <a:t> It is an  High performance, high accuracy, low </a:t>
            </a:r>
            <a:r>
              <a:rPr lang="en-US" sz="2800" dirty="0" err="1">
                <a:latin typeface="Comic Sans MS" panose="030F0702030302020204" pitchFamily="66" charset="0"/>
              </a:rPr>
              <a:t>labour</a:t>
            </a:r>
            <a:r>
              <a:rPr lang="en-US" sz="2800" dirty="0">
                <a:latin typeface="Comic Sans MS" panose="030F0702030302020204" pitchFamily="66" charset="0"/>
              </a:rPr>
              <a:t> cost, ability to work in hazardous situations </a:t>
            </a:r>
          </a:p>
          <a:p>
            <a:endParaRPr lang="en-US" sz="2800" dirty="0">
              <a:latin typeface="Comic Sans MS" panose="030F0702030302020204" pitchFamily="66" charset="0"/>
            </a:endParaRPr>
          </a:p>
          <a:p>
            <a:pPr marL="285750" indent="-285750">
              <a:buFont typeface="Arial" panose="020B0604020202020204" pitchFamily="34" charset="0"/>
              <a:buChar char="•"/>
            </a:pPr>
            <a:r>
              <a:rPr lang="en-US" sz="2800" dirty="0">
                <a:latin typeface="Comic Sans MS" panose="030F0702030302020204" pitchFamily="66" charset="0"/>
              </a:rPr>
              <a:t>Human follower robot used in industrial automation</a:t>
            </a:r>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3"/>
          <p:cNvPicPr>
            <a:picLocks noChangeAspect="1"/>
          </p:cNvPicPr>
          <p:nvPr/>
        </p:nvPicPr>
        <p:blipFill>
          <a:blip r:embed="rId2" cstate="print"/>
          <a:stretch>
            <a:fillRect/>
          </a:stretch>
        </p:blipFill>
        <p:spPr>
          <a:xfrm>
            <a:off x="0" y="-1"/>
            <a:ext cx="645459" cy="755365"/>
          </a:xfrm>
          <a:prstGeom prst="rect">
            <a:avLst/>
          </a:prstGeom>
        </p:spPr>
      </p:pic>
      <p:sp>
        <p:nvSpPr>
          <p:cNvPr id="1048602" name="TextBox 4"/>
          <p:cNvSpPr txBox="1"/>
          <p:nvPr/>
        </p:nvSpPr>
        <p:spPr>
          <a:xfrm>
            <a:off x="3046927" y="251893"/>
            <a:ext cx="6098146" cy="1285240"/>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COMPONENTS REQUIRED</a:t>
            </a:r>
            <a:endParaRPr lang="en-IN" sz="3600" dirty="0">
              <a:effectLst/>
              <a:latin typeface="Cambria" panose="02040503050406030204" pitchFamily="18" charset="0"/>
              <a:ea typeface="Cambria" panose="02040503050406030204" pitchFamily="18" charset="0"/>
            </a:endParaRPr>
          </a:p>
        </p:txBody>
      </p:sp>
      <p:sp>
        <p:nvSpPr>
          <p:cNvPr id="1048603" name="TextBox 1"/>
          <p:cNvSpPr txBox="1"/>
          <p:nvPr/>
        </p:nvSpPr>
        <p:spPr>
          <a:xfrm>
            <a:off x="524435" y="1160930"/>
            <a:ext cx="11143129" cy="3952240"/>
          </a:xfrm>
          <a:prstGeom prst="rect">
            <a:avLst/>
          </a:prstGeom>
          <a:noFill/>
        </p:spPr>
        <p:txBody>
          <a:bodyPr wrap="square" rtlCol="0">
            <a:spAutoFit/>
          </a:bodyPr>
          <a:lstStyle/>
          <a:p>
            <a:pPr>
              <a:buNone/>
            </a:pPr>
            <a:r>
              <a:rPr lang="en-US" sz="3200" dirty="0">
                <a:latin typeface="Comic Sans MS" panose="030F0702030302020204" pitchFamily="66" charset="0"/>
              </a:rPr>
              <a:t>• Microcontroller board – Arduino Uno</a:t>
            </a:r>
          </a:p>
          <a:p>
            <a:pPr>
              <a:buNone/>
            </a:pPr>
            <a:r>
              <a:rPr lang="en-US" sz="3200" dirty="0">
                <a:latin typeface="Comic Sans MS" panose="030F0702030302020204" pitchFamily="66" charset="0"/>
              </a:rPr>
              <a:t>• Ultrasonic Sensor – HCSR04 </a:t>
            </a:r>
          </a:p>
          <a:p>
            <a:pPr>
              <a:buNone/>
            </a:pPr>
            <a:r>
              <a:rPr lang="en-US" sz="3200" dirty="0">
                <a:latin typeface="Comic Sans MS" panose="030F0702030302020204" pitchFamily="66" charset="0"/>
              </a:rPr>
              <a:t>• Motor driver </a:t>
            </a:r>
          </a:p>
          <a:p>
            <a:pPr>
              <a:buNone/>
            </a:pPr>
            <a:r>
              <a:rPr lang="en-US" sz="3200" dirty="0">
                <a:latin typeface="Comic Sans MS" panose="030F0702030302020204" pitchFamily="66" charset="0"/>
              </a:rPr>
              <a:t>• DC Motor </a:t>
            </a:r>
          </a:p>
          <a:p>
            <a:pPr>
              <a:buNone/>
            </a:pPr>
            <a:r>
              <a:rPr lang="en-US" sz="3200" dirty="0">
                <a:latin typeface="Comic Sans MS" panose="030F0702030302020204" pitchFamily="66" charset="0"/>
              </a:rPr>
              <a:t>• Power Supply</a:t>
            </a:r>
          </a:p>
          <a:p>
            <a:pPr>
              <a:buNone/>
            </a:pPr>
            <a:r>
              <a:rPr lang="en-US" sz="3200" dirty="0">
                <a:latin typeface="Comic Sans MS" panose="030F0702030302020204" pitchFamily="66" charset="0"/>
              </a:rPr>
              <a:t>• Tool - Arduino IDE </a:t>
            </a:r>
          </a:p>
          <a:p>
            <a:pPr>
              <a:buNone/>
            </a:pPr>
            <a:r>
              <a:rPr lang="en-US" sz="3200" dirty="0">
                <a:latin typeface="Comic Sans MS" panose="030F0702030302020204" pitchFamily="66" charset="0"/>
              </a:rPr>
              <a:t>• Programming languages used Embedded C/C++</a:t>
            </a:r>
          </a:p>
          <a:p>
            <a:endParaRPr lang="en-IN" sz="3200" dirty="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3"/>
          <p:cNvPicPr>
            <a:picLocks noChangeAspect="1"/>
          </p:cNvPicPr>
          <p:nvPr/>
        </p:nvPicPr>
        <p:blipFill>
          <a:blip r:embed="rId2" cstate="print"/>
          <a:stretch>
            <a:fillRect/>
          </a:stretch>
        </p:blipFill>
        <p:spPr>
          <a:xfrm>
            <a:off x="0" y="-1"/>
            <a:ext cx="645459" cy="755365"/>
          </a:xfrm>
          <a:prstGeom prst="rect">
            <a:avLst/>
          </a:prstGeom>
        </p:spPr>
      </p:pic>
      <p:sp>
        <p:nvSpPr>
          <p:cNvPr id="1048607" name="TextBox 4"/>
          <p:cNvSpPr txBox="1"/>
          <p:nvPr/>
        </p:nvSpPr>
        <p:spPr>
          <a:xfrm>
            <a:off x="3046927" y="251893"/>
            <a:ext cx="6098146"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COST ESTIMATION</a:t>
            </a:r>
            <a:endParaRPr lang="en-IN" sz="3600" dirty="0">
              <a:effectLst/>
              <a:latin typeface="Cambria" panose="02040503050406030204" pitchFamily="18" charset="0"/>
              <a:ea typeface="Cambria" panose="02040503050406030204" pitchFamily="18" charset="0"/>
            </a:endParaRPr>
          </a:p>
        </p:txBody>
      </p:sp>
      <p:sp>
        <p:nvSpPr>
          <p:cNvPr id="1048608" name="TextBox 6"/>
          <p:cNvSpPr txBox="1"/>
          <p:nvPr/>
        </p:nvSpPr>
        <p:spPr>
          <a:xfrm>
            <a:off x="5179562" y="2514600"/>
            <a:ext cx="1828800" cy="358141"/>
          </a:xfrm>
          <a:prstGeom prst="rect">
            <a:avLst/>
          </a:prstGeom>
          <a:noFill/>
        </p:spPr>
        <p:txBody>
          <a:bodyPr wrap="square" rtlCol="0">
            <a:spAutoFit/>
          </a:bodyPr>
          <a:lstStyle/>
          <a:p>
            <a:pPr algn="l"/>
            <a:endParaRPr lang="en-US" dirty="0"/>
          </a:p>
        </p:txBody>
      </p:sp>
      <p:sp>
        <p:nvSpPr>
          <p:cNvPr id="1048609" name="TextBox 7"/>
          <p:cNvSpPr txBox="1"/>
          <p:nvPr/>
        </p:nvSpPr>
        <p:spPr>
          <a:xfrm>
            <a:off x="1133067" y="1096907"/>
            <a:ext cx="10370281" cy="5400041"/>
          </a:xfrm>
          <a:prstGeom prst="rect">
            <a:avLst/>
          </a:prstGeom>
          <a:noFill/>
        </p:spPr>
        <p:txBody>
          <a:bodyPr wrap="square" rtlCol="0">
            <a:spAutoFit/>
          </a:bodyPr>
          <a:lstStyle/>
          <a:p>
            <a:pPr marL="457200" indent="-457200" algn="l">
              <a:buFont typeface="Arial" panose="020B0604020202020204" pitchFamily="34" charset="0"/>
              <a:buChar char="•"/>
            </a:pPr>
            <a:r>
              <a:rPr lang="en-US" sz="3200" dirty="0">
                <a:latin typeface="Comic Sans MS" panose="030F0702030302020204" pitchFamily="66" charset="0"/>
              </a:rPr>
              <a:t>Microcontroller board – Arduino Uno:  800   
Ultrasonic Sensor – HCSR04:                50     </a:t>
            </a:r>
          </a:p>
          <a:p>
            <a:pPr marL="457200" indent="-457200" algn="l">
              <a:buFont typeface="Arial" panose="020B0604020202020204" pitchFamily="34" charset="0"/>
              <a:buChar char="•"/>
            </a:pPr>
            <a:r>
              <a:rPr lang="en-US" sz="3200" dirty="0">
                <a:latin typeface="Comic Sans MS" panose="030F0702030302020204" pitchFamily="66" charset="0"/>
              </a:rPr>
              <a:t>IR Sensors:                              2*50:   100
Motor driver:                                       125
DC Motor:                                4*58:   228</a:t>
            </a:r>
          </a:p>
          <a:p>
            <a:pPr marL="457200" indent="-457200" algn="l">
              <a:buFont typeface="Arial" panose="020B0604020202020204" pitchFamily="34" charset="0"/>
              <a:buChar char="•"/>
            </a:pPr>
            <a:r>
              <a:rPr lang="en-US" sz="3200" dirty="0">
                <a:latin typeface="Comic Sans MS" panose="030F0702030302020204" pitchFamily="66" charset="0"/>
              </a:rPr>
              <a:t>Jumping wires:                  Lump sum:     40</a:t>
            </a:r>
          </a:p>
          <a:p>
            <a:pPr marL="457200" indent="-457200" algn="l">
              <a:buFont typeface="Arial" panose="020B0604020202020204" pitchFamily="34" charset="0"/>
              <a:buChar char="•"/>
            </a:pPr>
            <a:r>
              <a:rPr lang="en-US" sz="3200" dirty="0">
                <a:latin typeface="Comic Sans MS" panose="030F0702030302020204" pitchFamily="66" charset="0"/>
              </a:rPr>
              <a:t>Wheels :                                   4*25:   100</a:t>
            </a:r>
          </a:p>
          <a:p>
            <a:pPr marL="457200" indent="-457200" algn="l">
              <a:buFont typeface="Arial" panose="020B0604020202020204" pitchFamily="34" charset="0"/>
              <a:buChar char="•"/>
            </a:pPr>
            <a:r>
              <a:rPr lang="en-US" sz="3200" dirty="0">
                <a:latin typeface="Comic Sans MS" panose="030F0702030302020204" pitchFamily="66" charset="0"/>
              </a:rPr>
              <a:t>Batteries:                                 2*80:   160</a:t>
            </a:r>
          </a:p>
          <a:p>
            <a:pPr marL="457200" indent="-457200" algn="l">
              <a:buFont typeface="Arial" panose="020B0604020202020204" pitchFamily="34" charset="0"/>
              <a:buChar char="•"/>
            </a:pPr>
            <a:r>
              <a:rPr lang="en-US" sz="3200" dirty="0">
                <a:latin typeface="Comic Sans MS" panose="030F0702030302020204" pitchFamily="66" charset="0"/>
              </a:rPr>
              <a:t>Others:                                                100</a:t>
            </a:r>
          </a:p>
          <a:p>
            <a:pPr algn="l"/>
            <a:endParaRPr lang="en-US" sz="3200" dirty="0">
              <a:latin typeface="Comic Sans MS" panose="030F0702030302020204" pitchFamily="66" charset="0"/>
            </a:endParaRPr>
          </a:p>
          <a:p>
            <a:pPr algn="l"/>
            <a:r>
              <a:rPr lang="en-US" sz="3200" dirty="0">
                <a:latin typeface="Comic Sans MS" panose="030F0702030302020204" pitchFamily="66" charset="0"/>
              </a:rPr>
              <a:t>                                            </a:t>
            </a:r>
            <a:r>
              <a:rPr lang="en-US" sz="3200" u="sng" dirty="0">
                <a:latin typeface="Comic Sans MS" panose="030F0702030302020204" pitchFamily="66" charset="0"/>
              </a:rPr>
              <a:t>Total Cost:   1703 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3"/>
          <p:cNvPicPr>
            <a:picLocks noChangeAspect="1"/>
          </p:cNvPicPr>
          <p:nvPr/>
        </p:nvPicPr>
        <p:blipFill>
          <a:blip r:embed="rId2" cstate="print"/>
          <a:stretch>
            <a:fillRect/>
          </a:stretch>
        </p:blipFill>
        <p:spPr>
          <a:xfrm>
            <a:off x="0" y="-1"/>
            <a:ext cx="645459" cy="755365"/>
          </a:xfrm>
          <a:prstGeom prst="rect">
            <a:avLst/>
          </a:prstGeom>
        </p:spPr>
      </p:pic>
      <p:sp>
        <p:nvSpPr>
          <p:cNvPr id="1048610" name="TextBox 4"/>
          <p:cNvSpPr txBox="1"/>
          <p:nvPr/>
        </p:nvSpPr>
        <p:spPr>
          <a:xfrm>
            <a:off x="3046927" y="251893"/>
            <a:ext cx="6098146"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METHODOLOGY</a:t>
            </a:r>
            <a:endParaRPr lang="en-IN" sz="3600" dirty="0">
              <a:effectLst/>
              <a:latin typeface="Cambria" panose="02040503050406030204" pitchFamily="18" charset="0"/>
              <a:ea typeface="Cambria" panose="02040503050406030204" pitchFamily="18" charset="0"/>
            </a:endParaRPr>
          </a:p>
        </p:txBody>
      </p:sp>
      <p:sp>
        <p:nvSpPr>
          <p:cNvPr id="1048611" name="TextBox 1"/>
          <p:cNvSpPr txBox="1"/>
          <p:nvPr/>
        </p:nvSpPr>
        <p:spPr>
          <a:xfrm>
            <a:off x="322729" y="1381526"/>
            <a:ext cx="10928792" cy="3469641"/>
          </a:xfrm>
          <a:prstGeom prst="rect">
            <a:avLst/>
          </a:prstGeom>
          <a:noFill/>
        </p:spPr>
        <p:txBody>
          <a:bodyPr wrap="square" rtlCol="0">
            <a:spAutoFit/>
          </a:bodyPr>
          <a:lstStyle/>
          <a:p>
            <a:pPr algn="l"/>
            <a:r>
              <a:rPr lang="en-US" sz="3200" dirty="0">
                <a:latin typeface="Comic Sans MS" panose="030F0702030302020204" pitchFamily="66" charset="0"/>
              </a:rPr>
              <a:t>First, we have to build a frame or chassis as per the requirement now arrange the component in chassis as per the circuit diagram. At first place four servo motor to corner using glue. Place the Arduino and motor controller. Connect them motors. Fix the ultrasonic sensor and IR sensor. Connect the sensor to the Arduino. Input the code to the Arduino.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4"/>
          <p:cNvPicPr>
            <a:picLocks noChangeAspect="1"/>
          </p:cNvPicPr>
          <p:nvPr/>
        </p:nvPicPr>
        <p:blipFill>
          <a:blip r:embed="rId2"/>
          <a:stretch>
            <a:fillRect/>
          </a:stretch>
        </p:blipFill>
        <p:spPr>
          <a:xfrm>
            <a:off x="827198" y="806824"/>
            <a:ext cx="10537604" cy="5623315"/>
          </a:xfrm>
          <a:prstGeom prst="rect">
            <a:avLst/>
          </a:prstGeom>
        </p:spPr>
      </p:pic>
      <p:sp>
        <p:nvSpPr>
          <p:cNvPr id="1048612" name="TextBox 4"/>
          <p:cNvSpPr txBox="1"/>
          <p:nvPr/>
        </p:nvSpPr>
        <p:spPr>
          <a:xfrm>
            <a:off x="1059871" y="622158"/>
            <a:ext cx="3817743" cy="369332"/>
          </a:xfrm>
          <a:prstGeom prst="rect">
            <a:avLst/>
          </a:prstGeom>
          <a:noFill/>
        </p:spPr>
        <p:txBody>
          <a:bodyPr wrap="square" rtlCol="0">
            <a:spAutoFit/>
          </a:bodyPr>
          <a:lstStyle/>
          <a:p>
            <a:pPr algn="l"/>
            <a:r>
              <a:rPr lang="en-US" b="1" dirty="0"/>
              <a:t>Circuit diagram</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2506043" y="-757925"/>
            <a:ext cx="7701498" cy="3493816"/>
          </a:xfrm>
        </p:spPr>
        <p:txBody>
          <a:bodyPr>
            <a:normAutofit/>
          </a:bodyPr>
          <a:lstStyle/>
          <a:p>
            <a:pPr algn="ctr"/>
            <a:r>
              <a:rPr lang="en-US" sz="6600" u="sng" dirty="0">
                <a:latin typeface="Comic Sans MS" panose="030F0702030302020204" pitchFamily="66" charset="0"/>
              </a:rPr>
              <a:t>Block Diagram</a:t>
            </a:r>
            <a:endParaRPr lang="en-IN" sz="6600" u="sng" dirty="0">
              <a:latin typeface="Comic Sans MS" panose="030F0702030302020204" pitchFamily="66" charset="0"/>
            </a:endParaRPr>
          </a:p>
        </p:txBody>
      </p:sp>
      <p:pic>
        <p:nvPicPr>
          <p:cNvPr id="2097160" name="Content Placeholder 3" descr="download.png"/>
          <p:cNvPicPr>
            <a:picLocks noChangeAspect="1"/>
          </p:cNvPicPr>
          <p:nvPr/>
        </p:nvPicPr>
        <p:blipFill>
          <a:blip r:embed="rId2"/>
          <a:stretch>
            <a:fillRect/>
          </a:stretch>
        </p:blipFill>
        <p:spPr>
          <a:xfrm>
            <a:off x="1984459" y="1964710"/>
            <a:ext cx="8382000" cy="40947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3"/>
          <p:cNvPicPr>
            <a:picLocks noChangeAspect="1"/>
          </p:cNvPicPr>
          <p:nvPr/>
        </p:nvPicPr>
        <p:blipFill>
          <a:blip r:embed="rId2" cstate="print"/>
          <a:stretch>
            <a:fillRect/>
          </a:stretch>
        </p:blipFill>
        <p:spPr>
          <a:xfrm>
            <a:off x="0" y="-1"/>
            <a:ext cx="645459" cy="755365"/>
          </a:xfrm>
          <a:prstGeom prst="rect">
            <a:avLst/>
          </a:prstGeom>
        </p:spPr>
      </p:pic>
      <p:sp>
        <p:nvSpPr>
          <p:cNvPr id="1048618" name="TextBox 4"/>
          <p:cNvSpPr txBox="1"/>
          <p:nvPr/>
        </p:nvSpPr>
        <p:spPr>
          <a:xfrm>
            <a:off x="1596980" y="251893"/>
            <a:ext cx="9195515" cy="707886"/>
          </a:xfrm>
          <a:prstGeom prst="rect">
            <a:avLst/>
          </a:prstGeom>
          <a:noFill/>
        </p:spPr>
        <p:txBody>
          <a:bodyPr wrap="square">
            <a:spAutoFit/>
          </a:bodyPr>
          <a:lstStyle/>
          <a:p>
            <a:pPr algn="ctr">
              <a:spcAft>
                <a:spcPts val="150"/>
              </a:spcAft>
              <a:tabLst>
                <a:tab pos="2028190" algn="l"/>
              </a:tabLst>
            </a:pPr>
            <a:r>
              <a:rPr lang="en-US" sz="4000" b="1" dirty="0">
                <a:effectLst/>
                <a:latin typeface="Cambria" panose="02040503050406030204" pitchFamily="18" charset="0"/>
                <a:ea typeface="Cambria" panose="02040503050406030204" pitchFamily="18" charset="0"/>
              </a:rPr>
              <a:t>ADVANTAGES AND DISADVANTAGES </a:t>
            </a:r>
            <a:endParaRPr lang="en-IN" sz="3600" dirty="0">
              <a:effectLst/>
              <a:latin typeface="Cambria" panose="02040503050406030204" pitchFamily="18" charset="0"/>
              <a:ea typeface="Cambria" panose="02040503050406030204" pitchFamily="18" charset="0"/>
            </a:endParaRPr>
          </a:p>
        </p:txBody>
      </p:sp>
      <p:sp>
        <p:nvSpPr>
          <p:cNvPr id="1048619" name="TextBox 1"/>
          <p:cNvSpPr txBox="1"/>
          <p:nvPr/>
        </p:nvSpPr>
        <p:spPr>
          <a:xfrm>
            <a:off x="645459" y="1174376"/>
            <a:ext cx="11214847" cy="5262979"/>
          </a:xfrm>
          <a:prstGeom prst="rect">
            <a:avLst/>
          </a:prstGeom>
          <a:noFill/>
        </p:spPr>
        <p:txBody>
          <a:bodyPr wrap="square" rtlCol="0">
            <a:spAutoFit/>
          </a:bodyPr>
          <a:lstStyle/>
          <a:p>
            <a:pPr>
              <a:buNone/>
            </a:pPr>
            <a:r>
              <a:rPr lang="en-US" sz="2400" dirty="0">
                <a:latin typeface="Comic Sans MS" panose="030F0702030302020204" pitchFamily="66" charset="0"/>
              </a:rPr>
              <a:t>Advantages :-</a:t>
            </a:r>
          </a:p>
          <a:p>
            <a:pPr>
              <a:buNone/>
            </a:pPr>
            <a:endParaRPr lang="en-US" sz="2400" dirty="0">
              <a:latin typeface="Comic Sans MS" panose="030F0702030302020204" pitchFamily="66" charset="0"/>
            </a:endParaRPr>
          </a:p>
          <a:p>
            <a:pPr>
              <a:buNone/>
            </a:pPr>
            <a:r>
              <a:rPr lang="en-US" sz="2400" dirty="0">
                <a:latin typeface="Comic Sans MS" panose="030F0702030302020204" pitchFamily="66" charset="0"/>
              </a:rPr>
              <a:t>• Code compatibility and expandability across different Arduino boards </a:t>
            </a:r>
          </a:p>
          <a:p>
            <a:pPr>
              <a:buNone/>
            </a:pPr>
            <a:r>
              <a:rPr lang="en-US" sz="2400" dirty="0">
                <a:latin typeface="Comic Sans MS" panose="030F0702030302020204" pitchFamily="66" charset="0"/>
              </a:rPr>
              <a:t>• Cost is less as Arduino is open source </a:t>
            </a:r>
          </a:p>
          <a:p>
            <a:pPr>
              <a:buNone/>
            </a:pPr>
            <a:r>
              <a:rPr lang="en-US" sz="2400" dirty="0">
                <a:latin typeface="Comic Sans MS" panose="030F0702030302020204" pitchFamily="66" charset="0"/>
              </a:rPr>
              <a:t>• The schematic of Arduino is open source. So for future enhancement of the project the board can be extended to add more hardware features </a:t>
            </a:r>
          </a:p>
          <a:p>
            <a:pPr>
              <a:buNone/>
            </a:pPr>
            <a:r>
              <a:rPr lang="en-US" sz="2400" dirty="0">
                <a:latin typeface="Comic Sans MS" panose="030F0702030302020204" pitchFamily="66" charset="0"/>
              </a:rPr>
              <a:t>• Ultrasonic sensor has large range and can be used in any lighting conditions</a:t>
            </a:r>
          </a:p>
          <a:p>
            <a:endParaRPr lang="en-IN" sz="2400" dirty="0">
              <a:latin typeface="Comic Sans MS" panose="030F0702030302020204" pitchFamily="66" charset="0"/>
            </a:endParaRPr>
          </a:p>
          <a:p>
            <a:r>
              <a:rPr lang="en-IN" sz="2400" dirty="0">
                <a:latin typeface="Comic Sans MS" panose="030F0702030302020204" pitchFamily="66" charset="0"/>
              </a:rPr>
              <a:t>Disadvantages :-</a:t>
            </a:r>
            <a:endParaRPr lang="en-US" sz="2400" dirty="0">
              <a:latin typeface="Comic Sans MS" panose="030F0702030302020204" pitchFamily="66" charset="0"/>
            </a:endParaRPr>
          </a:p>
          <a:p>
            <a:endParaRPr lang="en-IN"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They Lead Humans to Lose Their Jobs. …
They Need Constant Power. …
They’re Restricted to their Programming. …
The Perform Relatively Few Tasks. …</a:t>
            </a:r>
            <a:endParaRPr lang="en-IN" sz="2400" dirty="0">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Comic Sans MS</vt:lpstr>
      <vt:lpstr>Office Theme</vt:lpstr>
      <vt:lpstr>Human Following Robot</vt:lpstr>
      <vt:lpstr>PowerPoint Presentation</vt:lpstr>
      <vt:lpstr>PowerPoint Presentation</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Bhargavi K</dc:creator>
  <cp:lastModifiedBy>1NH21EC408-Mohammed Sharuk m s</cp:lastModifiedBy>
  <cp:revision>2</cp:revision>
  <dcterms:created xsi:type="dcterms:W3CDTF">2020-07-23T17:49:10Z</dcterms:created>
  <dcterms:modified xsi:type="dcterms:W3CDTF">2024-03-24T18:57:24Z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7ca24b62f97f44bf83457f81d025141d</vt:lpwstr>
  </property>
</Properties>
</file>