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785" autoAdjust="0"/>
  </p:normalViewPr>
  <p:slideViewPr>
    <p:cSldViewPr showGuides="1">
      <p:cViewPr varScale="1">
        <p:scale>
          <a:sx n="73" d="100"/>
          <a:sy n="73" d="100"/>
        </p:scale>
        <p:origin x="104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karis\OneDrive\Documents\DANASREE%20NAAN%20MUDHALVAN\NAAN%20MUDHALVAN%20PROJECT%20HR%20DATA%20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PROJECT HR DATA ANALYSIS.xlsx]EMPLOYEE CITIZEN DESC!PivotTable1</c:name>
    <c:fmtId val="-1"/>
  </c:pivotSource>
  <c:chart>
    <c:title>
      <c:tx>
        <c:rich>
          <a:bodyPr rot="0" spcFirstLastPara="1" vertOverflow="ellipsis" vert="horz" wrap="square" anchor="ctr" anchorCtr="1"/>
          <a:lstStyle/>
          <a:p>
            <a:pPr>
              <a:defRPr lang="en-US" sz="1600" b="1" i="0" u="none" strike="noStrike" kern="1200" baseline="0">
                <a:solidFill>
                  <a:schemeClr val="lt1"/>
                </a:solidFill>
                <a:latin typeface="+mn-lt"/>
                <a:ea typeface="+mn-ea"/>
                <a:cs typeface="+mn-cs"/>
              </a:defRPr>
            </a:pPr>
            <a:r>
              <a:rPr lang="en-US"/>
              <a:t>EMPLOYEE CITIZEN DESC</a:t>
            </a:r>
            <a:endParaRPr lang="en-US"/>
          </a:p>
        </c:rich>
      </c:tx>
      <c:layout>
        <c:manualLayout>
          <c:xMode val="edge"/>
          <c:yMode val="edge"/>
          <c:x val="0.329771822099072"/>
          <c:y val="0.00286203171100535"/>
        </c:manualLayout>
      </c:layout>
      <c:overlay val="0"/>
      <c:spPr>
        <a:noFill/>
        <a:ln>
          <a:noFill/>
        </a:ln>
        <a:effectLst/>
      </c:spPr>
    </c:title>
    <c:autoTitleDeleted val="0"/>
    <c:view3D>
      <c:rotX val="30"/>
      <c:rotY val="0"/>
      <c:depthPercent val="100"/>
      <c:rAngAx val="0"/>
    </c:view3D>
    <c:floor>
      <c:thickness val="0"/>
      <c:spPr>
        <a:noFill/>
        <a:ln>
          <a:noFill/>
        </a:ln>
        <a:effectLst/>
      </c:spPr>
    </c:floor>
    <c:sideWall>
      <c:thickness val="0"/>
      <c:spPr>
        <a:noFill/>
        <a:ln>
          <a:noFill/>
        </a:ln>
        <a:effectLst/>
      </c:spPr>
    </c:sideWall>
    <c:backWall>
      <c:thickness val="0"/>
      <c:spPr>
        <a:noFill/>
        <a:ln>
          <a:noFill/>
        </a:ln>
        <a:effectLst/>
      </c:spPr>
    </c:backWall>
    <c:plotArea>
      <c:layout>
        <c:manualLayout>
          <c:layoutTarget val="inner"/>
          <c:xMode val="edge"/>
          <c:yMode val="edge"/>
          <c:x val="0"/>
          <c:y val="0.0987963031544061"/>
          <c:w val="1"/>
          <c:h val="0.605761580145544"/>
        </c:manualLayout>
      </c:layout>
      <c:pie3DChart>
        <c:varyColors val="1"/>
        <c:ser>
          <c:idx val="0"/>
          <c:order val="0"/>
          <c:tx>
            <c:strRef>
              <c:f>'EMPLOYEE CITIZEN DESC'!$B$3</c:f>
              <c:strCache>
                <c:ptCount val="1"/>
                <c:pt idx="0">
                  <c:v>Total</c:v>
                </c:pt>
              </c:strCache>
            </c:strRef>
          </c:tx>
          <c:spPr/>
          <c:explosion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dPt>
          <c:dLbls>
            <c:spPr>
              <a:noFill/>
              <a:ln>
                <a:noFill/>
              </a:ln>
              <a:effectLst/>
            </c:spPr>
            <c:txPr>
              <a:bodyPr rot="0" spcFirstLastPara="1" vertOverflow="ellipsis" vert="horz" wrap="square" lIns="38100" tIns="19050" rIns="38100" bIns="19050" anchor="ctr" anchorCtr="1"/>
              <a:lstStyle/>
              <a:p>
                <a:pPr>
                  <a:defRPr lang="en-US" sz="900" b="0" i="0" u="none" strike="noStrike" kern="1200" baseline="0">
                    <a:solidFill>
                      <a:schemeClr val="lt1"/>
                    </a:solid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multiLvlStrRef>
              <c:f>'EMPLOYEE CITIZEN DESC'!$A$4:$A$17</c:f>
              <c:multiLvlStrCache>
                <c:ptCount val="9"/>
                <c:lvl>
                  <c:pt idx="0">
                    <c:v>Production       </c:v>
                  </c:pt>
                  <c:pt idx="1">
                    <c:v>Sales</c:v>
                  </c:pt>
                  <c:pt idx="2">
                    <c:v>Production       </c:v>
                  </c:pt>
                  <c:pt idx="3">
                    <c:v>Admin Offices</c:v>
                  </c:pt>
                  <c:pt idx="4">
                    <c:v>IT/IS</c:v>
                  </c:pt>
                  <c:pt idx="5">
                    <c:v>Production       </c:v>
                  </c:pt>
                  <c:pt idx="6">
                    <c:v>Sales</c:v>
                  </c:pt>
                  <c:pt idx="7">
                    <c:v>Software Engineering</c:v>
                  </c:pt>
                  <c:pt idx="8">
                    <c:v>(blank)</c:v>
                  </c:pt>
                </c:lvl>
                <c:lvl>
                  <c:pt idx="0">
                    <c:v>Eligible NonCitizen</c:v>
                  </c:pt>
                  <c:pt idx="2">
                    <c:v>Non-Citizen</c:v>
                  </c:pt>
                  <c:pt idx="3">
                    <c:v>US Citizen</c:v>
                  </c:pt>
                  <c:pt idx="8">
                    <c:v>(blank)</c:v>
                  </c:pt>
                </c:lvl>
              </c:multiLvlStrCache>
            </c:multiLvlStrRef>
          </c:cat>
          <c:val>
            <c:numRef>
              <c:f>'EMPLOYEE CITIZEN DESC'!$B$4:$B$17</c:f>
              <c:numCache>
                <c:formatCode>General</c:formatCode>
                <c:ptCount val="9"/>
                <c:pt idx="0">
                  <c:v>2</c:v>
                </c:pt>
                <c:pt idx="1">
                  <c:v>2</c:v>
                </c:pt>
                <c:pt idx="2">
                  <c:v>1</c:v>
                </c:pt>
                <c:pt idx="3">
                  <c:v>3</c:v>
                </c:pt>
                <c:pt idx="4">
                  <c:v>21</c:v>
                </c:pt>
                <c:pt idx="5">
                  <c:v>55</c:v>
                </c:pt>
                <c:pt idx="6">
                  <c:v>10</c:v>
                </c:pt>
                <c:pt idx="7">
                  <c:v>5</c:v>
                </c:pt>
              </c:numCache>
            </c:numRef>
          </c:val>
        </c:ser>
        <c:dLbls>
          <c:showLegendKey val="0"/>
          <c:showVal val="1"/>
          <c:showCatName val="0"/>
          <c:showSerName val="0"/>
          <c:showPercent val="0"/>
          <c:showBubbleSize val="0"/>
        </c:dLbls>
      </c:pie3D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lt1"/>
              </a:solidFill>
              <a:latin typeface="+mn-lt"/>
              <a:ea typeface="+mn-ea"/>
              <a:cs typeface="+mn-cs"/>
            </a:defRPr>
          </a:pPr>
        </a:p>
      </c:txPr>
    </c:legend>
    <c:plotVisOnly val="1"/>
    <c:dispBlanksAs val="gap"/>
    <c:showDLblsOverMax val="0"/>
  </c:chart>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txPr>
    <a:bodyPr/>
    <a:lstStyle/>
    <a:p>
      <a:pPr>
        <a:defRPr lang="en-US">
          <a:solidFill>
            <a:schemeClr val="lt1"/>
          </a:solidFill>
          <a:latin typeface="+mn-lt"/>
          <a:ea typeface="+mn-ea"/>
          <a:cs typeface="+mn-cs"/>
        </a:defRPr>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chart" Target="../charts/char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00" y="982098"/>
            <a:ext cx="1695449" cy="1232466"/>
            <a:chOff x="781051" y="1205934"/>
            <a:chExt cx="1695449" cy="1232466"/>
          </a:xfrm>
        </p:grpSpPr>
        <p:sp>
          <p:nvSpPr>
            <p:cNvPr id="3" name="object 3"/>
            <p:cNvSpPr/>
            <p:nvPr/>
          </p:nvSpPr>
          <p:spPr>
            <a:xfrm>
              <a:off x="781051"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28800" y="1205934"/>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619124" y="223837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257174" y="53340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4" name="TextBox 13"/>
          <p:cNvSpPr txBox="1"/>
          <p:nvPr/>
        </p:nvSpPr>
        <p:spPr>
          <a:xfrm>
            <a:off x="1295400" y="4516847"/>
            <a:ext cx="9990877" cy="193802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 Mohammed shuhail I</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 NO: 122201628 , 77A02EC8CE14DD4AF44411A71EDD128F</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 Bachelor of Commerce (Corporate Secretaryship)</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  K.C.S. Kasi Nadar College of Arts and Science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10" name="object 7"/>
          <p:cNvSpPr txBox="1"/>
          <p:nvPr/>
        </p:nvSpPr>
        <p:spPr>
          <a:xfrm>
            <a:off x="-609600" y="674844"/>
            <a:ext cx="9982200" cy="1001556"/>
          </a:xfrm>
          <a:prstGeom prst="rect">
            <a:avLst/>
          </a:prstGeom>
        </p:spPr>
        <p:txBody>
          <a:bodyPr vert="horz" wrap="square" lIns="0" tIns="16510" rIns="0" bIns="0" rtlCol="0">
            <a:spAutoFit/>
          </a:bodyPr>
          <a:lstStyle>
            <a:lvl1pPr>
              <a:defRPr sz="3200" b="0" i="0">
                <a:solidFill>
                  <a:schemeClr val="tx1"/>
                </a:solidFill>
                <a:latin typeface="Trebuchet MS" panose="020B0603020202020204"/>
                <a:ea typeface="+mj-ea"/>
                <a:cs typeface="Trebuchet MS" panose="020B0603020202020204"/>
              </a:defRPr>
            </a:lvl1pPr>
          </a:lstStyle>
          <a:p>
            <a:pPr marL="3213735">
              <a:spcBef>
                <a:spcPts val="130"/>
              </a:spcBef>
            </a:pPr>
            <a:r>
              <a:rPr lang="en-US" b="1" kern="0" dirty="0">
                <a:solidFill>
                  <a:srgbClr val="0F0F0F"/>
                </a:solidFill>
                <a:latin typeface="Times New Roman" panose="02020603050405020304" pitchFamily="18" charset="0"/>
                <a:cs typeface="Times New Roman" panose="02020603050405020304" pitchFamily="18" charset="0"/>
              </a:rPr>
              <a:t>Employee Data Analysis using Excel </a:t>
            </a:r>
            <a:br>
              <a:rPr lang="en-US" b="1" kern="0" dirty="0">
                <a:solidFill>
                  <a:srgbClr val="0F0F0F"/>
                </a:solidFill>
                <a:latin typeface="Roboto" panose="020F0502020204030204" pitchFamily="2" charset="0"/>
              </a:rPr>
            </a:br>
            <a:endParaRPr lang="en-US" kern="0" spc="15" dirty="0"/>
          </a:p>
        </p:txBody>
      </p:sp>
    </p:spTree>
  </p:cSld>
  <p:clrMapOvr>
    <a:masterClrMapping/>
  </p:clrMapOvr>
  <mc:AlternateContent xmlns:mc="http://schemas.openxmlformats.org/markup-compatibility/2006">
    <mc:Choice xmlns:p14="http://schemas.microsoft.com/office/powerpoint/2010/main" Requires="p14">
      <p:transition p14:dur="1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500" fill="hold"/>
                                        <p:tgtEl>
                                          <p:spTgt spid="2"/>
                                        </p:tgtEl>
                                        <p:attrNameLst>
                                          <p:attrName>ppt_x</p:attrName>
                                        </p:attrNameLst>
                                      </p:cBhvr>
                                      <p:tavLst>
                                        <p:tav tm="0">
                                          <p:val>
                                            <p:strVal val="#ppt_x"/>
                                          </p:val>
                                        </p:tav>
                                        <p:tav tm="100000">
                                          <p:val>
                                            <p:strVal val="#ppt_x"/>
                                          </p:val>
                                        </p:tav>
                                      </p:tavLst>
                                    </p:anim>
                                    <p:anim calcmode="lin" valueType="num">
                                      <p:cBhvr additive="base">
                                        <p:cTn id="3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arn(inVertical)">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4"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4" name="Table 3"/>
          <p:cNvGraphicFramePr>
            <a:graphicFrameLocks noGrp="1"/>
          </p:cNvGraphicFramePr>
          <p:nvPr/>
        </p:nvGraphicFramePr>
        <p:xfrm>
          <a:off x="496190" y="1600199"/>
          <a:ext cx="3618609" cy="3762375"/>
        </p:xfrm>
        <a:graphic>
          <a:graphicData uri="http://schemas.openxmlformats.org/drawingml/2006/table">
            <a:tbl>
              <a:tblPr>
                <a:tableStyleId>{5C22544A-7EE6-4342-B048-85BDC9FD1C3A}</a:tableStyleId>
              </a:tblPr>
              <a:tblGrid>
                <a:gridCol w="1900183"/>
                <a:gridCol w="1718426"/>
              </a:tblGrid>
              <a:tr h="250825">
                <a:tc>
                  <a:txBody>
                    <a:bodyPr/>
                    <a:lstStyle/>
                    <a:p>
                      <a:pPr algn="ctr" fontAlgn="b"/>
                      <a:r>
                        <a:rPr lang="en-IN" sz="1100" u="none" strike="noStrike">
                          <a:effectLst/>
                          <a:highlight>
                            <a:srgbClr val="DDEBF7"/>
                          </a:highlight>
                        </a:rPr>
                        <a:t>CITIZEN DESC</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ctr" fontAlgn="b"/>
                      <a:r>
                        <a:rPr lang="en-IN" sz="1100" u="none" strike="noStrike">
                          <a:effectLst/>
                          <a:highlight>
                            <a:srgbClr val="DDEBF7"/>
                          </a:highlight>
                        </a:rPr>
                        <a:t>Count of Department</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r>
              <a:tr h="250825">
                <a:tc>
                  <a:txBody>
                    <a:bodyPr/>
                    <a:lstStyle/>
                    <a:p>
                      <a:pPr algn="ctr" fontAlgn="b"/>
                      <a:r>
                        <a:rPr lang="en-IN" sz="1100" u="none" strike="noStrike">
                          <a:effectLst/>
                        </a:rPr>
                        <a:t>Eligible NonCitizen</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4</a:t>
                      </a:r>
                      <a:endParaRPr lang="en-IN" sz="1100" b="1" i="0" u="none" strike="noStrike">
                        <a:solidFill>
                          <a:srgbClr val="000000"/>
                        </a:solidFill>
                        <a:effectLst/>
                        <a:latin typeface="Calibri" panose="020F0502020204030204" pitchFamily="34" charset="0"/>
                      </a:endParaRPr>
                    </a:p>
                  </a:txBody>
                  <a:tcPr marL="7620" marR="7620" marT="7620" marB="0" anchor="b"/>
                </a:tc>
              </a:tr>
              <a:tr h="250825">
                <a:tc>
                  <a:txBody>
                    <a:bodyPr/>
                    <a:lstStyle/>
                    <a:p>
                      <a:pPr algn="ctr" fontAlgn="b"/>
                      <a:r>
                        <a:rPr lang="en-IN" sz="1100" u="none" strike="noStrike">
                          <a:effectLst/>
                        </a:rPr>
                        <a:t>Production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tr>
              <a:tr h="250825">
                <a:tc>
                  <a:txBody>
                    <a:bodyPr/>
                    <a:lstStyle/>
                    <a:p>
                      <a:pPr algn="ctr" fontAlgn="b"/>
                      <a:r>
                        <a:rPr lang="en-IN" sz="1100" u="none" strike="noStrike">
                          <a:effectLst/>
                        </a:rPr>
                        <a:t>Sales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tr>
              <a:tr h="250825">
                <a:tc>
                  <a:txBody>
                    <a:bodyPr/>
                    <a:lstStyle/>
                    <a:p>
                      <a:pPr algn="ctr" fontAlgn="b"/>
                      <a:r>
                        <a:rPr lang="en-IN" sz="1100" u="none" strike="noStrike">
                          <a:effectLst/>
                        </a:rPr>
                        <a:t>Non-Citizen</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1" i="0" u="none" strike="noStrike">
                        <a:solidFill>
                          <a:srgbClr val="000000"/>
                        </a:solidFill>
                        <a:effectLst/>
                        <a:latin typeface="Calibri" panose="020F0502020204030204" pitchFamily="34" charset="0"/>
                      </a:endParaRPr>
                    </a:p>
                  </a:txBody>
                  <a:tcPr marL="7620" marR="7620" marT="7620" marB="0" anchor="b"/>
                </a:tc>
              </a:tr>
              <a:tr h="250825">
                <a:tc>
                  <a:txBody>
                    <a:bodyPr/>
                    <a:lstStyle/>
                    <a:p>
                      <a:pPr algn="ctr" fontAlgn="b"/>
                      <a:r>
                        <a:rPr lang="en-IN" sz="1100" u="none" strike="noStrike">
                          <a:effectLst/>
                        </a:rPr>
                        <a:t>Production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r>
              <a:tr h="250825">
                <a:tc>
                  <a:txBody>
                    <a:bodyPr/>
                    <a:lstStyle/>
                    <a:p>
                      <a:pPr algn="ctr" fontAlgn="b"/>
                      <a:r>
                        <a:rPr lang="en-IN" sz="1100" u="none" strike="noStrike">
                          <a:effectLst/>
                        </a:rPr>
                        <a:t>US Citizen</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94</a:t>
                      </a:r>
                      <a:endParaRPr lang="en-IN" sz="1100" b="1" i="0" u="none" strike="noStrike">
                        <a:solidFill>
                          <a:srgbClr val="000000"/>
                        </a:solidFill>
                        <a:effectLst/>
                        <a:latin typeface="Calibri" panose="020F0502020204030204" pitchFamily="34" charset="0"/>
                      </a:endParaRPr>
                    </a:p>
                  </a:txBody>
                  <a:tcPr marL="7620" marR="7620" marT="7620" marB="0" anchor="b"/>
                </a:tc>
              </a:tr>
              <a:tr h="250825">
                <a:tc>
                  <a:txBody>
                    <a:bodyPr/>
                    <a:lstStyle/>
                    <a:p>
                      <a:pPr algn="ctr" fontAlgn="b"/>
                      <a:r>
                        <a:rPr lang="en-IN" sz="1100" u="none" strike="noStrike">
                          <a:effectLst/>
                        </a:rPr>
                        <a:t>Admin Offices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tr>
              <a:tr h="250825">
                <a:tc>
                  <a:txBody>
                    <a:bodyPr/>
                    <a:lstStyle/>
                    <a:p>
                      <a:pPr algn="ctr" fontAlgn="b"/>
                      <a:r>
                        <a:rPr lang="en-IN" sz="1100" u="none" strike="noStrike">
                          <a:effectLst/>
                        </a:rPr>
                        <a:t>IT/IS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21</a:t>
                      </a:r>
                      <a:endParaRPr lang="en-IN" sz="1100" b="0" i="0" u="none" strike="noStrike">
                        <a:solidFill>
                          <a:srgbClr val="000000"/>
                        </a:solidFill>
                        <a:effectLst/>
                        <a:latin typeface="Calibri" panose="020F0502020204030204" pitchFamily="34" charset="0"/>
                      </a:endParaRPr>
                    </a:p>
                  </a:txBody>
                  <a:tcPr marL="7620" marR="7620" marT="7620" marB="0" anchor="b"/>
                </a:tc>
              </a:tr>
              <a:tr h="250825">
                <a:tc>
                  <a:txBody>
                    <a:bodyPr/>
                    <a:lstStyle/>
                    <a:p>
                      <a:pPr algn="ctr" fontAlgn="b"/>
                      <a:r>
                        <a:rPr lang="en-IN" sz="1100" u="none" strike="noStrike">
                          <a:effectLst/>
                        </a:rPr>
                        <a:t>Production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55</a:t>
                      </a:r>
                      <a:endParaRPr lang="en-IN" sz="1100" b="0" i="0" u="none" strike="noStrike">
                        <a:solidFill>
                          <a:srgbClr val="000000"/>
                        </a:solidFill>
                        <a:effectLst/>
                        <a:latin typeface="Calibri" panose="020F0502020204030204" pitchFamily="34" charset="0"/>
                      </a:endParaRPr>
                    </a:p>
                  </a:txBody>
                  <a:tcPr marL="7620" marR="7620" marT="7620" marB="0" anchor="b"/>
                </a:tc>
              </a:tr>
              <a:tr h="250825">
                <a:tc>
                  <a:txBody>
                    <a:bodyPr/>
                    <a:lstStyle/>
                    <a:p>
                      <a:pPr algn="ctr" fontAlgn="b"/>
                      <a:r>
                        <a:rPr lang="en-IN" sz="1100" u="none" strike="noStrike">
                          <a:effectLst/>
                        </a:rPr>
                        <a:t>Sales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tr>
              <a:tr h="250825">
                <a:tc>
                  <a:txBody>
                    <a:bodyPr/>
                    <a:lstStyle/>
                    <a:p>
                      <a:pPr algn="ctr" fontAlgn="b"/>
                      <a:r>
                        <a:rPr lang="en-IN" sz="1100" u="none" strike="noStrike">
                          <a:effectLst/>
                        </a:rPr>
                        <a:t>Software Engineering</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tr>
              <a:tr h="250825">
                <a:tc>
                  <a:txBody>
                    <a:bodyPr/>
                    <a:lstStyle/>
                    <a:p>
                      <a:pPr algn="ctr" fontAlgn="b"/>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r>
              <a:tr h="250825">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r>
              <a:tr h="250825">
                <a:tc>
                  <a:txBody>
                    <a:bodyPr/>
                    <a:lstStyle/>
                    <a:p>
                      <a:pPr algn="ctr" fontAlgn="b"/>
                      <a:r>
                        <a:rPr lang="en-IN" sz="1100" u="none" strike="noStrike">
                          <a:effectLst/>
                          <a:highlight>
                            <a:srgbClr val="DDEBF7"/>
                          </a:highlight>
                        </a:rPr>
                        <a:t>Grand Total</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ctr" fontAlgn="b"/>
                      <a:r>
                        <a:rPr lang="en-IN" sz="1100" u="none" strike="noStrike" dirty="0">
                          <a:effectLst/>
                          <a:highlight>
                            <a:srgbClr val="DDEBF7"/>
                          </a:highlight>
                        </a:rPr>
                        <a:t>99</a:t>
                      </a:r>
                      <a:endParaRPr lang="en-IN" sz="1100" b="1" i="0" u="none" strike="noStrike" dirty="0">
                        <a:solidFill>
                          <a:srgbClr val="000000"/>
                        </a:solidFill>
                        <a:effectLst/>
                        <a:highlight>
                          <a:srgbClr val="DDEBF7"/>
                        </a:highlight>
                        <a:latin typeface="Calibri" panose="020F0502020204030204" pitchFamily="34" charset="0"/>
                      </a:endParaRPr>
                    </a:p>
                  </a:txBody>
                  <a:tcPr marL="7620" marR="7620" marT="7620" marB="0" anchor="b"/>
                </a:tc>
              </a:tr>
            </a:tbl>
          </a:graphicData>
        </a:graphic>
      </p:graphicFrame>
      <p:graphicFrame>
        <p:nvGraphicFramePr>
          <p:cNvPr id="8" name="Chart 7"/>
          <p:cNvGraphicFramePr/>
          <p:nvPr/>
        </p:nvGraphicFramePr>
        <p:xfrm>
          <a:off x="4495800" y="1717393"/>
          <a:ext cx="6117590" cy="35279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524000" y="1600200"/>
            <a:ext cx="6705600" cy="3046988"/>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majority of employees are US citizens in production roles (55 employees), followed by 21 eligible non-citizens in production and 10 US citizens in IT/IS roles. Smaller groups include US citizens in sales, admin, and software engineering, with the smallest group being 1 eligible non-citizen in sales. Overall, the workforce is predominantly US citizens, especially in production</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Citizen Description Data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advClick="0" advTm="1000">
        <p15:prstTrans prst="crush"/>
      </p:transition>
    </mc:Choice>
    <mc:Fallback>
      <p:transition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17"/>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 presetClass="path" presetSubtype="0" accel="50000" decel="50000" fill="hold" grpId="0" nodeType="clickEffect">
                                  <p:stCondLst>
                                    <p:cond delay="0"/>
                                  </p:stCondLst>
                                  <p:childTnLst>
                                    <p:animMotion origin="layout" path="M 0 0 C 0.069 0 0.125 0.056 0.125 0.125 C 0.125 0.194 0.069 0.25 0 0.25 C -0.069 0.25 -0.125 0.194 -0.125 0.125 C -0.125 0.056 -0.069 0 0 0 Z" pathEditMode="relative" ptsTypes="">
                                      <p:cBhvr>
                                        <p:cTn id="10" dur="2000" fill="hold"/>
                                        <p:tgtEl>
                                          <p:spTgt spid="2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4857" y="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lang="en-US" dirty="0">
                <a:ln w="9525">
                  <a:solidFill>
                    <a:schemeClr val="bg1"/>
                  </a:solidFill>
                  <a:prstDash val="solid"/>
                </a:ln>
                <a:effectLst>
                  <a:outerShdw blurRad="12700" dist="38100" dir="2700000" algn="tl" rotWithShape="0">
                    <a:schemeClr val="accent5">
                      <a:lumMod val="60000"/>
                      <a:lumOff val="40000"/>
                    </a:schemeClr>
                  </a:outerShdw>
                </a:effectLst>
              </a:rPr>
              <a:t>AGENDA</a:t>
            </a:r>
            <a:endParaRPr lang="en-US" dirty="0">
              <a:ln w="9525">
                <a:solidFill>
                  <a:schemeClr val="bg1"/>
                </a:solidFill>
                <a:prstDash val="solid"/>
              </a:ln>
              <a:effectLst>
                <a:outerShdw blurRad="12700" dist="38100" dir="2700000" algn="tl" rotWithShape="0">
                  <a:schemeClr val="accent5">
                    <a:lumMod val="60000"/>
                    <a:lumOff val="40000"/>
                  </a:schemeClr>
                </a:outerShdw>
              </a:effectLst>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ln w="0">
                <a:solidFill>
                  <a:sysClr val="windowText" lastClr="000000"/>
                </a:solidFill>
              </a:ln>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Problem Statement</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Project Overview</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End Users</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Our Solution and Proposition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latin typeface="Times New Roman" panose="02020603050405020304" pitchFamily="18" charset="0"/>
                <a:cs typeface="Times New Roman" panose="02020603050405020304" pitchFamily="18" charset="0"/>
              </a:rPr>
              <a:t>Dataset Description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Modelling Approach</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Results and </a:t>
            </a:r>
            <a:r>
              <a:rPr lang="en-US" sz="2800" dirty="0">
                <a:latin typeface="Times New Roman" panose="02020603050405020304" pitchFamily="18" charset="0"/>
                <a:cs typeface="Times New Roman" panose="02020603050405020304" pitchFamily="18" charset="0"/>
              </a:rPr>
              <a:t>Discussion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Conclusion</a:t>
            </a:r>
            <a:endParaRPr lang="en-US" sz="2800" b="0" i="0" dirty="0">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143000" y="190500"/>
            <a:ext cx="563689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latin typeface="Times New Roman" panose="02020603050405020304" pitchFamily="18" charset="0"/>
                <a:cs typeface="Times New Roman" panose="02020603050405020304" pitchFamily="18" charset="0"/>
              </a:rPr>
              <a:t>P</a:t>
            </a:r>
            <a:r>
              <a:rPr sz="3600" spc="15" dirty="0">
                <a:latin typeface="Times New Roman" panose="02020603050405020304" pitchFamily="18" charset="0"/>
                <a:cs typeface="Times New Roman" panose="02020603050405020304" pitchFamily="18" charset="0"/>
              </a:rPr>
              <a:t>ROB</a:t>
            </a:r>
            <a:r>
              <a:rPr sz="3600" spc="55" dirty="0">
                <a:latin typeface="Times New Roman" panose="02020603050405020304" pitchFamily="18" charset="0"/>
                <a:cs typeface="Times New Roman" panose="02020603050405020304" pitchFamily="18" charset="0"/>
              </a:rPr>
              <a:t>L</a:t>
            </a:r>
            <a:r>
              <a:rPr sz="3600" spc="-20" dirty="0">
                <a:latin typeface="Times New Roman" panose="02020603050405020304" pitchFamily="18" charset="0"/>
                <a:cs typeface="Times New Roman" panose="02020603050405020304" pitchFamily="18" charset="0"/>
              </a:rPr>
              <a:t>E</a:t>
            </a:r>
            <a:r>
              <a:rPr lang="en-US" sz="3600" spc="20" dirty="0">
                <a:latin typeface="Times New Roman" panose="02020603050405020304" pitchFamily="18" charset="0"/>
                <a:cs typeface="Times New Roman" panose="02020603050405020304" pitchFamily="18" charset="0"/>
              </a:rPr>
              <a:t>M</a:t>
            </a:r>
            <a:r>
              <a:rPr sz="3600" dirty="0"/>
              <a:t>	</a:t>
            </a:r>
            <a:r>
              <a:rPr sz="3600" spc="10" dirty="0"/>
              <a:t>S</a:t>
            </a:r>
            <a:r>
              <a:rPr sz="3600" spc="-370" dirty="0"/>
              <a:t>T</a:t>
            </a:r>
            <a:r>
              <a:rPr sz="3600" spc="-375" dirty="0"/>
              <a:t>A</a:t>
            </a:r>
            <a:r>
              <a:rPr sz="3600" spc="15" dirty="0"/>
              <a:t>T</a:t>
            </a:r>
            <a:r>
              <a:rPr sz="3600" spc="-10" dirty="0"/>
              <a:t>E</a:t>
            </a:r>
            <a:r>
              <a:rPr sz="3600" spc="-20" dirty="0"/>
              <a:t>ME</a:t>
            </a:r>
            <a:r>
              <a:rPr sz="3600" spc="10" dirty="0"/>
              <a:t>NT</a:t>
            </a:r>
            <a:endParaRPr sz="36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2" name="TextBox 11"/>
          <p:cNvSpPr txBox="1"/>
          <p:nvPr/>
        </p:nvSpPr>
        <p:spPr>
          <a:xfrm>
            <a:off x="988004" y="926128"/>
            <a:ext cx="6631996" cy="4524315"/>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Analyze the distribution of employees across different citizenship and job function categories within the company. The pie chart categorizes employees into eight groups: "Eligible, Non Citizen Production, "Eligible Non Citizen Sales," "Non-Citizen Production," "US Citizen Admin Offices," "US Citizen IT/IS," "US Citizen Production," "US Citizen Sales," and "US Citizen Software Engineering." Identify the largest and smallest groups and assess the implications for workforce planning, including diversity, recruitment, and talent management strategies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p:txBody>
          <a:bodyPr/>
          <a:lstStyle/>
          <a:p>
            <a:r>
              <a:rPr lang="en-US"/>
              <a:t>PROJECT	OVERVIEW</a:t>
            </a:r>
            <a:endParaRPr lang="en-US"/>
          </a:p>
        </p:txBody>
      </p:sp>
      <p:sp>
        <p:nvSpPr>
          <p:cNvPr id="10" name="object 10"/>
          <p:cNvSpPr txBox="1">
            <a:spLocks noGrp="1"/>
          </p:cNvSpPr>
          <p:nvPr>
            <p:ph type="sldNum" sz="quarter" idx="7"/>
          </p:nvPr>
        </p:nvSpPr>
        <p:spPr/>
        <p:txBody>
          <a:bodyPr/>
          <a:lstStyle/>
          <a:p>
            <a:fld id="{81D60167-4931-47E6-BA6A-407CBD079E47}" type="slidenum">
              <a:rPr lang="en-US" smtClean="0"/>
            </a:fld>
            <a:endParaRPr lang="en-US"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TextBox 8"/>
          <p:cNvSpPr txBox="1"/>
          <p:nvPr/>
        </p:nvSpPr>
        <p:spPr>
          <a:xfrm>
            <a:off x="1332635" y="1292450"/>
            <a:ext cx="6515965" cy="4154984"/>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EMPLOYEE CITIZEN DESC" shows that the majority of the company's workforce, 55%, are U.S. citizens in production roles. Non-citizens in production follow at 21%. U.S. citizens in sales account for 10%, with smaller percentages in IT/IS (5%), software engineering (3%), and administrative roles (2%). Eligible non-citizens make up the smallest segments in production (2%) and sales (1%). The chart highlights a strong concentration of U.S. citizens, particularly in production roles.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12192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TextBox 6"/>
          <p:cNvSpPr txBox="1"/>
          <p:nvPr/>
        </p:nvSpPr>
        <p:spPr>
          <a:xfrm>
            <a:off x="1219200" y="1066800"/>
            <a:ext cx="6102926" cy="2677656"/>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 The end users of this pie chart are likely HR, management, and legal teams, who need to understand employee distribution by citizenship and role for workforce planning and legal compliance. Department heads and executives may also use it to inform decisions on hiring and resource allocation.</a:t>
            </a:r>
            <a:endParaRPr lang="en-US" sz="24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209800" y="3912097"/>
            <a:ext cx="6102926" cy="1815882"/>
          </a:xfrm>
          <a:prstGeom prst="rect">
            <a:avLst/>
          </a:prstGeom>
          <a:noFill/>
        </p:spPr>
        <p:txBody>
          <a:bodyPr wrap="square">
            <a:spAutoFit/>
          </a:bodyPr>
          <a:lstStyle/>
          <a:p>
            <a:pPr marL="457200" indent="-457200" algn="just">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EMPLOYEE</a:t>
            </a:r>
            <a:endPar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EMPOLYEER</a:t>
            </a:r>
            <a:endPar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ORGANISATION</a:t>
            </a:r>
            <a:endPar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DATA ANALYSER</a:t>
            </a:r>
            <a:endPar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object 6"/>
          <p:cNvSpPr txBox="1">
            <a:spLocks noGrp="1"/>
          </p:cNvSpPr>
          <p:nvPr>
            <p:ph type="title"/>
          </p:nvPr>
        </p:nvSpPr>
        <p:spPr>
          <a:xfrm>
            <a:off x="381000" y="387701"/>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7" name="object 7"/>
          <p:cNvPicPr/>
          <p:nvPr/>
        </p:nvPicPr>
        <p:blipFill>
          <a:blip r:embed="rId1" cstate="print"/>
          <a:stretch>
            <a:fillRect/>
          </a:stretch>
        </p:blipFill>
        <p:spPr>
          <a:xfrm>
            <a:off x="676275" y="6467475"/>
            <a:ext cx="2143125" cy="200025"/>
          </a:xfrm>
          <a:prstGeom prst="rect">
            <a:avLst/>
          </a:prstGeom>
        </p:spPr>
      </p:pic>
      <p:sp>
        <p:nvSpPr>
          <p:cNvPr id="3" name="TextBox 2"/>
          <p:cNvSpPr txBox="1"/>
          <p:nvPr/>
        </p:nvSpPr>
        <p:spPr>
          <a:xfrm>
            <a:off x="1219201" y="1295400"/>
            <a:ext cx="7848600" cy="5262979"/>
          </a:xfrm>
          <a:prstGeom prst="rect">
            <a:avLst/>
          </a:prstGeom>
          <a:noFill/>
        </p:spPr>
        <p:txBody>
          <a:bodyPr wrap="square">
            <a:spAutoFit/>
          </a:bodyPr>
          <a:lstStyle/>
          <a:p>
            <a:pPr marL="342900" indent="-342900"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Data Cleaning: Data cleaning is a process required to remove incomplete records, and modifying data to rectify inaccurate records.</a:t>
            </a:r>
            <a:endParaRPr lang="en-US" sz="2400" dirty="0">
              <a:latin typeface="Times New Roman" panose="02020603050405020304" pitchFamily="18" charset="0"/>
              <a:cs typeface="Times New Roman" panose="02020603050405020304" pitchFamily="18" charset="0"/>
            </a:endParaRPr>
          </a:p>
          <a:p>
            <a:pPr marL="342900" indent="-342900"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Remove Duplicates: It removes the combination of values across all selected range to determine duplicates.</a:t>
            </a:r>
            <a:endParaRPr lang="en-US" sz="2400" dirty="0">
              <a:latin typeface="Times New Roman" panose="02020603050405020304" pitchFamily="18" charset="0"/>
              <a:cs typeface="Times New Roman" panose="02020603050405020304" pitchFamily="18" charset="0"/>
            </a:endParaRPr>
          </a:p>
          <a:p>
            <a:pPr marL="342900" indent="-342900"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Filter: It take my dataset and show only the data that meet my criteria specify</a:t>
            </a:r>
            <a:endParaRPr lang="en-US" sz="2400" dirty="0">
              <a:latin typeface="Times New Roman" panose="02020603050405020304" pitchFamily="18" charset="0"/>
              <a:cs typeface="Times New Roman" panose="02020603050405020304" pitchFamily="18" charset="0"/>
            </a:endParaRPr>
          </a:p>
          <a:p>
            <a:pPr marL="342900" indent="-342900"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Conditional  Formatting : It is used to specify important values stand out in employee performance score in a data set.</a:t>
            </a:r>
            <a:endParaRPr lang="en-US" sz="2400" dirty="0">
              <a:latin typeface="Times New Roman" panose="02020603050405020304" pitchFamily="18" charset="0"/>
              <a:cs typeface="Times New Roman" panose="02020603050405020304" pitchFamily="18" charset="0"/>
            </a:endParaRPr>
          </a:p>
          <a:p>
            <a:pPr marL="342900" indent="-342900"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Slicer: I used slicer to filter my data</a:t>
            </a:r>
            <a:endParaRPr lang="en-US" sz="2400" dirty="0">
              <a:latin typeface="Times New Roman" panose="02020603050405020304" pitchFamily="18" charset="0"/>
              <a:cs typeface="Times New Roman" panose="02020603050405020304" pitchFamily="18" charset="0"/>
            </a:endParaRPr>
          </a:p>
          <a:p>
            <a:pPr marL="342900" indent="-342900"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Pivot Table: I used "pivot table to summarize my huge data</a:t>
            </a:r>
            <a:endParaRPr lang="en-US" sz="2400" dirty="0">
              <a:latin typeface="Times New Roman" panose="02020603050405020304" pitchFamily="18" charset="0"/>
              <a:cs typeface="Times New Roman" panose="02020603050405020304" pitchFamily="18" charset="0"/>
            </a:endParaRPr>
          </a:p>
          <a:p>
            <a:pPr marL="342900" indent="-342900"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Pivot Chart: I used using area graph. "pivot chart" to visually summarizes my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5" name="TextBox 4"/>
          <p:cNvSpPr txBox="1"/>
          <p:nvPr/>
        </p:nvSpPr>
        <p:spPr>
          <a:xfrm>
            <a:off x="990600" y="1228397"/>
            <a:ext cx="7620000" cy="4708981"/>
          </a:xfrm>
          <a:prstGeom prst="rect">
            <a:avLst/>
          </a:prstGeom>
          <a:noFill/>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Emp ID : An employee ID is a unique numerical or alphanumeric code assigned to an employee by their employer. </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Salary : A salaried employee is a worker who is paid a fixed amount of money or compensation by an employer.</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Position : A position description (also known as a job specification) outlines the key responsibilities, duties, and objectives of a role</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Citizen Desc : A citizen is a person who legally belongs to a country and has the rights and protection of that country.</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Manager Name : A Manager, or Supervisor, oversees team members in a certain department to ensure it’s performing effectively.</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Recruitment Source : the recruitment medium that allows job candidates and businesses to communicate and connect to fill vacant work positions.</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Performance Score : It’s simply a measure of performance against whatever it is you are measuring</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TextBox 2"/>
          <p:cNvSpPr txBox="1"/>
          <p:nvPr/>
        </p:nvSpPr>
        <p:spPr>
          <a:xfrm>
            <a:off x="746760" y="1143635"/>
            <a:ext cx="8558530" cy="4523105"/>
          </a:xfrm>
          <a:prstGeom prst="rect">
            <a:avLst/>
          </a:prstGeom>
          <a:noFill/>
        </p:spPr>
        <p:txBody>
          <a:bodyPr wrap="square">
            <a:noAutofit/>
          </a:bodyPr>
          <a:lstStyle/>
          <a:p>
            <a:pPr marL="285750" indent="-28575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Data set was downloaded from Kaggle website</a:t>
            </a: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Extract it from zip format</a:t>
            </a: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Data Cleaning: Data cleaning is a process required to remove incomplete records, and modifying data to rectify inaccurate records.</a:t>
            </a: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Remove Duplicates It removes the combination of values across all selected range to determine duplicates.</a:t>
            </a: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Filter: It take my dataset and show only the data that meet my criteria specify</a:t>
            </a: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Conditional Formatting: It is used to specify important values stand out in employee performance score in a data set</a:t>
            </a: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Slicer: I used slicer to filter my data</a:t>
            </a: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Pivot Table: I used pivot table to summarize my huge data</a:t>
            </a: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Pivot Chart: I used using area graph. "pivot chart" to visually summarizes my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4720</Words>
  <Application>WPS Presentation</Application>
  <PresentationFormat>Widescreen</PresentationFormat>
  <Paragraphs>157</Paragraphs>
  <Slides>11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Trebuchet MS</vt:lpstr>
      <vt:lpstr>Roboto</vt:lpstr>
      <vt:lpstr>Times New Roman</vt:lpstr>
      <vt:lpstr>Courier New</vt:lpstr>
      <vt:lpstr>Calibri</vt:lpstr>
      <vt:lpstr>Microsoft YaHei</vt:lpstr>
      <vt:lpstr>Arial Unicode MS</vt:lpstr>
      <vt:lpstr>Office Theme</vt:lpstr>
      <vt:lpstr> </vt:lpstr>
      <vt:lpstr>PROJECT TITLE</vt:lpstr>
      <vt:lpstr>AGENDA</vt:lpstr>
      <vt:lpstr>PROBLEM	STATEMENT</vt:lpstr>
      <vt:lpstr>PROJECT	OVERVIEW</vt:lpstr>
      <vt:lpstr>WHO ARE THE END USERS?</vt:lpstr>
      <vt:lpstr>OUR SOLUTION AND ITS VALUE PROPOSITION</vt:lpstr>
      <vt:lpstr>Dataset Description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28</cp:revision>
  <dcterms:created xsi:type="dcterms:W3CDTF">2024-03-29T15:07:00Z</dcterms:created>
  <dcterms:modified xsi:type="dcterms:W3CDTF">2024-08-31T09:22:36Z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FD65F833060F44B9BDD66E57A81DBC9F_12</vt:lpwstr>
  </property>
  <property fmtid="{D5CDD505-2E9C-101B-9397-08002B2CF9AE}" pid="5" name="KSOProductBuildVer">
    <vt:lpwstr>1033-12.2.0.17562</vt:lpwstr>
  </property>
</Properties>
</file>