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88785" autoAdjust="0"/>
  </p:normalViewPr>
  <p:slideViewPr>
    <p:cSldViewPr showGuides="1">
      <p:cViewPr varScale="1">
        <p:scale>
          <a:sx n="73" d="100"/>
          <a:sy n="73" d="100"/>
        </p:scale>
        <p:origin x="104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aris\OneDrive\Documents\DANASREE%20NAAN%20MUDHALVAN\NAAN%20MUDHALVAN%20PROJECT%20HR%20DATA%20ANALYSIS.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PROJECT HR DATA ANALYSIS.xlsx]EMPLOYEE CITIZEN DESC!PivotTable1</c:name>
    <c:fmtId val="-1"/>
  </c:pivotSource>
  <c:chart>
    <c:title>
      <c:tx>
        <c:rich>
          <a:bodyPr rot="0" spcFirstLastPara="1" vertOverflow="ellipsis" vert="horz" wrap="square" anchor="ctr" anchorCtr="1"/>
          <a:lstStyle/>
          <a:p>
            <a:pPr>
              <a:defRPr lang="en-US" sz="1600" b="1" i="0" u="none" strike="noStrike" kern="1200" baseline="0">
                <a:solidFill>
                  <a:schemeClr val="lt1"/>
                </a:solidFill>
                <a:latin typeface="+mn-lt"/>
                <a:ea typeface="+mn-ea"/>
                <a:cs typeface="+mn-cs"/>
              </a:defRPr>
            </a:pPr>
            <a:r>
              <a:rPr lang="en-US"/>
              <a:t>EMPLOYEE CITIZEN DESC</a:t>
            </a:r>
            <a:endParaRPr lang="en-US"/>
          </a:p>
        </c:rich>
      </c:tx>
      <c:layout>
        <c:manualLayout>
          <c:xMode val="edge"/>
          <c:yMode val="edge"/>
          <c:x val="0.329771822099072"/>
          <c:y val="0.00286203171100535"/>
        </c:manualLayout>
      </c:layout>
      <c:overlay val="0"/>
      <c:spPr>
        <a:noFill/>
        <a:ln>
          <a:noFill/>
        </a:ln>
        <a:effectLst/>
      </c:spPr>
    </c:title>
    <c:autoTitleDeleted val="0"/>
    <c:view3D>
      <c:rotX val="30"/>
      <c:rotY val="0"/>
      <c:depthPercent val="100"/>
      <c:rAngAx val="0"/>
    </c:view3D>
    <c:floor>
      <c:thickness val="0"/>
      <c:spPr>
        <a:noFill/>
        <a:ln>
          <a:noFill/>
        </a:ln>
        <a:effectLst/>
      </c:spPr>
    </c:floor>
    <c:sideWall>
      <c:thickness val="0"/>
      <c:spPr>
        <a:noFill/>
        <a:ln>
          <a:noFill/>
        </a:ln>
        <a:effectLst/>
      </c:spPr>
    </c:sideWall>
    <c:backWall>
      <c:thickness val="0"/>
      <c:spPr>
        <a:noFill/>
        <a:ln>
          <a:noFill/>
        </a:ln>
        <a:effectLst/>
      </c:spPr>
    </c:backWall>
    <c:plotArea>
      <c:layout>
        <c:manualLayout>
          <c:layoutTarget val="inner"/>
          <c:xMode val="edge"/>
          <c:yMode val="edge"/>
          <c:x val="0.0"/>
          <c:y val="0.0987963031544061"/>
          <c:w val="1.0"/>
          <c:h val="0.605761580145544"/>
        </c:manualLayout>
      </c:layout>
      <c:pie3DChart>
        <c:varyColors val="1"/>
        <c:ser>
          <c:idx val="0"/>
          <c:order val="0"/>
          <c:tx>
            <c:strRef>
              <c:f>'EMPLOYEE CITIZEN DESC'!$B$3</c:f>
              <c:strCache>
                <c:ptCount val="1"/>
                <c:pt idx="0">
                  <c:v>Total</c:v>
                </c:pt>
              </c:strCache>
            </c:strRef>
          </c:tx>
          <c:spPr/>
          <c:explosion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c:spPr>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c:spPr>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c:spPr>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c:spPr>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c:spPr>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c:spPr>
          </c:dPt>
          <c:dLbls>
            <c:spPr>
              <a:noFill/>
              <a:ln>
                <a:noFill/>
              </a:ln>
              <a:effectLst/>
            </c:spPr>
            <c:txPr>
              <a:bodyPr rot="0" spcFirstLastPara="1" vertOverflow="ellipsis" vert="horz" wrap="square" lIns="38100" tIns="19050" rIns="38100" bIns="19050" anchor="ctr" anchorCtr="1"/>
              <a:lstStyle/>
              <a:p>
                <a:pPr>
                  <a:defRPr lang="en-US" sz="900" b="0" i="0" u="none" strike="noStrike" kern="1200" baseline="0">
                    <a:solidFill>
                      <a:schemeClr val="lt1"/>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multiLvlStrRef>
              <c:f>'EMPLOYEE CITIZEN DESC'!$A$4:$A$17</c:f>
              <c:multiLvlStrCache>
                <c:ptCount val="9"/>
                <c:lvl>
                  <c:pt idx="0">
                    <c:v>Production       </c:v>
                  </c:pt>
                  <c:pt idx="1">
                    <c:v>Sales</c:v>
                  </c:pt>
                  <c:pt idx="2">
                    <c:v>Production       </c:v>
                  </c:pt>
                  <c:pt idx="3">
                    <c:v>Admin Offices</c:v>
                  </c:pt>
                  <c:pt idx="4">
                    <c:v>IT/IS</c:v>
                  </c:pt>
                  <c:pt idx="5">
                    <c:v>Production       </c:v>
                  </c:pt>
                  <c:pt idx="6">
                    <c:v>Sales</c:v>
                  </c:pt>
                  <c:pt idx="7">
                    <c:v>Software Engineering</c:v>
                  </c:pt>
                  <c:pt idx="8">
                    <c:v>(blank)</c:v>
                  </c:pt>
                </c:lvl>
                <c:lvl>
                  <c:pt idx="0">
                    <c:v>Eligible NonCitizen</c:v>
                  </c:pt>
                  <c:pt idx="2">
                    <c:v>Non-Citizen</c:v>
                  </c:pt>
                  <c:pt idx="3">
                    <c:v>US Citizen</c:v>
                  </c:pt>
                  <c:pt idx="8">
                    <c:v>(blank)</c:v>
                  </c:pt>
                </c:lvl>
              </c:multiLvlStrCache>
            </c:multiLvlStrRef>
          </c:cat>
          <c:val>
            <c:numRef>
              <c:f>'EMPLOYEE CITIZEN DESC'!$B$4:$B$17</c:f>
              <c:numCache>
                <c:formatCode>General</c:formatCode>
                <c:ptCount val="9"/>
                <c:pt idx="0">
                  <c:v>2.0</c:v>
                </c:pt>
                <c:pt idx="1">
                  <c:v>2.0</c:v>
                </c:pt>
                <c:pt idx="2">
                  <c:v>1.0</c:v>
                </c:pt>
                <c:pt idx="3">
                  <c:v>3.0</c:v>
                </c:pt>
                <c:pt idx="4">
                  <c:v>21.0</c:v>
                </c:pt>
                <c:pt idx="5">
                  <c:v>55.0</c:v>
                </c:pt>
                <c:pt idx="6">
                  <c:v>10.0</c:v>
                </c:pt>
                <c:pt idx="7">
                  <c:v>5.0</c:v>
                </c:pt>
              </c:numCache>
            </c:numRef>
          </c:val>
        </c:ser>
        <c:dLbls>
          <c:showLegendKey val="0"/>
          <c:showVal val="1"/>
          <c:showCatName val="0"/>
          <c:showSerName val="0"/>
          <c:showPercent val="0"/>
          <c:showBubbleSize val="0"/>
        </c:dLbls>
      </c:pie3D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lt1"/>
              </a:solidFill>
              <a:latin typeface="+mn-lt"/>
              <a:ea typeface="+mn-ea"/>
              <a:cs typeface="+mn-cs"/>
            </a:defRPr>
          </a:pPr>
        </a:p>
      </c:txPr>
    </c:legend>
    <c:plotVisOnly val="1"/>
    <c:dispBlanksAs val="gap"/>
    <c:showDLblsOverMax val="0"/>
  </c:chart>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txPr>
    <a:bodyPr/>
    <a:lstStyle/>
    <a:p>
      <a:pPr>
        <a:defRPr lang="en-US">
          <a:solidFill>
            <a:schemeClr val="lt1"/>
          </a:solidFill>
          <a:latin typeface="+mn-lt"/>
          <a:ea typeface="+mn-ea"/>
          <a:cs typeface="+mn-cs"/>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69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69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9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4" name="Slide Image Placeholder 1"/>
          <p:cNvSpPr>
            <a:spLocks noChangeAspect="1" noRot="1" noGrp="1"/>
          </p:cNvSpPr>
          <p:nvPr>
            <p:ph type="sldImg"/>
          </p:nvPr>
        </p:nvSpPr>
        <p:spPr/>
      </p:sp>
      <p:sp>
        <p:nvSpPr>
          <p:cNvPr id="1048605" name="Notes Placeholder 2"/>
          <p:cNvSpPr>
            <a:spLocks noGrp="1"/>
          </p:cNvSpPr>
          <p:nvPr>
            <p:ph type="body" idx="1"/>
          </p:nvPr>
        </p:nvSpPr>
        <p:spPr/>
        <p:txBody>
          <a:bodyPr/>
          <a:p>
            <a:endParaRPr dirty="0" lang="en-IN"/>
          </a:p>
        </p:txBody>
      </p:sp>
      <p:sp>
        <p:nvSpPr>
          <p:cNvPr id="1048606"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77"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78" name="Holder 3"/>
          <p:cNvSpPr>
            <a:spLocks noGrp="1"/>
          </p:cNvSpPr>
          <p:nvPr>
            <p:ph type="body" idx="1"/>
          </p:nvPr>
        </p:nvSpPr>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8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87"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7"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8"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9"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10"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8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90"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8.pn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914400" y="982098"/>
            <a:ext cx="1695449" cy="1232466"/>
            <a:chOff x="781051" y="1205934"/>
            <a:chExt cx="1695449" cy="1232466"/>
          </a:xfrm>
        </p:grpSpPr>
        <p:sp>
          <p:nvSpPr>
            <p:cNvPr id="1048596" name="object 3"/>
            <p:cNvSpPr/>
            <p:nvPr/>
          </p:nvSpPr>
          <p:spPr>
            <a:xfrm>
              <a:off x="781051"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a:endParaRPr dirty="0"/>
            </a:p>
          </p:txBody>
        </p:sp>
        <p:sp>
          <p:nvSpPr>
            <p:cNvPr id="1048597" name="object 4"/>
            <p:cNvSpPr/>
            <p:nvPr/>
          </p:nvSpPr>
          <p:spPr>
            <a:xfrm>
              <a:off x="1828800" y="1205934"/>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a:endParaRPr dirty="0"/>
            </a:p>
          </p:txBody>
        </p:sp>
      </p:grpSp>
      <p:sp>
        <p:nvSpPr>
          <p:cNvPr id="1048598" name="object 5"/>
          <p:cNvSpPr/>
          <p:nvPr/>
        </p:nvSpPr>
        <p:spPr>
          <a:xfrm>
            <a:off x="619124" y="223837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257174" y="5334000"/>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br>
              <a:rPr b="1" dirty="0" i="0" lang="en-US">
                <a:solidFill>
                  <a:srgbClr val="0F0F0F"/>
                </a:solidFill>
                <a:effectLst/>
                <a:latin typeface="Roboto" panose="020F0502020204030204" pitchFamily="2" charset="0"/>
              </a:rPr>
            </a:br>
            <a:endParaRPr dirty="0" spc="15"/>
          </a:p>
        </p:txBody>
      </p:sp>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TextBox 13"/>
          <p:cNvSpPr txBox="1"/>
          <p:nvPr/>
        </p:nvSpPr>
        <p:spPr>
          <a:xfrm>
            <a:off x="1295400" y="4516847"/>
            <a:ext cx="9990877" cy="1310640"/>
          </a:xfrm>
          <a:prstGeom prst="rect"/>
          <a:noFill/>
        </p:spPr>
        <p:txBody>
          <a:bodyPr rtlCol="0" wrap="square">
            <a:spAutoFit/>
          </a:bodyPr>
          <a:p>
            <a:r>
              <a:rPr dirty="0" sz="2400" lang="en-US">
                <a:latin typeface="Times New Roman" panose="02020603050405020304" pitchFamily="18" charset="0"/>
                <a:cs typeface="Times New Roman" panose="02020603050405020304" pitchFamily="18" charset="0"/>
              </a:rPr>
              <a:t>STUDENT NAME: Mohammed shuhail I</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REGISTER NO: 122201628 , 77A02EC8CE14DD4AF44411A71EDD128F</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DEPARTMENT: Bachelor of Commerce (Corporate Secretaryship)</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COLLEGE:  </a:t>
            </a:r>
            <a:r>
              <a:rPr dirty="0" sz="2400" lang="en-US">
                <a:latin typeface="Times New Roman" panose="02020603050405020304" pitchFamily="18" charset="0"/>
                <a:cs typeface="Times New Roman" panose="02020603050405020304" pitchFamily="18" charset="0"/>
              </a:rPr>
              <a:t>S</a:t>
            </a:r>
            <a:r>
              <a:rPr dirty="0" sz="2400" lang="en-US">
                <a:latin typeface="Times New Roman" panose="02020603050405020304" pitchFamily="18" charset="0"/>
                <a:cs typeface="Times New Roman" panose="02020603050405020304" pitchFamily="18" charset="0"/>
              </a:rPr>
              <a:t>i</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Theagaraya </a:t>
            </a:r>
            <a:r>
              <a:rPr dirty="0" sz="2400" lang="en-US">
                <a:latin typeface="Times New Roman" panose="02020603050405020304" pitchFamily="18" charset="0"/>
                <a:cs typeface="Times New Roman" panose="02020603050405020304" pitchFamily="18" charset="0"/>
              </a:rPr>
              <a:t>C</a:t>
            </a:r>
            <a:r>
              <a:rPr dirty="0" sz="2400" lang="en-US">
                <a:latin typeface="Times New Roman" panose="02020603050405020304" pitchFamily="18" charset="0"/>
                <a:cs typeface="Times New Roman" panose="02020603050405020304" pitchFamily="18" charset="0"/>
              </a:rPr>
              <a:t>o</a:t>
            </a:r>
            <a:r>
              <a:rPr dirty="0" sz="2400" lang="en-US">
                <a:latin typeface="Times New Roman" panose="02020603050405020304" pitchFamily="18" charset="0"/>
                <a:cs typeface="Times New Roman" panose="02020603050405020304" pitchFamily="18" charset="0"/>
              </a:rPr>
              <a:t>l</a:t>
            </a:r>
            <a:r>
              <a:rPr dirty="0" sz="2400" lang="en-US">
                <a:latin typeface="Times New Roman" panose="02020603050405020304" pitchFamily="18" charset="0"/>
                <a:cs typeface="Times New Roman" panose="02020603050405020304" pitchFamily="18" charset="0"/>
              </a:rPr>
              <a:t>l</a:t>
            </a:r>
            <a:r>
              <a:rPr dirty="0" sz="2400" lang="en-US">
                <a:latin typeface="Times New Roman" panose="02020603050405020304" pitchFamily="18" charset="0"/>
                <a:cs typeface="Times New Roman" panose="02020603050405020304" pitchFamily="18" charset="0"/>
              </a:rPr>
              <a:t>ege</a:t>
            </a:r>
            <a:r>
              <a:rPr dirty="0" sz="2400" lang="en-US">
                <a:latin typeface="Times New Roman" panose="02020603050405020304" pitchFamily="18" charset="0"/>
                <a:cs typeface="Times New Roman" panose="02020603050405020304" pitchFamily="18" charset="0"/>
              </a:rPr>
              <a:t>,</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s</a:t>
            </a:r>
            <a:r>
              <a:rPr dirty="0" sz="2400" lang="en-US">
                <a:latin typeface="Times New Roman" panose="02020603050405020304" pitchFamily="18" charset="0"/>
                <a:cs typeface="Times New Roman" panose="02020603050405020304" pitchFamily="18" charset="0"/>
              </a:rPr>
              <a:t>h</a:t>
            </a:r>
            <a:r>
              <a:rPr dirty="0" sz="2400" lang="en-US">
                <a:latin typeface="Times New Roman" panose="02020603050405020304" pitchFamily="18" charset="0"/>
                <a:cs typeface="Times New Roman" panose="02020603050405020304" pitchFamily="18" charset="0"/>
              </a:rPr>
              <a:t>i</a:t>
            </a:r>
            <a:r>
              <a:rPr dirty="0" sz="2400" lang="en-US">
                <a:latin typeface="Times New Roman" panose="02020603050405020304" pitchFamily="18" charset="0"/>
                <a:cs typeface="Times New Roman" panose="02020603050405020304" pitchFamily="18" charset="0"/>
              </a:rPr>
              <a:t>f</a:t>
            </a:r>
            <a:r>
              <a:rPr dirty="0" sz="2400" lang="en-US">
                <a:latin typeface="Times New Roman" panose="02020603050405020304" pitchFamily="18" charset="0"/>
                <a:cs typeface="Times New Roman" panose="02020603050405020304" pitchFamily="18" charset="0"/>
              </a:rPr>
              <a:t>-</a:t>
            </a:r>
            <a:r>
              <a:rPr dirty="0" sz="2400" lang="en-US">
                <a:latin typeface="Times New Roman" panose="02020603050405020304" pitchFamily="18" charset="0"/>
                <a:cs typeface="Times New Roman" panose="02020603050405020304" pitchFamily="18" charset="0"/>
              </a:rPr>
              <a:t>l</a:t>
            </a:r>
            <a:r>
              <a:rPr dirty="0" sz="2400" lang="en-US">
                <a:latin typeface="Times New Roman" panose="02020603050405020304" pitchFamily="18" charset="0"/>
                <a:cs typeface="Times New Roman" panose="02020603050405020304" pitchFamily="18" charset="0"/>
              </a:rPr>
              <a:t>l</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c</a:t>
            </a:r>
            <a:r>
              <a:rPr dirty="0" sz="2400" lang="en-US">
                <a:latin typeface="Times New Roman" panose="02020603050405020304" pitchFamily="18" charset="0"/>
                <a:cs typeface="Times New Roman" panose="02020603050405020304" pitchFamily="18" charset="0"/>
              </a:rPr>
              <a:t>h</a:t>
            </a:r>
            <a:r>
              <a:rPr dirty="0" sz="2400" lang="en-US">
                <a:latin typeface="Times New Roman" panose="02020603050405020304" pitchFamily="18" charset="0"/>
                <a:cs typeface="Times New Roman" panose="02020603050405020304" pitchFamily="18" charset="0"/>
              </a:rPr>
              <a:t>e</a:t>
            </a:r>
            <a:r>
              <a:rPr dirty="0" sz="2400" lang="en-US">
                <a:latin typeface="Times New Roman" panose="02020603050405020304" pitchFamily="18" charset="0"/>
                <a:cs typeface="Times New Roman" panose="02020603050405020304" pitchFamily="18" charset="0"/>
              </a:rPr>
              <a:t>n</a:t>
            </a:r>
            <a:r>
              <a:rPr dirty="0" sz="2400" lang="en-US">
                <a:latin typeface="Times New Roman" panose="02020603050405020304" pitchFamily="18" charset="0"/>
                <a:cs typeface="Times New Roman" panose="02020603050405020304" pitchFamily="18" charset="0"/>
              </a:rPr>
              <a:t>n</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i</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a:t>
            </a:r>
            <a:r>
              <a:rPr dirty="0" sz="2400" lang="en-US">
                <a:latin typeface="Times New Roman" panose="02020603050405020304" pitchFamily="18" charset="0"/>
                <a:cs typeface="Times New Roman" panose="02020603050405020304" pitchFamily="18" charset="0"/>
              </a:rPr>
              <a:t>2</a:t>
            </a:r>
            <a:r>
              <a:rPr dirty="0" sz="2400" lang="en-US">
                <a:latin typeface="Times New Roman" panose="02020603050405020304" pitchFamily="18" charset="0"/>
                <a:cs typeface="Times New Roman" panose="02020603050405020304" pitchFamily="18" charset="0"/>
              </a:rPr>
              <a:t>1</a:t>
            </a:r>
            <a:endParaRPr dirty="0" sz="2400" lang="en-US">
              <a:latin typeface="Times New Roman" panose="02020603050405020304" pitchFamily="18" charset="0"/>
              <a:cs typeface="Times New Roman" panose="02020603050405020304" pitchFamily="18" charset="0"/>
            </a:endParaRPr>
          </a:p>
        </p:txBody>
      </p:sp>
      <p:sp>
        <p:nvSpPr>
          <p:cNvPr id="1048603" name="object 7"/>
          <p:cNvSpPr txBox="1"/>
          <p:nvPr/>
        </p:nvSpPr>
        <p:spPr>
          <a:xfrm>
            <a:off x="-609600" y="674844"/>
            <a:ext cx="9982200" cy="1001556"/>
          </a:xfrm>
          <a:prstGeom prst="rect"/>
        </p:spPr>
        <p:txBody>
          <a:bodyPr bIns="0" lIns="0" rIns="0" rtlCol="0" tIns="16510" vert="horz" wrap="square">
            <a:spAutoFit/>
          </a:bodyPr>
          <a:lstStyle>
            <a:lvl1pPr>
              <a:defRPr b="0" sz="3200" i="0">
                <a:solidFill>
                  <a:schemeClr val="tx1"/>
                </a:solidFill>
                <a:latin typeface="Trebuchet MS" panose="020B0603020202020204"/>
                <a:ea typeface="+mj-ea"/>
                <a:cs typeface="Trebuchet MS" panose="020B0603020202020204"/>
              </a:defRPr>
            </a:lvl1pPr>
          </a:lstStyle>
          <a:p>
            <a:pPr marL="3213735">
              <a:spcBef>
                <a:spcPts val="130"/>
              </a:spcBef>
            </a:pPr>
            <a:r>
              <a:rPr b="1" dirty="0" kern="0" lang="en-US">
                <a:solidFill>
                  <a:srgbClr val="0F0F0F"/>
                </a:solidFill>
                <a:latin typeface="Times New Roman" panose="02020603050405020304" pitchFamily="18" charset="0"/>
                <a:cs typeface="Times New Roman" panose="02020603050405020304" pitchFamily="18" charset="0"/>
              </a:rPr>
              <a:t>Employee Data Analysis using Excel </a:t>
            </a:r>
            <a:br>
              <a:rPr b="1" dirty="0" kern="0" lang="en-US">
                <a:solidFill>
                  <a:srgbClr val="0F0F0F"/>
                </a:solidFill>
                <a:latin typeface="Roboto" panose="020F0502020204030204" pitchFamily="2" charset="0"/>
              </a:rPr>
            </a:br>
            <a:endParaRPr dirty="0" kern="0" lang="en-US" spc="15"/>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advClick="0" advTm="1000" p14:dur="10"/>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6" presetSubtype="0">
                                  <p:stCondLst>
                                    <p:cond delay="0"/>
                                  </p:stCondLst>
                                  <p:childTnLst>
                                    <p:set>
                                      <p:cBhvr>
                                        <p:cTn dur="1" fill="hold" id="6">
                                          <p:stCondLst>
                                            <p:cond delay="0"/>
                                          </p:stCondLst>
                                        </p:cTn>
                                        <p:tgtEl>
                                          <p:spTgt spid="1048603"/>
                                        </p:tgtEl>
                                        <p:attrNameLst>
                                          <p:attrName>style.visibility</p:attrName>
                                        </p:attrNameLst>
                                      </p:cBhvr>
                                      <p:to>
                                        <p:strVal val="visible"/>
                                      </p:to>
                                    </p:set>
                                    <p:animEffect transition="in" filter="wipe(down)">
                                      <p:cBhvr>
                                        <p:cTn dur="580" id="7">
                                          <p:stCondLst>
                                            <p:cond delay="0"/>
                                          </p:stCondLst>
                                        </p:cTn>
                                        <p:tgtEl>
                                          <p:spTgt spid="1048603"/>
                                        </p:tgtEl>
                                      </p:cBhvr>
                                    </p:animEffect>
                                    <p:anim calcmode="lin" valueType="num">
                                      <p:cBhvr>
                                        <p:cTn dur="1822" id="8" tmFilter="0,0; 0.14,0.36; 0.43,0.73; 0.71,0.91; 1.0,1.0">
                                          <p:stCondLst>
                                            <p:cond delay="0"/>
                                          </p:stCondLst>
                                        </p:cTn>
                                        <p:tgtEl>
                                          <p:spTgt spid="1048603"/>
                                        </p:tgtEl>
                                        <p:attrNameLst>
                                          <p:attrName>ppt_x</p:attrName>
                                        </p:attrNameLst>
                                      </p:cBhvr>
                                      <p:tavLst>
                                        <p:tav tm="0">
                                          <p:val>
                                            <p:strVal val="#ppt_x-0.25"/>
                                          </p:val>
                                        </p:tav>
                                        <p:tav tm="100000">
                                          <p:val>
                                            <p:strVal val="#ppt_x"/>
                                          </p:val>
                                        </p:tav>
                                      </p:tavLst>
                                    </p:anim>
                                    <p:anim calcmode="lin" valueType="num">
                                      <p:cBhvr>
                                        <p:cTn dur="664" id="9" tmFilter="0.0,0.0; 0.25,0.07; 0.50,0.2; 0.75,0.467; 1.0,1.0">
                                          <p:stCondLst>
                                            <p:cond delay="0"/>
                                          </p:stCondLst>
                                        </p:cTn>
                                        <p:tgtEl>
                                          <p:spTgt spid="1048603"/>
                                        </p:tgtEl>
                                        <p:attrNameLst>
                                          <p:attrName>ppt_y</p:attrName>
                                        </p:attrNameLst>
                                      </p:cBhvr>
                                      <p:tavLst>
                                        <p:tav fmla="#ppt_y-sin(pi*$)/3" tm="0">
                                          <p:val>
                                            <p:fltVal val="0.5"/>
                                          </p:val>
                                        </p:tav>
                                        <p:tav tm="100000">
                                          <p:val>
                                            <p:fltVal val="1.0"/>
                                          </p:val>
                                        </p:tav>
                                      </p:tavLst>
                                    </p:anim>
                                    <p:anim calcmode="lin" valueType="num">
                                      <p:cBhvr>
                                        <p:cTn dur="664" id="10" tmFilter="0, 0; 0.125,0.2665; 0.25,0.4; 0.375,0.465; 0.5,0.5;  0.625,0.535; 0.75,0.6; 0.875,0.7335; 1,1">
                                          <p:stCondLst>
                                            <p:cond delay="664"/>
                                          </p:stCondLst>
                                        </p:cTn>
                                        <p:tgtEl>
                                          <p:spTgt spid="1048603"/>
                                        </p:tgtEl>
                                        <p:attrNameLst>
                                          <p:attrName>ppt_y</p:attrName>
                                        </p:attrNameLst>
                                      </p:cBhvr>
                                      <p:tavLst>
                                        <p:tav fmla="#ppt_y-sin(pi*$)/9" tm="0">
                                          <p:val>
                                            <p:fltVal val="0.0"/>
                                          </p:val>
                                        </p:tav>
                                        <p:tav tm="100000">
                                          <p:val>
                                            <p:fltVal val="1.0"/>
                                          </p:val>
                                        </p:tav>
                                      </p:tavLst>
                                    </p:anim>
                                    <p:anim calcmode="lin" valueType="num">
                                      <p:cBhvr>
                                        <p:cTn dur="332" id="11" tmFilter="0, 0; 0.125,0.2665; 0.25,0.4; 0.375,0.465; 0.5,0.5;  0.625,0.535; 0.75,0.6; 0.875,0.7335; 1,1">
                                          <p:stCondLst>
                                            <p:cond delay="1324"/>
                                          </p:stCondLst>
                                        </p:cTn>
                                        <p:tgtEl>
                                          <p:spTgt spid="1048603"/>
                                        </p:tgtEl>
                                        <p:attrNameLst>
                                          <p:attrName>ppt_y</p:attrName>
                                        </p:attrNameLst>
                                      </p:cBhvr>
                                      <p:tavLst>
                                        <p:tav fmla="#ppt_y-sin(pi*$)/27" tm="0">
                                          <p:val>
                                            <p:fltVal val="0.0"/>
                                          </p:val>
                                        </p:tav>
                                        <p:tav tm="100000">
                                          <p:val>
                                            <p:fltVal val="1.0"/>
                                          </p:val>
                                        </p:tav>
                                      </p:tavLst>
                                    </p:anim>
                                    <p:anim calcmode="lin" valueType="num">
                                      <p:cBhvr>
                                        <p:cTn dur="164" id="12" tmFilter="0, 0; 0.125,0.2665; 0.25,0.4; 0.375,0.465; 0.5,0.5;  0.625,0.535; 0.75,0.6; 0.875,0.7335; 1,1">
                                          <p:stCondLst>
                                            <p:cond delay="1656"/>
                                          </p:stCondLst>
                                        </p:cTn>
                                        <p:tgtEl>
                                          <p:spTgt spid="1048603"/>
                                        </p:tgtEl>
                                        <p:attrNameLst>
                                          <p:attrName>ppt_y</p:attrName>
                                        </p:attrNameLst>
                                      </p:cBhvr>
                                      <p:tavLst>
                                        <p:tav fmla="#ppt_y-sin(pi*$)/81" tm="0">
                                          <p:val>
                                            <p:fltVal val="0.0"/>
                                          </p:val>
                                        </p:tav>
                                        <p:tav tm="100000">
                                          <p:val>
                                            <p:fltVal val="1.0"/>
                                          </p:val>
                                        </p:tav>
                                      </p:tavLst>
                                    </p:anim>
                                    <p:animScale>
                                      <p:cBhvr>
                                        <p:cTn dur="26" id="13">
                                          <p:stCondLst>
                                            <p:cond delay="650"/>
                                          </p:stCondLst>
                                        </p:cTn>
                                        <p:tgtEl>
                                          <p:spTgt spid="1048603"/>
                                        </p:tgtEl>
                                      </p:cBhvr>
                                      <p:to x="100000" y="60000"/>
                                    </p:animScale>
                                    <p:animScale>
                                      <p:cBhvr>
                                        <p:cTn decel="50000" dur="166" id="14">
                                          <p:stCondLst>
                                            <p:cond delay="676"/>
                                          </p:stCondLst>
                                        </p:cTn>
                                        <p:tgtEl>
                                          <p:spTgt spid="1048603"/>
                                        </p:tgtEl>
                                      </p:cBhvr>
                                      <p:to x="100000" y="100000"/>
                                    </p:animScale>
                                    <p:animScale>
                                      <p:cBhvr>
                                        <p:cTn dur="26" id="15">
                                          <p:stCondLst>
                                            <p:cond delay="1312"/>
                                          </p:stCondLst>
                                        </p:cTn>
                                        <p:tgtEl>
                                          <p:spTgt spid="1048603"/>
                                        </p:tgtEl>
                                      </p:cBhvr>
                                      <p:to x="100000" y="80000"/>
                                    </p:animScale>
                                    <p:animScale>
                                      <p:cBhvr>
                                        <p:cTn decel="50000" dur="166" id="16">
                                          <p:stCondLst>
                                            <p:cond delay="1338"/>
                                          </p:stCondLst>
                                        </p:cTn>
                                        <p:tgtEl>
                                          <p:spTgt spid="1048603"/>
                                        </p:tgtEl>
                                      </p:cBhvr>
                                      <p:to x="100000" y="100000"/>
                                    </p:animScale>
                                    <p:animScale>
                                      <p:cBhvr>
                                        <p:cTn dur="26" id="17">
                                          <p:stCondLst>
                                            <p:cond delay="1642"/>
                                          </p:stCondLst>
                                        </p:cTn>
                                        <p:tgtEl>
                                          <p:spTgt spid="1048603"/>
                                        </p:tgtEl>
                                      </p:cBhvr>
                                      <p:to x="100000" y="90000"/>
                                    </p:animScale>
                                    <p:animScale>
                                      <p:cBhvr>
                                        <p:cTn decel="50000" dur="166" id="18">
                                          <p:stCondLst>
                                            <p:cond delay="1668"/>
                                          </p:stCondLst>
                                        </p:cTn>
                                        <p:tgtEl>
                                          <p:spTgt spid="1048603"/>
                                        </p:tgtEl>
                                      </p:cBhvr>
                                      <p:to x="100000" y="100000"/>
                                    </p:animScale>
                                    <p:animScale>
                                      <p:cBhvr>
                                        <p:cTn dur="26" id="19">
                                          <p:stCondLst>
                                            <p:cond delay="1808"/>
                                          </p:stCondLst>
                                        </p:cTn>
                                        <p:tgtEl>
                                          <p:spTgt spid="1048603"/>
                                        </p:tgtEl>
                                      </p:cBhvr>
                                      <p:to x="100000" y="95000"/>
                                    </p:animScale>
                                    <p:animScale>
                                      <p:cBhvr>
                                        <p:cTn decel="50000" dur="166" id="20">
                                          <p:stCondLst>
                                            <p:cond delay="1834"/>
                                          </p:stCondLst>
                                        </p:cTn>
                                        <p:tgtEl>
                                          <p:spTgt spid="1048603"/>
                                        </p:tgtEl>
                                      </p:cBhvr>
                                      <p:to x="100000" y="100000"/>
                                    </p:animScale>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10" presetSubtype="0">
                                  <p:stCondLst>
                                    <p:cond delay="0"/>
                                  </p:stCondLst>
                                  <p:childTnLst>
                                    <p:set>
                                      <p:cBhvr>
                                        <p:cTn dur="1" fill="hold" id="24">
                                          <p:stCondLst>
                                            <p:cond delay="0"/>
                                          </p:stCondLst>
                                        </p:cTn>
                                        <p:tgtEl>
                                          <p:spTgt spid="1048602"/>
                                        </p:tgtEl>
                                        <p:attrNameLst>
                                          <p:attrName>style.visibility</p:attrName>
                                        </p:attrNameLst>
                                      </p:cBhvr>
                                      <p:to>
                                        <p:strVal val="visible"/>
                                      </p:to>
                                    </p:set>
                                    <p:animEffect transition="in" filter="fade">
                                      <p:cBhvr>
                                        <p:cTn dur="500" id="25"/>
                                        <p:tgtEl>
                                          <p:spTgt spid="1048602"/>
                                        </p:tgtEl>
                                      </p:cBhvr>
                                    </p:animEffect>
                                  </p:childTnLst>
                                </p:cTn>
                              </p:par>
                            </p:childTnLst>
                          </p:cTn>
                        </p:par>
                      </p:childTnLst>
                    </p:cTn>
                  </p:par>
                  <p:par>
                    <p:cTn fill="hold" id="26">
                      <p:stCondLst>
                        <p:cond delay="indefinite"/>
                      </p:stCondLst>
                      <p:childTnLst>
                        <p:par>
                          <p:cTn fill="hold" id="27">
                            <p:stCondLst>
                              <p:cond delay="0"/>
                            </p:stCondLst>
                            <p:childTnLst>
                              <p:par>
                                <p:cTn fill="hold" grpId="0" id="28" nodeType="clickEffect" presetClass="entr" presetID="2" presetSubtype="4">
                                  <p:stCondLst>
                                    <p:cond delay="0"/>
                                  </p:stCondLst>
                                  <p:childTnLst>
                                    <p:set>
                                      <p:cBhvr>
                                        <p:cTn dur="1" fill="hold" id="29">
                                          <p:stCondLst>
                                            <p:cond delay="0"/>
                                          </p:stCondLst>
                                        </p:cTn>
                                        <p:tgtEl>
                                          <p:spTgt spid="1048598"/>
                                        </p:tgtEl>
                                        <p:attrNameLst>
                                          <p:attrName>style.visibility</p:attrName>
                                        </p:attrNameLst>
                                      </p:cBhvr>
                                      <p:to>
                                        <p:strVal val="visible"/>
                                      </p:to>
                                    </p:set>
                                    <p:anim calcmode="lin" valueType="num">
                                      <p:cBhvr additive="base">
                                        <p:cTn dur="500" fill="hold" id="30"/>
                                        <p:tgtEl>
                                          <p:spTgt spid="1048598"/>
                                        </p:tgtEl>
                                        <p:attrNameLst>
                                          <p:attrName>ppt_x</p:attrName>
                                        </p:attrNameLst>
                                      </p:cBhvr>
                                      <p:tavLst>
                                        <p:tav tm="0">
                                          <p:val>
                                            <p:strVal val="#ppt_x"/>
                                          </p:val>
                                        </p:tav>
                                        <p:tav tm="100000">
                                          <p:val>
                                            <p:strVal val="#ppt_x"/>
                                          </p:val>
                                        </p:tav>
                                      </p:tavLst>
                                    </p:anim>
                                    <p:anim calcmode="lin" valueType="num">
                                      <p:cBhvr additive="base">
                                        <p:cTn dur="500" fill="hold" id="31"/>
                                        <p:tgtEl>
                                          <p:spTgt spid="1048598"/>
                                        </p:tgtEl>
                                        <p:attrNameLst>
                                          <p:attrName>ppt_y</p:attrName>
                                        </p:attrNameLst>
                                      </p:cBhvr>
                                      <p:tavLst>
                                        <p:tav tm="0">
                                          <p:val>
                                            <p:strVal val="1+#ppt_h/2"/>
                                          </p:val>
                                        </p:tav>
                                        <p:tav tm="100000">
                                          <p:val>
                                            <p:strVal val="#ppt_y"/>
                                          </p:val>
                                        </p:tav>
                                      </p:tavLst>
                                    </p:anim>
                                  </p:childTnLst>
                                </p:cTn>
                              </p:par>
                            </p:childTnLst>
                          </p:cTn>
                        </p:par>
                      </p:childTnLst>
                    </p:cTn>
                  </p:par>
                  <p:par>
                    <p:cTn fill="hold" id="32">
                      <p:stCondLst>
                        <p:cond delay="indefinite"/>
                      </p:stCondLst>
                      <p:childTnLst>
                        <p:par>
                          <p:cTn fill="hold" id="33">
                            <p:stCondLst>
                              <p:cond delay="0"/>
                            </p:stCondLst>
                            <p:childTnLst>
                              <p:par>
                                <p:cTn fill="hold" id="34" nodeType="clickEffect" presetClass="entr" presetID="2" presetSubtype="4">
                                  <p:stCondLst>
                                    <p:cond delay="0"/>
                                  </p:stCondLst>
                                  <p:childTnLst>
                                    <p:set>
                                      <p:cBhvr>
                                        <p:cTn dur="1" fill="hold" id="35">
                                          <p:stCondLst>
                                            <p:cond delay="0"/>
                                          </p:stCondLst>
                                        </p:cTn>
                                        <p:tgtEl>
                                          <p:spTgt spid="20"/>
                                        </p:tgtEl>
                                        <p:attrNameLst>
                                          <p:attrName>style.visibility</p:attrName>
                                        </p:attrNameLst>
                                      </p:cBhvr>
                                      <p:to>
                                        <p:strVal val="visible"/>
                                      </p:to>
                                    </p:set>
                                    <p:anim calcmode="lin" valueType="num">
                                      <p:cBhvr additive="base">
                                        <p:cTn dur="500" fill="hold" id="36"/>
                                        <p:tgtEl>
                                          <p:spTgt spid="20"/>
                                        </p:tgtEl>
                                        <p:attrNameLst>
                                          <p:attrName>ppt_x</p:attrName>
                                        </p:attrNameLst>
                                      </p:cBhvr>
                                      <p:tavLst>
                                        <p:tav tm="0">
                                          <p:val>
                                            <p:strVal val="#ppt_x"/>
                                          </p:val>
                                        </p:tav>
                                        <p:tav tm="100000">
                                          <p:val>
                                            <p:strVal val="#ppt_x"/>
                                          </p:val>
                                        </p:tav>
                                      </p:tavLst>
                                    </p:anim>
                                    <p:anim calcmode="lin" valueType="num">
                                      <p:cBhvr additive="base">
                                        <p:cTn dur="500" fill="hold" id="37"/>
                                        <p:tgtEl>
                                          <p:spTgt spid="20"/>
                                        </p:tgtEl>
                                        <p:attrNameLst>
                                          <p:attrName>ppt_y</p:attrName>
                                        </p:attrNameLst>
                                      </p:cBhvr>
                                      <p:tavLst>
                                        <p:tav tm="0">
                                          <p:val>
                                            <p:strVal val="1+#ppt_h/2"/>
                                          </p:val>
                                        </p:tav>
                                        <p:tav tm="100000">
                                          <p:val>
                                            <p:strVal val="#ppt_y"/>
                                          </p:val>
                                        </p:tav>
                                      </p:tavLst>
                                    </p:anim>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16" presetSubtype="21">
                                  <p:stCondLst>
                                    <p:cond delay="0"/>
                                  </p:stCondLst>
                                  <p:childTnLst>
                                    <p:set>
                                      <p:cBhvr>
                                        <p:cTn dur="1" fill="hold" id="41">
                                          <p:stCondLst>
                                            <p:cond delay="0"/>
                                          </p:stCondLst>
                                        </p:cTn>
                                        <p:tgtEl>
                                          <p:spTgt spid="1048599"/>
                                        </p:tgtEl>
                                        <p:attrNameLst>
                                          <p:attrName>style.visibility</p:attrName>
                                        </p:attrNameLst>
                                      </p:cBhvr>
                                      <p:to>
                                        <p:strVal val="visible"/>
                                      </p:to>
                                    </p:set>
                                    <p:animEffect transition="in" filter="barn(inVertical)">
                                      <p:cBhvr>
                                        <p:cTn dur="500" id="42"/>
                                        <p:tgtEl>
                                          <p:spTgt spid="1048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8" grpId="0" animBg="1"/>
      <p:bldP spid="1048599" grpId="0" animBg="1"/>
      <p:bldP spid="1048602" grpId="0"/>
      <p:bldP spid="104860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3"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graphicFrame>
        <p:nvGraphicFramePr>
          <p:cNvPr id="4194304" name="Table 3"/>
          <p:cNvGraphicFramePr>
            <a:graphicFrameLocks noGrp="1"/>
          </p:cNvGraphicFramePr>
          <p:nvPr/>
        </p:nvGraphicFramePr>
        <p:xfrm>
          <a:off x="496190" y="1600199"/>
          <a:ext cx="3618609" cy="3762375"/>
        </p:xfrm>
        <a:graphic>
          <a:graphicData uri="http://schemas.openxmlformats.org/drawingml/2006/table">
            <a:tbl>
              <a:tblPr>
                <a:tableStyleId>{5C22544A-7EE6-4342-B048-85BDC9FD1C3A}</a:tableStyleId>
              </a:tblPr>
              <a:tblGrid>
                <a:gridCol w="1900183"/>
                <a:gridCol w="1718426"/>
              </a:tblGrid>
              <a:tr h="250825">
                <a:tc>
                  <a:txBody>
                    <a:bodyPr/>
                    <a:p>
                      <a:pPr algn="ctr" fontAlgn="b"/>
                      <a:r>
                        <a:rPr sz="1100" lang="en-IN" strike="noStrike" u="none">
                          <a:effectLst/>
                          <a:highlight>
                            <a:srgbClr val="DDEBF7"/>
                          </a:highlight>
                        </a:rPr>
                        <a:t>CITIZEN DESC</a:t>
                      </a:r>
                      <a:endParaRPr b="1" sz="1100" i="0" lang="en-IN" strike="noStrike" u="none">
                        <a:solidFill>
                          <a:srgbClr val="000000"/>
                        </a:solidFill>
                        <a:effectLst/>
                        <a:highlight>
                          <a:srgbClr val="DDEBF7"/>
                        </a:highlight>
                        <a:latin typeface="Calibri" panose="020F0502020204030204" pitchFamily="34" charset="0"/>
                      </a:endParaRPr>
                    </a:p>
                  </a:txBody>
                  <a:tcPr marL="7620" marR="7620" marT="7620" marB="0" anchor="b"/>
                </a:tc>
                <a:tc>
                  <a:txBody>
                    <a:bodyPr/>
                    <a:p>
                      <a:pPr algn="ctr" fontAlgn="b"/>
                      <a:r>
                        <a:rPr sz="1100" lang="en-IN" strike="noStrike" u="none">
                          <a:effectLst/>
                          <a:highlight>
                            <a:srgbClr val="DDEBF7"/>
                          </a:highlight>
                        </a:rPr>
                        <a:t>Count of Department</a:t>
                      </a:r>
                      <a:endParaRPr b="1" sz="1100" i="0" lang="en-IN" strike="noStrike" u="none">
                        <a:solidFill>
                          <a:srgbClr val="000000"/>
                        </a:solidFill>
                        <a:effectLst/>
                        <a:highlight>
                          <a:srgbClr val="DDEBF7"/>
                        </a:highlight>
                        <a:latin typeface="Calibri" panose="020F0502020204030204" pitchFamily="34" charset="0"/>
                      </a:endParaRPr>
                    </a:p>
                  </a:txBody>
                  <a:tcPr marL="7620" marR="7620" marT="7620" marB="0" anchor="b"/>
                </a:tc>
              </a:tr>
              <a:tr h="250825">
                <a:tc>
                  <a:txBody>
                    <a:bodyPr/>
                    <a:p>
                      <a:pPr algn="ctr" fontAlgn="b"/>
                      <a:r>
                        <a:rPr sz="1100" lang="en-IN" strike="noStrike" u="none">
                          <a:effectLst/>
                        </a:rPr>
                        <a:t>Eligible NonCitizen</a:t>
                      </a:r>
                      <a:endParaRPr b="1" sz="1100" i="0" lang="en-IN" strike="noStrike" u="none">
                        <a:solidFill>
                          <a:srgbClr val="000000"/>
                        </a:solidFill>
                        <a:effectLst/>
                        <a:latin typeface="Calibri" panose="020F0502020204030204" pitchFamily="34" charset="0"/>
                      </a:endParaRPr>
                    </a:p>
                  </a:txBody>
                  <a:tcPr marL="7620" marR="7620" marT="7620" marB="0" anchor="b"/>
                </a:tc>
                <a:tc>
                  <a:txBody>
                    <a:bodyPr/>
                    <a:p>
                      <a:pPr algn="ctr" fontAlgn="b"/>
                      <a:r>
                        <a:rPr sz="1100" lang="en-IN" strike="noStrike" u="none">
                          <a:effectLst/>
                        </a:rPr>
                        <a:t>4</a:t>
                      </a:r>
                      <a:endParaRPr b="1" sz="1100" i="0" lang="en-IN" strike="noStrike" u="none">
                        <a:solidFill>
                          <a:srgbClr val="000000"/>
                        </a:solidFill>
                        <a:effectLst/>
                        <a:latin typeface="Calibri" panose="020F0502020204030204" pitchFamily="34" charset="0"/>
                      </a:endParaRPr>
                    </a:p>
                  </a:txBody>
                  <a:tcPr marL="7620" marR="7620" marT="7620" marB="0" anchor="b"/>
                </a:tc>
              </a:tr>
              <a:tr h="250825">
                <a:tc>
                  <a:txBody>
                    <a:bodyPr/>
                    <a:p>
                      <a:pPr algn="ctr" fontAlgn="b"/>
                      <a:r>
                        <a:rPr sz="1100" lang="en-IN" strike="noStrike" u="none">
                          <a:effectLst/>
                        </a:rPr>
                        <a:t>Production       </a:t>
                      </a:r>
                      <a:endParaRPr b="0" sz="1100" i="0" lang="en-IN" strike="noStrike" u="none">
                        <a:solidFill>
                          <a:srgbClr val="000000"/>
                        </a:solidFill>
                        <a:effectLst/>
                        <a:latin typeface="Calibri" panose="020F0502020204030204" pitchFamily="34" charset="0"/>
                      </a:endParaRPr>
                    </a:p>
                  </a:txBody>
                  <a:tcPr marL="7620" marR="7620" marT="7620" marB="0" anchor="b"/>
                </a:tc>
                <a:tc>
                  <a:txBody>
                    <a:bodyPr/>
                    <a:p>
                      <a:pPr algn="ctr" fontAlgn="b"/>
                      <a:r>
                        <a:rPr sz="1100" lang="en-IN" strike="noStrike" u="none">
                          <a:effectLst/>
                        </a:rPr>
                        <a:t>2</a:t>
                      </a:r>
                      <a:endParaRPr b="0" sz="1100" i="0" lang="en-IN" strike="noStrike" u="none">
                        <a:solidFill>
                          <a:srgbClr val="000000"/>
                        </a:solidFill>
                        <a:effectLst/>
                        <a:latin typeface="Calibri" panose="020F0502020204030204" pitchFamily="34" charset="0"/>
                      </a:endParaRPr>
                    </a:p>
                  </a:txBody>
                  <a:tcPr marL="7620" marR="7620" marT="7620" marB="0" anchor="b"/>
                </a:tc>
              </a:tr>
              <a:tr h="250825">
                <a:tc>
                  <a:txBody>
                    <a:bodyPr/>
                    <a:p>
                      <a:pPr algn="ctr" fontAlgn="b"/>
                      <a:r>
                        <a:rPr sz="1100" lang="en-IN" strike="noStrike" u="none">
                          <a:effectLst/>
                        </a:rPr>
                        <a:t>Sales</a:t>
                      </a:r>
                      <a:endParaRPr b="0" sz="1100" i="0" lang="en-IN" strike="noStrike" u="none">
                        <a:solidFill>
                          <a:srgbClr val="000000"/>
                        </a:solidFill>
                        <a:effectLst/>
                        <a:latin typeface="Calibri" panose="020F0502020204030204" pitchFamily="34" charset="0"/>
                      </a:endParaRPr>
                    </a:p>
                  </a:txBody>
                  <a:tcPr marL="7620" marR="7620" marT="7620" marB="0" anchor="b"/>
                </a:tc>
                <a:tc>
                  <a:txBody>
                    <a:bodyPr/>
                    <a:p>
                      <a:pPr algn="ctr" fontAlgn="b"/>
                      <a:r>
                        <a:rPr sz="1100" lang="en-IN" strike="noStrike" u="none">
                          <a:effectLst/>
                        </a:rPr>
                        <a:t>2</a:t>
                      </a:r>
                      <a:endParaRPr b="0" sz="1100" i="0" lang="en-IN" strike="noStrike" u="none">
                        <a:solidFill>
                          <a:srgbClr val="000000"/>
                        </a:solidFill>
                        <a:effectLst/>
                        <a:latin typeface="Calibri" panose="020F0502020204030204" pitchFamily="34" charset="0"/>
                      </a:endParaRPr>
                    </a:p>
                  </a:txBody>
                  <a:tcPr marL="7620" marR="7620" marT="7620" marB="0" anchor="b"/>
                </a:tc>
              </a:tr>
              <a:tr h="250825">
                <a:tc>
                  <a:txBody>
                    <a:bodyPr/>
                    <a:p>
                      <a:pPr algn="ctr" fontAlgn="b"/>
                      <a:r>
                        <a:rPr sz="1100" lang="en-IN" strike="noStrike" u="none">
                          <a:effectLst/>
                        </a:rPr>
                        <a:t>Non-Citizen</a:t>
                      </a:r>
                      <a:endParaRPr b="1" sz="1100" i="0" lang="en-IN" strike="noStrike" u="none">
                        <a:solidFill>
                          <a:srgbClr val="000000"/>
                        </a:solidFill>
                        <a:effectLst/>
                        <a:latin typeface="Calibri" panose="020F0502020204030204" pitchFamily="34" charset="0"/>
                      </a:endParaRPr>
                    </a:p>
                  </a:txBody>
                  <a:tcPr marL="7620" marR="7620" marT="7620" marB="0" anchor="b"/>
                </a:tc>
                <a:tc>
                  <a:txBody>
                    <a:bodyPr/>
                    <a:p>
                      <a:pPr algn="ctr" fontAlgn="b"/>
                      <a:r>
                        <a:rPr sz="1100" lang="en-IN" strike="noStrike" u="none">
                          <a:effectLst/>
                        </a:rPr>
                        <a:t>1</a:t>
                      </a:r>
                      <a:endParaRPr b="1" sz="1100" i="0" lang="en-IN" strike="noStrike" u="none">
                        <a:solidFill>
                          <a:srgbClr val="000000"/>
                        </a:solidFill>
                        <a:effectLst/>
                        <a:latin typeface="Calibri" panose="020F0502020204030204" pitchFamily="34" charset="0"/>
                      </a:endParaRPr>
                    </a:p>
                  </a:txBody>
                  <a:tcPr marL="7620" marR="7620" marT="7620" marB="0" anchor="b"/>
                </a:tc>
              </a:tr>
              <a:tr h="250825">
                <a:tc>
                  <a:txBody>
                    <a:bodyPr/>
                    <a:p>
                      <a:pPr algn="ctr" fontAlgn="b"/>
                      <a:r>
                        <a:rPr sz="1100" lang="en-IN" strike="noStrike" u="none">
                          <a:effectLst/>
                        </a:rPr>
                        <a:t>Production       </a:t>
                      </a:r>
                      <a:endParaRPr b="0" sz="1100" i="0" lang="en-IN" strike="noStrike" u="none">
                        <a:solidFill>
                          <a:srgbClr val="000000"/>
                        </a:solidFill>
                        <a:effectLst/>
                        <a:latin typeface="Calibri" panose="020F0502020204030204" pitchFamily="34" charset="0"/>
                      </a:endParaRPr>
                    </a:p>
                  </a:txBody>
                  <a:tcPr marL="7620" marR="7620" marT="7620" marB="0" anchor="b"/>
                </a:tc>
                <a:tc>
                  <a:txBody>
                    <a:bodyPr/>
                    <a:p>
                      <a:pPr algn="ctr" fontAlgn="b"/>
                      <a:r>
                        <a:rPr sz="1100" lang="en-IN" strike="noStrike" u="none">
                          <a:effectLst/>
                        </a:rPr>
                        <a:t>1</a:t>
                      </a:r>
                      <a:endParaRPr b="0" sz="1100" i="0" lang="en-IN" strike="noStrike" u="none">
                        <a:solidFill>
                          <a:srgbClr val="000000"/>
                        </a:solidFill>
                        <a:effectLst/>
                        <a:latin typeface="Calibri" panose="020F0502020204030204" pitchFamily="34" charset="0"/>
                      </a:endParaRPr>
                    </a:p>
                  </a:txBody>
                  <a:tcPr marL="7620" marR="7620" marT="7620" marB="0" anchor="b"/>
                </a:tc>
              </a:tr>
              <a:tr h="250825">
                <a:tc>
                  <a:txBody>
                    <a:bodyPr/>
                    <a:p>
                      <a:pPr algn="ctr" fontAlgn="b"/>
                      <a:r>
                        <a:rPr sz="1100" lang="en-IN" strike="noStrike" u="none">
                          <a:effectLst/>
                        </a:rPr>
                        <a:t>US Citizen</a:t>
                      </a:r>
                      <a:endParaRPr b="1" sz="1100" i="0" lang="en-IN" strike="noStrike" u="none">
                        <a:solidFill>
                          <a:srgbClr val="000000"/>
                        </a:solidFill>
                        <a:effectLst/>
                        <a:latin typeface="Calibri" panose="020F0502020204030204" pitchFamily="34" charset="0"/>
                      </a:endParaRPr>
                    </a:p>
                  </a:txBody>
                  <a:tcPr marL="7620" marR="7620" marT="7620" marB="0" anchor="b"/>
                </a:tc>
                <a:tc>
                  <a:txBody>
                    <a:bodyPr/>
                    <a:p>
                      <a:pPr algn="ctr" fontAlgn="b"/>
                      <a:r>
                        <a:rPr sz="1100" lang="en-IN" strike="noStrike" u="none">
                          <a:effectLst/>
                        </a:rPr>
                        <a:t>94</a:t>
                      </a:r>
                      <a:endParaRPr b="1" sz="1100" i="0" lang="en-IN" strike="noStrike" u="none">
                        <a:solidFill>
                          <a:srgbClr val="000000"/>
                        </a:solidFill>
                        <a:effectLst/>
                        <a:latin typeface="Calibri" panose="020F0502020204030204" pitchFamily="34" charset="0"/>
                      </a:endParaRPr>
                    </a:p>
                  </a:txBody>
                  <a:tcPr marL="7620" marR="7620" marT="7620" marB="0" anchor="b"/>
                </a:tc>
              </a:tr>
              <a:tr h="250825">
                <a:tc>
                  <a:txBody>
                    <a:bodyPr/>
                    <a:p>
                      <a:pPr algn="ctr" fontAlgn="b"/>
                      <a:r>
                        <a:rPr sz="1100" lang="en-IN" strike="noStrike" u="none">
                          <a:effectLst/>
                        </a:rPr>
                        <a:t>Admin Offices</a:t>
                      </a:r>
                      <a:endParaRPr b="0" sz="1100" i="0" lang="en-IN" strike="noStrike" u="none">
                        <a:solidFill>
                          <a:srgbClr val="000000"/>
                        </a:solidFill>
                        <a:effectLst/>
                        <a:latin typeface="Calibri" panose="020F0502020204030204" pitchFamily="34" charset="0"/>
                      </a:endParaRPr>
                    </a:p>
                  </a:txBody>
                  <a:tcPr marL="7620" marR="7620" marT="7620" marB="0" anchor="b"/>
                </a:tc>
                <a:tc>
                  <a:txBody>
                    <a:bodyPr/>
                    <a:p>
                      <a:pPr algn="ctr" fontAlgn="b"/>
                      <a:r>
                        <a:rPr sz="1100" lang="en-IN" strike="noStrike" u="none">
                          <a:effectLst/>
                        </a:rPr>
                        <a:t>3</a:t>
                      </a:r>
                      <a:endParaRPr b="0" sz="1100" i="0" lang="en-IN" strike="noStrike" u="none">
                        <a:solidFill>
                          <a:srgbClr val="000000"/>
                        </a:solidFill>
                        <a:effectLst/>
                        <a:latin typeface="Calibri" panose="020F0502020204030204" pitchFamily="34" charset="0"/>
                      </a:endParaRPr>
                    </a:p>
                  </a:txBody>
                  <a:tcPr marL="7620" marR="7620" marT="7620" marB="0" anchor="b"/>
                </a:tc>
              </a:tr>
              <a:tr h="250825">
                <a:tc>
                  <a:txBody>
                    <a:bodyPr/>
                    <a:p>
                      <a:pPr algn="ctr" fontAlgn="b"/>
                      <a:r>
                        <a:rPr sz="1100" lang="en-IN" strike="noStrike" u="none">
                          <a:effectLst/>
                        </a:rPr>
                        <a:t>IT/IS</a:t>
                      </a:r>
                      <a:endParaRPr b="0" sz="1100" i="0" lang="en-IN" strike="noStrike" u="none">
                        <a:solidFill>
                          <a:srgbClr val="000000"/>
                        </a:solidFill>
                        <a:effectLst/>
                        <a:latin typeface="Calibri" panose="020F0502020204030204" pitchFamily="34" charset="0"/>
                      </a:endParaRPr>
                    </a:p>
                  </a:txBody>
                  <a:tcPr marL="7620" marR="7620" marT="7620" marB="0" anchor="b"/>
                </a:tc>
                <a:tc>
                  <a:txBody>
                    <a:bodyPr/>
                    <a:p>
                      <a:pPr algn="ctr" fontAlgn="b"/>
                      <a:r>
                        <a:rPr sz="1100" lang="en-IN" strike="noStrike" u="none">
                          <a:effectLst/>
                        </a:rPr>
                        <a:t>21</a:t>
                      </a:r>
                      <a:endParaRPr b="0" sz="1100" i="0" lang="en-IN" strike="noStrike" u="none">
                        <a:solidFill>
                          <a:srgbClr val="000000"/>
                        </a:solidFill>
                        <a:effectLst/>
                        <a:latin typeface="Calibri" panose="020F0502020204030204" pitchFamily="34" charset="0"/>
                      </a:endParaRPr>
                    </a:p>
                  </a:txBody>
                  <a:tcPr marL="7620" marR="7620" marT="7620" marB="0" anchor="b"/>
                </a:tc>
              </a:tr>
              <a:tr h="250825">
                <a:tc>
                  <a:txBody>
                    <a:bodyPr/>
                    <a:p>
                      <a:pPr algn="ctr" fontAlgn="b"/>
                      <a:r>
                        <a:rPr sz="1100" lang="en-IN" strike="noStrike" u="none">
                          <a:effectLst/>
                        </a:rPr>
                        <a:t>Production       </a:t>
                      </a:r>
                      <a:endParaRPr b="0" sz="1100" i="0" lang="en-IN" strike="noStrike" u="none">
                        <a:solidFill>
                          <a:srgbClr val="000000"/>
                        </a:solidFill>
                        <a:effectLst/>
                        <a:latin typeface="Calibri" panose="020F0502020204030204" pitchFamily="34" charset="0"/>
                      </a:endParaRPr>
                    </a:p>
                  </a:txBody>
                  <a:tcPr marL="7620" marR="7620" marT="7620" marB="0" anchor="b"/>
                </a:tc>
                <a:tc>
                  <a:txBody>
                    <a:bodyPr/>
                    <a:p>
                      <a:pPr algn="ctr" fontAlgn="b"/>
                      <a:r>
                        <a:rPr sz="1100" lang="en-IN" strike="noStrike" u="none">
                          <a:effectLst/>
                        </a:rPr>
                        <a:t>55</a:t>
                      </a:r>
                      <a:endParaRPr b="0" sz="1100" i="0" lang="en-IN" strike="noStrike" u="none">
                        <a:solidFill>
                          <a:srgbClr val="000000"/>
                        </a:solidFill>
                        <a:effectLst/>
                        <a:latin typeface="Calibri" panose="020F0502020204030204" pitchFamily="34" charset="0"/>
                      </a:endParaRPr>
                    </a:p>
                  </a:txBody>
                  <a:tcPr marL="7620" marR="7620" marT="7620" marB="0" anchor="b"/>
                </a:tc>
              </a:tr>
              <a:tr h="250825">
                <a:tc>
                  <a:txBody>
                    <a:bodyPr/>
                    <a:p>
                      <a:pPr algn="ctr" fontAlgn="b"/>
                      <a:r>
                        <a:rPr sz="1100" lang="en-IN" strike="noStrike" u="none">
                          <a:effectLst/>
                        </a:rPr>
                        <a:t>Sales</a:t>
                      </a:r>
                      <a:endParaRPr b="0" sz="1100" i="0" lang="en-IN" strike="noStrike" u="none">
                        <a:solidFill>
                          <a:srgbClr val="000000"/>
                        </a:solidFill>
                        <a:effectLst/>
                        <a:latin typeface="Calibri" panose="020F0502020204030204" pitchFamily="34" charset="0"/>
                      </a:endParaRPr>
                    </a:p>
                  </a:txBody>
                  <a:tcPr marL="7620" marR="7620" marT="7620" marB="0" anchor="b"/>
                </a:tc>
                <a:tc>
                  <a:txBody>
                    <a:bodyPr/>
                    <a:p>
                      <a:pPr algn="ctr" fontAlgn="b"/>
                      <a:r>
                        <a:rPr sz="1100" lang="en-IN" strike="noStrike" u="none">
                          <a:effectLst/>
                        </a:rPr>
                        <a:t>10</a:t>
                      </a:r>
                      <a:endParaRPr b="0" sz="1100" i="0" lang="en-IN" strike="noStrike" u="none">
                        <a:solidFill>
                          <a:srgbClr val="000000"/>
                        </a:solidFill>
                        <a:effectLst/>
                        <a:latin typeface="Calibri" panose="020F0502020204030204" pitchFamily="34" charset="0"/>
                      </a:endParaRPr>
                    </a:p>
                  </a:txBody>
                  <a:tcPr marL="7620" marR="7620" marT="7620" marB="0" anchor="b"/>
                </a:tc>
              </a:tr>
              <a:tr h="250825">
                <a:tc>
                  <a:txBody>
                    <a:bodyPr/>
                    <a:p>
                      <a:pPr algn="ctr" fontAlgn="b"/>
                      <a:r>
                        <a:rPr sz="1100" lang="en-IN" strike="noStrike" u="none">
                          <a:effectLst/>
                        </a:rPr>
                        <a:t>Software Engineering</a:t>
                      </a:r>
                      <a:endParaRPr b="0" sz="1100" i="0" lang="en-IN" strike="noStrike" u="none">
                        <a:solidFill>
                          <a:srgbClr val="000000"/>
                        </a:solidFill>
                        <a:effectLst/>
                        <a:latin typeface="Calibri" panose="020F0502020204030204" pitchFamily="34" charset="0"/>
                      </a:endParaRPr>
                    </a:p>
                  </a:txBody>
                  <a:tcPr marL="7620" marR="7620" marT="7620" marB="0" anchor="b"/>
                </a:tc>
                <a:tc>
                  <a:txBody>
                    <a:bodyPr/>
                    <a:p>
                      <a:pPr algn="ctr" fontAlgn="b"/>
                      <a:r>
                        <a:rPr sz="1100" lang="en-IN" strike="noStrike" u="none">
                          <a:effectLst/>
                        </a:rPr>
                        <a:t>5</a:t>
                      </a:r>
                      <a:endParaRPr b="0" sz="1100" i="0" lang="en-IN" strike="noStrike" u="none">
                        <a:solidFill>
                          <a:srgbClr val="000000"/>
                        </a:solidFill>
                        <a:effectLst/>
                        <a:latin typeface="Calibri" panose="020F0502020204030204" pitchFamily="34" charset="0"/>
                      </a:endParaRPr>
                    </a:p>
                  </a:txBody>
                  <a:tcPr marL="7620" marR="7620" marT="7620" marB="0" anchor="b"/>
                </a:tc>
              </a:tr>
              <a:tr h="250825">
                <a:tc>
                  <a:txBody>
                    <a:bodyPr/>
                    <a:p>
                      <a:pPr algn="ctr" fontAlgn="b"/>
                      <a:endParaRPr b="1" dirty="0" sz="1100" i="0" lang="en-IN" strike="noStrike" u="none">
                        <a:solidFill>
                          <a:srgbClr val="000000"/>
                        </a:solidFill>
                        <a:effectLst/>
                        <a:latin typeface="Calibri" panose="020F0502020204030204" pitchFamily="34" charset="0"/>
                      </a:endParaRPr>
                    </a:p>
                  </a:txBody>
                  <a:tcPr marL="7620" marR="7620" marT="7620" marB="0" anchor="b"/>
                </a:tc>
                <a:tc>
                  <a:txBody>
                    <a:bodyPr/>
                    <a:p>
                      <a:pPr algn="ctr" fontAlgn="b"/>
                      <a:r>
                        <a:rPr sz="1100" lang="en-IN" strike="noStrike" u="none">
                          <a:effectLst/>
                        </a:rPr>
                        <a:t> </a:t>
                      </a:r>
                      <a:endParaRPr b="1" sz="1100" i="0" lang="en-IN" strike="noStrike" u="none">
                        <a:solidFill>
                          <a:srgbClr val="000000"/>
                        </a:solidFill>
                        <a:effectLst/>
                        <a:latin typeface="Calibri" panose="020F0502020204030204" pitchFamily="34" charset="0"/>
                      </a:endParaRPr>
                    </a:p>
                  </a:txBody>
                  <a:tcPr marL="7620" marR="7620" marT="7620" marB="0" anchor="b"/>
                </a:tc>
              </a:tr>
              <a:tr h="250825">
                <a:tc>
                  <a:txBody>
                    <a:bodyPr/>
                    <a:p>
                      <a:pPr algn="ctr" fontAlgn="b"/>
                      <a:endParaRPr b="0" dirty="0" sz="1100" i="0" lang="en-IN" strike="noStrike" u="none">
                        <a:solidFill>
                          <a:srgbClr val="000000"/>
                        </a:solidFill>
                        <a:effectLst/>
                        <a:latin typeface="Calibri" panose="020F0502020204030204" pitchFamily="34" charset="0"/>
                      </a:endParaRPr>
                    </a:p>
                  </a:txBody>
                  <a:tcPr marL="7620" marR="7620" marT="7620" marB="0" anchor="b"/>
                </a:tc>
                <a:tc>
                  <a:txBody>
                    <a:bodyPr/>
                    <a:p>
                      <a:pPr algn="ctr" fontAlgn="b"/>
                      <a:r>
                        <a:rPr sz="1100" lang="en-IN" strike="noStrike" u="none">
                          <a:effectLst/>
                        </a:rPr>
                        <a:t> </a:t>
                      </a:r>
                      <a:endParaRPr b="0" sz="1100" i="0" lang="en-IN" strike="noStrike" u="none">
                        <a:solidFill>
                          <a:srgbClr val="000000"/>
                        </a:solidFill>
                        <a:effectLst/>
                        <a:latin typeface="Calibri" panose="020F0502020204030204" pitchFamily="34" charset="0"/>
                      </a:endParaRPr>
                    </a:p>
                  </a:txBody>
                  <a:tcPr marL="7620" marR="7620" marT="7620" marB="0" anchor="b"/>
                </a:tc>
              </a:tr>
              <a:tr h="250825">
                <a:tc>
                  <a:txBody>
                    <a:bodyPr/>
                    <a:p>
                      <a:pPr algn="ctr" fontAlgn="b"/>
                      <a:r>
                        <a:rPr sz="1100" lang="en-IN" strike="noStrike" u="none">
                          <a:effectLst/>
                          <a:highlight>
                            <a:srgbClr val="DDEBF7"/>
                          </a:highlight>
                        </a:rPr>
                        <a:t>Grand Total</a:t>
                      </a:r>
                      <a:endParaRPr b="1" sz="1100" i="0" lang="en-IN" strike="noStrike" u="none">
                        <a:solidFill>
                          <a:srgbClr val="000000"/>
                        </a:solidFill>
                        <a:effectLst/>
                        <a:highlight>
                          <a:srgbClr val="DDEBF7"/>
                        </a:highlight>
                        <a:latin typeface="Calibri" panose="020F0502020204030204" pitchFamily="34" charset="0"/>
                      </a:endParaRPr>
                    </a:p>
                  </a:txBody>
                  <a:tcPr marL="7620" marR="7620" marT="7620" marB="0" anchor="b"/>
                </a:tc>
                <a:tc>
                  <a:txBody>
                    <a:bodyPr/>
                    <a:p>
                      <a:pPr algn="ctr" fontAlgn="b"/>
                      <a:r>
                        <a:rPr dirty="0" sz="1100" lang="en-IN" strike="noStrike" u="none">
                          <a:effectLst/>
                          <a:highlight>
                            <a:srgbClr val="DDEBF7"/>
                          </a:highlight>
                        </a:rPr>
                        <a:t>99</a:t>
                      </a:r>
                      <a:endParaRPr b="1" dirty="0" sz="1100" i="0" lang="en-IN" strike="noStrike" u="none">
                        <a:solidFill>
                          <a:srgbClr val="000000"/>
                        </a:solidFill>
                        <a:effectLst/>
                        <a:highlight>
                          <a:srgbClr val="DDEBF7"/>
                        </a:highlight>
                        <a:latin typeface="Calibri" panose="020F0502020204030204" pitchFamily="34" charset="0"/>
                      </a:endParaRPr>
                    </a:p>
                  </a:txBody>
                  <a:tcPr marL="7620" marR="7620" marT="7620" marB="0" anchor="b"/>
                </a:tc>
              </a:tr>
            </a:tbl>
          </a:graphicData>
        </a:graphic>
      </p:graphicFrame>
      <p:graphicFrame>
        <p:nvGraphicFramePr>
          <p:cNvPr id="4194305" name="Chart 7"/>
          <p:cNvGraphicFramePr>
            <a:graphicFrameLocks/>
          </p:cNvGraphicFramePr>
          <p:nvPr/>
        </p:nvGraphicFramePr>
        <p:xfrm>
          <a:off x="4495800" y="1717393"/>
          <a:ext cx="6117590" cy="35279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76" name="TextBox 3"/>
          <p:cNvSpPr txBox="1"/>
          <p:nvPr/>
        </p:nvSpPr>
        <p:spPr>
          <a:xfrm>
            <a:off x="1524000" y="1600200"/>
            <a:ext cx="6705600" cy="3046988"/>
          </a:xfrm>
          <a:prstGeom prst="rect"/>
          <a:noFill/>
        </p:spPr>
        <p:txBody>
          <a:bodyPr wrap="square">
            <a:spAutoFit/>
          </a:bodyPr>
          <a:p>
            <a:pPr algn="just"/>
            <a:r>
              <a:rPr dirty="0" sz="2400" lang="en-US">
                <a:latin typeface="Times New Roman" panose="02020603050405020304" pitchFamily="18" charset="0"/>
                <a:cs typeface="Times New Roman" panose="02020603050405020304" pitchFamily="18" charset="0"/>
              </a:rPr>
              <a:t>The majority of employees are US citizens in production roles (55 employees), followed by 21 eligible non-citizens in production and 10 US citizens in IT/IS roles. Smaller groups include US citizens in sales, admin, and software engineering, with the smallest group being 1 eligible non-citizen in sales. Overall, the workforce is predominantly US citizens, especially in production</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5" name="object 17"/>
          <p:cNvSpPr txBox="1">
            <a:spLocks noGrp="1"/>
          </p:cNvSpPr>
          <p:nvPr>
            <p:ph type="title"/>
          </p:nvPr>
        </p:nvSpPr>
        <p:spPr>
          <a:xfrm>
            <a:off x="739775" y="829627"/>
            <a:ext cx="3909695" cy="5372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dirty="0" sz="4250"/>
          </a:p>
        </p:txBody>
      </p:sp>
      <p:sp>
        <p:nvSpPr>
          <p:cNvPr id="1048626"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7" name="TextBox 22"/>
          <p:cNvSpPr txBox="1"/>
          <p:nvPr/>
        </p:nvSpPr>
        <p:spPr>
          <a:xfrm>
            <a:off x="1217522" y="2123271"/>
            <a:ext cx="8593228" cy="11836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Citizen Description Data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advClick="0" advTm="1000">
        <p15:prstTrans prst="crush"/>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mph" presetID="18" presetSubtype="0">
                                  <p:stCondLst>
                                    <p:cond delay="0"/>
                                  </p:stCondLst>
                                  <p:iterate type="lt">
                                    <p:tmPct val="4000"/>
                                  </p:iterate>
                                  <p:childTnLst>
                                    <p:set>
                                      <p:cBhvr override="childStyle">
                                        <p:cTn dur="500" fill="hold" id="6"/>
                                        <p:tgtEl>
                                          <p:spTgt spid="1048625"/>
                                        </p:tgtEl>
                                        <p:attrNameLst>
                                          <p:attrName>style.textDecorationUnderline</p:attrName>
                                        </p:attrNameLst>
                                      </p:cBhvr>
                                      <p:to>
                                        <p:strVal val="true"/>
                                      </p:to>
                                    </p:set>
                                  </p:childTnLst>
                                </p:cTn>
                              </p:par>
                            </p:childTnLst>
                          </p:cTn>
                        </p:par>
                      </p:childTnLst>
                    </p:cTn>
                  </p:par>
                  <p:par>
                    <p:cTn fill="hold" id="7">
                      <p:stCondLst>
                        <p:cond delay="indefinite"/>
                      </p:stCondLst>
                      <p:childTnLst>
                        <p:par>
                          <p:cTn fill="hold" id="8">
                            <p:stCondLst>
                              <p:cond delay="0"/>
                            </p:stCondLst>
                            <p:childTnLst>
                              <p:par>
                                <p:cTn accel="50000" decel="50000" fill="hold" grpId="0" id="9" nodeType="clickEffect" presetClass="path" presetID="1" presetSubtype="0">
                                  <p:stCondLst>
                                    <p:cond delay="0"/>
                                  </p:stCondLst>
                                  <p:childTnLst>
                                    <p:animMotion origin="layout" path="M 0 0 C 0.069 0 0.125 0.056 0.125 0.125 C 0.125 0.194 0.069 0.25 0 0.25 C -0.069 0.25 -0.125 0.194 -0.125 0.125 C -0.125 0.056 -0.069 0 0 0 Z" pathEditMode="relative" ptsTypes="">
                                      <p:cBhvr>
                                        <p:cTn dur="2000" fill="hold" id="10"/>
                                        <p:tgtEl>
                                          <p:spTgt spid="104862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5" grpId="0"/>
      <p:bldP spid="1048627"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8" name="object 2"/>
          <p:cNvSpPr/>
          <p:nvPr/>
        </p:nvSpPr>
        <p:spPr>
          <a:xfrm>
            <a:off x="-144857" y="0"/>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4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2" name="object 21"/>
          <p:cNvSpPr txBox="1">
            <a:spLocks noGrp="1"/>
          </p:cNvSpPr>
          <p:nvPr>
            <p:ph type="title"/>
          </p:nvPr>
        </p:nvSpPr>
        <p:spPr>
          <a:xfrm>
            <a:off x="739775" y="445388"/>
            <a:ext cx="2357120" cy="610235"/>
          </a:xfrm>
          <a:prstGeom prst="rect"/>
        </p:spPr>
        <p:txBody>
          <a:bodyPr bIns="0" lIns="0" rIns="0" rtlCol="0" tIns="13335" vert="horz" wrap="square">
            <a:spAutoFit/>
          </a:bodyPr>
          <a:p>
            <a:pPr marL="12700">
              <a:lnSpc>
                <a:spcPct val="100000"/>
              </a:lnSpc>
              <a:spcBef>
                <a:spcPts val="105"/>
              </a:spcBef>
            </a:pPr>
            <a:r>
              <a:rPr dirty="0" lang="en-US">
                <a:ln w="9525">
                  <a:solidFill>
                    <a:schemeClr val="bg1"/>
                  </a:solidFill>
                  <a:prstDash val="solid"/>
                </a:ln>
                <a:effectLst>
                  <a:outerShdw algn="tl" blurRad="12700" dir="2700000" dist="38100" rotWithShape="0">
                    <a:schemeClr val="accent5">
                      <a:lumMod val="60000"/>
                      <a:lumOff val="40000"/>
                    </a:schemeClr>
                  </a:outerShdw>
                </a:effectLst>
              </a:rPr>
              <a:t>AGENDA</a:t>
            </a:r>
            <a:endParaRPr dirty="0" lang="en-US">
              <a:ln w="9525">
                <a:solidFill>
                  <a:schemeClr val="bg1"/>
                </a:solidFill>
                <a:prstDash val="solid"/>
              </a:ln>
              <a:effectLst>
                <a:outerShdw algn="tl" blurRad="12700" dir="2700000" dist="38100" rotWithShape="0">
                  <a:schemeClr val="accent5">
                    <a:lumMod val="60000"/>
                    <a:lumOff val="40000"/>
                  </a:schemeClr>
                </a:outerShdw>
              </a:effectLst>
            </a:endParaRPr>
          </a:p>
        </p:txBody>
      </p:sp>
      <p:sp>
        <p:nvSpPr>
          <p:cNvPr id="1048643"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4" name="TextBox 22"/>
          <p:cNvSpPr txBox="1"/>
          <p:nvPr/>
        </p:nvSpPr>
        <p:spPr>
          <a:xfrm>
            <a:off x="2509807" y="1041533"/>
            <a:ext cx="5029200" cy="3647440"/>
          </a:xfrm>
          <a:prstGeom prst="rect"/>
          <a:noFill/>
        </p:spPr>
        <p:txBody>
          <a:bodyPr rtlCol="0" wrap="square">
            <a:spAutoFit/>
          </a:bodyPr>
          <a:p>
            <a:pPr algn="l"/>
            <a:endParaRPr b="0" dirty="0" sz="2800" i="0" lang="en-US">
              <a:ln w="0">
                <a:solidFill>
                  <a:sysClr lastClr="000000" val="windowText"/>
                </a:solidFill>
              </a:ln>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Problem Statement</a:t>
            </a:r>
            <a:endParaRPr b="0" dirty="0" sz="2800" i="0" lang="en-US">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Project Overview</a:t>
            </a:r>
            <a:endParaRPr b="0" dirty="0" sz="2800" i="0" lang="en-US">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End Users</a:t>
            </a:r>
            <a:endParaRPr b="0" dirty="0" sz="2800" i="0" lang="en-US">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Our Solution and Proposition</a:t>
            </a:r>
            <a:endParaRPr b="0" dirty="0" sz="2800" i="0" lang="en-US">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latin typeface="Times New Roman" panose="02020603050405020304" pitchFamily="18" charset="0"/>
                <a:cs typeface="Times New Roman" panose="02020603050405020304" pitchFamily="18" charset="0"/>
              </a:rPr>
              <a:t>Dataset Description</a:t>
            </a:r>
            <a:endParaRPr b="0" dirty="0" sz="2800" i="0" lang="en-US">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Modelling Approach</a:t>
            </a:r>
            <a:endParaRPr b="0" dirty="0" sz="2800" i="0" lang="en-US">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Results and </a:t>
            </a:r>
            <a:r>
              <a:rPr dirty="0" sz="2800" lang="en-US">
                <a:latin typeface="Times New Roman" panose="02020603050405020304" pitchFamily="18" charset="0"/>
                <a:cs typeface="Times New Roman" panose="02020603050405020304" pitchFamily="18" charset="0"/>
              </a:rPr>
              <a:t>Discussion</a:t>
            </a:r>
            <a:endParaRPr b="0" dirty="0" sz="2800" i="0" lang="en-US">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effectLst/>
                <a:latin typeface="Times New Roman" panose="02020603050405020304" pitchFamily="18" charset="0"/>
                <a:cs typeface="Times New Roman" panose="02020603050405020304" pitchFamily="18" charset="0"/>
              </a:rPr>
              <a:t>Conclusion</a:t>
            </a:r>
            <a:endParaRPr b="0" dirty="0" sz="2800" i="0" lang="en-US">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7" name="object 7"/>
          <p:cNvSpPr txBox="1">
            <a:spLocks noGrp="1"/>
          </p:cNvSpPr>
          <p:nvPr>
            <p:ph type="title"/>
          </p:nvPr>
        </p:nvSpPr>
        <p:spPr>
          <a:xfrm>
            <a:off x="1143000" y="190500"/>
            <a:ext cx="5636895" cy="461010"/>
          </a:xfrm>
          <a:prstGeom prst="rect"/>
        </p:spPr>
        <p:txBody>
          <a:bodyPr bIns="0" lIns="0" rIns="0" rtlCol="0" tIns="16510" vert="horz" wrap="square">
            <a:spAutoFit/>
          </a:bodyPr>
          <a:p>
            <a:pPr marL="12700">
              <a:lnSpc>
                <a:spcPct val="100000"/>
              </a:lnSpc>
              <a:spcBef>
                <a:spcPts val="130"/>
              </a:spcBef>
              <a:tabLst>
                <a:tab algn="l" pos="2727960"/>
              </a:tabLst>
            </a:pPr>
            <a:r>
              <a:rPr dirty="0" sz="3600" spc="-20">
                <a:latin typeface="Times New Roman" panose="02020603050405020304" pitchFamily="18" charset="0"/>
                <a:cs typeface="Times New Roman" panose="02020603050405020304" pitchFamily="18" charset="0"/>
              </a:rPr>
              <a:t>P</a:t>
            </a:r>
            <a:r>
              <a:rPr dirty="0" sz="3600" spc="15">
                <a:latin typeface="Times New Roman" panose="02020603050405020304" pitchFamily="18" charset="0"/>
                <a:cs typeface="Times New Roman" panose="02020603050405020304" pitchFamily="18" charset="0"/>
              </a:rPr>
              <a:t>ROB</a:t>
            </a:r>
            <a:r>
              <a:rPr dirty="0" sz="3600" spc="55">
                <a:latin typeface="Times New Roman" panose="02020603050405020304" pitchFamily="18" charset="0"/>
                <a:cs typeface="Times New Roman" panose="02020603050405020304" pitchFamily="18" charset="0"/>
              </a:rPr>
              <a:t>L</a:t>
            </a:r>
            <a:r>
              <a:rPr dirty="0" sz="3600" spc="-20">
                <a:latin typeface="Times New Roman" panose="02020603050405020304" pitchFamily="18" charset="0"/>
                <a:cs typeface="Times New Roman" panose="02020603050405020304" pitchFamily="18" charset="0"/>
              </a:rPr>
              <a:t>E</a:t>
            </a:r>
            <a:r>
              <a:rPr dirty="0" sz="3600" lang="en-US" spc="20">
                <a:latin typeface="Times New Roman" panose="02020603050405020304" pitchFamily="18" charset="0"/>
                <a:cs typeface="Times New Roman" panose="02020603050405020304" pitchFamily="18" charset="0"/>
              </a:rPr>
              <a:t>M</a:t>
            </a:r>
            <a:r>
              <a:rPr dirty="0" sz="3600"/>
              <a:t>	</a:t>
            </a:r>
            <a:r>
              <a:rPr dirty="0" sz="3600" spc="10"/>
              <a:t>S</a:t>
            </a:r>
            <a:r>
              <a:rPr dirty="0" sz="3600" spc="-370"/>
              <a:t>T</a:t>
            </a:r>
            <a:r>
              <a:rPr dirty="0" sz="3600" spc="-375"/>
              <a:t>A</a:t>
            </a:r>
            <a:r>
              <a:rPr dirty="0" sz="3600" spc="15"/>
              <a:t>T</a:t>
            </a:r>
            <a:r>
              <a:rPr dirty="0" sz="3600" spc="-10"/>
              <a:t>E</a:t>
            </a:r>
            <a:r>
              <a:rPr dirty="0" sz="3600" spc="-20"/>
              <a:t>ME</a:t>
            </a:r>
            <a:r>
              <a:rPr dirty="0" sz="3600" spc="10"/>
              <a:t>NT</a:t>
            </a:r>
            <a:endParaRPr dirty="0" sz="3600"/>
          </a:p>
        </p:txBody>
      </p:sp>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TextBox 11"/>
          <p:cNvSpPr txBox="1"/>
          <p:nvPr/>
        </p:nvSpPr>
        <p:spPr>
          <a:xfrm>
            <a:off x="988004" y="926128"/>
            <a:ext cx="6631996" cy="3749041"/>
          </a:xfrm>
          <a:prstGeom prst="rect"/>
          <a:noFill/>
        </p:spPr>
        <p:txBody>
          <a:bodyPr wrap="square">
            <a:spAutoFit/>
          </a:bodyPr>
          <a:p>
            <a:pPr algn="just"/>
            <a:r>
              <a:rPr dirty="0" sz="2400" lang="en-US">
                <a:latin typeface="Times New Roman" panose="02020603050405020304" pitchFamily="18" charset="0"/>
                <a:cs typeface="Times New Roman" panose="02020603050405020304" pitchFamily="18" charset="0"/>
              </a:rPr>
              <a:t>Analyze the distribution of employees across different citizenship and job function categories within the company. The pie chart categorizes employees into eight groups: "Eligible, Non Citizen Production, "Eligible Non Citizen Sales," "Non-Citizen Production," "US Citizen Admin Offices," "US Citizen IT/IS," "US Citizen Production," "US Citizen Sales," and "US Citizen Software Engineering." Identify the largest and smallest groups and assess the implications for workforce planning, including diversity, recruitment, and talent management strategies </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7"/>
          <p:cNvSpPr txBox="1">
            <a:spLocks noGrp="1"/>
          </p:cNvSpPr>
          <p:nvPr>
            <p:ph type="title"/>
          </p:nvPr>
        </p:nvSpPr>
        <p:spPr>
          <a:xfrm>
            <a:off x="755332" y="385444"/>
            <a:ext cx="10681335" cy="596901"/>
          </a:xfrm>
        </p:spPr>
        <p:txBody>
          <a:bodyPr/>
          <a:p>
            <a:r>
              <a:rPr lang="en-US"/>
              <a:t>PROJECT	OVERVIEW</a:t>
            </a:r>
            <a:endParaRPr lang="en-US"/>
          </a:p>
        </p:txBody>
      </p:sp>
      <p:sp>
        <p:nvSpPr>
          <p:cNvPr id="1048653" name="object 10"/>
          <p:cNvSpPr txBox="1">
            <a:spLocks noGrp="1"/>
          </p:cNvSpPr>
          <p:nvPr>
            <p:ph type="sldNum" sz="quarter" idx="7"/>
          </p:nvPr>
        </p:nvSpPr>
        <p:spPr>
          <a:xfrm>
            <a:off x="11353418" y="6473337"/>
            <a:ext cx="151129" cy="139700"/>
          </a:xfrm>
        </p:spPr>
        <p:txBody>
          <a:bodyPr/>
          <a:p>
            <a:fld id="{81D60167-4931-47E6-BA6A-407CBD079E47}" type="slidenum">
              <a:rPr lang="en-US" smtClean="0"/>
              <a:t>5</a:t>
            </a:fld>
            <a:endParaRPr dirty="0" lang="en-US"/>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TextBox 8"/>
          <p:cNvSpPr txBox="1"/>
          <p:nvPr/>
        </p:nvSpPr>
        <p:spPr>
          <a:xfrm>
            <a:off x="1332635" y="1292450"/>
            <a:ext cx="6515965" cy="3444240"/>
          </a:xfrm>
          <a:prstGeom prst="rect"/>
          <a:noFill/>
        </p:spPr>
        <p:txBody>
          <a:bodyPr wrap="square">
            <a:spAutoFit/>
          </a:bodyPr>
          <a:p>
            <a:pPr algn="just"/>
            <a:r>
              <a:rPr dirty="0" sz="2400" lang="en-US">
                <a:latin typeface="Times New Roman" panose="02020603050405020304" pitchFamily="18" charset="0"/>
                <a:cs typeface="Times New Roman" panose="02020603050405020304" pitchFamily="18" charset="0"/>
              </a:rPr>
              <a:t>EMPLOYEE CITIZEN DESC" shows that the majority of the company's workforce, 55%, are U.S. citizens in production roles. Non-citizens in production follow at 21%. U.S. citizens in sales account for 10%, with smaller percentages in IT/IS (5%), software engineering (3%), and administrative roles (2%). Eligible non-citizens make up the smallest segments in production (2%) and sales (1%). The chart highlights a strong concentration of U.S. citizens, particularly in production roles.</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7" name="object 5"/>
          <p:cNvSpPr txBox="1">
            <a:spLocks noGrp="1"/>
          </p:cNvSpPr>
          <p:nvPr>
            <p:ph type="title"/>
          </p:nvPr>
        </p:nvSpPr>
        <p:spPr>
          <a:xfrm>
            <a:off x="1219200" y="381000"/>
            <a:ext cx="5014595" cy="4102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sp>
        <p:nvSpPr>
          <p:cNvPr id="1048658"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TextBox 6"/>
          <p:cNvSpPr txBox="1"/>
          <p:nvPr/>
        </p:nvSpPr>
        <p:spPr>
          <a:xfrm>
            <a:off x="1219200" y="1066800"/>
            <a:ext cx="6102926" cy="2225041"/>
          </a:xfrm>
          <a:prstGeom prst="rect"/>
          <a:noFill/>
        </p:spPr>
        <p:txBody>
          <a:bodyPr wrap="square">
            <a:spAutoFit/>
          </a:bodyPr>
          <a:p>
            <a:pPr algn="just"/>
            <a:r>
              <a:rPr dirty="0" sz="2400" lang="en-US">
                <a:latin typeface="Times New Roman" panose="02020603050405020304" pitchFamily="18" charset="0"/>
                <a:cs typeface="Times New Roman" panose="02020603050405020304" pitchFamily="18" charset="0"/>
              </a:rPr>
              <a:t> The end users of this pie chart are likely HR, management, and legal teams, who need to understand employee distribution by citizenship and role for workforce planning and legal compliance. Department heads and executives may also use it to inform decisions on hiring and resource allocation.</a:t>
            </a:r>
            <a:endParaRPr dirty="0" sz="2400" lang="en-US">
              <a:latin typeface="Times New Roman" panose="02020603050405020304" pitchFamily="18" charset="0"/>
              <a:cs typeface="Times New Roman" panose="02020603050405020304" pitchFamily="18" charset="0"/>
            </a:endParaRPr>
          </a:p>
        </p:txBody>
      </p:sp>
      <p:sp>
        <p:nvSpPr>
          <p:cNvPr id="1048660" name="TextBox 9"/>
          <p:cNvSpPr txBox="1"/>
          <p:nvPr/>
        </p:nvSpPr>
        <p:spPr>
          <a:xfrm>
            <a:off x="2209800" y="3912097"/>
            <a:ext cx="6102926" cy="1513840"/>
          </a:xfrm>
          <a:prstGeom prst="rect"/>
          <a:noFill/>
        </p:spPr>
        <p:txBody>
          <a:bodyPr wrap="square">
            <a:spAutoFit/>
          </a:bodyPr>
          <a:p>
            <a:pPr algn="just" indent="-457200" marL="457200">
              <a:buFont typeface="Wingdings" panose="05000000000000000000" pitchFamily="2" charset="2"/>
              <a:buChar char="q"/>
            </a:pPr>
            <a:r>
              <a:rPr dirty="0" sz="2800" lang="en-IN">
                <a:ln w="0"/>
                <a:effectLst>
                  <a:outerShdw algn="ctr" blurRad="38100" dir="5400000" dist="25400" rotWithShape="0">
                    <a:srgbClr val="6E747A">
                      <a:alpha val="43000"/>
                    </a:srgbClr>
                  </a:outerShdw>
                </a:effectLst>
                <a:latin typeface="Times New Roman" panose="02020603050405020304" pitchFamily="18" charset="0"/>
                <a:cs typeface="Times New Roman" panose="02020603050405020304" pitchFamily="18" charset="0"/>
              </a:rPr>
              <a:t>EMPLOYEE</a:t>
            </a:r>
            <a:endParaRPr dirty="0" sz="2800" lang="en-IN">
              <a:ln w="0"/>
              <a:effectLst>
                <a:outerShdw algn="ctr" blurRad="38100" dir="5400000" dist="25400" rotWithShape="0">
                  <a:srgbClr val="6E747A">
                    <a:alpha val="43000"/>
                  </a:srgbClr>
                </a:outerShdw>
              </a:effectLst>
              <a:latin typeface="Times New Roman" panose="02020603050405020304" pitchFamily="18" charset="0"/>
              <a:cs typeface="Times New Roman" panose="02020603050405020304" pitchFamily="18" charset="0"/>
            </a:endParaRPr>
          </a:p>
          <a:p>
            <a:pPr algn="just" indent="-457200" marL="457200">
              <a:buFont typeface="Wingdings" panose="05000000000000000000" pitchFamily="2" charset="2"/>
              <a:buChar char="q"/>
            </a:pPr>
            <a:r>
              <a:rPr dirty="0" sz="2800" lang="en-IN">
                <a:ln w="0"/>
                <a:effectLst>
                  <a:outerShdw algn="ctr" blurRad="38100" dir="5400000" dist="25400" rotWithShape="0">
                    <a:srgbClr val="6E747A">
                      <a:alpha val="43000"/>
                    </a:srgbClr>
                  </a:outerShdw>
                </a:effectLst>
                <a:latin typeface="Times New Roman" panose="02020603050405020304" pitchFamily="18" charset="0"/>
                <a:cs typeface="Times New Roman" panose="02020603050405020304" pitchFamily="18" charset="0"/>
              </a:rPr>
              <a:t>EMPOLYEER</a:t>
            </a:r>
            <a:endParaRPr dirty="0" sz="2800" lang="en-IN">
              <a:ln w="0"/>
              <a:effectLst>
                <a:outerShdw algn="ctr" blurRad="38100" dir="5400000" dist="25400" rotWithShape="0">
                  <a:srgbClr val="6E747A">
                    <a:alpha val="43000"/>
                  </a:srgbClr>
                </a:outerShdw>
              </a:effectLst>
              <a:latin typeface="Times New Roman" panose="02020603050405020304" pitchFamily="18" charset="0"/>
              <a:cs typeface="Times New Roman" panose="02020603050405020304" pitchFamily="18" charset="0"/>
            </a:endParaRPr>
          </a:p>
          <a:p>
            <a:pPr algn="just" indent="-457200" marL="457200">
              <a:buFont typeface="Wingdings" panose="05000000000000000000" pitchFamily="2" charset="2"/>
              <a:buChar char="q"/>
            </a:pPr>
            <a:r>
              <a:rPr dirty="0" sz="2800" lang="en-IN">
                <a:ln w="0"/>
                <a:effectLst>
                  <a:outerShdw algn="ctr" blurRad="38100" dir="5400000" dist="25400" rotWithShape="0">
                    <a:srgbClr val="6E747A">
                      <a:alpha val="43000"/>
                    </a:srgbClr>
                  </a:outerShdw>
                </a:effectLst>
                <a:latin typeface="Times New Roman" panose="02020603050405020304" pitchFamily="18" charset="0"/>
                <a:cs typeface="Times New Roman" panose="02020603050405020304" pitchFamily="18" charset="0"/>
              </a:rPr>
              <a:t>ORGANISATION</a:t>
            </a:r>
            <a:endParaRPr dirty="0" sz="2800" lang="en-IN">
              <a:ln w="0"/>
              <a:effectLst>
                <a:outerShdw algn="ctr" blurRad="38100" dir="5400000" dist="25400" rotWithShape="0">
                  <a:srgbClr val="6E747A">
                    <a:alpha val="43000"/>
                  </a:srgbClr>
                </a:outerShdw>
              </a:effectLst>
              <a:latin typeface="Times New Roman" panose="02020603050405020304" pitchFamily="18" charset="0"/>
              <a:cs typeface="Times New Roman" panose="02020603050405020304" pitchFamily="18" charset="0"/>
            </a:endParaRPr>
          </a:p>
          <a:p>
            <a:pPr algn="just" indent="-457200" marL="457200">
              <a:buFont typeface="Wingdings" panose="05000000000000000000" pitchFamily="2" charset="2"/>
              <a:buChar char="q"/>
            </a:pPr>
            <a:r>
              <a:rPr dirty="0" sz="2800" lang="en-IN">
                <a:ln w="0"/>
                <a:effectLst>
                  <a:outerShdw algn="ctr" blurRad="38100" dir="5400000" dist="25400" rotWithShape="0">
                    <a:srgbClr val="6E747A">
                      <a:alpha val="43000"/>
                    </a:srgbClr>
                  </a:outerShdw>
                </a:effectLst>
                <a:latin typeface="Times New Roman" panose="02020603050405020304" pitchFamily="18" charset="0"/>
                <a:cs typeface="Times New Roman" panose="02020603050405020304" pitchFamily="18" charset="0"/>
              </a:rPr>
              <a:t>DATA ANALYSER</a:t>
            </a:r>
            <a:endParaRPr dirty="0" sz="2800" lang="en-IN">
              <a:ln w="0"/>
              <a:effectLst>
                <a:outerShdw algn="ctr" blurRad="38100" dir="5400000" dist="25400" rotWithShape="0">
                  <a:srgbClr val="6E747A">
                    <a:alpha val="43000"/>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61" name="object 6"/>
          <p:cNvSpPr txBox="1">
            <a:spLocks noGrp="1"/>
          </p:cNvSpPr>
          <p:nvPr>
            <p:ph type="title"/>
          </p:nvPr>
        </p:nvSpPr>
        <p:spPr>
          <a:xfrm>
            <a:off x="381000" y="387701"/>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sp>
        <p:nvSpPr>
          <p:cNvPr id="104866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3" name="object 7"/>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63" name="TextBox 2"/>
          <p:cNvSpPr txBox="1"/>
          <p:nvPr/>
        </p:nvSpPr>
        <p:spPr>
          <a:xfrm>
            <a:off x="1219201" y="1295400"/>
            <a:ext cx="7848600" cy="5262979"/>
          </a:xfrm>
          <a:prstGeom prst="rect"/>
          <a:noFill/>
        </p:spPr>
        <p:txBody>
          <a:bodyPr wrap="square">
            <a:spAutoFit/>
          </a:bodyPr>
          <a:p>
            <a:pPr algn="just" indent="-342900" marL="342900">
              <a:buFont typeface="Courier New" panose="02070309020205020404" pitchFamily="49" charset="0"/>
              <a:buChar char="o"/>
            </a:pPr>
            <a:r>
              <a:rPr dirty="0" sz="2400" lang="en-US">
                <a:latin typeface="Times New Roman" panose="02020603050405020304" pitchFamily="18" charset="0"/>
                <a:cs typeface="Times New Roman" panose="02020603050405020304" pitchFamily="18" charset="0"/>
              </a:rPr>
              <a:t>Data Cleaning: Data cleaning is a process required to remove incomplete records, and modifying data to rectify inaccurate records.</a:t>
            </a:r>
            <a:endParaRPr dirty="0" sz="2400" lang="en-US">
              <a:latin typeface="Times New Roman" panose="02020603050405020304" pitchFamily="18" charset="0"/>
              <a:cs typeface="Times New Roman" panose="02020603050405020304" pitchFamily="18" charset="0"/>
            </a:endParaRPr>
          </a:p>
          <a:p>
            <a:pPr algn="just" indent="-342900" marL="342900">
              <a:buFont typeface="Courier New" panose="02070309020205020404" pitchFamily="49" charset="0"/>
              <a:buChar char="o"/>
            </a:pPr>
            <a:r>
              <a:rPr dirty="0" sz="2400" lang="en-US">
                <a:latin typeface="Times New Roman" panose="02020603050405020304" pitchFamily="18" charset="0"/>
                <a:cs typeface="Times New Roman" panose="02020603050405020304" pitchFamily="18" charset="0"/>
              </a:rPr>
              <a:t>Remove Duplicates: It removes the combination of values across all selected range to determine duplicates.</a:t>
            </a:r>
            <a:endParaRPr dirty="0" sz="2400" lang="en-US">
              <a:latin typeface="Times New Roman" panose="02020603050405020304" pitchFamily="18" charset="0"/>
              <a:cs typeface="Times New Roman" panose="02020603050405020304" pitchFamily="18" charset="0"/>
            </a:endParaRPr>
          </a:p>
          <a:p>
            <a:pPr algn="just" indent="-342900" marL="342900">
              <a:buFont typeface="Courier New" panose="02070309020205020404" pitchFamily="49" charset="0"/>
              <a:buChar char="o"/>
            </a:pPr>
            <a:r>
              <a:rPr dirty="0" sz="2400" lang="en-US">
                <a:latin typeface="Times New Roman" panose="02020603050405020304" pitchFamily="18" charset="0"/>
                <a:cs typeface="Times New Roman" panose="02020603050405020304" pitchFamily="18" charset="0"/>
              </a:rPr>
              <a:t>Filter: It take my dataset and show only the data that meet my criteria specify</a:t>
            </a:r>
            <a:endParaRPr dirty="0" sz="2400" lang="en-US">
              <a:latin typeface="Times New Roman" panose="02020603050405020304" pitchFamily="18" charset="0"/>
              <a:cs typeface="Times New Roman" panose="02020603050405020304" pitchFamily="18" charset="0"/>
            </a:endParaRPr>
          </a:p>
          <a:p>
            <a:pPr algn="just" indent="-342900" marL="342900">
              <a:buFont typeface="Courier New" panose="02070309020205020404" pitchFamily="49" charset="0"/>
              <a:buChar char="o"/>
            </a:pPr>
            <a:r>
              <a:rPr dirty="0" sz="2400" lang="en-US">
                <a:latin typeface="Times New Roman" panose="02020603050405020304" pitchFamily="18" charset="0"/>
                <a:cs typeface="Times New Roman" panose="02020603050405020304" pitchFamily="18" charset="0"/>
              </a:rPr>
              <a:t>Conditional  Formatting : It is used to specify important values stand out in employee performance score in a data set.</a:t>
            </a:r>
            <a:endParaRPr dirty="0" sz="2400" lang="en-US">
              <a:latin typeface="Times New Roman" panose="02020603050405020304" pitchFamily="18" charset="0"/>
              <a:cs typeface="Times New Roman" panose="02020603050405020304" pitchFamily="18" charset="0"/>
            </a:endParaRPr>
          </a:p>
          <a:p>
            <a:pPr algn="just" indent="-342900" marL="342900">
              <a:buFont typeface="Courier New" panose="02070309020205020404" pitchFamily="49" charset="0"/>
              <a:buChar char="o"/>
            </a:pPr>
            <a:r>
              <a:rPr dirty="0" sz="2400" lang="en-US">
                <a:latin typeface="Times New Roman" panose="02020603050405020304" pitchFamily="18" charset="0"/>
                <a:cs typeface="Times New Roman" panose="02020603050405020304" pitchFamily="18" charset="0"/>
              </a:rPr>
              <a:t> Slicer: I used slicer to filter my data</a:t>
            </a:r>
            <a:endParaRPr dirty="0" sz="2400" lang="en-US">
              <a:latin typeface="Times New Roman" panose="02020603050405020304" pitchFamily="18" charset="0"/>
              <a:cs typeface="Times New Roman" panose="02020603050405020304" pitchFamily="18" charset="0"/>
            </a:endParaRPr>
          </a:p>
          <a:p>
            <a:pPr algn="just" indent="-342900" marL="342900">
              <a:buFont typeface="Courier New" panose="02070309020205020404" pitchFamily="49" charset="0"/>
              <a:buChar char="o"/>
            </a:pPr>
            <a:r>
              <a:rPr dirty="0" sz="2400" lang="en-US">
                <a:latin typeface="Times New Roman" panose="02020603050405020304" pitchFamily="18" charset="0"/>
                <a:cs typeface="Times New Roman" panose="02020603050405020304" pitchFamily="18" charset="0"/>
              </a:rPr>
              <a:t>Pivot Table: I used "pivot table to summarize my huge data</a:t>
            </a:r>
            <a:endParaRPr dirty="0" sz="2400" lang="en-US">
              <a:latin typeface="Times New Roman" panose="02020603050405020304" pitchFamily="18" charset="0"/>
              <a:cs typeface="Times New Roman" panose="02020603050405020304" pitchFamily="18" charset="0"/>
            </a:endParaRPr>
          </a:p>
          <a:p>
            <a:pPr algn="just" indent="-342900" marL="342900">
              <a:buFont typeface="Courier New" panose="02070309020205020404" pitchFamily="49" charset="0"/>
              <a:buChar char="o"/>
            </a:pPr>
            <a:r>
              <a:rPr dirty="0" sz="2400" lang="en-US">
                <a:latin typeface="Times New Roman" panose="02020603050405020304" pitchFamily="18" charset="0"/>
                <a:cs typeface="Times New Roman" panose="02020603050405020304" pitchFamily="18" charset="0"/>
              </a:rPr>
              <a:t> Pivot Chart: I used using area graph. "pivot chart" to visually summarizes my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4" name="Title 1"/>
          <p:cNvSpPr>
            <a:spLocks noGrp="1"/>
          </p:cNvSpPr>
          <p:nvPr>
            <p:ph type="title"/>
          </p:nvPr>
        </p:nvSpPr>
        <p:spPr/>
        <p:txBody>
          <a:bodyPr/>
          <a:p>
            <a:r>
              <a:rPr dirty="0" lang="en-IN"/>
              <a:t>Dataset Description</a:t>
            </a:r>
            <a:endParaRPr dirty="0" lang="en-IN"/>
          </a:p>
        </p:txBody>
      </p:sp>
      <p:sp>
        <p:nvSpPr>
          <p:cNvPr id="1048665" name="TextBox 4"/>
          <p:cNvSpPr txBox="1"/>
          <p:nvPr/>
        </p:nvSpPr>
        <p:spPr>
          <a:xfrm>
            <a:off x="990600" y="1228397"/>
            <a:ext cx="7620000" cy="4708981"/>
          </a:xfrm>
          <a:prstGeom prst="rect"/>
          <a:noFill/>
        </p:spPr>
        <p:txBody>
          <a:bodyPr wrap="square">
            <a:spAutoFit/>
          </a:bodyPr>
          <a:p>
            <a:pPr algn="just" indent="-342900" marL="34290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Emp ID : An employee ID is a unique numerical or alphanumeric code assigned to an employee by their employer. </a:t>
            </a:r>
            <a:endParaRPr dirty="0" sz="2000" lang="en-US">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Salary : A salaried employee is a worker who is paid a fixed amount of money or compensation by an employer.</a:t>
            </a:r>
            <a:endParaRPr dirty="0" sz="2000" lang="en-US">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Position : A position description (also known as a job specification) outlines the key responsibilities, duties, and objectives of a role</a:t>
            </a:r>
            <a:endParaRPr dirty="0" sz="2000" lang="en-US">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Citizen Desc : A citizen is a person who legally belongs to a country and has the rights and protection of that country.</a:t>
            </a:r>
            <a:endParaRPr dirty="0" sz="2000" lang="en-US">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Manager Name : A Manager, or Supervisor, oversees team members in a certain department to ensure it’s performing effectively.</a:t>
            </a:r>
            <a:endParaRPr dirty="0" sz="2000" lang="en-US">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Recruitment Source : the recruitment medium that allows job candidates and businesses to communicate and connect to fill vacant work positions.</a:t>
            </a:r>
            <a:endParaRPr dirty="0" sz="2000" lang="en-US">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Performance Score : It’s simply a measure of performance against whatever it is you are measuring</a:t>
            </a:r>
            <a:endParaRPr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68"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panose="020B0603020202020204"/>
                <a:cs typeface="Trebuchet MS" panose="020B0603020202020204"/>
              </a:rPr>
              <a:t>M</a:t>
            </a:r>
            <a:r>
              <a:rPr b="1" dirty="0" sz="4800">
                <a:latin typeface="Trebuchet MS" panose="020B0603020202020204"/>
                <a:cs typeface="Trebuchet MS" panose="020B0603020202020204"/>
              </a:rPr>
              <a:t>O</a:t>
            </a:r>
            <a:r>
              <a:rPr b="1" dirty="0" sz="4800" spc="-15">
                <a:latin typeface="Trebuchet MS" panose="020B0603020202020204"/>
                <a:cs typeface="Trebuchet MS" panose="020B0603020202020204"/>
              </a:rPr>
              <a:t>D</a:t>
            </a:r>
            <a:r>
              <a:rPr b="1" dirty="0" sz="4800" spc="-35">
                <a:latin typeface="Trebuchet MS" panose="020B0603020202020204"/>
                <a:cs typeface="Trebuchet MS" panose="020B0603020202020204"/>
              </a:rPr>
              <a:t>E</a:t>
            </a:r>
            <a:r>
              <a:rPr b="1" dirty="0" sz="4800" spc="-30">
                <a:latin typeface="Trebuchet MS" panose="020B0603020202020204"/>
                <a:cs typeface="Trebuchet MS" panose="020B0603020202020204"/>
              </a:rPr>
              <a:t>LL</a:t>
            </a:r>
            <a:r>
              <a:rPr b="1" dirty="0" sz="4800" spc="-5">
                <a:latin typeface="Trebuchet MS" panose="020B0603020202020204"/>
                <a:cs typeface="Trebuchet MS" panose="020B0603020202020204"/>
              </a:rPr>
              <a:t>I</a:t>
            </a:r>
            <a:r>
              <a:rPr b="1" dirty="0" sz="4800" spc="30">
                <a:latin typeface="Trebuchet MS" panose="020B0603020202020204"/>
                <a:cs typeface="Trebuchet MS" panose="020B0603020202020204"/>
              </a:rPr>
              <a:t>N</a:t>
            </a:r>
            <a:r>
              <a:rPr b="1" dirty="0" sz="4800" spc="5">
                <a:latin typeface="Trebuchet MS" panose="020B0603020202020204"/>
                <a:cs typeface="Trebuchet MS" panose="020B0603020202020204"/>
              </a:rPr>
              <a:t>G</a:t>
            </a:r>
            <a:endParaRPr dirty="0" sz="4800">
              <a:latin typeface="Trebuchet MS" panose="020B0603020202020204"/>
              <a:cs typeface="Trebuchet MS" panose="020B0603020202020204"/>
            </a:endParaRPr>
          </a:p>
        </p:txBody>
      </p:sp>
      <p:sp>
        <p:nvSpPr>
          <p:cNvPr id="104866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TextBox 2"/>
          <p:cNvSpPr txBox="1"/>
          <p:nvPr/>
        </p:nvSpPr>
        <p:spPr>
          <a:xfrm>
            <a:off x="746760" y="1143635"/>
            <a:ext cx="8558530" cy="4523105"/>
          </a:xfrm>
          <a:prstGeom prst="rect"/>
          <a:noFill/>
        </p:spPr>
        <p:txBody>
          <a:bodyPr wrap="square">
            <a:noAutofit/>
          </a:bodyPr>
          <a:p>
            <a:pPr algn="just" indent="-285750" marL="285750">
              <a:buFont typeface="Wingdings" panose="05000000000000000000" pitchFamily="2" charset="2"/>
              <a:buChar char="ü"/>
            </a:pPr>
            <a:r>
              <a:rPr dirty="0" sz="2400" lang="en-US">
                <a:latin typeface="Times New Roman" panose="02020603050405020304" pitchFamily="18" charset="0"/>
                <a:cs typeface="Times New Roman" panose="02020603050405020304" pitchFamily="18" charset="0"/>
              </a:rPr>
              <a:t>Data set was downloaded from Kaggle website</a:t>
            </a:r>
            <a:endParaRPr dirty="0" sz="2400" lang="en-US">
              <a:latin typeface="Times New Roman" panose="02020603050405020304" pitchFamily="18" charset="0"/>
              <a:cs typeface="Times New Roman" panose="02020603050405020304" pitchFamily="18" charset="0"/>
            </a:endParaRPr>
          </a:p>
          <a:p>
            <a:pPr algn="just" indent="-285750" marL="285750">
              <a:buFont typeface="Wingdings" panose="05000000000000000000" pitchFamily="2" charset="2"/>
              <a:buChar char="ü"/>
            </a:pPr>
            <a:r>
              <a:rPr dirty="0" sz="2400" lang="en-US">
                <a:latin typeface="Times New Roman" panose="02020603050405020304" pitchFamily="18" charset="0"/>
                <a:cs typeface="Times New Roman" panose="02020603050405020304" pitchFamily="18" charset="0"/>
              </a:rPr>
              <a:t> Extract it from zip format</a:t>
            </a:r>
            <a:endParaRPr dirty="0" sz="2400" lang="en-US">
              <a:latin typeface="Times New Roman" panose="02020603050405020304" pitchFamily="18" charset="0"/>
              <a:cs typeface="Times New Roman" panose="02020603050405020304" pitchFamily="18" charset="0"/>
            </a:endParaRPr>
          </a:p>
          <a:p>
            <a:pPr algn="just" indent="-285750" marL="285750">
              <a:buFont typeface="Wingdings" panose="05000000000000000000" pitchFamily="2" charset="2"/>
              <a:buChar char="ü"/>
            </a:pPr>
            <a:r>
              <a:rPr dirty="0" sz="2400" lang="en-US">
                <a:latin typeface="Times New Roman" panose="02020603050405020304" pitchFamily="18" charset="0"/>
                <a:cs typeface="Times New Roman" panose="02020603050405020304" pitchFamily="18" charset="0"/>
              </a:rPr>
              <a:t>Data Cleaning: Data cleaning is a process required to remove incomplete records, and modifying data to rectify inaccurate records.</a:t>
            </a:r>
            <a:endParaRPr dirty="0" sz="2400" lang="en-US">
              <a:latin typeface="Times New Roman" panose="02020603050405020304" pitchFamily="18" charset="0"/>
              <a:cs typeface="Times New Roman" panose="02020603050405020304" pitchFamily="18" charset="0"/>
            </a:endParaRPr>
          </a:p>
          <a:p>
            <a:pPr algn="just" indent="-285750" marL="285750">
              <a:buFont typeface="Wingdings" panose="05000000000000000000" pitchFamily="2" charset="2"/>
              <a:buChar char="ü"/>
            </a:pPr>
            <a:r>
              <a:rPr dirty="0" sz="2400" lang="en-US">
                <a:latin typeface="Times New Roman" panose="02020603050405020304" pitchFamily="18" charset="0"/>
                <a:cs typeface="Times New Roman" panose="02020603050405020304" pitchFamily="18" charset="0"/>
              </a:rPr>
              <a:t>Remove Duplicates It removes the combination of values across all selected range to determine duplicates.</a:t>
            </a:r>
            <a:endParaRPr dirty="0" sz="2400" lang="en-US">
              <a:latin typeface="Times New Roman" panose="02020603050405020304" pitchFamily="18" charset="0"/>
              <a:cs typeface="Times New Roman" panose="02020603050405020304" pitchFamily="18" charset="0"/>
            </a:endParaRPr>
          </a:p>
          <a:p>
            <a:pPr algn="just" indent="-285750" marL="285750">
              <a:buFont typeface="Wingdings" panose="05000000000000000000" pitchFamily="2" charset="2"/>
              <a:buChar char="ü"/>
            </a:pPr>
            <a:r>
              <a:rPr dirty="0" sz="2400" lang="en-US">
                <a:latin typeface="Times New Roman" panose="02020603050405020304" pitchFamily="18" charset="0"/>
                <a:cs typeface="Times New Roman" panose="02020603050405020304" pitchFamily="18" charset="0"/>
              </a:rPr>
              <a:t>Filter: It take my dataset and show only the data that meet my criteria specify</a:t>
            </a:r>
            <a:endParaRPr dirty="0" sz="2400" lang="en-US">
              <a:latin typeface="Times New Roman" panose="02020603050405020304" pitchFamily="18" charset="0"/>
              <a:cs typeface="Times New Roman" panose="02020603050405020304" pitchFamily="18" charset="0"/>
            </a:endParaRPr>
          </a:p>
          <a:p>
            <a:pPr algn="just" indent="-285750" marL="285750">
              <a:buFont typeface="Wingdings" panose="05000000000000000000" pitchFamily="2" charset="2"/>
              <a:buChar char="ü"/>
            </a:pPr>
            <a:r>
              <a:rPr dirty="0" sz="2400" lang="en-US">
                <a:latin typeface="Times New Roman" panose="02020603050405020304" pitchFamily="18" charset="0"/>
                <a:cs typeface="Times New Roman" panose="02020603050405020304" pitchFamily="18" charset="0"/>
              </a:rPr>
              <a:t>Conditional Formatting: It is used to specify important values stand out in employee performance score in a data set</a:t>
            </a:r>
            <a:endParaRPr dirty="0" sz="2400" lang="en-US">
              <a:latin typeface="Times New Roman" panose="02020603050405020304" pitchFamily="18" charset="0"/>
              <a:cs typeface="Times New Roman" panose="02020603050405020304" pitchFamily="18" charset="0"/>
            </a:endParaRPr>
          </a:p>
          <a:p>
            <a:pPr algn="just" indent="-285750" marL="285750">
              <a:buFont typeface="Wingdings" panose="05000000000000000000" pitchFamily="2" charset="2"/>
              <a:buChar char="ü"/>
            </a:pPr>
            <a:r>
              <a:rPr dirty="0" sz="2400" lang="en-US">
                <a:latin typeface="Times New Roman" panose="02020603050405020304" pitchFamily="18" charset="0"/>
                <a:cs typeface="Times New Roman" panose="02020603050405020304" pitchFamily="18" charset="0"/>
              </a:rPr>
              <a:t> Slicer: I used slicer to filter my data</a:t>
            </a:r>
            <a:endParaRPr dirty="0" sz="2400" lang="en-US">
              <a:latin typeface="Times New Roman" panose="02020603050405020304" pitchFamily="18" charset="0"/>
              <a:cs typeface="Times New Roman" panose="02020603050405020304" pitchFamily="18" charset="0"/>
            </a:endParaRPr>
          </a:p>
          <a:p>
            <a:pPr algn="just" indent="-285750" marL="285750">
              <a:buFont typeface="Wingdings" panose="05000000000000000000" pitchFamily="2" charset="2"/>
              <a:buChar char="ü"/>
            </a:pPr>
            <a:r>
              <a:rPr dirty="0" sz="2400" lang="en-US">
                <a:latin typeface="Times New Roman" panose="02020603050405020304" pitchFamily="18" charset="0"/>
                <a:cs typeface="Times New Roman" panose="02020603050405020304" pitchFamily="18" charset="0"/>
              </a:rPr>
              <a:t>Pivot Table: I used pivot table to summarize my huge data</a:t>
            </a:r>
            <a:endParaRPr dirty="0" sz="2400" lang="en-US">
              <a:latin typeface="Times New Roman" panose="02020603050405020304" pitchFamily="18" charset="0"/>
              <a:cs typeface="Times New Roman" panose="02020603050405020304" pitchFamily="18" charset="0"/>
            </a:endParaRPr>
          </a:p>
          <a:p>
            <a:pPr algn="just" indent="-285750" marL="285750">
              <a:buFont typeface="Wingdings" panose="05000000000000000000" pitchFamily="2" charset="2"/>
              <a:buChar char="ü"/>
            </a:pPr>
            <a:r>
              <a:rPr dirty="0" sz="2400" lang="en-US">
                <a:latin typeface="Times New Roman" panose="02020603050405020304" pitchFamily="18" charset="0"/>
                <a:cs typeface="Times New Roman" panose="02020603050405020304" pitchFamily="18" charset="0"/>
              </a:rPr>
              <a:t> Pivot Chart: I used using area graph. "pivot chart" to visually summarizes my data</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USER</cp:lastModifiedBy>
  <dcterms:created xsi:type="dcterms:W3CDTF">2024-03-29T04:07:00Z</dcterms:created>
  <dcterms:modified xsi:type="dcterms:W3CDTF">2024-09-02T11:03:46Z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ca51101b39c447d3bf74f46438d0a1cf</vt:lpwstr>
  </property>
  <property fmtid="{D5CDD505-2E9C-101B-9397-08002B2CF9AE}" pid="5" name="KSOProductBuildVer">
    <vt:lpwstr>1033-12.2.0.17562</vt:lpwstr>
  </property>
</Properties>
</file>