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BDFC1-97AC-42F5-AE9E-95F86BC10D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53A2-90ED-40E3-A824-09158D8C3D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</a:t>
          </a:r>
          <a:r>
            <a:rPr lang="en-IN" b="0" i="0"/>
            <a:t>aluable insights from the Global Electronics to provide actionable recommendation to drive overall business growth</a:t>
          </a:r>
          <a:endParaRPr lang="en-US"/>
        </a:p>
      </dgm:t>
    </dgm:pt>
    <dgm:pt modelId="{0650502E-DF06-47A9-8FD5-F79EE70E91E0}" type="parTrans" cxnId="{25549916-E335-41AC-8498-3BE55BC516BA}">
      <dgm:prSet/>
      <dgm:spPr/>
      <dgm:t>
        <a:bodyPr/>
        <a:lstStyle/>
        <a:p>
          <a:endParaRPr lang="en-US"/>
        </a:p>
      </dgm:t>
    </dgm:pt>
    <dgm:pt modelId="{D074AA8D-BABC-42A2-B23F-5AAD5A316088}" type="sibTrans" cxnId="{25549916-E335-41AC-8498-3BE55BC516BA}">
      <dgm:prSet/>
      <dgm:spPr/>
      <dgm:t>
        <a:bodyPr/>
        <a:lstStyle/>
        <a:p>
          <a:endParaRPr lang="en-US"/>
        </a:p>
      </dgm:t>
    </dgm:pt>
    <dgm:pt modelId="{DFA48C4A-7BD3-4155-866A-669293954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By analyzing Global Electronics' customer, product, sales, and store data, </a:t>
          </a:r>
          <a:r>
            <a:rPr lang="en-US" b="0" i="0" dirty="0">
              <a:highlight>
                <a:srgbClr val="00FF00"/>
              </a:highlight>
            </a:rPr>
            <a:t>We AIM</a:t>
          </a:r>
          <a:r>
            <a:rPr lang="en-US" b="0" i="0" dirty="0"/>
            <a:t> to identify key insights that will enhance marketing strategies, optimize inventory management, and improve sales forecasting</a:t>
          </a:r>
          <a:endParaRPr lang="en-US" dirty="0"/>
        </a:p>
      </dgm:t>
    </dgm:pt>
    <dgm:pt modelId="{EECEB550-AE86-4FFF-8825-BDF8CFCA848C}" type="parTrans" cxnId="{48521B7A-5BA0-4B58-8FFB-977F7EEE7231}">
      <dgm:prSet/>
      <dgm:spPr/>
      <dgm:t>
        <a:bodyPr/>
        <a:lstStyle/>
        <a:p>
          <a:endParaRPr lang="en-US"/>
        </a:p>
      </dgm:t>
    </dgm:pt>
    <dgm:pt modelId="{0EE47CA3-FBEF-4142-A05E-647A37932BEA}" type="sibTrans" cxnId="{48521B7A-5BA0-4B58-8FFB-977F7EEE7231}">
      <dgm:prSet/>
      <dgm:spPr/>
      <dgm:t>
        <a:bodyPr/>
        <a:lstStyle/>
        <a:p>
          <a:endParaRPr lang="en-US"/>
        </a:p>
      </dgm:t>
    </dgm:pt>
    <dgm:pt modelId="{097545A1-6ED5-4691-987E-CEE1B0B8B301}" type="pres">
      <dgm:prSet presAssocID="{863BDFC1-97AC-42F5-AE9E-95F86BC10D2A}" presName="root" presStyleCnt="0">
        <dgm:presLayoutVars>
          <dgm:dir/>
          <dgm:resizeHandles val="exact"/>
        </dgm:presLayoutVars>
      </dgm:prSet>
      <dgm:spPr/>
    </dgm:pt>
    <dgm:pt modelId="{0D0A1373-E1DD-4607-852A-D5A60B014B5F}" type="pres">
      <dgm:prSet presAssocID="{83B253A2-90ED-40E3-A824-09158D8C3D2B}" presName="compNode" presStyleCnt="0"/>
      <dgm:spPr/>
    </dgm:pt>
    <dgm:pt modelId="{D254DB87-0271-486F-8974-7D57588689F5}" type="pres">
      <dgm:prSet presAssocID="{83B253A2-90ED-40E3-A824-09158D8C3D2B}" presName="bgRect" presStyleLbl="bgShp" presStyleIdx="0" presStyleCnt="2"/>
      <dgm:spPr/>
    </dgm:pt>
    <dgm:pt modelId="{6637AEE6-39C0-4E02-BF40-F69C3303BD34}" type="pres">
      <dgm:prSet presAssocID="{83B253A2-90ED-40E3-A824-09158D8C3D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B882459-419A-4A97-9F42-DE51298BEFC5}" type="pres">
      <dgm:prSet presAssocID="{83B253A2-90ED-40E3-A824-09158D8C3D2B}" presName="spaceRect" presStyleCnt="0"/>
      <dgm:spPr/>
    </dgm:pt>
    <dgm:pt modelId="{BCD49327-46FA-42A1-8F86-9CC43802A505}" type="pres">
      <dgm:prSet presAssocID="{83B253A2-90ED-40E3-A824-09158D8C3D2B}" presName="parTx" presStyleLbl="revTx" presStyleIdx="0" presStyleCnt="2">
        <dgm:presLayoutVars>
          <dgm:chMax val="0"/>
          <dgm:chPref val="0"/>
        </dgm:presLayoutVars>
      </dgm:prSet>
      <dgm:spPr/>
    </dgm:pt>
    <dgm:pt modelId="{68DAA20B-7846-487E-A2E7-D8F01EAACEE2}" type="pres">
      <dgm:prSet presAssocID="{D074AA8D-BABC-42A2-B23F-5AAD5A316088}" presName="sibTrans" presStyleCnt="0"/>
      <dgm:spPr/>
    </dgm:pt>
    <dgm:pt modelId="{AA3A7ED3-E424-42A6-9F9B-B0F062CA9A7B}" type="pres">
      <dgm:prSet presAssocID="{DFA48C4A-7BD3-4155-866A-6692939546C9}" presName="compNode" presStyleCnt="0"/>
      <dgm:spPr/>
    </dgm:pt>
    <dgm:pt modelId="{E0125A88-2F8E-4282-A588-B91D89783F30}" type="pres">
      <dgm:prSet presAssocID="{DFA48C4A-7BD3-4155-866A-6692939546C9}" presName="bgRect" presStyleLbl="bgShp" presStyleIdx="1" presStyleCnt="2"/>
      <dgm:spPr/>
    </dgm:pt>
    <dgm:pt modelId="{CA675B8C-6260-432D-A1BB-2C264E7E5B97}" type="pres">
      <dgm:prSet presAssocID="{DFA48C4A-7BD3-4155-866A-6692939546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53DD28-6A83-4FD7-BAA0-1E3CE8092190}" type="pres">
      <dgm:prSet presAssocID="{DFA48C4A-7BD3-4155-866A-6692939546C9}" presName="spaceRect" presStyleCnt="0"/>
      <dgm:spPr/>
    </dgm:pt>
    <dgm:pt modelId="{18B592B3-4084-4191-9056-693570D68DBC}" type="pres">
      <dgm:prSet presAssocID="{DFA48C4A-7BD3-4155-866A-6692939546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8BB405-5ADE-4F8F-B09E-667E9A60A2CC}" type="presOf" srcId="{83B253A2-90ED-40E3-A824-09158D8C3D2B}" destId="{BCD49327-46FA-42A1-8F86-9CC43802A505}" srcOrd="0" destOrd="0" presId="urn:microsoft.com/office/officeart/2018/2/layout/IconVerticalSolidList"/>
    <dgm:cxn modelId="{25549916-E335-41AC-8498-3BE55BC516BA}" srcId="{863BDFC1-97AC-42F5-AE9E-95F86BC10D2A}" destId="{83B253A2-90ED-40E3-A824-09158D8C3D2B}" srcOrd="0" destOrd="0" parTransId="{0650502E-DF06-47A9-8FD5-F79EE70E91E0}" sibTransId="{D074AA8D-BABC-42A2-B23F-5AAD5A316088}"/>
    <dgm:cxn modelId="{48521B7A-5BA0-4B58-8FFB-977F7EEE7231}" srcId="{863BDFC1-97AC-42F5-AE9E-95F86BC10D2A}" destId="{DFA48C4A-7BD3-4155-866A-6692939546C9}" srcOrd="1" destOrd="0" parTransId="{EECEB550-AE86-4FFF-8825-BDF8CFCA848C}" sibTransId="{0EE47CA3-FBEF-4142-A05E-647A37932BEA}"/>
    <dgm:cxn modelId="{1C9C4A9C-AB8D-4630-B750-961462A5E8EC}" type="presOf" srcId="{DFA48C4A-7BD3-4155-866A-6692939546C9}" destId="{18B592B3-4084-4191-9056-693570D68DBC}" srcOrd="0" destOrd="0" presId="urn:microsoft.com/office/officeart/2018/2/layout/IconVerticalSolidList"/>
    <dgm:cxn modelId="{78A61DC3-E56F-4F2F-959E-CB663DC81C23}" type="presOf" srcId="{863BDFC1-97AC-42F5-AE9E-95F86BC10D2A}" destId="{097545A1-6ED5-4691-987E-CEE1B0B8B301}" srcOrd="0" destOrd="0" presId="urn:microsoft.com/office/officeart/2018/2/layout/IconVerticalSolidList"/>
    <dgm:cxn modelId="{AF83B722-8B6F-49E5-8A1B-51CA20FFE4DA}" type="presParOf" srcId="{097545A1-6ED5-4691-987E-CEE1B0B8B301}" destId="{0D0A1373-E1DD-4607-852A-D5A60B014B5F}" srcOrd="0" destOrd="0" presId="urn:microsoft.com/office/officeart/2018/2/layout/IconVerticalSolidList"/>
    <dgm:cxn modelId="{E8699953-F676-4D45-98E7-82A2063E91E7}" type="presParOf" srcId="{0D0A1373-E1DD-4607-852A-D5A60B014B5F}" destId="{D254DB87-0271-486F-8974-7D57588689F5}" srcOrd="0" destOrd="0" presId="urn:microsoft.com/office/officeart/2018/2/layout/IconVerticalSolidList"/>
    <dgm:cxn modelId="{33656BAE-781C-4763-8A12-A130353717CC}" type="presParOf" srcId="{0D0A1373-E1DD-4607-852A-D5A60B014B5F}" destId="{6637AEE6-39C0-4E02-BF40-F69C3303BD34}" srcOrd="1" destOrd="0" presId="urn:microsoft.com/office/officeart/2018/2/layout/IconVerticalSolidList"/>
    <dgm:cxn modelId="{D8827CA8-4F1A-4597-B3F0-7479CBC96BC5}" type="presParOf" srcId="{0D0A1373-E1DD-4607-852A-D5A60B014B5F}" destId="{BB882459-419A-4A97-9F42-DE51298BEFC5}" srcOrd="2" destOrd="0" presId="urn:microsoft.com/office/officeart/2018/2/layout/IconVerticalSolidList"/>
    <dgm:cxn modelId="{00CAB82F-BA19-4383-84DD-5BF4BC6D136A}" type="presParOf" srcId="{0D0A1373-E1DD-4607-852A-D5A60B014B5F}" destId="{BCD49327-46FA-42A1-8F86-9CC43802A505}" srcOrd="3" destOrd="0" presId="urn:microsoft.com/office/officeart/2018/2/layout/IconVerticalSolidList"/>
    <dgm:cxn modelId="{A8EDE761-DB21-4F9C-889C-6E93BB71B31C}" type="presParOf" srcId="{097545A1-6ED5-4691-987E-CEE1B0B8B301}" destId="{68DAA20B-7846-487E-A2E7-D8F01EAACEE2}" srcOrd="1" destOrd="0" presId="urn:microsoft.com/office/officeart/2018/2/layout/IconVerticalSolidList"/>
    <dgm:cxn modelId="{1DCB421C-C41F-48F3-A094-2CE46B78FF47}" type="presParOf" srcId="{097545A1-6ED5-4691-987E-CEE1B0B8B301}" destId="{AA3A7ED3-E424-42A6-9F9B-B0F062CA9A7B}" srcOrd="2" destOrd="0" presId="urn:microsoft.com/office/officeart/2018/2/layout/IconVerticalSolidList"/>
    <dgm:cxn modelId="{E8056969-8695-4D4B-AAED-ECC16ECD5941}" type="presParOf" srcId="{AA3A7ED3-E424-42A6-9F9B-B0F062CA9A7B}" destId="{E0125A88-2F8E-4282-A588-B91D89783F30}" srcOrd="0" destOrd="0" presId="urn:microsoft.com/office/officeart/2018/2/layout/IconVerticalSolidList"/>
    <dgm:cxn modelId="{ABAE47E4-0FEB-4F2E-A827-31BB897D2018}" type="presParOf" srcId="{AA3A7ED3-E424-42A6-9F9B-B0F062CA9A7B}" destId="{CA675B8C-6260-432D-A1BB-2C264E7E5B97}" srcOrd="1" destOrd="0" presId="urn:microsoft.com/office/officeart/2018/2/layout/IconVerticalSolidList"/>
    <dgm:cxn modelId="{188B4E27-1211-4ECE-AE00-EB6FC6C56CA7}" type="presParOf" srcId="{AA3A7ED3-E424-42A6-9F9B-B0F062CA9A7B}" destId="{F753DD28-6A83-4FD7-BAA0-1E3CE8092190}" srcOrd="2" destOrd="0" presId="urn:microsoft.com/office/officeart/2018/2/layout/IconVerticalSolidList"/>
    <dgm:cxn modelId="{24CAC25C-A048-496D-B052-0C2DAB4A1FA6}" type="presParOf" srcId="{AA3A7ED3-E424-42A6-9F9B-B0F062CA9A7B}" destId="{18B592B3-4084-4191-9056-693570D68D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DB87-0271-486F-8974-7D57588689F5}">
      <dsp:nvSpPr>
        <dsp:cNvPr id="0" name=""/>
        <dsp:cNvSpPr/>
      </dsp:nvSpPr>
      <dsp:spPr>
        <a:xfrm>
          <a:off x="0" y="252184"/>
          <a:ext cx="9714268" cy="559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7AEE6-39C0-4E02-BF40-F69C3303BD34}">
      <dsp:nvSpPr>
        <dsp:cNvPr id="0" name=""/>
        <dsp:cNvSpPr/>
      </dsp:nvSpPr>
      <dsp:spPr>
        <a:xfrm>
          <a:off x="169155" y="378002"/>
          <a:ext cx="307555" cy="307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49327-46FA-42A1-8F86-9CC43802A505}">
      <dsp:nvSpPr>
        <dsp:cNvPr id="0" name=""/>
        <dsp:cNvSpPr/>
      </dsp:nvSpPr>
      <dsp:spPr>
        <a:xfrm>
          <a:off x="645866" y="252184"/>
          <a:ext cx="9068401" cy="55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81" tIns="59181" rIns="59181" bIns="591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V</a:t>
          </a:r>
          <a:r>
            <a:rPr lang="en-IN" sz="1400" b="0" i="0" kern="1200"/>
            <a:t>aluable insights from the Global Electronics to provide actionable recommendation to drive overall business growth</a:t>
          </a:r>
          <a:endParaRPr lang="en-US" sz="1400" kern="1200"/>
        </a:p>
      </dsp:txBody>
      <dsp:txXfrm>
        <a:off x="645866" y="252184"/>
        <a:ext cx="9068401" cy="559191"/>
      </dsp:txXfrm>
    </dsp:sp>
    <dsp:sp modelId="{E0125A88-2F8E-4282-A588-B91D89783F30}">
      <dsp:nvSpPr>
        <dsp:cNvPr id="0" name=""/>
        <dsp:cNvSpPr/>
      </dsp:nvSpPr>
      <dsp:spPr>
        <a:xfrm>
          <a:off x="0" y="942950"/>
          <a:ext cx="9714268" cy="559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75B8C-6260-432D-A1BB-2C264E7E5B97}">
      <dsp:nvSpPr>
        <dsp:cNvPr id="0" name=""/>
        <dsp:cNvSpPr/>
      </dsp:nvSpPr>
      <dsp:spPr>
        <a:xfrm>
          <a:off x="169155" y="1068768"/>
          <a:ext cx="307555" cy="307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592B3-4084-4191-9056-693570D68DBC}">
      <dsp:nvSpPr>
        <dsp:cNvPr id="0" name=""/>
        <dsp:cNvSpPr/>
      </dsp:nvSpPr>
      <dsp:spPr>
        <a:xfrm>
          <a:off x="645866" y="942950"/>
          <a:ext cx="9068401" cy="55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81" tIns="59181" rIns="59181" bIns="591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By analyzing Global Electronics' customer, product, sales, and store data, </a:t>
          </a:r>
          <a:r>
            <a:rPr lang="en-US" sz="1400" b="0" i="0" kern="1200" dirty="0">
              <a:highlight>
                <a:srgbClr val="00FF00"/>
              </a:highlight>
            </a:rPr>
            <a:t>We AIM</a:t>
          </a:r>
          <a:r>
            <a:rPr lang="en-US" sz="1400" b="0" i="0" kern="1200" dirty="0"/>
            <a:t> to identify key insights that will enhance marketing strategies, optimize inventory management, and improve sales forecasting</a:t>
          </a:r>
          <a:endParaRPr lang="en-US" sz="1400" kern="1200" dirty="0"/>
        </a:p>
      </dsp:txBody>
      <dsp:txXfrm>
        <a:off x="645866" y="942950"/>
        <a:ext cx="9068401" cy="55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8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1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B10D-B17A-4EF9-B273-D97807107FE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22B4-8AD7-14DC-295A-CF294F59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877" y="-9832"/>
            <a:ext cx="8426245" cy="1081547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DataSpark</a:t>
            </a:r>
            <a:r>
              <a:rPr lang="en-US" sz="3200" b="1" i="0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 Illuminating Insights for Global Electronics</a:t>
            </a: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635A0-7B16-4A6F-09AF-051E11CB0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572" y="1042566"/>
            <a:ext cx="2551472" cy="458684"/>
          </a:xfrm>
        </p:spPr>
        <p:txBody>
          <a:bodyPr>
            <a:normAutofit/>
          </a:bodyPr>
          <a:lstStyle/>
          <a:p>
            <a:r>
              <a:rPr lang="en-US" sz="2000" dirty="0"/>
              <a:t>- Mohammed Thalha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890B6-90D6-4F18-3799-E777FBED59C7}"/>
              </a:ext>
            </a:extLst>
          </p:cNvPr>
          <p:cNvSpPr txBox="1"/>
          <p:nvPr/>
        </p:nvSpPr>
        <p:spPr>
          <a:xfrm>
            <a:off x="648929" y="1615691"/>
            <a:ext cx="3209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9BFEE-CDD0-081E-BF35-5B9067FF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774" y="4149601"/>
            <a:ext cx="4474450" cy="2185415"/>
          </a:xfrm>
          <a:prstGeom prst="rect">
            <a:avLst/>
          </a:prstGeo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16067D8D-64C6-D2A9-5EEA-B5EDF0473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526178"/>
              </p:ext>
            </p:extLst>
          </p:nvPr>
        </p:nvGraphicFramePr>
        <p:xfrm>
          <a:off x="1238865" y="2389470"/>
          <a:ext cx="9714268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98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A5C0-5F0C-9132-59A1-4B866A92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IN" sz="2800" b="1" dirty="0">
                <a:latin typeface="+mn-lt"/>
              </a:rPr>
              <a:t>Project</a:t>
            </a:r>
            <a:r>
              <a:rPr lang="en-IN" sz="3600" b="1" dirty="0">
                <a:latin typeface="+mn-lt"/>
              </a:rPr>
              <a:t> </a:t>
            </a:r>
            <a:r>
              <a:rPr lang="en-IN" sz="2800" b="1" dirty="0">
                <a:latin typeface="+mn-lt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18C6-1410-700D-347D-03343895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 analysis.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Insights to identify the product performance and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B7C1D-3074-D83F-C8AE-D12EC2CC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10438"/>
            <a:ext cx="5628018" cy="38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8AE5-F036-E34D-4400-0FB834A2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 &amp; 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F440-3F08-C7AD-CFCB-019ACBA1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i="0" u="none" strike="noStrike">
                <a:effectLst/>
              </a:rPr>
              <a:t>Data Cleaning and Preparation</a:t>
            </a:r>
          </a:p>
          <a:p>
            <a:r>
              <a:rPr lang="en-US" sz="2000"/>
              <a:t>Exploratory Data Analysis (EDA)</a:t>
            </a:r>
          </a:p>
          <a:p>
            <a:r>
              <a:rPr lang="en-US" sz="2000" i="0" u="none" strike="noStrike">
                <a:effectLst/>
              </a:rPr>
              <a:t>Power BI Visualization</a:t>
            </a: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DD7470-E66A-EC2E-ADA9-AAFAED2A1567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Python, Pandas</a:t>
            </a:r>
          </a:p>
          <a:p>
            <a:r>
              <a:rPr lang="en-US" sz="2000"/>
              <a:t>MySQL</a:t>
            </a:r>
          </a:p>
          <a:p>
            <a:r>
              <a:rPr lang="en-US" sz="200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8020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C037-0B28-6B09-DE71-99DCB315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8C8C-73DD-DBB8-1314-213C9BFA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 Identified the top total sales over year $68k in 2019.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United States have more customers compared to United Kingdom.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Online stores give a huge difference from other countries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North America continent has more Revenue point compared to Europe &amp; Australia</a:t>
            </a:r>
          </a:p>
        </p:txBody>
      </p:sp>
      <p:pic>
        <p:nvPicPr>
          <p:cNvPr id="7" name="Picture 6" descr="A chart with numbers and a circle&#10;&#10;Description automatically generated">
            <a:extLst>
              <a:ext uri="{FF2B5EF4-FFF2-40B4-BE49-F238E27FC236}">
                <a16:creationId xmlns:a16="http://schemas.microsoft.com/office/drawing/2014/main" id="{B93BE262-200C-4A34-9594-87758854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19" y="566928"/>
            <a:ext cx="2416640" cy="2338913"/>
          </a:xfrm>
          <a:prstGeom prst="rect">
            <a:avLst/>
          </a:prstGeom>
        </p:spPr>
      </p:pic>
      <p:pic>
        <p:nvPicPr>
          <p:cNvPr id="9" name="Picture 8" descr="A graph of a person with a number of countries/regions&#10;&#10;Description automatically generated with medium confidence">
            <a:extLst>
              <a:ext uri="{FF2B5EF4-FFF2-40B4-BE49-F238E27FC236}">
                <a16:creationId xmlns:a16="http://schemas.microsoft.com/office/drawing/2014/main" id="{76AB0615-D303-8EA6-9FC3-BF22B9B4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323" y="564969"/>
            <a:ext cx="2855752" cy="2338914"/>
          </a:xfrm>
          <a:prstGeom prst="rect">
            <a:avLst/>
          </a:prstGeom>
        </p:spPr>
      </p:pic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AF7A2FAA-B44A-44B9-455D-550468C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642058"/>
            <a:ext cx="5989328" cy="19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9195-D085-C803-36DA-A155A5DF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+mn-lt"/>
              </a:rPr>
              <a:t>Solutions to improve Sales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240E-FD9E-D3D6-3AC4-8DA8FDCC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200"/>
              <a:t>Need to improve the Stores scales on France compared to all other countries, France has max of 400sqm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/>
              <a:t>Need to target the Young Age group to improve the sales over the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387B-2037-BEA9-7B44-099A829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6308"/>
          <a:stretch/>
        </p:blipFill>
        <p:spPr>
          <a:xfrm>
            <a:off x="4654296" y="698097"/>
            <a:ext cx="6903720" cy="54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7AF9-258E-5FCE-7B07-5B049F1A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Insights from Global </a:t>
            </a:r>
            <a:r>
              <a:rPr lang="en-US" sz="37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Electronics</a:t>
            </a: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C720A00-EBEB-300B-387D-0052A917B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0" y="1306309"/>
            <a:ext cx="7608304" cy="427967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B5C3A-8618-5443-37DB-49A3BAA696E6}"/>
              </a:ext>
            </a:extLst>
          </p:cNvPr>
          <p:cNvSpPr txBox="1"/>
          <p:nvPr/>
        </p:nvSpPr>
        <p:spPr>
          <a:xfrm>
            <a:off x="302084" y="20264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888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190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2013 - 2022 Theme</vt:lpstr>
      <vt:lpstr>DataSpark: Illuminating Insights for Global Electronics</vt:lpstr>
      <vt:lpstr>Project Scope</vt:lpstr>
      <vt:lpstr>Methodology &amp; Tools and Technologies</vt:lpstr>
      <vt:lpstr>Results</vt:lpstr>
      <vt:lpstr>Solutions to improve Sales</vt:lpstr>
      <vt:lpstr>Overall Insights from Global Electronics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Abuthahir</dc:creator>
  <cp:lastModifiedBy>Mohammed Thalha</cp:lastModifiedBy>
  <cp:revision>2</cp:revision>
  <dcterms:created xsi:type="dcterms:W3CDTF">2024-09-17T08:31:26Z</dcterms:created>
  <dcterms:modified xsi:type="dcterms:W3CDTF">2024-11-28T10:56:40Z</dcterms:modified>
</cp:coreProperties>
</file>