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68" r:id="rId3"/>
    <p:sldId id="259" r:id="rId4"/>
    <p:sldId id="270" r:id="rId5"/>
    <p:sldId id="271" r:id="rId6"/>
    <p:sldId id="279" r:id="rId7"/>
    <p:sldId id="273" r:id="rId8"/>
    <p:sldId id="275" r:id="rId9"/>
    <p:sldId id="276" r:id="rId10"/>
    <p:sldId id="277" r:id="rId11"/>
    <p:sldId id="280" r:id="rId12"/>
    <p:sldId id="260" r:id="rId13"/>
    <p:sldId id="278" r:id="rId14"/>
    <p:sldId id="282" r:id="rId15"/>
    <p:sldId id="283" r:id="rId16"/>
    <p:sldId id="284" r:id="rId17"/>
    <p:sldId id="285" r:id="rId18"/>
    <p:sldId id="286"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napToGrid="0">
      <p:cViewPr varScale="1">
        <p:scale>
          <a:sx n="71" d="100"/>
          <a:sy n="71" d="100"/>
        </p:scale>
        <p:origin x="6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184DA70-C731-4C70-880D-CCD4705E623C}" type="datetime1">
              <a:rPr lang="en-US" smtClean="0"/>
              <a:t>7/4/2022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9204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73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587DA83-5663-4C9C-B9AA-0B40A3DAFF81}" type="datetime1">
              <a:rPr lang="en-US" smtClean="0"/>
              <a:t>7/4/2022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29688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458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7669AF7-7BEB-44E4-9852-375E34362B5B}" type="datetime1">
              <a:rPr lang="en-US" smtClean="0"/>
              <a:t>7/4/2022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4651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287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458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79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573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2BEA474-078D-4E9B-9B14-09A87B19DC46}" type="datetime1">
              <a:rPr lang="en-US" smtClean="0"/>
              <a:t>7/4/2022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7744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007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2D6E202-B606-4609-B914-27C9371A1F6D}" type="datetime1">
              <a:rPr lang="en-US" smtClean="0"/>
              <a:t>7/4/2022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9946682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922526" y="1487644"/>
            <a:ext cx="5428432" cy="2616199"/>
          </a:xfrm>
        </p:spPr>
        <p:txBody>
          <a:bodyPr>
            <a:normAutofit fontScale="90000"/>
          </a:bodyPr>
          <a:lstStyle/>
          <a:p>
            <a:pPr>
              <a:lnSpc>
                <a:spcPct val="90000"/>
              </a:lnSpc>
            </a:pPr>
            <a:r>
              <a:rPr lang="en-US" sz="3800" dirty="0"/>
              <a:t>Implementation of Automatic system to reduce bandwidth </a:t>
            </a:r>
            <a:r>
              <a:rPr lang="en-US" sz="3800" dirty="0">
                <a:solidFill>
                  <a:schemeClr val="bg1"/>
                </a:solidFill>
              </a:rPr>
              <a:t>usage in real time video network</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763568" y="1843617"/>
            <a:ext cx="4908479" cy="1087842"/>
          </a:xfrm>
        </p:spPr>
        <p:txBody>
          <a:bodyPr>
            <a:normAutofit/>
          </a:bodyPr>
          <a:lstStyle/>
          <a:p>
            <a:r>
              <a:rPr lang="en-US" sz="2400" dirty="0"/>
              <a:t>Under the Guidance of : -</a:t>
            </a:r>
          </a:p>
          <a:p>
            <a:r>
              <a:rPr lang="en-US" sz="2400" dirty="0"/>
              <a:t>Dr. UMAKANT P KULKARNI</a:t>
            </a:r>
          </a:p>
        </p:txBody>
      </p:sp>
      <p:sp>
        <p:nvSpPr>
          <p:cNvPr id="4" name="TextBox 3">
            <a:extLst>
              <a:ext uri="{FF2B5EF4-FFF2-40B4-BE49-F238E27FC236}">
                <a16:creationId xmlns:a16="http://schemas.microsoft.com/office/drawing/2014/main" id="{769A447C-0228-99D6-7D10-4E66A07A1291}"/>
              </a:ext>
            </a:extLst>
          </p:cNvPr>
          <p:cNvSpPr txBox="1"/>
          <p:nvPr/>
        </p:nvSpPr>
        <p:spPr>
          <a:xfrm>
            <a:off x="5741894" y="4103843"/>
            <a:ext cx="4661854" cy="2308324"/>
          </a:xfrm>
          <a:prstGeom prst="rect">
            <a:avLst/>
          </a:prstGeom>
          <a:noFill/>
        </p:spPr>
        <p:txBody>
          <a:bodyPr wrap="none" rtlCol="0">
            <a:spAutoFit/>
          </a:bodyPr>
          <a:lstStyle/>
          <a:p>
            <a:r>
              <a:rPr lang="en-IN" sz="1800" dirty="0">
                <a:solidFill>
                  <a:schemeClr val="bg1"/>
                </a:solidFill>
              </a:rPr>
              <a:t>BATCH NUMBER – B21</a:t>
            </a:r>
          </a:p>
          <a:p>
            <a:r>
              <a:rPr lang="en-IN" sz="1800" dirty="0">
                <a:solidFill>
                  <a:schemeClr val="bg1"/>
                </a:solidFill>
              </a:rPr>
              <a:t>Team Members: -</a:t>
            </a:r>
          </a:p>
          <a:p>
            <a:endParaRPr lang="en-IN" dirty="0">
              <a:solidFill>
                <a:schemeClr val="bg1"/>
              </a:solidFill>
            </a:endParaRPr>
          </a:p>
          <a:p>
            <a:r>
              <a:rPr lang="en-US" sz="1800" dirty="0">
                <a:solidFill>
                  <a:schemeClr val="bg1"/>
                </a:solidFill>
              </a:rPr>
              <a:t>2SD18CS015 – ANANTH DAYAKAR HEGDE</a:t>
            </a:r>
            <a:br>
              <a:rPr lang="en-US" sz="1800" dirty="0">
                <a:solidFill>
                  <a:schemeClr val="bg1"/>
                </a:solidFill>
              </a:rPr>
            </a:br>
            <a:r>
              <a:rPr lang="en-US" sz="1800" dirty="0">
                <a:solidFill>
                  <a:schemeClr val="bg1"/>
                </a:solidFill>
              </a:rPr>
              <a:t>2SD18CS016 – ANKIT ANAND</a:t>
            </a:r>
            <a:br>
              <a:rPr lang="en-US" sz="1800" dirty="0">
                <a:solidFill>
                  <a:schemeClr val="bg1"/>
                </a:solidFill>
              </a:rPr>
            </a:br>
            <a:r>
              <a:rPr lang="en-US" sz="1800" dirty="0">
                <a:solidFill>
                  <a:schemeClr val="bg1"/>
                </a:solidFill>
              </a:rPr>
              <a:t>2SD18CS130 – S VARUN</a:t>
            </a:r>
            <a:br>
              <a:rPr lang="en-US" sz="1800" dirty="0">
                <a:solidFill>
                  <a:schemeClr val="bg1"/>
                </a:solidFill>
              </a:rPr>
            </a:br>
            <a:r>
              <a:rPr lang="en-US" sz="1800" dirty="0">
                <a:solidFill>
                  <a:schemeClr val="bg1"/>
                </a:solidFill>
              </a:rPr>
              <a:t>2SD18CS059 – MOHAMMED USMAN E GANI</a:t>
            </a:r>
            <a:endParaRPr lang="en-IN" sz="1800" dirty="0">
              <a:solidFill>
                <a:schemeClr val="bg1"/>
              </a:solidFill>
            </a:endParaRPr>
          </a:p>
          <a:p>
            <a:endParaRPr lang="en-IN" dirty="0"/>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2C2775-25D1-472F-BFE6-D5D0EB9E6FBF}"/>
              </a:ext>
            </a:extLst>
          </p:cNvPr>
          <p:cNvSpPr txBox="1"/>
          <p:nvPr/>
        </p:nvSpPr>
        <p:spPr>
          <a:xfrm>
            <a:off x="3779121" y="3044279"/>
            <a:ext cx="5655734" cy="769441"/>
          </a:xfrm>
          <a:prstGeom prst="rect">
            <a:avLst/>
          </a:prstGeom>
          <a:noFill/>
        </p:spPr>
        <p:txBody>
          <a:bodyPr wrap="square" rtlCol="0">
            <a:spAutoFit/>
          </a:bodyPr>
          <a:lstStyle/>
          <a:p>
            <a:r>
              <a:rPr lang="en-IN" sz="4400" dirty="0">
                <a:solidFill>
                  <a:schemeClr val="accent1">
                    <a:lumMod val="90000"/>
                    <a:lumOff val="10000"/>
                  </a:schemeClr>
                </a:solidFill>
                <a:latin typeface="+mj-lt"/>
              </a:rPr>
              <a:t>IMPLEMENTATION</a:t>
            </a:r>
          </a:p>
        </p:txBody>
      </p:sp>
    </p:spTree>
    <p:extLst>
      <p:ext uri="{BB962C8B-B14F-4D97-AF65-F5344CB8AC3E}">
        <p14:creationId xmlns:p14="http://schemas.microsoft.com/office/powerpoint/2010/main" val="314921614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BD68D-9FE9-47CF-95C8-E94FE568B04F}"/>
              </a:ext>
            </a:extLst>
          </p:cNvPr>
          <p:cNvSpPr txBox="1"/>
          <p:nvPr/>
        </p:nvSpPr>
        <p:spPr>
          <a:xfrm>
            <a:off x="4892488" y="6222150"/>
            <a:ext cx="2407023" cy="369332"/>
          </a:xfrm>
          <a:prstGeom prst="rect">
            <a:avLst/>
          </a:prstGeom>
          <a:noFill/>
        </p:spPr>
        <p:txBody>
          <a:bodyPr wrap="square" rtlCol="0">
            <a:spAutoFit/>
          </a:bodyPr>
          <a:lstStyle/>
          <a:p>
            <a:pPr algn="ctr"/>
            <a:r>
              <a:rPr lang="en-IN" b="1" u="sng" dirty="0"/>
              <a:t>Two Clients</a:t>
            </a:r>
          </a:p>
        </p:txBody>
      </p:sp>
      <p:pic>
        <p:nvPicPr>
          <p:cNvPr id="5" name="Picture 4">
            <a:extLst>
              <a:ext uri="{FF2B5EF4-FFF2-40B4-BE49-F238E27FC236}">
                <a16:creationId xmlns:a16="http://schemas.microsoft.com/office/drawing/2014/main" id="{2A15497C-E39A-419B-8B69-4C573276A3D6}"/>
              </a:ext>
            </a:extLst>
          </p:cNvPr>
          <p:cNvPicPr>
            <a:picLocks noChangeAspect="1"/>
          </p:cNvPicPr>
          <p:nvPr/>
        </p:nvPicPr>
        <p:blipFill rotWithShape="1">
          <a:blip r:embed="rId2">
            <a:extLst>
              <a:ext uri="{28A0092B-C50C-407E-A947-70E740481C1C}">
                <a14:useLocalDpi xmlns:a14="http://schemas.microsoft.com/office/drawing/2010/main" val="0"/>
              </a:ext>
            </a:extLst>
          </a:blip>
          <a:srcRect b="11437"/>
          <a:stretch/>
        </p:blipFill>
        <p:spPr>
          <a:xfrm>
            <a:off x="1564341" y="883482"/>
            <a:ext cx="9063318" cy="4508789"/>
          </a:xfrm>
          <a:prstGeom prst="rect">
            <a:avLst/>
          </a:prstGeom>
        </p:spPr>
      </p:pic>
    </p:spTree>
    <p:extLst>
      <p:ext uri="{BB962C8B-B14F-4D97-AF65-F5344CB8AC3E}">
        <p14:creationId xmlns:p14="http://schemas.microsoft.com/office/powerpoint/2010/main" val="399956845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BD68D-9FE9-47CF-95C8-E94FE568B04F}"/>
              </a:ext>
            </a:extLst>
          </p:cNvPr>
          <p:cNvSpPr txBox="1"/>
          <p:nvPr/>
        </p:nvSpPr>
        <p:spPr>
          <a:xfrm>
            <a:off x="4892488" y="6222150"/>
            <a:ext cx="2407023" cy="369332"/>
          </a:xfrm>
          <a:prstGeom prst="rect">
            <a:avLst/>
          </a:prstGeom>
          <a:noFill/>
        </p:spPr>
        <p:txBody>
          <a:bodyPr wrap="square" rtlCol="0">
            <a:spAutoFit/>
          </a:bodyPr>
          <a:lstStyle/>
          <a:p>
            <a:pPr algn="ctr"/>
            <a:r>
              <a:rPr lang="en-IN" b="1" u="sng" dirty="0"/>
              <a:t>Multi Client</a:t>
            </a:r>
          </a:p>
        </p:txBody>
      </p:sp>
      <p:pic>
        <p:nvPicPr>
          <p:cNvPr id="4" name="Picture 3">
            <a:extLst>
              <a:ext uri="{FF2B5EF4-FFF2-40B4-BE49-F238E27FC236}">
                <a16:creationId xmlns:a16="http://schemas.microsoft.com/office/drawing/2014/main" id="{C845133F-DA77-21AF-E09B-798B611F3D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043" y="1112349"/>
            <a:ext cx="8233911" cy="4633302"/>
          </a:xfrm>
          <a:prstGeom prst="rect">
            <a:avLst/>
          </a:prstGeom>
          <a:noFill/>
          <a:ln>
            <a:noFill/>
          </a:ln>
        </p:spPr>
      </p:pic>
    </p:spTree>
    <p:extLst>
      <p:ext uri="{BB962C8B-B14F-4D97-AF65-F5344CB8AC3E}">
        <p14:creationId xmlns:p14="http://schemas.microsoft.com/office/powerpoint/2010/main" val="26804024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DD5A0-6057-42DD-B5EC-EF0010D752CC}"/>
              </a:ext>
            </a:extLst>
          </p:cNvPr>
          <p:cNvSpPr txBox="1"/>
          <p:nvPr/>
        </p:nvSpPr>
        <p:spPr>
          <a:xfrm>
            <a:off x="5080870" y="6144342"/>
            <a:ext cx="2030258" cy="369332"/>
          </a:xfrm>
          <a:prstGeom prst="rect">
            <a:avLst/>
          </a:prstGeom>
          <a:noFill/>
        </p:spPr>
        <p:txBody>
          <a:bodyPr wrap="square" rtlCol="0">
            <a:spAutoFit/>
          </a:bodyPr>
          <a:lstStyle/>
          <a:p>
            <a:pPr algn="ctr"/>
            <a:r>
              <a:rPr lang="en-IN" b="1" u="sng" dirty="0"/>
              <a:t>Frame Detection</a:t>
            </a:r>
          </a:p>
        </p:txBody>
      </p:sp>
      <p:pic>
        <p:nvPicPr>
          <p:cNvPr id="5" name="Picture 4">
            <a:extLst>
              <a:ext uri="{FF2B5EF4-FFF2-40B4-BE49-F238E27FC236}">
                <a16:creationId xmlns:a16="http://schemas.microsoft.com/office/drawing/2014/main" id="{FCEAADF2-F82C-449D-AF55-3B663649F460}"/>
              </a:ext>
            </a:extLst>
          </p:cNvPr>
          <p:cNvPicPr>
            <a:picLocks noChangeAspect="1"/>
          </p:cNvPicPr>
          <p:nvPr/>
        </p:nvPicPr>
        <p:blipFill>
          <a:blip r:embed="rId2"/>
          <a:stretch>
            <a:fillRect/>
          </a:stretch>
        </p:blipFill>
        <p:spPr>
          <a:xfrm>
            <a:off x="1409699" y="713658"/>
            <a:ext cx="9372600" cy="5235207"/>
          </a:xfrm>
          <a:prstGeom prst="rect">
            <a:avLst/>
          </a:prstGeom>
        </p:spPr>
      </p:pic>
    </p:spTree>
    <p:extLst>
      <p:ext uri="{BB962C8B-B14F-4D97-AF65-F5344CB8AC3E}">
        <p14:creationId xmlns:p14="http://schemas.microsoft.com/office/powerpoint/2010/main" val="205058581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DD5A0-6057-42DD-B5EC-EF0010D752CC}"/>
              </a:ext>
            </a:extLst>
          </p:cNvPr>
          <p:cNvSpPr txBox="1"/>
          <p:nvPr/>
        </p:nvSpPr>
        <p:spPr>
          <a:xfrm>
            <a:off x="5080870" y="6144342"/>
            <a:ext cx="2030258" cy="369332"/>
          </a:xfrm>
          <a:prstGeom prst="rect">
            <a:avLst/>
          </a:prstGeom>
          <a:noFill/>
        </p:spPr>
        <p:txBody>
          <a:bodyPr wrap="square" rtlCol="0">
            <a:spAutoFit/>
          </a:bodyPr>
          <a:lstStyle/>
          <a:p>
            <a:pPr algn="ctr"/>
            <a:r>
              <a:rPr lang="en-IN" b="1" u="sng" dirty="0"/>
              <a:t>Frame Detection</a:t>
            </a:r>
          </a:p>
        </p:txBody>
      </p:sp>
      <p:pic>
        <p:nvPicPr>
          <p:cNvPr id="4" name="Picture 3" descr="A screenshot of a computer&#10;&#10;Description automatically generated with medium confidence">
            <a:extLst>
              <a:ext uri="{FF2B5EF4-FFF2-40B4-BE49-F238E27FC236}">
                <a16:creationId xmlns:a16="http://schemas.microsoft.com/office/drawing/2014/main" id="{18572EDA-E250-3D00-70EC-DB4909016738}"/>
              </a:ext>
            </a:extLst>
          </p:cNvPr>
          <p:cNvPicPr>
            <a:picLocks noChangeAspect="1"/>
          </p:cNvPicPr>
          <p:nvPr/>
        </p:nvPicPr>
        <p:blipFill>
          <a:blip r:embed="rId2"/>
          <a:stretch>
            <a:fillRect/>
          </a:stretch>
        </p:blipFill>
        <p:spPr>
          <a:xfrm>
            <a:off x="1540361" y="868045"/>
            <a:ext cx="9111275" cy="5121910"/>
          </a:xfrm>
          <a:prstGeom prst="rect">
            <a:avLst/>
          </a:prstGeom>
        </p:spPr>
      </p:pic>
    </p:spTree>
    <p:extLst>
      <p:ext uri="{BB962C8B-B14F-4D97-AF65-F5344CB8AC3E}">
        <p14:creationId xmlns:p14="http://schemas.microsoft.com/office/powerpoint/2010/main" val="256917146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DD5A0-6057-42DD-B5EC-EF0010D752CC}"/>
              </a:ext>
            </a:extLst>
          </p:cNvPr>
          <p:cNvSpPr txBox="1"/>
          <p:nvPr/>
        </p:nvSpPr>
        <p:spPr>
          <a:xfrm>
            <a:off x="5080870" y="6144342"/>
            <a:ext cx="2030258" cy="369332"/>
          </a:xfrm>
          <a:prstGeom prst="rect">
            <a:avLst/>
          </a:prstGeom>
          <a:noFill/>
        </p:spPr>
        <p:txBody>
          <a:bodyPr wrap="square" rtlCol="0">
            <a:spAutoFit/>
          </a:bodyPr>
          <a:lstStyle/>
          <a:p>
            <a:pPr algn="ctr"/>
            <a:r>
              <a:rPr lang="en-IN" b="1" u="sng" dirty="0"/>
              <a:t>Logs</a:t>
            </a:r>
          </a:p>
        </p:txBody>
      </p:sp>
      <p:pic>
        <p:nvPicPr>
          <p:cNvPr id="5" name="Picture 4" descr="Text&#10;&#10;Description automatically generated">
            <a:extLst>
              <a:ext uri="{FF2B5EF4-FFF2-40B4-BE49-F238E27FC236}">
                <a16:creationId xmlns:a16="http://schemas.microsoft.com/office/drawing/2014/main" id="{3E025794-4AA5-7331-1E71-78C33D8AA527}"/>
              </a:ext>
            </a:extLst>
          </p:cNvPr>
          <p:cNvPicPr>
            <a:picLocks noChangeAspect="1"/>
          </p:cNvPicPr>
          <p:nvPr/>
        </p:nvPicPr>
        <p:blipFill>
          <a:blip r:embed="rId2"/>
          <a:stretch>
            <a:fillRect/>
          </a:stretch>
        </p:blipFill>
        <p:spPr>
          <a:xfrm>
            <a:off x="382208" y="1825008"/>
            <a:ext cx="11427584" cy="2704790"/>
          </a:xfrm>
          <a:prstGeom prst="rect">
            <a:avLst/>
          </a:prstGeom>
        </p:spPr>
      </p:pic>
    </p:spTree>
    <p:extLst>
      <p:ext uri="{BB962C8B-B14F-4D97-AF65-F5344CB8AC3E}">
        <p14:creationId xmlns:p14="http://schemas.microsoft.com/office/powerpoint/2010/main" val="131187234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DD5A0-6057-42DD-B5EC-EF0010D752CC}"/>
              </a:ext>
            </a:extLst>
          </p:cNvPr>
          <p:cNvSpPr txBox="1"/>
          <p:nvPr/>
        </p:nvSpPr>
        <p:spPr>
          <a:xfrm>
            <a:off x="5080870" y="6144342"/>
            <a:ext cx="2030258" cy="369332"/>
          </a:xfrm>
          <a:prstGeom prst="rect">
            <a:avLst/>
          </a:prstGeom>
          <a:noFill/>
        </p:spPr>
        <p:txBody>
          <a:bodyPr wrap="square" rtlCol="0">
            <a:spAutoFit/>
          </a:bodyPr>
          <a:lstStyle/>
          <a:p>
            <a:pPr algn="ctr"/>
            <a:r>
              <a:rPr lang="en-IN" b="1" u="sng" dirty="0"/>
              <a:t>Comparison</a:t>
            </a:r>
          </a:p>
        </p:txBody>
      </p:sp>
      <p:pic>
        <p:nvPicPr>
          <p:cNvPr id="4" name="Picture 3" descr="A computer sits on top of a desk&#10;&#10;Description automatically generated with medium confidence">
            <a:extLst>
              <a:ext uri="{FF2B5EF4-FFF2-40B4-BE49-F238E27FC236}">
                <a16:creationId xmlns:a16="http://schemas.microsoft.com/office/drawing/2014/main" id="{36B4514D-CE70-C261-D2AE-7310AAA199DA}"/>
              </a:ext>
            </a:extLst>
          </p:cNvPr>
          <p:cNvPicPr>
            <a:picLocks noChangeAspect="1"/>
          </p:cNvPicPr>
          <p:nvPr/>
        </p:nvPicPr>
        <p:blipFill>
          <a:blip r:embed="rId2"/>
          <a:stretch>
            <a:fillRect/>
          </a:stretch>
        </p:blipFill>
        <p:spPr>
          <a:xfrm>
            <a:off x="1733572" y="1001834"/>
            <a:ext cx="8724853" cy="4854331"/>
          </a:xfrm>
          <a:prstGeom prst="rect">
            <a:avLst/>
          </a:prstGeom>
        </p:spPr>
      </p:pic>
    </p:spTree>
    <p:extLst>
      <p:ext uri="{BB962C8B-B14F-4D97-AF65-F5344CB8AC3E}">
        <p14:creationId xmlns:p14="http://schemas.microsoft.com/office/powerpoint/2010/main" val="295081722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DD5A0-6057-42DD-B5EC-EF0010D752CC}"/>
              </a:ext>
            </a:extLst>
          </p:cNvPr>
          <p:cNvSpPr txBox="1"/>
          <p:nvPr/>
        </p:nvSpPr>
        <p:spPr>
          <a:xfrm>
            <a:off x="5080870" y="6144342"/>
            <a:ext cx="2030258" cy="369332"/>
          </a:xfrm>
          <a:prstGeom prst="rect">
            <a:avLst/>
          </a:prstGeom>
          <a:noFill/>
        </p:spPr>
        <p:txBody>
          <a:bodyPr wrap="square" rtlCol="0">
            <a:spAutoFit/>
          </a:bodyPr>
          <a:lstStyle/>
          <a:p>
            <a:pPr algn="ctr"/>
            <a:r>
              <a:rPr lang="en-IN" b="1" u="sng" dirty="0"/>
              <a:t>Statistics</a:t>
            </a:r>
          </a:p>
        </p:txBody>
      </p:sp>
      <p:pic>
        <p:nvPicPr>
          <p:cNvPr id="5" name="Picture 4" descr="A screenshot of a computer&#10;&#10;Description automatically generated with medium confidence">
            <a:extLst>
              <a:ext uri="{FF2B5EF4-FFF2-40B4-BE49-F238E27FC236}">
                <a16:creationId xmlns:a16="http://schemas.microsoft.com/office/drawing/2014/main" id="{202198BB-ED17-0B88-268D-7A66CB6B3143}"/>
              </a:ext>
            </a:extLst>
          </p:cNvPr>
          <p:cNvPicPr>
            <a:picLocks noChangeAspect="1"/>
          </p:cNvPicPr>
          <p:nvPr/>
        </p:nvPicPr>
        <p:blipFill>
          <a:blip r:embed="rId2"/>
          <a:stretch>
            <a:fillRect/>
          </a:stretch>
        </p:blipFill>
        <p:spPr>
          <a:xfrm>
            <a:off x="1487718" y="838358"/>
            <a:ext cx="9216562" cy="5181283"/>
          </a:xfrm>
          <a:prstGeom prst="rect">
            <a:avLst/>
          </a:prstGeom>
        </p:spPr>
      </p:pic>
    </p:spTree>
    <p:extLst>
      <p:ext uri="{BB962C8B-B14F-4D97-AF65-F5344CB8AC3E}">
        <p14:creationId xmlns:p14="http://schemas.microsoft.com/office/powerpoint/2010/main" val="89647316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DD5A0-6057-42DD-B5EC-EF0010D752CC}"/>
              </a:ext>
            </a:extLst>
          </p:cNvPr>
          <p:cNvSpPr txBox="1"/>
          <p:nvPr/>
        </p:nvSpPr>
        <p:spPr>
          <a:xfrm>
            <a:off x="5080870" y="6144342"/>
            <a:ext cx="2030258" cy="369332"/>
          </a:xfrm>
          <a:prstGeom prst="rect">
            <a:avLst/>
          </a:prstGeom>
          <a:noFill/>
        </p:spPr>
        <p:txBody>
          <a:bodyPr wrap="square" rtlCol="0">
            <a:spAutoFit/>
          </a:bodyPr>
          <a:lstStyle/>
          <a:p>
            <a:pPr algn="ctr"/>
            <a:r>
              <a:rPr lang="en-IN" b="1" u="sng" dirty="0"/>
              <a:t>Proof</a:t>
            </a:r>
          </a:p>
        </p:txBody>
      </p:sp>
      <p:pic>
        <p:nvPicPr>
          <p:cNvPr id="7" name="Picture 6" descr="Graphical user interface, text, application, email&#10;&#10;Description automatically generated">
            <a:extLst>
              <a:ext uri="{FF2B5EF4-FFF2-40B4-BE49-F238E27FC236}">
                <a16:creationId xmlns:a16="http://schemas.microsoft.com/office/drawing/2014/main" id="{31042F46-6FA6-C0FD-57D7-29A2F103FE7B}"/>
              </a:ext>
            </a:extLst>
          </p:cNvPr>
          <p:cNvPicPr>
            <a:picLocks noChangeAspect="1"/>
          </p:cNvPicPr>
          <p:nvPr/>
        </p:nvPicPr>
        <p:blipFill>
          <a:blip r:embed="rId2"/>
          <a:stretch>
            <a:fillRect/>
          </a:stretch>
        </p:blipFill>
        <p:spPr>
          <a:xfrm>
            <a:off x="2020691" y="736047"/>
            <a:ext cx="8150615" cy="5408295"/>
          </a:xfrm>
          <a:prstGeom prst="rect">
            <a:avLst/>
          </a:prstGeom>
        </p:spPr>
      </p:pic>
    </p:spTree>
    <p:extLst>
      <p:ext uri="{BB962C8B-B14F-4D97-AF65-F5344CB8AC3E}">
        <p14:creationId xmlns:p14="http://schemas.microsoft.com/office/powerpoint/2010/main" val="397156551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1E992A-E30D-4004-90F6-D602BCB63103}"/>
              </a:ext>
            </a:extLst>
          </p:cNvPr>
          <p:cNvSpPr txBox="1"/>
          <p:nvPr/>
        </p:nvSpPr>
        <p:spPr>
          <a:xfrm>
            <a:off x="4415366" y="1427593"/>
            <a:ext cx="3361267" cy="769441"/>
          </a:xfrm>
          <a:prstGeom prst="rect">
            <a:avLst/>
          </a:prstGeom>
          <a:noFill/>
        </p:spPr>
        <p:txBody>
          <a:bodyPr wrap="square" rtlCol="0">
            <a:spAutoFit/>
          </a:bodyPr>
          <a:lstStyle/>
          <a:p>
            <a:r>
              <a:rPr lang="en-IN" sz="4400" dirty="0">
                <a:solidFill>
                  <a:schemeClr val="accent1">
                    <a:lumMod val="90000"/>
                    <a:lumOff val="10000"/>
                  </a:schemeClr>
                </a:solidFill>
                <a:latin typeface="+mj-lt"/>
              </a:rPr>
              <a:t>THANKYOU</a:t>
            </a:r>
          </a:p>
        </p:txBody>
      </p:sp>
      <p:sp>
        <p:nvSpPr>
          <p:cNvPr id="4" name="TextBox 3">
            <a:extLst>
              <a:ext uri="{FF2B5EF4-FFF2-40B4-BE49-F238E27FC236}">
                <a16:creationId xmlns:a16="http://schemas.microsoft.com/office/drawing/2014/main" id="{B7D99513-9C29-5C0B-38CF-12D801BF3039}"/>
              </a:ext>
            </a:extLst>
          </p:cNvPr>
          <p:cNvSpPr txBox="1"/>
          <p:nvPr/>
        </p:nvSpPr>
        <p:spPr>
          <a:xfrm>
            <a:off x="719728" y="4019437"/>
            <a:ext cx="4661854" cy="2308324"/>
          </a:xfrm>
          <a:prstGeom prst="rect">
            <a:avLst/>
          </a:prstGeom>
          <a:noFill/>
        </p:spPr>
        <p:txBody>
          <a:bodyPr wrap="none" rtlCol="0">
            <a:spAutoFit/>
          </a:bodyPr>
          <a:lstStyle/>
          <a:p>
            <a:r>
              <a:rPr lang="en-IN" sz="1800" dirty="0">
                <a:solidFill>
                  <a:schemeClr val="bg1"/>
                </a:solidFill>
              </a:rPr>
              <a:t>BATCH NUMBER – B21</a:t>
            </a:r>
          </a:p>
          <a:p>
            <a:r>
              <a:rPr lang="en-IN" sz="1800" dirty="0">
                <a:solidFill>
                  <a:schemeClr val="bg1"/>
                </a:solidFill>
              </a:rPr>
              <a:t>Team Members: -</a:t>
            </a:r>
          </a:p>
          <a:p>
            <a:endParaRPr lang="en-IN" dirty="0">
              <a:solidFill>
                <a:schemeClr val="bg1"/>
              </a:solidFill>
            </a:endParaRPr>
          </a:p>
          <a:p>
            <a:r>
              <a:rPr lang="en-US" sz="1800" dirty="0">
                <a:solidFill>
                  <a:schemeClr val="bg1"/>
                </a:solidFill>
              </a:rPr>
              <a:t>2SD18CS015 – ANANTH DAYAKAR HEGDE</a:t>
            </a:r>
            <a:br>
              <a:rPr lang="en-US" sz="1800" dirty="0">
                <a:solidFill>
                  <a:schemeClr val="bg1"/>
                </a:solidFill>
              </a:rPr>
            </a:br>
            <a:r>
              <a:rPr lang="en-US" sz="1800" dirty="0">
                <a:solidFill>
                  <a:schemeClr val="bg1"/>
                </a:solidFill>
              </a:rPr>
              <a:t>2SD18CS016 – ANKIT ANAND</a:t>
            </a:r>
            <a:br>
              <a:rPr lang="en-US" sz="1800" dirty="0">
                <a:solidFill>
                  <a:schemeClr val="bg1"/>
                </a:solidFill>
              </a:rPr>
            </a:br>
            <a:r>
              <a:rPr lang="en-US" sz="1800" dirty="0">
                <a:solidFill>
                  <a:schemeClr val="bg1"/>
                </a:solidFill>
              </a:rPr>
              <a:t>2SD18CS130 – S VARUN</a:t>
            </a:r>
            <a:br>
              <a:rPr lang="en-US" sz="1800" dirty="0">
                <a:solidFill>
                  <a:schemeClr val="bg1"/>
                </a:solidFill>
              </a:rPr>
            </a:br>
            <a:r>
              <a:rPr lang="en-US" sz="1800" dirty="0">
                <a:solidFill>
                  <a:schemeClr val="bg1"/>
                </a:solidFill>
              </a:rPr>
              <a:t>2SD18CS059 – MOHAMMED USMAN E GANI</a:t>
            </a:r>
            <a:endParaRPr lang="en-IN" sz="1800" dirty="0">
              <a:solidFill>
                <a:schemeClr val="bg1"/>
              </a:solidFill>
            </a:endParaRPr>
          </a:p>
          <a:p>
            <a:endParaRPr lang="en-IN" dirty="0"/>
          </a:p>
        </p:txBody>
      </p:sp>
      <p:sp>
        <p:nvSpPr>
          <p:cNvPr id="5" name="Subtitle 2">
            <a:extLst>
              <a:ext uri="{FF2B5EF4-FFF2-40B4-BE49-F238E27FC236}">
                <a16:creationId xmlns:a16="http://schemas.microsoft.com/office/drawing/2014/main" id="{7D4182FC-550B-04B0-3C9B-19E01A965BBB}"/>
              </a:ext>
            </a:extLst>
          </p:cNvPr>
          <p:cNvSpPr>
            <a:spLocks noGrp="1"/>
          </p:cNvSpPr>
          <p:nvPr>
            <p:ph type="subTitle" idx="1"/>
          </p:nvPr>
        </p:nvSpPr>
        <p:spPr>
          <a:xfrm>
            <a:off x="6563793" y="3306657"/>
            <a:ext cx="4908479" cy="1087842"/>
          </a:xfrm>
        </p:spPr>
        <p:txBody>
          <a:bodyPr>
            <a:normAutofit/>
          </a:bodyPr>
          <a:lstStyle/>
          <a:p>
            <a:r>
              <a:rPr lang="en-US" sz="2400" dirty="0">
                <a:solidFill>
                  <a:schemeClr val="bg1"/>
                </a:solidFill>
              </a:rPr>
              <a:t>Under the Guidance of : -</a:t>
            </a:r>
          </a:p>
          <a:p>
            <a:r>
              <a:rPr lang="en-US" sz="2400" dirty="0">
                <a:solidFill>
                  <a:schemeClr val="bg1"/>
                </a:solidFill>
              </a:rPr>
              <a:t>Dr. UMAKANT P KULKARNI</a:t>
            </a:r>
          </a:p>
        </p:txBody>
      </p:sp>
    </p:spTree>
    <p:extLst>
      <p:ext uri="{BB962C8B-B14F-4D97-AF65-F5344CB8AC3E}">
        <p14:creationId xmlns:p14="http://schemas.microsoft.com/office/powerpoint/2010/main" val="19171460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4BD3-51FB-4469-A28F-E9BAA58254E2}"/>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93074927-D1DC-494E-A894-68AA255327C6}"/>
              </a:ext>
            </a:extLst>
          </p:cNvPr>
          <p:cNvSpPr>
            <a:spLocks noGrp="1"/>
          </p:cNvSpPr>
          <p:nvPr>
            <p:ph idx="1"/>
          </p:nvPr>
        </p:nvSpPr>
        <p:spPr>
          <a:xfrm>
            <a:off x="1097280" y="2353735"/>
            <a:ext cx="10058400" cy="3657598"/>
          </a:xfrm>
        </p:spPr>
        <p:txBody>
          <a:bodyPr>
            <a:normAutofit/>
          </a:bodyPr>
          <a:lstStyle/>
          <a:p>
            <a:pPr>
              <a:buFont typeface="Wingdings" panose="05000000000000000000" pitchFamily="2" charset="2"/>
              <a:buChar char="q"/>
            </a:pPr>
            <a:r>
              <a:rPr lang="en-IN" dirty="0"/>
              <a:t> Problem Statement</a:t>
            </a:r>
          </a:p>
          <a:p>
            <a:pPr>
              <a:buFont typeface="Wingdings" panose="05000000000000000000" pitchFamily="2" charset="2"/>
              <a:buChar char="q"/>
            </a:pPr>
            <a:r>
              <a:rPr lang="en-IN" dirty="0"/>
              <a:t> Introduction </a:t>
            </a:r>
          </a:p>
          <a:p>
            <a:pPr>
              <a:buFont typeface="Wingdings" panose="05000000000000000000" pitchFamily="2" charset="2"/>
              <a:buChar char="q"/>
            </a:pPr>
            <a:r>
              <a:rPr lang="en-IN" dirty="0"/>
              <a:t> Literature Survey</a:t>
            </a:r>
          </a:p>
          <a:p>
            <a:pPr>
              <a:buFont typeface="Wingdings" panose="05000000000000000000" pitchFamily="2" charset="2"/>
              <a:buChar char="q"/>
            </a:pPr>
            <a:r>
              <a:rPr lang="en-IN" dirty="0"/>
              <a:t> Objectives</a:t>
            </a:r>
          </a:p>
          <a:p>
            <a:pPr>
              <a:buFont typeface="Wingdings" panose="05000000000000000000" pitchFamily="2" charset="2"/>
              <a:buChar char="q"/>
            </a:pPr>
            <a:r>
              <a:rPr lang="en-IN" dirty="0"/>
              <a:t> Detailed Design </a:t>
            </a:r>
          </a:p>
          <a:p>
            <a:pPr>
              <a:buFont typeface="Wingdings" panose="05000000000000000000" pitchFamily="2" charset="2"/>
              <a:buChar char="q"/>
            </a:pPr>
            <a:r>
              <a:rPr lang="en-IN" dirty="0"/>
              <a:t> Project Specific Requirement</a:t>
            </a:r>
          </a:p>
          <a:p>
            <a:pPr>
              <a:buFont typeface="Wingdings" panose="05000000000000000000" pitchFamily="2" charset="2"/>
              <a:buChar char="q"/>
            </a:pPr>
            <a:r>
              <a:rPr lang="en-IN" dirty="0"/>
              <a:t> Implementation</a:t>
            </a:r>
          </a:p>
          <a:p>
            <a:pPr>
              <a:buFont typeface="Wingdings" panose="05000000000000000000" pitchFamily="2" charset="2"/>
              <a:buChar char="q"/>
            </a:pPr>
            <a:r>
              <a:rPr lang="en-IN" dirty="0"/>
              <a:t> First Phase Completion</a:t>
            </a:r>
          </a:p>
          <a:p>
            <a:pPr marL="0" indent="0">
              <a:buNone/>
            </a:pPr>
            <a:r>
              <a:rPr lang="en-IN" dirty="0"/>
              <a:t> </a:t>
            </a:r>
          </a:p>
        </p:txBody>
      </p:sp>
    </p:spTree>
    <p:extLst>
      <p:ext uri="{BB962C8B-B14F-4D97-AF65-F5344CB8AC3E}">
        <p14:creationId xmlns:p14="http://schemas.microsoft.com/office/powerpoint/2010/main" val="21641886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1303-56BA-4AE3-B5B8-7D7DA9E5E80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789BA90-56C1-4502-A2B3-372E256B49DE}"/>
              </a:ext>
            </a:extLst>
          </p:cNvPr>
          <p:cNvSpPr>
            <a:spLocks noGrp="1"/>
          </p:cNvSpPr>
          <p:nvPr>
            <p:ph idx="1"/>
          </p:nvPr>
        </p:nvSpPr>
        <p:spPr>
          <a:xfrm>
            <a:off x="1097280" y="2142068"/>
            <a:ext cx="10058400" cy="3760891"/>
          </a:xfrm>
        </p:spPr>
        <p:txBody>
          <a:bodyPr/>
          <a:lstStyle/>
          <a:p>
            <a:pPr marL="0" indent="0">
              <a:buNone/>
            </a:pPr>
            <a:r>
              <a:rPr lang="en-US" sz="2400" b="1" dirty="0"/>
              <a:t>Implementation of automotive system reduce bandwidth usage in real time video system</a:t>
            </a:r>
          </a:p>
          <a:p>
            <a:r>
              <a:rPr lang="en-US" dirty="0"/>
              <a:t>With the advancement in technology, there comes a rise in the amount of network traffic. This may cause different types of issues like server delays, lags which can hinder user experience. Even though, the user owns a high-speed internet network, he/she might not be able to receive the expected output. </a:t>
            </a:r>
            <a:endParaRPr lang="en-IN" dirty="0"/>
          </a:p>
        </p:txBody>
      </p:sp>
    </p:spTree>
    <p:extLst>
      <p:ext uri="{BB962C8B-B14F-4D97-AF65-F5344CB8AC3E}">
        <p14:creationId xmlns:p14="http://schemas.microsoft.com/office/powerpoint/2010/main" val="208680698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1509-6E40-4F19-A84E-B43A3CE3937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D1383A6-A634-4360-9CFA-47312BFFF362}"/>
              </a:ext>
            </a:extLst>
          </p:cNvPr>
          <p:cNvSpPr>
            <a:spLocks noGrp="1"/>
          </p:cNvSpPr>
          <p:nvPr>
            <p:ph idx="1"/>
          </p:nvPr>
        </p:nvSpPr>
        <p:spPr/>
        <p:txBody>
          <a:bodyPr>
            <a:normAutofit/>
          </a:bodyPr>
          <a:lstStyle/>
          <a:p>
            <a:pPr>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rPr>
              <a:t> The project’s main aim is to reduce network traffic when using real time video services such as video conferencing or surveillance.</a:t>
            </a:r>
          </a:p>
          <a:p>
            <a:pPr>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rPr>
              <a:t> The project contains 2 main components, mainly, the multi client connection module and fram</a:t>
            </a:r>
            <a:r>
              <a:rPr lang="en-US" sz="2400" dirty="0">
                <a:latin typeface="Times New Roman" panose="02020603050405020304" pitchFamily="18" charset="0"/>
                <a:ea typeface="Calibri" panose="020F0502020204030204" pitchFamily="34" charset="0"/>
              </a:rPr>
              <a:t>e differentiation and reconstruction module.</a:t>
            </a:r>
            <a:endParaRPr lang="en-US" sz="24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rPr>
              <a:t> Both are integrated into the final software, and a significant loss of data required is noticed upon doing this. </a:t>
            </a:r>
            <a:endParaRPr lang="en-IN" sz="2400" dirty="0"/>
          </a:p>
        </p:txBody>
      </p:sp>
    </p:spTree>
    <p:extLst>
      <p:ext uri="{BB962C8B-B14F-4D97-AF65-F5344CB8AC3E}">
        <p14:creationId xmlns:p14="http://schemas.microsoft.com/office/powerpoint/2010/main" val="6255499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E2BB4-94C2-4B59-ABAB-E9000E75D623}"/>
              </a:ext>
            </a:extLst>
          </p:cNvPr>
          <p:cNvSpPr>
            <a:spLocks noGrp="1"/>
          </p:cNvSpPr>
          <p:nvPr>
            <p:ph idx="1"/>
          </p:nvPr>
        </p:nvSpPr>
        <p:spPr/>
        <p:txBody>
          <a:bodyPr>
            <a:normAutofit/>
          </a:bodyPr>
          <a:lstStyle/>
          <a:p>
            <a:r>
              <a:rPr lang="en-US" dirty="0"/>
              <a:t>Due to rise in technology, there are new challenges faced by the existing transmission systems such as: - </a:t>
            </a:r>
          </a:p>
          <a:p>
            <a:r>
              <a:rPr lang="en-US" dirty="0"/>
              <a:t>	1. Streaming all data is impractical due to severe energy and bandwidth constraints.</a:t>
            </a:r>
          </a:p>
          <a:p>
            <a:r>
              <a:rPr lang="en-US" dirty="0"/>
              <a:t>	2. Processing cost is significantly lower than communication cost.</a:t>
            </a:r>
          </a:p>
          <a:p>
            <a:r>
              <a:rPr lang="en-US" dirty="0"/>
              <a:t>	3. It makes sense to reduce size of data before sending. </a:t>
            </a:r>
          </a:p>
          <a:p>
            <a:r>
              <a:rPr lang="en-US" dirty="0"/>
              <a:t>	4. Visual data processing is computationally expensive.</a:t>
            </a:r>
          </a:p>
          <a:p>
            <a:r>
              <a:rPr lang="en-US" dirty="0"/>
              <a:t>	5. It is challenging to design interaction and communication protocol.</a:t>
            </a:r>
          </a:p>
          <a:p>
            <a:r>
              <a:rPr lang="en-US" dirty="0"/>
              <a:t>	6. Reliability of sending data is crucial. </a:t>
            </a:r>
          </a:p>
          <a:p>
            <a:endParaRPr lang="en-IN" dirty="0"/>
          </a:p>
        </p:txBody>
      </p:sp>
      <p:sp>
        <p:nvSpPr>
          <p:cNvPr id="10" name="Title 9">
            <a:extLst>
              <a:ext uri="{FF2B5EF4-FFF2-40B4-BE49-F238E27FC236}">
                <a16:creationId xmlns:a16="http://schemas.microsoft.com/office/drawing/2014/main" id="{CC9F18CE-F5B1-4405-A2DD-12861D96B73C}"/>
              </a:ext>
            </a:extLst>
          </p:cNvPr>
          <p:cNvSpPr>
            <a:spLocks noGrp="1"/>
          </p:cNvSpPr>
          <p:nvPr>
            <p:ph type="title"/>
          </p:nvPr>
        </p:nvSpPr>
        <p:spPr/>
        <p:txBody>
          <a:bodyPr/>
          <a:lstStyle/>
          <a:p>
            <a:r>
              <a:rPr lang="en-IN" sz="2800" dirty="0"/>
              <a:t>LITERATURE SURVEY</a:t>
            </a:r>
            <a:endParaRPr lang="en-IN" dirty="0"/>
          </a:p>
        </p:txBody>
      </p:sp>
    </p:spTree>
    <p:extLst>
      <p:ext uri="{BB962C8B-B14F-4D97-AF65-F5344CB8AC3E}">
        <p14:creationId xmlns:p14="http://schemas.microsoft.com/office/powerpoint/2010/main" val="196459877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87B9-600B-6DB6-7A1B-4B5FAB785FB3}"/>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15E697E4-F9E4-8CA5-44F5-893EA9504238}"/>
              </a:ext>
            </a:extLst>
          </p:cNvPr>
          <p:cNvSpPr>
            <a:spLocks noGrp="1"/>
          </p:cNvSpPr>
          <p:nvPr>
            <p:ph idx="1"/>
          </p:nvPr>
        </p:nvSpPr>
        <p:spPr/>
        <p:txBody>
          <a:bodyPr/>
          <a:lstStyle/>
          <a:p>
            <a:r>
              <a:rPr lang="en-US" dirty="0"/>
              <a:t>To Understand the technologies to be used in the implementation of the project.</a:t>
            </a:r>
          </a:p>
          <a:p>
            <a:r>
              <a:rPr lang="en-US" dirty="0"/>
              <a:t>Design of test bed (Virtual sandbox for experimentation) and optimization of the algorithm.</a:t>
            </a:r>
          </a:p>
          <a:p>
            <a:r>
              <a:rPr lang="en-US" dirty="0"/>
              <a:t>Development of test bed, where the test bed is supposed to show all the clients that are currently connected to the particular room, while also providing basic metrics like latency, frame per sec, bandwidth saved.</a:t>
            </a:r>
          </a:p>
          <a:p>
            <a:r>
              <a:rPr lang="en-US" dirty="0"/>
              <a:t>Development of image differentiating and reconstruction suites.</a:t>
            </a:r>
          </a:p>
          <a:p>
            <a:r>
              <a:rPr lang="en-US" dirty="0"/>
              <a:t>On the server, the differentiating engine acts as a pre-processor, comparing the previous frame to the current frame and sending the differences and reconstructs the video. On the client side, the frame is then reconstructed based on the data received.</a:t>
            </a:r>
          </a:p>
          <a:p>
            <a:r>
              <a:rPr lang="en-US" dirty="0"/>
              <a:t>Integration of above-mentioned backend and the frontend.</a:t>
            </a:r>
            <a:endParaRPr lang="en-IN" dirty="0"/>
          </a:p>
        </p:txBody>
      </p:sp>
    </p:spTree>
    <p:extLst>
      <p:ext uri="{BB962C8B-B14F-4D97-AF65-F5344CB8AC3E}">
        <p14:creationId xmlns:p14="http://schemas.microsoft.com/office/powerpoint/2010/main" val="314942285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270485-F58C-4F4A-B375-FB9065846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406" y="2211952"/>
            <a:ext cx="6470592" cy="4404000"/>
          </a:xfrm>
          <a:prstGeom prst="rect">
            <a:avLst/>
          </a:prstGeom>
          <a:ln>
            <a:solidFill>
              <a:schemeClr val="tx1"/>
            </a:solidFill>
          </a:ln>
        </p:spPr>
      </p:pic>
      <p:sp>
        <p:nvSpPr>
          <p:cNvPr id="5" name="Title 4">
            <a:extLst>
              <a:ext uri="{FF2B5EF4-FFF2-40B4-BE49-F238E27FC236}">
                <a16:creationId xmlns:a16="http://schemas.microsoft.com/office/drawing/2014/main" id="{6ABA906B-D5EE-4DE7-AC90-ADA2E32B7C1C}"/>
              </a:ext>
            </a:extLst>
          </p:cNvPr>
          <p:cNvSpPr>
            <a:spLocks noGrp="1"/>
          </p:cNvSpPr>
          <p:nvPr>
            <p:ph type="title"/>
          </p:nvPr>
        </p:nvSpPr>
        <p:spPr/>
        <p:txBody>
          <a:bodyPr/>
          <a:lstStyle/>
          <a:p>
            <a:r>
              <a:rPr lang="en-IN" dirty="0"/>
              <a:t>DETAILED DESIGN</a:t>
            </a:r>
          </a:p>
        </p:txBody>
      </p:sp>
    </p:spTree>
    <p:extLst>
      <p:ext uri="{BB962C8B-B14F-4D97-AF65-F5344CB8AC3E}">
        <p14:creationId xmlns:p14="http://schemas.microsoft.com/office/powerpoint/2010/main" val="25164467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99AF33-749A-4CFB-8886-2677967075B2}"/>
              </a:ext>
            </a:extLst>
          </p:cNvPr>
          <p:cNvPicPr>
            <a:picLocks noChangeAspect="1"/>
          </p:cNvPicPr>
          <p:nvPr/>
        </p:nvPicPr>
        <p:blipFill rotWithShape="1">
          <a:blip r:embed="rId2">
            <a:extLst>
              <a:ext uri="{28A0092B-C50C-407E-A947-70E740481C1C}">
                <a14:useLocalDpi xmlns:a14="http://schemas.microsoft.com/office/drawing/2010/main" val="0"/>
              </a:ext>
            </a:extLst>
          </a:blip>
          <a:srcRect l="31527" t="25432" r="26250" b="14691"/>
          <a:stretch/>
        </p:blipFill>
        <p:spPr>
          <a:xfrm>
            <a:off x="2290823" y="649035"/>
            <a:ext cx="7610353" cy="6070918"/>
          </a:xfrm>
          <a:prstGeom prst="rect">
            <a:avLst/>
          </a:prstGeom>
        </p:spPr>
      </p:pic>
    </p:spTree>
    <p:extLst>
      <p:ext uri="{BB962C8B-B14F-4D97-AF65-F5344CB8AC3E}">
        <p14:creationId xmlns:p14="http://schemas.microsoft.com/office/powerpoint/2010/main" val="146384132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BD8E-966A-41B5-98DA-BCA1F1AB86FE}"/>
              </a:ext>
            </a:extLst>
          </p:cNvPr>
          <p:cNvSpPr>
            <a:spLocks noGrp="1"/>
          </p:cNvSpPr>
          <p:nvPr>
            <p:ph type="title"/>
          </p:nvPr>
        </p:nvSpPr>
        <p:spPr/>
        <p:txBody>
          <a:bodyPr/>
          <a:lstStyle/>
          <a:p>
            <a:r>
              <a:rPr lang="en-IN" dirty="0"/>
              <a:t>PROJECT SPECIFIC REQUIREMENTS</a:t>
            </a:r>
          </a:p>
        </p:txBody>
      </p:sp>
      <p:sp>
        <p:nvSpPr>
          <p:cNvPr id="3" name="Content Placeholder 2">
            <a:extLst>
              <a:ext uri="{FF2B5EF4-FFF2-40B4-BE49-F238E27FC236}">
                <a16:creationId xmlns:a16="http://schemas.microsoft.com/office/drawing/2014/main" id="{44D1A111-0C52-4BD6-A5EE-4C73C323464E}"/>
              </a:ext>
            </a:extLst>
          </p:cNvPr>
          <p:cNvSpPr>
            <a:spLocks noGrp="1"/>
          </p:cNvSpPr>
          <p:nvPr>
            <p:ph idx="1"/>
          </p:nvPr>
        </p:nvSpPr>
        <p:spPr/>
        <p:txBody>
          <a:bodyPr>
            <a:normAutofit/>
          </a:bodyPr>
          <a:lstStyle/>
          <a:p>
            <a:r>
              <a:rPr lang="en-US" dirty="0"/>
              <a:t>1.NodeJS, to conduct real time video and audio transmission.</a:t>
            </a:r>
          </a:p>
          <a:p>
            <a:r>
              <a:rPr lang="en-US" dirty="0"/>
              <a:t>2. JavaScript, HTML and CSS for front end entity management.</a:t>
            </a:r>
          </a:p>
          <a:p>
            <a:r>
              <a:rPr lang="en-US" dirty="0"/>
              <a:t>3. ReactJS as the state management JavaScript framework. </a:t>
            </a:r>
          </a:p>
          <a:p>
            <a:r>
              <a:rPr lang="en-US" dirty="0"/>
              <a:t>4. OpenCV (JavaScript) for image recognition, differentiation and reconstruction</a:t>
            </a:r>
          </a:p>
          <a:p>
            <a:endParaRPr lang="en-IN" dirty="0"/>
          </a:p>
        </p:txBody>
      </p:sp>
    </p:spTree>
    <p:extLst>
      <p:ext uri="{BB962C8B-B14F-4D97-AF65-F5344CB8AC3E}">
        <p14:creationId xmlns:p14="http://schemas.microsoft.com/office/powerpoint/2010/main" val="3900019404"/>
      </p:ext>
    </p:extLst>
  </p:cSld>
  <p:clrMapOvr>
    <a:masterClrMapping/>
  </p:clrMapOvr>
  <p:transition spd="slow">
    <p:push dir="u"/>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511</TotalTime>
  <Words>558</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Gill Sans MT</vt:lpstr>
      <vt:lpstr>Times New Roman</vt:lpstr>
      <vt:lpstr>Wingdings</vt:lpstr>
      <vt:lpstr>Wingdings 2</vt:lpstr>
      <vt:lpstr>Dividend</vt:lpstr>
      <vt:lpstr>Implementation of Automatic system to reduce bandwidth usage in real time video network</vt:lpstr>
      <vt:lpstr>Contents</vt:lpstr>
      <vt:lpstr>PROBLEM STATEMENT</vt:lpstr>
      <vt:lpstr>INTRODUCTION</vt:lpstr>
      <vt:lpstr>LITERATURE SURVEY</vt:lpstr>
      <vt:lpstr>Objectives</vt:lpstr>
      <vt:lpstr>DETAILED DESIGN</vt:lpstr>
      <vt:lpstr>PowerPoint Presentation</vt:lpstr>
      <vt:lpstr>PROJECT SPECIFIC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Efficient Self Configurable Protocol for Visual Sensor Network</dc:title>
  <dc:creator>Ashish NK</dc:creator>
  <cp:lastModifiedBy>Mohammed Usman</cp:lastModifiedBy>
  <cp:revision>45</cp:revision>
  <dcterms:created xsi:type="dcterms:W3CDTF">2021-10-26T19:12:09Z</dcterms:created>
  <dcterms:modified xsi:type="dcterms:W3CDTF">2022-07-04T16:30:53Z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2022-01-20T07:31:51Z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d98fe4ef-af6d-4cb9-a038-585ff679f958</vt:lpwstr>
  </property>
  <property fmtid="{D5CDD505-2E9C-101B-9397-08002B2CF9AE}" pid="8" name="MSIP_Label_8aa00c31-701e-4223-8b9c-13bd86c6a24f_ContentBits">
    <vt:lpwstr>0</vt:lpwstr>
  </property>
</Properties>
</file>