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0"/>
  </p:notesMasterIdLst>
  <p:sldIdLst>
    <p:sldId id="256" r:id="rId2"/>
    <p:sldId id="259" r:id="rId3"/>
    <p:sldId id="265" r:id="rId4"/>
    <p:sldId id="266" r:id="rId5"/>
    <p:sldId id="267" r:id="rId6"/>
    <p:sldId id="268" r:id="rId7"/>
    <p:sldId id="282" r:id="rId8"/>
    <p:sldId id="278" r:id="rId9"/>
    <p:sldId id="347" r:id="rId10"/>
    <p:sldId id="348" r:id="rId11"/>
    <p:sldId id="349" r:id="rId12"/>
    <p:sldId id="350" r:id="rId13"/>
    <p:sldId id="357" r:id="rId14"/>
    <p:sldId id="358" r:id="rId15"/>
    <p:sldId id="351" r:id="rId16"/>
    <p:sldId id="352" r:id="rId17"/>
    <p:sldId id="353" r:id="rId18"/>
    <p:sldId id="354" r:id="rId19"/>
    <p:sldId id="355" r:id="rId20"/>
    <p:sldId id="356" r:id="rId21"/>
    <p:sldId id="359" r:id="rId22"/>
    <p:sldId id="360" r:id="rId23"/>
    <p:sldId id="361" r:id="rId24"/>
    <p:sldId id="362" r:id="rId25"/>
    <p:sldId id="363" r:id="rId26"/>
    <p:sldId id="364" r:id="rId27"/>
    <p:sldId id="366" r:id="rId28"/>
    <p:sldId id="365" r:id="rId2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Vidalok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0363A7-1B92-4C75-9EC1-70E073A331A3}">
  <a:tblStyle styleId="{0B0363A7-1B92-4C75-9EC1-70E073A33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F3247BA8-ACF1-2AEE-BCB3-5D740037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8804F13E-48E3-8F55-CBEF-CE50B60A0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9D0FF01E-DF34-BF40-964E-382F4C110E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83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7B79EFDE-4D90-18A7-732F-A65348CAB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2D8742B8-044F-0E8B-9C00-2FA6B0D0C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C02D40EE-1B6F-A14A-739D-B7609AA36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93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A22BBB37-2A9E-606C-CBA5-2B257BEE5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9775F13C-978C-D7F1-1CAE-1E400AEC5F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AF39F2D4-F40D-16ED-D03C-6090555D7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552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61E32CF4-8F6B-AA5D-3630-1C72C90C8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>
            <a:extLst>
              <a:ext uri="{FF2B5EF4-FFF2-40B4-BE49-F238E27FC236}">
                <a16:creationId xmlns:a16="http://schemas.microsoft.com/office/drawing/2014/main" id="{EC3A4FA9-7C85-29B1-5FBA-84158982F2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>
            <a:extLst>
              <a:ext uri="{FF2B5EF4-FFF2-40B4-BE49-F238E27FC236}">
                <a16:creationId xmlns:a16="http://schemas.microsoft.com/office/drawing/2014/main" id="{1C50987A-2273-AC4E-CB90-E34D338D26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70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CC0FEA81-FC3D-E787-1A67-6E0B345C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7727F505-1EA7-C917-C4EB-ED13ED644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A069A309-4B12-FD57-C7FB-726AA62E12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576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D0B14495-2730-9EE5-995B-49FDBD50C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>
            <a:extLst>
              <a:ext uri="{FF2B5EF4-FFF2-40B4-BE49-F238E27FC236}">
                <a16:creationId xmlns:a16="http://schemas.microsoft.com/office/drawing/2014/main" id="{D2CA9BAF-CC55-4A3F-165B-E02B635442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>
            <a:extLst>
              <a:ext uri="{FF2B5EF4-FFF2-40B4-BE49-F238E27FC236}">
                <a16:creationId xmlns:a16="http://schemas.microsoft.com/office/drawing/2014/main" id="{6A213630-951C-EEDF-5D78-516703D2A5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292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789B5005-4310-90C0-4B8C-31727C9B7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B223E75C-6459-85C4-8ED1-59012428B6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BE9234E8-FCB5-0E23-3136-C48FB4B9C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3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BF150C93-8819-7DD5-CF36-218A0BF4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2488548E-A960-494D-1753-CDE69C85D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0AD0B33C-958B-3AEE-4F8A-193193E8C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1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12DE66A0-0DBC-9DED-7A40-A5B9ABABD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8A193BFC-C03B-256D-E316-BBBDA69AE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B5444CA5-6E05-B05F-5D20-48B0173696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93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700B9568-5C0C-A906-F592-247F83AD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7205BF9B-3C0A-6C95-548A-7516AB1D6A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C3FCF4B1-D8FA-311A-C2E7-34C11CE7CC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0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15CEEED0-320B-AC41-ABBC-367B90F3C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0E0F2DEC-21F1-AB6C-5ED2-407068033A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E7E39C49-7AED-2C4D-29F4-A6CDBE21D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12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160417AC-B6C9-2AC7-65C6-61A0833F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>
            <a:extLst>
              <a:ext uri="{FF2B5EF4-FFF2-40B4-BE49-F238E27FC236}">
                <a16:creationId xmlns:a16="http://schemas.microsoft.com/office/drawing/2014/main" id="{50E29829-AA31-1A78-3EED-1CBDDA281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>
            <a:extLst>
              <a:ext uri="{FF2B5EF4-FFF2-40B4-BE49-F238E27FC236}">
                <a16:creationId xmlns:a16="http://schemas.microsoft.com/office/drawing/2014/main" id="{40835585-6419-2595-B481-4D9FBC4D7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85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3DE6D080-DFF1-246C-8DFE-B1478842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8791DD17-BA15-BD83-419D-8EF1B85DB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CA388696-AF7D-EFC4-084E-942F8427D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437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CF17603A-8DBE-DA48-DA71-4D156F0B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F753E641-B5BC-E23F-5B62-F00C765C4F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3C1C53AD-E474-24B1-4A1E-1201C278B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345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96241FDB-AB50-381A-260D-B61366D3B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F9967987-4F3C-FC8B-B657-427F46A12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1765051E-332D-3A03-6026-AAF9FB861C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790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249A2F47-03E1-700B-3D79-AC4D617FA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BCF9B098-6EE4-F812-CF89-E527EFF4CA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1FD45C98-3B55-D2B3-A2B8-877E3738E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654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A66EF289-558A-D267-A657-509D2757A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85A6AD0D-2B55-B8F3-8DDB-A5606D59B7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8923A3AF-8CDB-F25E-2451-62F512C2E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288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BF4A1E6A-87AC-EDAB-59C2-41DB4178B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CCA3FAC9-BD6F-F491-63CC-0A2783AB6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6165506E-51B2-B4D0-D0DD-D37C68DD1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54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c7554a04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c7554a04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5775C9A2-9A7C-8724-81E6-A8E97BF21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>
            <a:extLst>
              <a:ext uri="{FF2B5EF4-FFF2-40B4-BE49-F238E27FC236}">
                <a16:creationId xmlns:a16="http://schemas.microsoft.com/office/drawing/2014/main" id="{D36DBC19-99C0-7189-6844-36AF601ED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>
            <a:extLst>
              <a:ext uri="{FF2B5EF4-FFF2-40B4-BE49-F238E27FC236}">
                <a16:creationId xmlns:a16="http://schemas.microsoft.com/office/drawing/2014/main" id="{36A51BF3-05A1-37BF-6B66-09603B28C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3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5" r:id="rId7"/>
    <p:sldLayoutId id="2147483666" r:id="rId8"/>
    <p:sldLayoutId id="2147483672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Nilura</a:t>
            </a:r>
            <a:br>
              <a:rPr lang="en-US" sz="5000" dirty="0"/>
            </a:br>
            <a:r>
              <a:rPr lang="en-US" sz="5000" dirty="0"/>
              <a:t>Clothing-ECommerce</a:t>
            </a:r>
            <a:endParaRPr sz="5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BE7DD5B8-28B8-698C-057F-D1837EEAE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0E4D-A21E-C2F1-A059-08AAB414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5018048" cy="57270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DD37256-9887-2866-15BE-20B4FDB7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" y="1094712"/>
            <a:ext cx="9166302" cy="316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b="1" dirty="0">
                <a:latin typeface="Vidaloka" panose="020B0604020202020204" charset="0"/>
              </a:rPr>
              <a:t>Shopping Cart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500" dirty="0">
                <a:latin typeface="Vidaloka" panose="020B0604020202020204" charset="0"/>
              </a:rPr>
              <a:t>Add, view, update, and remove items from the cart.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500" dirty="0">
                <a:latin typeface="Vidaloka" panose="020B0604020202020204" charset="0"/>
              </a:rPr>
              <a:t>Save cart for future sessions and guest checkout.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500" dirty="0">
                <a:latin typeface="Vidaloka" panose="020B0604020202020204" charset="0"/>
              </a:rPr>
              <a:t>Complete checkout with shipping and payment details.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Order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800" dirty="0">
                <a:latin typeface="Vidaloka" panose="020B0604020202020204" charset="0"/>
              </a:rPr>
              <a:t>Track order history, cancellation, and returns.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800" dirty="0">
                <a:latin typeface="Vidaloka" panose="020B0604020202020204" charset="0"/>
              </a:rPr>
              <a:t>Multiple shipping options and tracking.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1800" dirty="0">
                <a:latin typeface="Vidaloka" panose="020B0604020202020204" charset="0"/>
              </a:rPr>
              <a:t>Email notifications for order status updates.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200E3EE7-92D3-30B3-9B97-4275463D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CF80-76D2-DDBC-AB3E-AABBFB80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5018048" cy="57270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04C9A67-2BA2-A0BF-7744-55B1C137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" y="1195158"/>
            <a:ext cx="9166302" cy="296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Payment Integration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Multiple payment gateways (PayPal, Stripe).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Support for cards, bank transfers, and digital wallets.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Secure payment processing and transaction history.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800" b="1" dirty="0">
                <a:latin typeface="Vidaloka" panose="020B0604020202020204" charset="0"/>
              </a:rPr>
              <a:t>Admin Dashboard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Manage products, categories, and inventory.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View orders, user accounts, and reports.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Role-based access control for staff.</a:t>
            </a:r>
          </a:p>
        </p:txBody>
      </p:sp>
    </p:spTree>
    <p:extLst>
      <p:ext uri="{BB962C8B-B14F-4D97-AF65-F5344CB8AC3E}">
        <p14:creationId xmlns:p14="http://schemas.microsoft.com/office/powerpoint/2010/main" val="309801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9BD0A466-6D80-F01B-2374-9025F9610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8B16-7056-D10C-ABA5-03DBEC61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2" y="445025"/>
            <a:ext cx="6527179" cy="572700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A5DE9A0-0690-85EB-EA0B-E3F910FE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" y="1662592"/>
            <a:ext cx="916630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Security.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User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Maintenance.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>
          <a:extLst>
            <a:ext uri="{FF2B5EF4-FFF2-40B4-BE49-F238E27FC236}">
              <a16:creationId xmlns:a16="http://schemas.microsoft.com/office/drawing/2014/main" id="{1C734D34-4B15-2EB0-4AEB-074ABDFED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>
            <a:extLst>
              <a:ext uri="{FF2B5EF4-FFF2-40B4-BE49-F238E27FC236}">
                <a16:creationId xmlns:a16="http://schemas.microsoft.com/office/drawing/2014/main" id="{D131D4A6-4810-9E70-26D9-4382C3097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099" y="1761893"/>
            <a:ext cx="3838496" cy="26412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Process </a:t>
            </a:r>
            <a:endParaRPr dirty="0"/>
          </a:p>
        </p:txBody>
      </p:sp>
      <p:sp>
        <p:nvSpPr>
          <p:cNvPr id="703" name="Google Shape;703;p81">
            <a:extLst>
              <a:ext uri="{FF2B5EF4-FFF2-40B4-BE49-F238E27FC236}">
                <a16:creationId xmlns:a16="http://schemas.microsoft.com/office/drawing/2014/main" id="{8C387FB1-1097-6089-D3A0-4895EC835B1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100" y="1402324"/>
            <a:ext cx="1650900" cy="116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705" name="Google Shape;705;p81">
            <a:extLst>
              <a:ext uri="{FF2B5EF4-FFF2-40B4-BE49-F238E27FC236}">
                <a16:creationId xmlns:a16="http://schemas.microsoft.com/office/drawing/2014/main" id="{B66C8728-5831-C778-166E-F350456D71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897"/>
          <a:stretch/>
        </p:blipFill>
        <p:spPr>
          <a:xfrm>
            <a:off x="1094250" y="1113625"/>
            <a:ext cx="2896500" cy="2916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9515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58DCA177-0AF5-C503-47D0-1A6ED5245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90C8-A22D-99C0-8B3E-9AE519B6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6148038" cy="572700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ADA051-2049-1326-DA26-3C853318C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" y="1172074"/>
            <a:ext cx="9166302" cy="301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Methodology</a:t>
            </a:r>
            <a:r>
              <a:rPr lang="en-US" sz="1500" dirty="0">
                <a:latin typeface="Vidaloka" panose="020B0604020202020204" charset="0"/>
              </a:rPr>
              <a:t> : </a:t>
            </a:r>
            <a:r>
              <a:rPr lang="en-US" sz="1300" b="0" i="0" dirty="0">
                <a:solidFill>
                  <a:srgbClr val="3C3C3C"/>
                </a:solidFill>
                <a:effectLst/>
                <a:latin typeface="Vidaloka" panose="020B0604020202020204" charset="0"/>
              </a:rPr>
              <a:t>Waterfall development methodology</a:t>
            </a:r>
            <a:endParaRPr lang="en-US" sz="1300" dirty="0">
              <a:latin typeface="Vidalok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Milestones</a:t>
            </a:r>
            <a:br>
              <a:rPr lang="en-US" sz="1500" dirty="0">
                <a:latin typeface="Vidaloka" panose="020B0604020202020204" charset="0"/>
              </a:rPr>
            </a:br>
            <a:r>
              <a:rPr lang="en-US" sz="1300" dirty="0">
                <a:latin typeface="Vidaloka" panose="020B0604020202020204" charset="0"/>
              </a:rPr>
              <a:t>• </a:t>
            </a:r>
            <a:r>
              <a:rPr lang="en-US" sz="1300" b="1" dirty="0">
                <a:latin typeface="Vidaloka" panose="020B0604020202020204" charset="0"/>
              </a:rPr>
              <a:t>Phase 1:</a:t>
            </a:r>
            <a:r>
              <a:rPr lang="en-US" sz="1300" dirty="0">
                <a:latin typeface="Vidaloka" panose="020B0604020202020204" charset="0"/>
              </a:rPr>
              <a:t> Requirements Gathering</a:t>
            </a:r>
            <a:br>
              <a:rPr lang="en-US" sz="1300" dirty="0">
                <a:latin typeface="Vidaloka" panose="020B0604020202020204" charset="0"/>
              </a:rPr>
            </a:br>
            <a:r>
              <a:rPr lang="en-US" sz="1300" dirty="0">
                <a:latin typeface="Vidaloka" panose="020B0604020202020204" charset="0"/>
              </a:rPr>
              <a:t>• </a:t>
            </a:r>
            <a:r>
              <a:rPr lang="en-US" sz="1300" b="1" dirty="0">
                <a:latin typeface="Vidaloka" panose="020B0604020202020204" charset="0"/>
              </a:rPr>
              <a:t>Phase 2:</a:t>
            </a:r>
            <a:r>
              <a:rPr lang="en-US" sz="1300" dirty="0">
                <a:latin typeface="Vidaloka" panose="020B0604020202020204" charset="0"/>
              </a:rPr>
              <a:t> Database Design</a:t>
            </a:r>
            <a:br>
              <a:rPr lang="en-US" sz="1300" dirty="0">
                <a:latin typeface="Vidaloka" panose="020B0604020202020204" charset="0"/>
              </a:rPr>
            </a:br>
            <a:r>
              <a:rPr lang="en-US" sz="1300" dirty="0">
                <a:latin typeface="Vidaloka" panose="020B0604020202020204" charset="0"/>
              </a:rPr>
              <a:t>• </a:t>
            </a:r>
            <a:r>
              <a:rPr lang="en-US" sz="1300" b="1" dirty="0">
                <a:latin typeface="Vidaloka" panose="020B0604020202020204" charset="0"/>
              </a:rPr>
              <a:t>Phase 3:</a:t>
            </a:r>
            <a:r>
              <a:rPr lang="en-US" sz="1300" dirty="0">
                <a:latin typeface="Vidaloka" panose="020B0604020202020204" charset="0"/>
              </a:rPr>
              <a:t> Development</a:t>
            </a:r>
            <a:br>
              <a:rPr lang="en-US" sz="1300" dirty="0">
                <a:latin typeface="Vidaloka" panose="020B0604020202020204" charset="0"/>
              </a:rPr>
            </a:br>
            <a:r>
              <a:rPr lang="en-US" sz="1300" dirty="0">
                <a:latin typeface="Vidaloka" panose="020B0604020202020204" charset="0"/>
              </a:rPr>
              <a:t>• </a:t>
            </a:r>
            <a:r>
              <a:rPr lang="en-US" sz="1300" b="1" dirty="0">
                <a:latin typeface="Vidaloka" panose="020B0604020202020204" charset="0"/>
              </a:rPr>
              <a:t>Phase 4:</a:t>
            </a:r>
            <a:r>
              <a:rPr lang="en-US" sz="1300" dirty="0">
                <a:latin typeface="Vidaloka" panose="020B0604020202020204" charset="0"/>
              </a:rPr>
              <a:t> Integration</a:t>
            </a:r>
            <a:br>
              <a:rPr lang="en-US" sz="1300" dirty="0">
                <a:latin typeface="Vidaloka" panose="020B0604020202020204" charset="0"/>
              </a:rPr>
            </a:br>
            <a:r>
              <a:rPr lang="en-US" sz="1300" dirty="0">
                <a:latin typeface="Vidaloka" panose="020B0604020202020204" charset="0"/>
              </a:rPr>
              <a:t>• </a:t>
            </a:r>
            <a:r>
              <a:rPr lang="en-US" sz="1300" b="1" dirty="0">
                <a:latin typeface="Vidaloka" panose="020B0604020202020204" charset="0"/>
              </a:rPr>
              <a:t>Phase 5:</a:t>
            </a:r>
            <a:r>
              <a:rPr lang="en-US" sz="1300" dirty="0">
                <a:latin typeface="Vidaloka" panose="020B0604020202020204" charset="0"/>
              </a:rPr>
              <a:t> Testing</a:t>
            </a:r>
            <a:br>
              <a:rPr lang="en-US" sz="1300" dirty="0">
                <a:latin typeface="Vidaloka" panose="020B0604020202020204" charset="0"/>
              </a:rPr>
            </a:br>
            <a:r>
              <a:rPr lang="en-US" sz="1300" dirty="0">
                <a:latin typeface="Vidaloka" panose="020B0604020202020204" charset="0"/>
              </a:rPr>
              <a:t>• </a:t>
            </a:r>
            <a:r>
              <a:rPr lang="en-US" sz="1300" b="1" dirty="0">
                <a:latin typeface="Vidaloka" panose="020B0604020202020204" charset="0"/>
              </a:rPr>
              <a:t>Phase 6:</a:t>
            </a:r>
            <a:r>
              <a:rPr lang="en-US" sz="1300" dirty="0">
                <a:latin typeface="Vidaloka" panose="020B0604020202020204" charset="0"/>
              </a:rPr>
              <a:t> Deployment.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Tools used in development :</a:t>
            </a:r>
            <a:r>
              <a:rPr lang="en-US" sz="1500" dirty="0">
                <a:latin typeface="Vidaloka" panose="020B0604020202020204" charset="0"/>
              </a:rPr>
              <a:t> </a:t>
            </a:r>
            <a:r>
              <a:rPr lang="en-US" sz="1200" dirty="0">
                <a:latin typeface="Vidaloka" panose="020B0604020202020204" charset="0"/>
              </a:rPr>
              <a:t>Visual Studio, SQL Server and GitHub.</a:t>
            </a:r>
          </a:p>
        </p:txBody>
      </p:sp>
    </p:spTree>
    <p:extLst>
      <p:ext uri="{BB962C8B-B14F-4D97-AF65-F5344CB8AC3E}">
        <p14:creationId xmlns:p14="http://schemas.microsoft.com/office/powerpoint/2010/main" val="20967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>
          <a:extLst>
            <a:ext uri="{FF2B5EF4-FFF2-40B4-BE49-F238E27FC236}">
              <a16:creationId xmlns:a16="http://schemas.microsoft.com/office/drawing/2014/main" id="{CF12069B-908D-DA1E-4D59-45C66B6AE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>
            <a:extLst>
              <a:ext uri="{FF2B5EF4-FFF2-40B4-BE49-F238E27FC236}">
                <a16:creationId xmlns:a16="http://schemas.microsoft.com/office/drawing/2014/main" id="{81899F42-3BB7-6B14-40D7-C9E94978B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099" y="1836234"/>
            <a:ext cx="3838496" cy="2566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Design and</a:t>
            </a:r>
            <a:br>
              <a:rPr lang="en-US" dirty="0"/>
            </a:br>
            <a:r>
              <a:rPr lang="en-US" dirty="0"/>
              <a:t>Architecture </a:t>
            </a:r>
            <a:endParaRPr dirty="0"/>
          </a:p>
        </p:txBody>
      </p:sp>
      <p:sp>
        <p:nvSpPr>
          <p:cNvPr id="703" name="Google Shape;703;p81">
            <a:extLst>
              <a:ext uri="{FF2B5EF4-FFF2-40B4-BE49-F238E27FC236}">
                <a16:creationId xmlns:a16="http://schemas.microsoft.com/office/drawing/2014/main" id="{2F356CE3-E74B-02AA-06C1-DCC35D51670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705" name="Google Shape;705;p81">
            <a:extLst>
              <a:ext uri="{FF2B5EF4-FFF2-40B4-BE49-F238E27FC236}">
                <a16:creationId xmlns:a16="http://schemas.microsoft.com/office/drawing/2014/main" id="{5D429092-99C7-0F38-B136-1371A0F728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897"/>
          <a:stretch/>
        </p:blipFill>
        <p:spPr>
          <a:xfrm>
            <a:off x="1094250" y="1113625"/>
            <a:ext cx="2896500" cy="2916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7800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900D0291-E168-109F-60C2-277419441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77A6-17CC-8115-A97E-90467730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5018048" cy="572700"/>
          </a:xfrm>
        </p:spPr>
        <p:txBody>
          <a:bodyPr/>
          <a:lstStyle/>
          <a:p>
            <a:r>
              <a:rPr lang="en-US" dirty="0"/>
              <a:t>System Design Overview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76B01B0-EB52-BE23-D2A8-19CD5142E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" y="1229784"/>
            <a:ext cx="9166302" cy="289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Three-Tier Architecture</a:t>
            </a:r>
            <a:r>
              <a:rPr lang="en-US" sz="1500" dirty="0">
                <a:latin typeface="Vidaloka" panose="020B060402020202020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Presentation Layer</a:t>
            </a:r>
            <a:r>
              <a:rPr lang="en-US" sz="1300" dirty="0">
                <a:latin typeface="Vidaloka" panose="020B0604020202020204" charset="0"/>
              </a:rPr>
              <a:t>: ASP.NET Core MVC with Razor Pages for UI.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Business Logic Layer</a:t>
            </a:r>
            <a:r>
              <a:rPr lang="en-US" sz="1300" dirty="0">
                <a:latin typeface="Vidaloka" panose="020B0604020202020204" charset="0"/>
              </a:rPr>
              <a:t>: Manages product listings, orders, users and payments.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Data Access Layer</a:t>
            </a:r>
            <a:r>
              <a:rPr lang="en-US" sz="1300" dirty="0">
                <a:latin typeface="Vidaloka" panose="020B0604020202020204" charset="0"/>
              </a:rPr>
              <a:t>: Entity Framework Core for database operations (SQL Server).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API Integrations</a:t>
            </a:r>
            <a:r>
              <a:rPr lang="en-US" sz="1500" dirty="0">
                <a:latin typeface="Vidaloka" panose="020B060402020202020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Payment Gateways</a:t>
            </a:r>
            <a:r>
              <a:rPr lang="en-US" sz="1300" dirty="0">
                <a:latin typeface="Vidaloka" panose="020B0604020202020204" charset="0"/>
              </a:rPr>
              <a:t>: PayPal, Stripe for secure payment processing.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Shipping API</a:t>
            </a:r>
            <a:r>
              <a:rPr lang="en-US" sz="1300" dirty="0">
                <a:latin typeface="Vidaloka" panose="020B0604020202020204" charset="0"/>
              </a:rPr>
              <a:t>: Real-time shipping status updates.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Social Login</a:t>
            </a:r>
            <a:r>
              <a:rPr lang="en-US" sz="1300" dirty="0">
                <a:latin typeface="Vidaloka" panose="020B0604020202020204" charset="0"/>
              </a:rPr>
              <a:t>: OAuth (Google, Facebook) for user registration.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24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D1F15C53-B46C-1B6F-FA14-3FF5ECE43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131A-78F7-C267-2D65-81ACEA1B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5018048" cy="5727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B106E-9E2A-9DE5-7285-6CDDF49A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3" y="1120231"/>
            <a:ext cx="7121911" cy="35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0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541A4B24-45E5-4A60-21AF-272B41C13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74F3-7FD0-5419-CC1F-D15EF72D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4"/>
            <a:ext cx="2163336" cy="1272263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10F4D0E8-578A-E31B-62BA-176F0C4A6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084" y="513055"/>
            <a:ext cx="6356194" cy="42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8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D3E2B9F9-A98D-4D44-CCBC-19D3E4D66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1ACE-8B13-2067-1EF3-014F4E07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6148038" cy="572700"/>
          </a:xfrm>
        </p:spPr>
        <p:txBody>
          <a:bodyPr/>
          <a:lstStyle/>
          <a:p>
            <a:r>
              <a:rPr lang="en-US" dirty="0"/>
              <a:t>Security &amp; Authentication Overview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C281EAD-FAAF-DFE6-3DA4-DE5FEB33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" y="1172074"/>
            <a:ext cx="9166302" cy="301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Authentication</a:t>
            </a:r>
            <a:r>
              <a:rPr lang="en-US" sz="1800" b="1" dirty="0">
                <a:latin typeface="Vidaloka" panose="020B0604020202020204" charset="0"/>
              </a:rPr>
              <a:t> </a:t>
            </a:r>
            <a:endParaRPr lang="en-US" sz="1800" dirty="0">
              <a:latin typeface="Vidaloka" panose="020B060402020202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ASP.NET Identity for user login and roles.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OAuth for social logins (Google, Facebook).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Authorization</a:t>
            </a:r>
            <a:endParaRPr lang="en-US" sz="1500" dirty="0">
              <a:latin typeface="Vidaloka" panose="020B060402020202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Role-based access control (RBAC) for admin and customer roles.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Data Protection</a:t>
            </a:r>
            <a:endParaRPr lang="en-US" sz="1500" dirty="0">
              <a:latin typeface="Vidaloka" panose="020B060402020202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SSL encryption for secure communication.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AES encryption for sensitive data like passwords.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032585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241287" y="1677218"/>
            <a:ext cx="2661425" cy="894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dirty="0"/>
              <a:t>System Analysis</a:t>
            </a:r>
            <a:br>
              <a:rPr lang="en-US" dirty="0"/>
            </a:b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5902711" y="1677217"/>
            <a:ext cx="2862147" cy="921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Project Scope and Requirements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520390" y="3313578"/>
            <a:ext cx="2929054" cy="894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Development Process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308195" y="3300862"/>
            <a:ext cx="2336400" cy="864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/>
              <a:t>System Design</a:t>
            </a:r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032585" y="274087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7"/>
            <a:ext cx="2729298" cy="1184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Implemntation Challenges and Future Work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67C8A158-178B-B19C-FDE2-8BC466B99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C2A4-601E-742B-2F7E-4E49D09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6148038" cy="572700"/>
          </a:xfrm>
        </p:spPr>
        <p:txBody>
          <a:bodyPr/>
          <a:lstStyle/>
          <a:p>
            <a:r>
              <a:rPr lang="en-US" dirty="0"/>
              <a:t>Performance &amp; Scalability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A26EFB2-BCF9-2616-0C42-620F352A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" y="1700648"/>
            <a:ext cx="9166302" cy="195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Performance Optimization</a:t>
            </a:r>
            <a:endParaRPr lang="en-US" sz="1800" dirty="0">
              <a:latin typeface="Vidaloka" panose="020B060402020202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Caching : </a:t>
            </a:r>
            <a:r>
              <a:rPr lang="en-US" sz="1300" dirty="0">
                <a:latin typeface="Vidaloka" panose="020B0604020202020204" charset="0"/>
              </a:rPr>
              <a:t>Frequently accessed data (products, categories) to speed up load times.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Lazy Loading : </a:t>
            </a:r>
            <a:r>
              <a:rPr lang="en-US" sz="1300" dirty="0">
                <a:latin typeface="Vidaloka" panose="020B0604020202020204" charset="0"/>
              </a:rPr>
              <a:t>Defer loading of associated data (e.g., product reviews) for better performance.</a:t>
            </a:r>
            <a:endParaRPr lang="en-US" sz="1500" dirty="0">
              <a:latin typeface="Vidalok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Scalability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Cloud-based hosting (Azure, AWS) for horizontal scaling..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Auto-scaling: </a:t>
            </a:r>
            <a:r>
              <a:rPr lang="en-US" sz="1300" dirty="0">
                <a:latin typeface="Vidaloka" panose="020B0604020202020204" charset="0"/>
              </a:rPr>
              <a:t>To handle traffic spikes during promotions or high-demand periods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5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>
          <a:extLst>
            <a:ext uri="{FF2B5EF4-FFF2-40B4-BE49-F238E27FC236}">
              <a16:creationId xmlns:a16="http://schemas.microsoft.com/office/drawing/2014/main" id="{93BE5167-88BA-91AA-F7BC-30613522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>
            <a:extLst>
              <a:ext uri="{FF2B5EF4-FFF2-40B4-BE49-F238E27FC236}">
                <a16:creationId xmlns:a16="http://schemas.microsoft.com/office/drawing/2014/main" id="{A7AB067B-2CD2-6DB0-8F1E-C5C9CE02C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099" y="2274850"/>
            <a:ext cx="3808759" cy="1003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703" name="Google Shape;703;p81">
            <a:extLst>
              <a:ext uri="{FF2B5EF4-FFF2-40B4-BE49-F238E27FC236}">
                <a16:creationId xmlns:a16="http://schemas.microsoft.com/office/drawing/2014/main" id="{0C121F3A-7965-765E-640D-3B3AFC46F5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100" y="1402324"/>
            <a:ext cx="1650900" cy="116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705" name="Google Shape;705;p81">
            <a:extLst>
              <a:ext uri="{FF2B5EF4-FFF2-40B4-BE49-F238E27FC236}">
                <a16:creationId xmlns:a16="http://schemas.microsoft.com/office/drawing/2014/main" id="{EAD5587C-BF34-5CDE-99F2-61DFCFDEA4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897"/>
          <a:stretch/>
        </p:blipFill>
        <p:spPr>
          <a:xfrm>
            <a:off x="1094250" y="1113625"/>
            <a:ext cx="2896500" cy="2916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4185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38EB31FF-BD3C-2A7F-CDED-323D552C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C0B4-8AF9-E792-31C8-CA46A33B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6148038" cy="5727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BE2EBE1-E4A6-2265-2431-66C8833B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" y="1702989"/>
            <a:ext cx="9166302" cy="195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Technologies Used </a:t>
            </a:r>
            <a:endParaRPr lang="en-US" sz="1800" dirty="0">
              <a:latin typeface="Vidaloka" panose="020B060402020202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Front-End : </a:t>
            </a:r>
            <a:r>
              <a:rPr lang="en-US" sz="1300" dirty="0">
                <a:latin typeface="Vidaloka" panose="020B0604020202020204" charset="0"/>
              </a:rPr>
              <a:t>HTML, CSS, JS, Bootstrap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Back-End  : </a:t>
            </a:r>
            <a:r>
              <a:rPr lang="en-US" sz="1300" dirty="0">
                <a:latin typeface="Vidaloka" panose="020B0604020202020204" charset="0"/>
              </a:rPr>
              <a:t>C#, APS.NET Core 8, MVC pattern, SQL Server.</a:t>
            </a:r>
            <a:r>
              <a:rPr lang="en-US" sz="1300" b="1" dirty="0">
                <a:latin typeface="Vidaloka" panose="020B060402020202020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Design Patterns : </a:t>
            </a:r>
            <a:r>
              <a:rPr lang="en-US" sz="1300" dirty="0">
                <a:latin typeface="Vidaloka" panose="020B0604020202020204" charset="0"/>
              </a:rPr>
              <a:t>Dependency Injection, Repository, UnitOfWork, Specification.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Vidaloka" panose="020B0604020202020204" charset="0"/>
              </a:rPr>
              <a:t>Identity Package </a:t>
            </a:r>
            <a:r>
              <a:rPr lang="en-US" sz="1300" dirty="0">
                <a:latin typeface="Vidaloka" panose="020B0604020202020204" charset="0"/>
              </a:rPr>
              <a:t>for Authentication and Authorization.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Architecture : </a:t>
            </a:r>
            <a:r>
              <a:rPr lang="en-US" sz="1500" dirty="0">
                <a:latin typeface="Vidaloka" panose="020B0604020202020204" charset="0"/>
              </a:rPr>
              <a:t>N-Tier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851122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97804E0D-899F-6FB2-088E-D4A9AD06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07A7-39DE-87FD-D0E4-F0A42BC6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6148038" cy="572700"/>
          </a:xfrm>
        </p:spPr>
        <p:txBody>
          <a:bodyPr/>
          <a:lstStyle/>
          <a:p>
            <a:r>
              <a:rPr lang="en-US" dirty="0"/>
              <a:t>Development steps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AF6A8-90C5-C389-8EA5-7A7E9E9B56DA}"/>
              </a:ext>
            </a:extLst>
          </p:cNvPr>
          <p:cNvSpPr txBox="1"/>
          <p:nvPr/>
        </p:nvSpPr>
        <p:spPr>
          <a:xfrm>
            <a:off x="356839" y="1296187"/>
            <a:ext cx="8787161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Define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Set Up the Database Context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Create Configurations For Our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Create Repository Interfaces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Define generic repository interfaces (e.g., IRepository&lt;T&gt;).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Include common methods like Add, Update, Delete, and GetAll.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Create specific repository interfaces for your entities (e.g., IProductRepository).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Implement Repository Classes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Create classes that implement the repository interfaces (e.g., ProductRepository).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Inject DbContext into the repository constructor to handle data operations.</a:t>
            </a:r>
          </a:p>
        </p:txBody>
      </p:sp>
    </p:spTree>
    <p:extLst>
      <p:ext uri="{BB962C8B-B14F-4D97-AF65-F5344CB8AC3E}">
        <p14:creationId xmlns:p14="http://schemas.microsoft.com/office/powerpoint/2010/main" val="239039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ED8F38FB-6E7C-21C3-F5E6-245BB1C5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0E1C-5838-6865-7355-2F3D9B81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6148038" cy="572700"/>
          </a:xfrm>
        </p:spPr>
        <p:txBody>
          <a:bodyPr/>
          <a:lstStyle/>
          <a:p>
            <a:r>
              <a:rPr lang="en-US" dirty="0"/>
              <a:t>Development steps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331B7-2BBD-9916-25B8-9BDB8C86C5F9}"/>
              </a:ext>
            </a:extLst>
          </p:cNvPr>
          <p:cNvSpPr txBox="1"/>
          <p:nvPr/>
        </p:nvSpPr>
        <p:spPr>
          <a:xfrm>
            <a:off x="356839" y="1296187"/>
            <a:ext cx="8787161" cy="273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Set up the UnitOfWork Pattern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Create a IUnitOfWork interface that defines a method for saving changes.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Vidaloka" panose="020B0604020202020204" charset="0"/>
              </a:rPr>
              <a:t>Implement the UnitOfWork class, which manages the repositories and DbContext.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Configure Dependency Injection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Create Controllers and Views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Implement Validations and Error Handling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Testing </a:t>
            </a:r>
          </a:p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919901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685CE005-C78B-FE5B-0C0C-96F79EE7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5D68-381F-7D84-C09F-E1DF2D8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6148038" cy="572700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8BC92-1FBB-B220-2EE9-B607F55BEA2F}"/>
              </a:ext>
            </a:extLst>
          </p:cNvPr>
          <p:cNvSpPr txBox="1"/>
          <p:nvPr/>
        </p:nvSpPr>
        <p:spPr>
          <a:xfrm>
            <a:off x="356839" y="1296187"/>
            <a:ext cx="8787161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Waterfall development methodology.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Database Schema Changes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Maintaining Separation of Concerns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Testing with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API Integrations (Payment Gateway, Social logins)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Handling Asynchronous Operations</a:t>
            </a:r>
          </a:p>
        </p:txBody>
      </p:sp>
    </p:spTree>
    <p:extLst>
      <p:ext uri="{BB962C8B-B14F-4D97-AF65-F5344CB8AC3E}">
        <p14:creationId xmlns:p14="http://schemas.microsoft.com/office/powerpoint/2010/main" val="1069688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3953F6C5-31AF-271B-453B-17BE5498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66F5-51A7-DE33-A0FC-99C206BF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6148038" cy="572700"/>
          </a:xfrm>
        </p:spPr>
        <p:txBody>
          <a:bodyPr/>
          <a:lstStyle/>
          <a:p>
            <a:r>
              <a:rPr lang="en-US" dirty="0"/>
              <a:t>Future Work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9FFC7-882E-833D-B8BC-E21454CBC920}"/>
              </a:ext>
            </a:extLst>
          </p:cNvPr>
          <p:cNvSpPr txBox="1"/>
          <p:nvPr/>
        </p:nvSpPr>
        <p:spPr>
          <a:xfrm>
            <a:off x="356839" y="1296187"/>
            <a:ext cx="8787161" cy="317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User products favorite list.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Category promotions.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Product item review.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Order features (tax, status, …).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Multiple payment types.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Multiple user addresses.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Inventory management to track stock levels.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Email notifications for order updates.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>
                <a:latin typeface="Vidaloka" panose="020B0604020202020204" charset="0"/>
              </a:rPr>
              <a:t>AI based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92594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837229F1-CC36-FEC9-1DA9-96C92B7D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A5F2-00FA-784D-8DBD-F7BD490B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275064"/>
            <a:ext cx="8058614" cy="1159726"/>
          </a:xfrm>
        </p:spPr>
        <p:txBody>
          <a:bodyPr/>
          <a:lstStyle/>
          <a:p>
            <a:r>
              <a:rPr lang="en-US" dirty="0"/>
              <a:t>Group Code        :  NEXT27 _DKH1_SWD5_S3d</a:t>
            </a:r>
            <a:br>
              <a:rPr lang="en-US" dirty="0"/>
            </a:br>
            <a:r>
              <a:rPr lang="en-US" dirty="0"/>
              <a:t>Team members 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3376C-5F62-D0F2-31EC-D059E7CE76F3}"/>
              </a:ext>
            </a:extLst>
          </p:cNvPr>
          <p:cNvSpPr txBox="1"/>
          <p:nvPr/>
        </p:nvSpPr>
        <p:spPr>
          <a:xfrm>
            <a:off x="200723" y="1434789"/>
            <a:ext cx="8943277" cy="28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b="1" dirty="0">
              <a:latin typeface="Vidaloka" panose="020B060402020202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latin typeface="Vidaloka" panose="020B0604020202020204" charset="0"/>
              </a:rPr>
              <a:t>Mohamed Ramadan Mansour.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latin typeface="Vidaloka" panose="020B0604020202020204" charset="0"/>
              </a:rPr>
              <a:t>Hisham Abdallah Kamal Abdelhamed.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latin typeface="Vidaloka" panose="020B0604020202020204" charset="0"/>
              </a:rPr>
              <a:t>Omar Mohamed Reda Mohamed.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latin typeface="Vidaloka" panose="020B0604020202020204" charset="0"/>
              </a:rPr>
              <a:t>Ahmed Ahmed Mohamed Bashar.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latin typeface="Vidaloka" panose="020B0604020202020204" charset="0"/>
              </a:rPr>
              <a:t>Khaled Mohamed Abdelaziz Elshrbeny.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latin typeface="Vidaloka" panose="020B0604020202020204" charset="0"/>
              </a:rPr>
              <a:t>Ahmed Nabil Mohamed Elzayda.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latin typeface="Vidaloka" panose="020B0604020202020204" charset="0"/>
              </a:rPr>
              <a:t>Mohamed Zaghloul Rashad Alorabi.</a:t>
            </a:r>
          </a:p>
        </p:txBody>
      </p:sp>
    </p:spTree>
    <p:extLst>
      <p:ext uri="{BB962C8B-B14F-4D97-AF65-F5344CB8AC3E}">
        <p14:creationId xmlns:p14="http://schemas.microsoft.com/office/powerpoint/2010/main" val="2131384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C7E0C2-3F52-2D78-C7EC-51C5F8DD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</p:spPr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2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29775B-1408-FD55-1DE8-C52D0F73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9" y="806967"/>
            <a:ext cx="7389541" cy="3529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7FE418-ADDF-336F-25A6-E95758377A42}"/>
              </a:ext>
            </a:extLst>
          </p:cNvPr>
          <p:cNvSpPr txBox="1"/>
          <p:nvPr/>
        </p:nvSpPr>
        <p:spPr>
          <a:xfrm>
            <a:off x="157976" y="1215110"/>
            <a:ext cx="868865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Vidaloka" panose="020B0604020202020204" charset="0"/>
              </a:rPr>
              <a:t>Overview of the project</a:t>
            </a:r>
            <a:br>
              <a:rPr lang="en-US" dirty="0">
                <a:latin typeface="Vidaloka" panose="020B0604020202020204" charset="0"/>
              </a:rPr>
            </a:br>
            <a:r>
              <a:rPr lang="en-US" dirty="0">
                <a:latin typeface="Vidaloka" panose="020B0604020202020204" charset="0"/>
              </a:rPr>
              <a:t>The project is an e-commerce platform tailored for clothing sales, enabling customers to browse, purchase, and track clothing items, while administrators manage product catalogs and customer orders.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Vidalok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Vidaloka" panose="020B0604020202020204" charset="0"/>
              </a:rPr>
              <a:t>Problem statement</a:t>
            </a:r>
            <a:br>
              <a:rPr lang="en-US" dirty="0">
                <a:latin typeface="Vidaloka" panose="020B0604020202020204" charset="0"/>
              </a:rPr>
            </a:br>
            <a:r>
              <a:rPr lang="en-US" dirty="0">
                <a:latin typeface="Vidaloka" panose="020B0604020202020204" charset="0"/>
              </a:rPr>
              <a:t>There is a growing demand for efficient and user-friendly online platforms in the clothing industry, making it easier for users to purchase and receive products seamlessly.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Vidalok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Vidaloka" panose="020B0604020202020204" charset="0"/>
              </a:rPr>
              <a:t>Objectives and goals</a:t>
            </a:r>
            <a:br>
              <a:rPr lang="en-US" dirty="0">
                <a:latin typeface="Vidaloka" panose="020B0604020202020204" charset="0"/>
              </a:rPr>
            </a:br>
            <a:r>
              <a:rPr lang="en-US" dirty="0">
                <a:latin typeface="Vidaloka" panose="020B0604020202020204" charset="0"/>
              </a:rPr>
              <a:t>To build a responsive, secure, and scalable platform with features such as user management, product browsing, shopping cart, payment integration, and order tracking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Vidaloka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06245" y="348846"/>
            <a:ext cx="6281853" cy="952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sz="2500" b="1" i="0" dirty="0">
                <a:solidFill>
                  <a:srgbClr val="0F2741"/>
                </a:solidFill>
                <a:effectLst/>
                <a:latin typeface="Vidaloka" panose="020B0604020202020204" charset="0"/>
              </a:rPr>
              <a:t>Fashion e-commerce market value worldwide</a:t>
            </a:r>
            <a:br>
              <a:rPr lang="en-US" sz="2500" b="1" i="0" dirty="0">
                <a:solidFill>
                  <a:srgbClr val="0F2741"/>
                </a:solidFill>
                <a:effectLst/>
                <a:latin typeface="Vidaloka" panose="020B0604020202020204" charset="0"/>
              </a:rPr>
            </a:br>
            <a:r>
              <a:rPr lang="en-US" sz="2500" b="1" i="0" dirty="0">
                <a:solidFill>
                  <a:srgbClr val="0F2741"/>
                </a:solidFill>
                <a:effectLst/>
                <a:latin typeface="Vidaloka" panose="020B0604020202020204" charset="0"/>
              </a:rPr>
              <a:t> from 2023 to 2030</a:t>
            </a:r>
            <a:br>
              <a:rPr lang="en-US" sz="2500" b="1" i="0" dirty="0">
                <a:solidFill>
                  <a:srgbClr val="0F2741"/>
                </a:solidFill>
                <a:effectLst/>
                <a:latin typeface="Vidaloka" panose="020B0604020202020204" charset="0"/>
              </a:rPr>
            </a:br>
            <a:br>
              <a:rPr lang="en-US" sz="2500" dirty="0">
                <a:latin typeface="Vidaloka" panose="020B0604020202020204" charset="0"/>
              </a:rPr>
            </a:br>
            <a:endParaRPr sz="2500" dirty="0">
              <a:latin typeface="Vidaloka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A18C-1610-CB22-2B46-FE5D5C49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24" y="1368723"/>
            <a:ext cx="5244791" cy="3359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763" name="Google Shape;763;p85"/>
          <p:cNvSpPr/>
          <p:nvPr/>
        </p:nvSpPr>
        <p:spPr>
          <a:xfrm rot="-5400000" flipH="1">
            <a:off x="5441726" y="2978450"/>
            <a:ext cx="1939800" cy="3024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85"/>
          <p:cNvSpPr/>
          <p:nvPr/>
        </p:nvSpPr>
        <p:spPr>
          <a:xfrm rot="-5400000" flipH="1">
            <a:off x="5883388" y="3420000"/>
            <a:ext cx="1054800" cy="3039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85"/>
          <p:cNvSpPr/>
          <p:nvPr/>
        </p:nvSpPr>
        <p:spPr>
          <a:xfrm rot="-5400000" flipH="1">
            <a:off x="6675862" y="2909875"/>
            <a:ext cx="1858800" cy="3024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85"/>
          <p:cNvSpPr/>
          <p:nvPr/>
        </p:nvSpPr>
        <p:spPr>
          <a:xfrm rot="-5400000" flipH="1">
            <a:off x="7334200" y="3677444"/>
            <a:ext cx="542100" cy="302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85"/>
          <p:cNvSpPr/>
          <p:nvPr/>
        </p:nvSpPr>
        <p:spPr>
          <a:xfrm rot="-5400000" flipH="1">
            <a:off x="4246738" y="2978300"/>
            <a:ext cx="1939500" cy="3024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85"/>
          <p:cNvSpPr/>
          <p:nvPr/>
        </p:nvSpPr>
        <p:spPr>
          <a:xfrm rot="-5400000" flipH="1">
            <a:off x="4886863" y="3618689"/>
            <a:ext cx="657600" cy="3039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85"/>
          <p:cNvSpPr txBox="1"/>
          <p:nvPr/>
        </p:nvSpPr>
        <p:spPr>
          <a:xfrm>
            <a:off x="5992726" y="1707850"/>
            <a:ext cx="8361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50%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70" name="Google Shape;770;p85"/>
          <p:cNvSpPr txBox="1"/>
          <p:nvPr/>
        </p:nvSpPr>
        <p:spPr>
          <a:xfrm>
            <a:off x="4797589" y="1707850"/>
            <a:ext cx="8361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30%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71" name="Google Shape;771;p85"/>
          <p:cNvSpPr txBox="1"/>
          <p:nvPr/>
        </p:nvSpPr>
        <p:spPr>
          <a:xfrm>
            <a:off x="7187876" y="1707850"/>
            <a:ext cx="8361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20%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72" name="Google Shape;772;p85"/>
          <p:cNvSpPr txBox="1"/>
          <p:nvPr/>
        </p:nvSpPr>
        <p:spPr>
          <a:xfrm>
            <a:off x="4605163" y="4250700"/>
            <a:ext cx="1221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18 - 20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73" name="Google Shape;773;p85"/>
          <p:cNvSpPr txBox="1"/>
          <p:nvPr/>
        </p:nvSpPr>
        <p:spPr>
          <a:xfrm>
            <a:off x="5800288" y="4250700"/>
            <a:ext cx="1221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21 - 35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74" name="Google Shape;774;p85"/>
          <p:cNvSpPr txBox="1"/>
          <p:nvPr/>
        </p:nvSpPr>
        <p:spPr>
          <a:xfrm>
            <a:off x="6995438" y="4250700"/>
            <a:ext cx="1221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+36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75" name="Google Shape;775;p85"/>
          <p:cNvSpPr txBox="1"/>
          <p:nvPr/>
        </p:nvSpPr>
        <p:spPr>
          <a:xfrm>
            <a:off x="2854550" y="4248925"/>
            <a:ext cx="1221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10%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grpSp>
        <p:nvGrpSpPr>
          <p:cNvPr id="776" name="Google Shape;776;p85"/>
          <p:cNvGrpSpPr/>
          <p:nvPr/>
        </p:nvGrpSpPr>
        <p:grpSpPr>
          <a:xfrm>
            <a:off x="1491488" y="1776420"/>
            <a:ext cx="312900" cy="356993"/>
            <a:chOff x="-57940525" y="3590375"/>
            <a:chExt cx="279625" cy="319000"/>
          </a:xfrm>
        </p:grpSpPr>
        <p:sp>
          <p:nvSpPr>
            <p:cNvPr id="777" name="Google Shape;777;p85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5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5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5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5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85"/>
          <p:cNvGrpSpPr/>
          <p:nvPr/>
        </p:nvGrpSpPr>
        <p:grpSpPr>
          <a:xfrm>
            <a:off x="3290543" y="1775993"/>
            <a:ext cx="343239" cy="343481"/>
            <a:chOff x="-55595775" y="3982375"/>
            <a:chExt cx="319025" cy="319250"/>
          </a:xfrm>
        </p:grpSpPr>
        <p:sp>
          <p:nvSpPr>
            <p:cNvPr id="783" name="Google Shape;783;p85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5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5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5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5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5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85"/>
          <p:cNvSpPr txBox="1"/>
          <p:nvPr/>
        </p:nvSpPr>
        <p:spPr>
          <a:xfrm>
            <a:off x="1053513" y="4248925"/>
            <a:ext cx="1221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90%</a:t>
            </a:r>
            <a:endParaRPr sz="2400" dirty="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90" name="Google Shape;790;p85"/>
          <p:cNvSpPr txBox="1"/>
          <p:nvPr/>
        </p:nvSpPr>
        <p:spPr>
          <a:xfrm flipH="1">
            <a:off x="5025850" y="1132350"/>
            <a:ext cx="2769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31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Age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91" name="Google Shape;791;p85"/>
          <p:cNvSpPr txBox="1"/>
          <p:nvPr/>
        </p:nvSpPr>
        <p:spPr>
          <a:xfrm flipH="1">
            <a:off x="1179550" y="1132350"/>
            <a:ext cx="2769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31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Gender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92" name="Google Shape;792;p85"/>
          <p:cNvSpPr/>
          <p:nvPr/>
        </p:nvSpPr>
        <p:spPr>
          <a:xfrm>
            <a:off x="1559138" y="2600663"/>
            <a:ext cx="177600" cy="17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85"/>
          <p:cNvSpPr/>
          <p:nvPr/>
        </p:nvSpPr>
        <p:spPr>
          <a:xfrm>
            <a:off x="1559138" y="2940688"/>
            <a:ext cx="177600" cy="17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85"/>
          <p:cNvSpPr/>
          <p:nvPr/>
        </p:nvSpPr>
        <p:spPr>
          <a:xfrm>
            <a:off x="1559138" y="3280713"/>
            <a:ext cx="177600" cy="17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85"/>
          <p:cNvSpPr/>
          <p:nvPr/>
        </p:nvSpPr>
        <p:spPr>
          <a:xfrm>
            <a:off x="1559138" y="3620725"/>
            <a:ext cx="177600" cy="17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85"/>
          <p:cNvSpPr/>
          <p:nvPr/>
        </p:nvSpPr>
        <p:spPr>
          <a:xfrm>
            <a:off x="1559138" y="2281088"/>
            <a:ext cx="177600" cy="177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85"/>
          <p:cNvSpPr/>
          <p:nvPr/>
        </p:nvSpPr>
        <p:spPr>
          <a:xfrm>
            <a:off x="3373363" y="2600663"/>
            <a:ext cx="177600" cy="177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85"/>
          <p:cNvSpPr/>
          <p:nvPr/>
        </p:nvSpPr>
        <p:spPr>
          <a:xfrm>
            <a:off x="3373363" y="2940688"/>
            <a:ext cx="177600" cy="177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85"/>
          <p:cNvSpPr/>
          <p:nvPr/>
        </p:nvSpPr>
        <p:spPr>
          <a:xfrm>
            <a:off x="3373363" y="3280713"/>
            <a:ext cx="177600" cy="17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85"/>
          <p:cNvSpPr/>
          <p:nvPr/>
        </p:nvSpPr>
        <p:spPr>
          <a:xfrm>
            <a:off x="3373363" y="3620725"/>
            <a:ext cx="177600" cy="17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85"/>
          <p:cNvSpPr/>
          <p:nvPr/>
        </p:nvSpPr>
        <p:spPr>
          <a:xfrm>
            <a:off x="3373363" y="2281088"/>
            <a:ext cx="177600" cy="177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85"/>
          <p:cNvSpPr/>
          <p:nvPr/>
        </p:nvSpPr>
        <p:spPr>
          <a:xfrm>
            <a:off x="1559138" y="3960725"/>
            <a:ext cx="177600" cy="17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85"/>
          <p:cNvSpPr/>
          <p:nvPr/>
        </p:nvSpPr>
        <p:spPr>
          <a:xfrm>
            <a:off x="3373363" y="3960725"/>
            <a:ext cx="177600" cy="177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1"/>
          <p:cNvSpPr txBox="1">
            <a:spLocks noGrp="1"/>
          </p:cNvSpPr>
          <p:nvPr>
            <p:ph type="title"/>
          </p:nvPr>
        </p:nvSpPr>
        <p:spPr>
          <a:xfrm>
            <a:off x="4956099" y="2467374"/>
            <a:ext cx="3838496" cy="168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Analysis</a:t>
            </a:r>
            <a:br>
              <a:rPr lang="en-US" dirty="0"/>
            </a:br>
            <a:r>
              <a:rPr lang="en-US" dirty="0"/>
              <a:t>and Requirements</a:t>
            </a:r>
            <a:endParaRPr dirty="0"/>
          </a:p>
        </p:txBody>
      </p:sp>
      <p:sp>
        <p:nvSpPr>
          <p:cNvPr id="703" name="Google Shape;703;p81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705" name="Google Shape;705;p81"/>
          <p:cNvPicPr preferRelativeResize="0"/>
          <p:nvPr/>
        </p:nvPicPr>
        <p:blipFill rotWithShape="1">
          <a:blip r:embed="rId3">
            <a:alphaModFix/>
          </a:blip>
          <a:srcRect l="33897"/>
          <a:stretch/>
        </p:blipFill>
        <p:spPr>
          <a:xfrm>
            <a:off x="1094250" y="1113625"/>
            <a:ext cx="2896500" cy="2916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Shape 578">
          <a:extLst>
            <a:ext uri="{FF2B5EF4-FFF2-40B4-BE49-F238E27FC236}">
              <a16:creationId xmlns:a16="http://schemas.microsoft.com/office/drawing/2014/main" id="{6EDAE660-EF5D-2672-E6F5-4C246DF08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E9DD-C341-A5C2-6C50-A8B86E4B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3" y="445025"/>
            <a:ext cx="5018048" cy="57270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0055955-0AE4-6D6D-4D35-9CC11E834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3" y="277598"/>
            <a:ext cx="916630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User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lvl="3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Account creation, login via email or social media.</a:t>
            </a:r>
          </a:p>
          <a:p>
            <a:pPr marL="2857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Two-factor authentication, password recovery.</a:t>
            </a:r>
          </a:p>
          <a:p>
            <a:pPr marL="2857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Wishlist functionality for favorite products.</a:t>
            </a:r>
          </a:p>
          <a:p>
            <a:pPr marL="2857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Product reviews with ratings (1-5) and comments.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Product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Display products with details and images.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Organize products into categories and subcategories.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Inventory management for tracking stock.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idaloka" panose="020B0604020202020204" charset="0"/>
              </a:rPr>
              <a:t>Discounts, coupons, and promotional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509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955</Words>
  <Application>Microsoft Office PowerPoint</Application>
  <PresentationFormat>On-screen Show (16:9)</PresentationFormat>
  <Paragraphs>162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Vidaloka</vt:lpstr>
      <vt:lpstr>Montserrat</vt:lpstr>
      <vt:lpstr>Wingdings</vt:lpstr>
      <vt:lpstr>Arial</vt:lpstr>
      <vt:lpstr>Courier New</vt:lpstr>
      <vt:lpstr>Minimalist Business Slides XL by Slidesgo</vt:lpstr>
      <vt:lpstr>Nilura Clothing-ECommerce</vt:lpstr>
      <vt:lpstr>Introduction</vt:lpstr>
      <vt:lpstr>PowerPoint Presentation</vt:lpstr>
      <vt:lpstr>Introduction</vt:lpstr>
      <vt:lpstr>PowerPoint Presentation</vt:lpstr>
      <vt:lpstr>Fashion e-commerce market value worldwide  from 2023 to 2030  </vt:lpstr>
      <vt:lpstr>Target</vt:lpstr>
      <vt:lpstr>System Analysis and Requirements</vt:lpstr>
      <vt:lpstr>Functional Requirements</vt:lpstr>
      <vt:lpstr>Functional Requirements</vt:lpstr>
      <vt:lpstr>Functional Requirements</vt:lpstr>
      <vt:lpstr>Non-Functional Requirements</vt:lpstr>
      <vt:lpstr>Development Process </vt:lpstr>
      <vt:lpstr>Development Process</vt:lpstr>
      <vt:lpstr>System Design and Architecture </vt:lpstr>
      <vt:lpstr>System Design Overview </vt:lpstr>
      <vt:lpstr>Database Design</vt:lpstr>
      <vt:lpstr>Database Design</vt:lpstr>
      <vt:lpstr>Security &amp; Authentication Overview </vt:lpstr>
      <vt:lpstr>Performance &amp; Scalability</vt:lpstr>
      <vt:lpstr>Implementation</vt:lpstr>
      <vt:lpstr>Implementation</vt:lpstr>
      <vt:lpstr>Development steps  </vt:lpstr>
      <vt:lpstr>Development steps  </vt:lpstr>
      <vt:lpstr>Challenges  </vt:lpstr>
      <vt:lpstr>Future Work  </vt:lpstr>
      <vt:lpstr>Group Code        :  NEXT27 _DKH1_SWD5_S3d Team members :   </vt:lpstr>
      <vt:lpstr>Thanks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Ramadan Mansour Ahmed</cp:lastModifiedBy>
  <cp:revision>15</cp:revision>
  <dcterms:modified xsi:type="dcterms:W3CDTF">2024-10-23T13:41:18Z</dcterms:modified>
</cp:coreProperties>
</file>