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
  </p:notesMasterIdLst>
  <p:sldIdLst>
    <p:sldId id="256" r:id="rId2"/>
    <p:sldId id="258" r:id="rId3"/>
    <p:sldId id="262" r:id="rId4"/>
    <p:sldId id="261" r:id="rId5"/>
    <p:sldId id="263" r:id="rId6"/>
    <p:sldId id="264" r:id="rId7"/>
    <p:sldId id="265" r:id="rId8"/>
    <p:sldId id="266" r:id="rId9"/>
    <p:sldId id="267" r:id="rId10"/>
    <p:sldId id="268" r:id="rId11"/>
    <p:sldId id="269" r:id="rId12"/>
    <p:sldId id="272" r:id="rId13"/>
    <p:sldId id="270" r:id="rId14"/>
    <p:sldId id="257"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6247" autoAdjust="0"/>
  </p:normalViewPr>
  <p:slideViewPr>
    <p:cSldViewPr snapToGrid="0">
      <p:cViewPr varScale="1">
        <p:scale>
          <a:sx n="111" d="100"/>
          <a:sy n="111" d="100"/>
        </p:scale>
        <p:origin x="55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AEB55-9FD5-4E76-98AF-8110DAF23A6B}" type="datetimeFigureOut">
              <a:rPr lang="en-IN" smtClean="0"/>
              <a:t>10-10-25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460F98-72EC-4B59-8F34-7889C40517D2}" type="slidenum">
              <a:rPr lang="en-IN" smtClean="0"/>
              <a:t>‹#›</a:t>
            </a:fld>
            <a:endParaRPr lang="en-IN"/>
          </a:p>
        </p:txBody>
      </p:sp>
    </p:spTree>
    <p:extLst>
      <p:ext uri="{BB962C8B-B14F-4D97-AF65-F5344CB8AC3E}">
        <p14:creationId xmlns:p14="http://schemas.microsoft.com/office/powerpoint/2010/main" val="244974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2460F98-72EC-4B59-8F34-7889C40517D2}" type="slidenum">
              <a:rPr lang="en-IN" smtClean="0"/>
              <a:t>9</a:t>
            </a:fld>
            <a:endParaRPr lang="en-IN"/>
          </a:p>
        </p:txBody>
      </p:sp>
    </p:spTree>
    <p:extLst>
      <p:ext uri="{BB962C8B-B14F-4D97-AF65-F5344CB8AC3E}">
        <p14:creationId xmlns:p14="http://schemas.microsoft.com/office/powerpoint/2010/main" val="398607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36ADB-1203-A486-2F18-DA2133F1AA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F1AF03-C0C3-D262-BEB8-965983B469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7E440C-59ED-9D55-6D70-C042418A736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080D06-BB52-1476-CDC3-2EDF93FDB0DA}"/>
              </a:ext>
            </a:extLst>
          </p:cNvPr>
          <p:cNvSpPr>
            <a:spLocks noGrp="1"/>
          </p:cNvSpPr>
          <p:nvPr>
            <p:ph type="sldNum" sz="quarter" idx="5"/>
          </p:nvPr>
        </p:nvSpPr>
        <p:spPr/>
        <p:txBody>
          <a:bodyPr/>
          <a:lstStyle/>
          <a:p>
            <a:fld id="{82460F98-72EC-4B59-8F34-7889C40517D2}" type="slidenum">
              <a:rPr lang="en-IN" smtClean="0"/>
              <a:t>10</a:t>
            </a:fld>
            <a:endParaRPr lang="en-IN"/>
          </a:p>
        </p:txBody>
      </p:sp>
    </p:spTree>
    <p:extLst>
      <p:ext uri="{BB962C8B-B14F-4D97-AF65-F5344CB8AC3E}">
        <p14:creationId xmlns:p14="http://schemas.microsoft.com/office/powerpoint/2010/main" val="3973810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5C65F1-5753-786C-727B-6B79A74728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F1B55C-E3FA-3069-196C-569623C5FB7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5A0E2D-636B-35A6-7624-B15DE548962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3887774-E479-71CB-CB5D-BC410D8A9977}"/>
              </a:ext>
            </a:extLst>
          </p:cNvPr>
          <p:cNvSpPr>
            <a:spLocks noGrp="1"/>
          </p:cNvSpPr>
          <p:nvPr>
            <p:ph type="sldNum" sz="quarter" idx="5"/>
          </p:nvPr>
        </p:nvSpPr>
        <p:spPr/>
        <p:txBody>
          <a:bodyPr/>
          <a:lstStyle/>
          <a:p>
            <a:fld id="{82460F98-72EC-4B59-8F34-7889C40517D2}" type="slidenum">
              <a:rPr lang="en-IN" smtClean="0"/>
              <a:t>11</a:t>
            </a:fld>
            <a:endParaRPr lang="en-IN"/>
          </a:p>
        </p:txBody>
      </p:sp>
    </p:spTree>
    <p:extLst>
      <p:ext uri="{BB962C8B-B14F-4D97-AF65-F5344CB8AC3E}">
        <p14:creationId xmlns:p14="http://schemas.microsoft.com/office/powerpoint/2010/main" val="13820331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E3772-CC3A-9C8E-3813-50E0346FE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4DDD04-12C0-EEB7-6CF3-C5752ECB60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0A1B31-3F41-5EBE-4104-ABCEA3810F1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28143BF-0CB9-EFCF-85B8-1264311362F2}"/>
              </a:ext>
            </a:extLst>
          </p:cNvPr>
          <p:cNvSpPr>
            <a:spLocks noGrp="1"/>
          </p:cNvSpPr>
          <p:nvPr>
            <p:ph type="sldNum" sz="quarter" idx="5"/>
          </p:nvPr>
        </p:nvSpPr>
        <p:spPr/>
        <p:txBody>
          <a:bodyPr/>
          <a:lstStyle/>
          <a:p>
            <a:fld id="{82460F98-72EC-4B59-8F34-7889C40517D2}" type="slidenum">
              <a:rPr lang="en-IN" smtClean="0"/>
              <a:t>12</a:t>
            </a:fld>
            <a:endParaRPr lang="en-IN"/>
          </a:p>
        </p:txBody>
      </p:sp>
    </p:spTree>
    <p:extLst>
      <p:ext uri="{BB962C8B-B14F-4D97-AF65-F5344CB8AC3E}">
        <p14:creationId xmlns:p14="http://schemas.microsoft.com/office/powerpoint/2010/main" val="130083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60311-4BFD-5998-3214-3218244061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D909A2-0CEB-685A-2AE1-348241F693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3E07CC-02FB-3FBB-4CBD-D3D480EB492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D251CB1-5201-8C54-B0C8-18DD34A01B9F}"/>
              </a:ext>
            </a:extLst>
          </p:cNvPr>
          <p:cNvSpPr>
            <a:spLocks noGrp="1"/>
          </p:cNvSpPr>
          <p:nvPr>
            <p:ph type="sldNum" sz="quarter" idx="5"/>
          </p:nvPr>
        </p:nvSpPr>
        <p:spPr/>
        <p:txBody>
          <a:bodyPr/>
          <a:lstStyle/>
          <a:p>
            <a:fld id="{82460F98-72EC-4B59-8F34-7889C40517D2}" type="slidenum">
              <a:rPr lang="en-IN" smtClean="0"/>
              <a:t>13</a:t>
            </a:fld>
            <a:endParaRPr lang="en-IN"/>
          </a:p>
        </p:txBody>
      </p:sp>
    </p:spTree>
    <p:extLst>
      <p:ext uri="{BB962C8B-B14F-4D97-AF65-F5344CB8AC3E}">
        <p14:creationId xmlns:p14="http://schemas.microsoft.com/office/powerpoint/2010/main" val="2070643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F4754BD-BB6E-4A2D-BA73-BEB8A65B17DA}" type="datetimeFigureOut">
              <a:rPr lang="en-IN" smtClean="0"/>
              <a:t>10-10-25</a:t>
            </a:fld>
            <a:endParaRPr lang="en-IN"/>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IN"/>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AA34EA0-D671-428C-B1F3-11B60D08B279}" type="slidenum">
              <a:rPr lang="en-IN" smtClean="0"/>
              <a:t>‹#›</a:t>
            </a:fld>
            <a:endParaRPr lang="en-IN"/>
          </a:p>
        </p:txBody>
      </p:sp>
    </p:spTree>
    <p:extLst>
      <p:ext uri="{BB962C8B-B14F-4D97-AF65-F5344CB8AC3E}">
        <p14:creationId xmlns:p14="http://schemas.microsoft.com/office/powerpoint/2010/main" val="330142393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754BD-BB6E-4A2D-BA73-BEB8A65B17DA}" type="datetimeFigureOut">
              <a:rPr lang="en-IN" smtClean="0"/>
              <a:t>10-10-25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2851075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4754BD-BB6E-4A2D-BA73-BEB8A65B17DA}" type="datetimeFigureOut">
              <a:rPr lang="en-IN" smtClean="0"/>
              <a:t>10-10-25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11431623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754BD-BB6E-4A2D-BA73-BEB8A65B17DA}" type="datetimeFigureOut">
              <a:rPr lang="en-IN" smtClean="0"/>
              <a:t>10-10-25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3229050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F4754BD-BB6E-4A2D-BA73-BEB8A65B17DA}" type="datetimeFigureOut">
              <a:rPr lang="en-IN" smtClean="0"/>
              <a:t>10-10-25</a:t>
            </a:fld>
            <a:endParaRPr lang="en-IN"/>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IN"/>
          </a:p>
        </p:txBody>
      </p:sp>
      <p:sp>
        <p:nvSpPr>
          <p:cNvPr id="6" name="Slide Number Placeholder 5"/>
          <p:cNvSpPr>
            <a:spLocks noGrp="1"/>
          </p:cNvSpPr>
          <p:nvPr>
            <p:ph type="sldNum" sz="quarter" idx="12"/>
          </p:nvPr>
        </p:nvSpPr>
        <p:spPr>
          <a:xfrm>
            <a:off x="8604504" y="5211060"/>
            <a:ext cx="2112264" cy="228600"/>
          </a:xfrm>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2180004489"/>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4754BD-BB6E-4A2D-BA73-BEB8A65B17DA}" type="datetimeFigureOut">
              <a:rPr lang="en-IN" smtClean="0"/>
              <a:t>10-10-25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3552614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4754BD-BB6E-4A2D-BA73-BEB8A65B17DA}" type="datetimeFigureOut">
              <a:rPr lang="en-IN" smtClean="0"/>
              <a:t>10-10-25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2892301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4754BD-BB6E-4A2D-BA73-BEB8A65B17DA}" type="datetimeFigureOut">
              <a:rPr lang="en-IN" smtClean="0"/>
              <a:t>10-10-25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2607950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4754BD-BB6E-4A2D-BA73-BEB8A65B17DA}" type="datetimeFigureOut">
              <a:rPr lang="en-IN" smtClean="0"/>
              <a:t>10-10-25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A34EA0-D671-428C-B1F3-11B60D08B279}" type="slidenum">
              <a:rPr lang="en-IN" smtClean="0"/>
              <a:t>‹#›</a:t>
            </a:fld>
            <a:endParaRPr lang="en-IN"/>
          </a:p>
        </p:txBody>
      </p:sp>
    </p:spTree>
    <p:extLst>
      <p:ext uri="{BB962C8B-B14F-4D97-AF65-F5344CB8AC3E}">
        <p14:creationId xmlns:p14="http://schemas.microsoft.com/office/powerpoint/2010/main" val="415753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F4754BD-BB6E-4A2D-BA73-BEB8A65B17DA}" type="datetimeFigureOut">
              <a:rPr lang="en-IN" smtClean="0"/>
              <a:t>10-10-25</a:t>
            </a:fld>
            <a:endParaRPr lang="en-IN"/>
          </a:p>
        </p:txBody>
      </p:sp>
      <p:sp>
        <p:nvSpPr>
          <p:cNvPr id="9" name="Footer Placeholder 8"/>
          <p:cNvSpPr>
            <a:spLocks noGrp="1"/>
          </p:cNvSpPr>
          <p:nvPr>
            <p:ph type="ftr" sz="quarter" idx="11"/>
          </p:nvPr>
        </p:nvSpPr>
        <p:spPr/>
        <p:txBody>
          <a:bodyPr/>
          <a:lstStyle>
            <a:lvl1pPr algn="r">
              <a:defRPr/>
            </a:lvl1pPr>
          </a:lstStyle>
          <a:p>
            <a:endParaRPr lang="en-IN"/>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AA34EA0-D671-428C-B1F3-11B60D08B279}" type="slidenum">
              <a:rPr lang="en-IN" smtClean="0"/>
              <a:t>‹#›</a:t>
            </a:fld>
            <a:endParaRPr lang="en-IN"/>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36512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F4754BD-BB6E-4A2D-BA73-BEB8A65B17DA}" type="datetimeFigureOut">
              <a:rPr lang="en-IN" smtClean="0"/>
              <a:t>10-10-25</a:t>
            </a:fld>
            <a:endParaRPr lang="en-IN"/>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AA34EA0-D671-428C-B1F3-11B60D08B279}" type="slidenum">
              <a:rPr lang="en-IN" smtClean="0"/>
              <a:t>‹#›</a:t>
            </a:fld>
            <a:endParaRPr lang="en-IN"/>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7961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F4754BD-BB6E-4A2D-BA73-BEB8A65B17DA}" type="datetimeFigureOut">
              <a:rPr lang="en-IN" smtClean="0"/>
              <a:t>10-10-25</a:t>
            </a:fld>
            <a:endParaRPr lang="en-IN"/>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IN"/>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AA34EA0-D671-428C-B1F3-11B60D08B279}" type="slidenum">
              <a:rPr lang="en-IN" smtClean="0"/>
              <a:t>‹#›</a:t>
            </a:fld>
            <a:endParaRPr lang="en-IN"/>
          </a:p>
        </p:txBody>
      </p:sp>
    </p:spTree>
    <p:extLst>
      <p:ext uri="{BB962C8B-B14F-4D97-AF65-F5344CB8AC3E}">
        <p14:creationId xmlns:p14="http://schemas.microsoft.com/office/powerpoint/2010/main" val="128399800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7.png"/><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162A7FB-2D31-63BA-8A47-D6BC41B7C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174" y="-123546"/>
            <a:ext cx="6501587" cy="6501587"/>
          </a:xfrm>
          <a:prstGeom prst="rect">
            <a:avLst/>
          </a:prstGeom>
        </p:spPr>
      </p:pic>
      <p:sp>
        <p:nvSpPr>
          <p:cNvPr id="6" name="Title 5">
            <a:extLst>
              <a:ext uri="{FF2B5EF4-FFF2-40B4-BE49-F238E27FC236}">
                <a16:creationId xmlns:a16="http://schemas.microsoft.com/office/drawing/2014/main" id="{6872F639-4EFA-F4FF-3E5C-592B5F4EE27E}"/>
              </a:ext>
            </a:extLst>
          </p:cNvPr>
          <p:cNvSpPr>
            <a:spLocks noGrp="1"/>
          </p:cNvSpPr>
          <p:nvPr>
            <p:ph type="title"/>
          </p:nvPr>
        </p:nvSpPr>
        <p:spPr>
          <a:xfrm>
            <a:off x="660667" y="1973099"/>
            <a:ext cx="5414708" cy="922712"/>
          </a:xfrm>
        </p:spPr>
        <p:txBody>
          <a:bodyPr>
            <a:noAutofit/>
          </a:bodyPr>
          <a:lstStyle/>
          <a:p>
            <a:pPr algn="ctr"/>
            <a:r>
              <a:rPr lang="en-IN" sz="5500" b="1" dirty="0">
                <a:solidFill>
                  <a:schemeClr val="tx1"/>
                </a:solidFill>
                <a:latin typeface="Times New Roman" panose="02020603050405020304" pitchFamily="18" charset="0"/>
                <a:ea typeface="Tahoma" panose="020B0604030504040204" pitchFamily="34" charset="0"/>
                <a:cs typeface="Times New Roman" panose="02020603050405020304" pitchFamily="18" charset="0"/>
              </a:rPr>
              <a:t>ASTROSAGE</a:t>
            </a:r>
          </a:p>
        </p:txBody>
      </p:sp>
      <p:sp>
        <p:nvSpPr>
          <p:cNvPr id="8" name="Text Placeholder 7">
            <a:extLst>
              <a:ext uri="{FF2B5EF4-FFF2-40B4-BE49-F238E27FC236}">
                <a16:creationId xmlns:a16="http://schemas.microsoft.com/office/drawing/2014/main" id="{9B0761CD-6427-CD5D-0A4B-87074A33D013}"/>
              </a:ext>
            </a:extLst>
          </p:cNvPr>
          <p:cNvSpPr>
            <a:spLocks noGrp="1"/>
          </p:cNvSpPr>
          <p:nvPr>
            <p:ph type="body" sz="half" idx="2"/>
          </p:nvPr>
        </p:nvSpPr>
        <p:spPr>
          <a:xfrm>
            <a:off x="717868" y="5558776"/>
            <a:ext cx="5378132" cy="470186"/>
          </a:xfrm>
        </p:spPr>
        <p:txBody>
          <a:bodyPr>
            <a:normAutofit fontScale="92500"/>
          </a:bodyPr>
          <a:lstStyle/>
          <a:p>
            <a:pPr algn="ctr"/>
            <a:r>
              <a:rPr lang="en-IN" sz="2500" b="1" dirty="0">
                <a:solidFill>
                  <a:srgbClr val="C00000"/>
                </a:solidFill>
                <a:latin typeface="Times New Roman" panose="02020603050405020304" pitchFamily="18" charset="0"/>
                <a:cs typeface="Times New Roman" panose="02020603050405020304" pitchFamily="18" charset="0"/>
              </a:rPr>
              <a:t>MOHAMMED ZAID INAMDAR</a:t>
            </a:r>
          </a:p>
        </p:txBody>
      </p:sp>
    </p:spTree>
    <p:extLst>
      <p:ext uri="{BB962C8B-B14F-4D97-AF65-F5344CB8AC3E}">
        <p14:creationId xmlns:p14="http://schemas.microsoft.com/office/powerpoint/2010/main" val="29171804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5B9AB-9703-0747-9395-2697A21B38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B751AC-EB51-766A-AEBA-84F3C8BCE95F}"/>
              </a:ext>
            </a:extLst>
          </p:cNvPr>
          <p:cNvSpPr>
            <a:spLocks noGrp="1"/>
          </p:cNvSpPr>
          <p:nvPr>
            <p:ph type="title"/>
          </p:nvPr>
        </p:nvSpPr>
        <p:spPr>
          <a:xfrm>
            <a:off x="924464" y="436809"/>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RATING-WISE GURU/USER DISTRIBUTION</a:t>
            </a:r>
          </a:p>
        </p:txBody>
      </p:sp>
      <p:pic>
        <p:nvPicPr>
          <p:cNvPr id="14" name="Content Placeholder 13">
            <a:extLst>
              <a:ext uri="{FF2B5EF4-FFF2-40B4-BE49-F238E27FC236}">
                <a16:creationId xmlns:a16="http://schemas.microsoft.com/office/drawing/2014/main" id="{4B031176-8257-DC81-44E5-7B3A68CD9378}"/>
              </a:ext>
            </a:extLst>
          </p:cNvPr>
          <p:cNvPicPr>
            <a:picLocks noGrp="1" noChangeAspect="1"/>
          </p:cNvPicPr>
          <p:nvPr>
            <p:ph sz="half" idx="1"/>
          </p:nvPr>
        </p:nvPicPr>
        <p:blipFill>
          <a:blip r:embed="rId3"/>
          <a:stretch>
            <a:fillRect/>
          </a:stretch>
        </p:blipFill>
        <p:spPr>
          <a:xfrm>
            <a:off x="8437910" y="1386086"/>
            <a:ext cx="3334215" cy="2267266"/>
          </a:xfrm>
          <a:prstGeom prst="rect">
            <a:avLst/>
          </a:prstGeom>
          <a:ln>
            <a:solidFill>
              <a:schemeClr val="tx1"/>
            </a:solidFill>
          </a:ln>
        </p:spPr>
      </p:pic>
      <p:sp>
        <p:nvSpPr>
          <p:cNvPr id="7" name="Content Placeholder 6">
            <a:extLst>
              <a:ext uri="{FF2B5EF4-FFF2-40B4-BE49-F238E27FC236}">
                <a16:creationId xmlns:a16="http://schemas.microsoft.com/office/drawing/2014/main" id="{73433051-0942-A935-E876-DA4D8D3060C8}"/>
              </a:ext>
            </a:extLst>
          </p:cNvPr>
          <p:cNvSpPr>
            <a:spLocks noGrp="1"/>
          </p:cNvSpPr>
          <p:nvPr>
            <p:ph sz="half" idx="2"/>
          </p:nvPr>
        </p:nvSpPr>
        <p:spPr>
          <a:xfrm>
            <a:off x="419875" y="1193407"/>
            <a:ext cx="7942014" cy="4712855"/>
          </a:xfrm>
        </p:spPr>
        <p:txBody>
          <a:bodyPr>
            <a:noAutofit/>
          </a:bodyPr>
          <a:lstStyle/>
          <a:p>
            <a:pPr algn="just">
              <a:buFont typeface="Wingdings" panose="05000000000000000000" pitchFamily="2" charset="2"/>
              <a:buChar char="§"/>
            </a:pPr>
            <a:r>
              <a:rPr lang="en-US" sz="2400" dirty="0">
                <a:cs typeface="Times New Roman" panose="02020603050405020304" pitchFamily="18" charset="0"/>
              </a:rPr>
              <a:t>At this stage, we turn to how customers rate their consultation experiences.</a:t>
            </a:r>
          </a:p>
          <a:p>
            <a:pPr algn="just">
              <a:buFont typeface="Wingdings" panose="05000000000000000000" pitchFamily="2" charset="2"/>
              <a:buChar char="§"/>
            </a:pPr>
            <a:r>
              <a:rPr lang="en-US" sz="2400" dirty="0"/>
              <a:t>The results show a wide variation across gurus, with clear concerns emerging.</a:t>
            </a:r>
          </a:p>
          <a:p>
            <a:pPr algn="just">
              <a:buFont typeface="Wingdings" panose="05000000000000000000" pitchFamily="2" charset="2"/>
              <a:buChar char="§"/>
            </a:pPr>
            <a:r>
              <a:rPr lang="en-US" sz="2400" dirty="0"/>
              <a:t>Only 13% of ratings are high (7–8), while 61% fall in the low (1–3) or zero range — a strong sign of dissatisfaction.</a:t>
            </a:r>
          </a:p>
          <a:p>
            <a:pPr algn="just">
              <a:buFont typeface="Wingdings" panose="05000000000000000000" pitchFamily="2" charset="2"/>
              <a:buChar char="§"/>
            </a:pPr>
            <a:r>
              <a:rPr lang="en-US" sz="2400" dirty="0"/>
              <a:t>The 26% zero ratings may reflect system gaps or missing feedback that need investigation.</a:t>
            </a:r>
          </a:p>
          <a:p>
            <a:pPr algn="just">
              <a:buFont typeface="Wingdings" panose="05000000000000000000" pitchFamily="2" charset="2"/>
              <a:buChar char="§"/>
            </a:pPr>
            <a:r>
              <a:rPr lang="en-US" sz="2400" dirty="0"/>
              <a:t>Overall, the data calls for rewarding top performers, training low-rated gurus, and fixing rating inconsistencies to rebuild trust.</a:t>
            </a:r>
            <a:endParaRPr lang="en-US" sz="2400" dirty="0">
              <a:cs typeface="Times New Roman" panose="02020603050405020304" pitchFamily="18" charset="0"/>
            </a:endParaRPr>
          </a:p>
        </p:txBody>
      </p:sp>
    </p:spTree>
    <p:extLst>
      <p:ext uri="{BB962C8B-B14F-4D97-AF65-F5344CB8AC3E}">
        <p14:creationId xmlns:p14="http://schemas.microsoft.com/office/powerpoint/2010/main" val="2664779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D0AE0E-FEB7-8262-4ACA-5A4E6D85F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28EFD-05BE-8071-F9FF-50685BBA6A77}"/>
              </a:ext>
            </a:extLst>
          </p:cNvPr>
          <p:cNvSpPr>
            <a:spLocks noGrp="1"/>
          </p:cNvSpPr>
          <p:nvPr>
            <p:ph type="title"/>
          </p:nvPr>
        </p:nvSpPr>
        <p:spPr>
          <a:xfrm>
            <a:off x="838200" y="441399"/>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TOP 10 GURUS</a:t>
            </a:r>
          </a:p>
        </p:txBody>
      </p:sp>
      <p:pic>
        <p:nvPicPr>
          <p:cNvPr id="6" name="Content Placeholder 5">
            <a:extLst>
              <a:ext uri="{FF2B5EF4-FFF2-40B4-BE49-F238E27FC236}">
                <a16:creationId xmlns:a16="http://schemas.microsoft.com/office/drawing/2014/main" id="{8082A4B3-F455-D47F-D946-ADC06BB42416}"/>
              </a:ext>
            </a:extLst>
          </p:cNvPr>
          <p:cNvPicPr>
            <a:picLocks noGrp="1" noChangeAspect="1"/>
          </p:cNvPicPr>
          <p:nvPr>
            <p:ph sz="half" idx="1"/>
          </p:nvPr>
        </p:nvPicPr>
        <p:blipFill>
          <a:blip r:embed="rId3"/>
          <a:stretch>
            <a:fillRect/>
          </a:stretch>
        </p:blipFill>
        <p:spPr>
          <a:xfrm>
            <a:off x="8751355" y="1389458"/>
            <a:ext cx="3104217" cy="2181877"/>
          </a:xfrm>
          <a:prstGeom prst="rect">
            <a:avLst/>
          </a:prstGeom>
          <a:ln>
            <a:solidFill>
              <a:schemeClr val="tx1"/>
            </a:solidFill>
          </a:ln>
        </p:spPr>
      </p:pic>
      <p:sp>
        <p:nvSpPr>
          <p:cNvPr id="7" name="Content Placeholder 6">
            <a:extLst>
              <a:ext uri="{FF2B5EF4-FFF2-40B4-BE49-F238E27FC236}">
                <a16:creationId xmlns:a16="http://schemas.microsoft.com/office/drawing/2014/main" id="{9693D67A-7BC6-F521-297E-E7EF1E74D203}"/>
              </a:ext>
            </a:extLst>
          </p:cNvPr>
          <p:cNvSpPr>
            <a:spLocks noGrp="1"/>
          </p:cNvSpPr>
          <p:nvPr>
            <p:ph sz="half" idx="2"/>
          </p:nvPr>
        </p:nvSpPr>
        <p:spPr>
          <a:xfrm>
            <a:off x="284672" y="1173192"/>
            <a:ext cx="8365552" cy="4796287"/>
          </a:xfrm>
        </p:spPr>
        <p:txBody>
          <a:bodyPr>
            <a:noAutofit/>
          </a:bodyPr>
          <a:lstStyle/>
          <a:p>
            <a:pPr algn="just">
              <a:buFont typeface="Wingdings" panose="05000000000000000000" pitchFamily="2" charset="2"/>
              <a:buChar char="§"/>
            </a:pPr>
            <a:r>
              <a:rPr lang="en-US" sz="2400" dirty="0">
                <a:cs typeface="Times New Roman" panose="02020603050405020304" pitchFamily="18" charset="0"/>
              </a:rPr>
              <a:t>After reviewing overall rating patterns, we now zoom into the Top 10 Gurus ranked by average customer ratings.</a:t>
            </a:r>
          </a:p>
          <a:p>
            <a:pPr algn="just">
              <a:buFont typeface="Wingdings" panose="05000000000000000000" pitchFamily="2" charset="2"/>
              <a:buChar char="§"/>
            </a:pPr>
            <a:r>
              <a:rPr lang="en-US" sz="2400" dirty="0"/>
              <a:t>The platform average is 5.52, serving as our benchmark.</a:t>
            </a:r>
          </a:p>
          <a:p>
            <a:pPr algn="just">
              <a:buFont typeface="Wingdings" panose="05000000000000000000" pitchFamily="2" charset="2"/>
              <a:buChar char="§"/>
            </a:pPr>
            <a:r>
              <a:rPr lang="en-US" sz="2400" dirty="0"/>
              <a:t>Astro </a:t>
            </a:r>
            <a:r>
              <a:rPr lang="en-US" sz="2400" dirty="0" err="1"/>
              <a:t>Pujaa</a:t>
            </a:r>
            <a:r>
              <a:rPr lang="en-US" sz="2400" dirty="0"/>
              <a:t> Rai and Tarot Mystical lead with 7.5, showing exceptional satisfaction.</a:t>
            </a:r>
          </a:p>
          <a:p>
            <a:pPr algn="just">
              <a:buFont typeface="Wingdings" panose="05000000000000000000" pitchFamily="2" charset="2"/>
              <a:buChar char="§"/>
            </a:pPr>
            <a:r>
              <a:rPr lang="en-US" sz="2400" dirty="0"/>
              <a:t>Most others, like Daljit Kaur (5.95) and Astro Reema (5.90), hover near the average, signaling steady but moderate performance.</a:t>
            </a:r>
          </a:p>
          <a:p>
            <a:pPr algn="just">
              <a:buFont typeface="Wingdings" panose="05000000000000000000" pitchFamily="2" charset="2"/>
              <a:buChar char="§"/>
            </a:pPr>
            <a:r>
              <a:rPr lang="en-US" sz="2400" dirty="0"/>
              <a:t>This reveals a key opportunity — learn from top gurus, coach mid-tier ones, and ensure consistent quality across all consultations.</a:t>
            </a:r>
            <a:endParaRPr lang="en-US" sz="2400" dirty="0">
              <a:cs typeface="Times New Roman" panose="02020603050405020304" pitchFamily="18" charset="0"/>
            </a:endParaRPr>
          </a:p>
        </p:txBody>
      </p:sp>
    </p:spTree>
    <p:extLst>
      <p:ext uri="{BB962C8B-B14F-4D97-AF65-F5344CB8AC3E}">
        <p14:creationId xmlns:p14="http://schemas.microsoft.com/office/powerpoint/2010/main" val="255788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84FD-9DAA-4FDE-1007-4D78FB6CA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B5F61A-3F2F-8459-92FF-865952FA1F57}"/>
              </a:ext>
            </a:extLst>
          </p:cNvPr>
          <p:cNvSpPr>
            <a:spLocks noGrp="1"/>
          </p:cNvSpPr>
          <p:nvPr>
            <p:ph type="title"/>
          </p:nvPr>
        </p:nvSpPr>
        <p:spPr>
          <a:xfrm>
            <a:off x="838200" y="637010"/>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CONCLUSION</a:t>
            </a:r>
          </a:p>
        </p:txBody>
      </p:sp>
      <p:sp>
        <p:nvSpPr>
          <p:cNvPr id="7" name="Content Placeholder 6">
            <a:extLst>
              <a:ext uri="{FF2B5EF4-FFF2-40B4-BE49-F238E27FC236}">
                <a16:creationId xmlns:a16="http://schemas.microsoft.com/office/drawing/2014/main" id="{A705022C-D2FB-E316-A9EF-C748C4CE762B}"/>
              </a:ext>
            </a:extLst>
          </p:cNvPr>
          <p:cNvSpPr>
            <a:spLocks noGrp="1"/>
          </p:cNvSpPr>
          <p:nvPr>
            <p:ph sz="half" idx="1"/>
          </p:nvPr>
        </p:nvSpPr>
        <p:spPr>
          <a:xfrm>
            <a:off x="284673" y="1544129"/>
            <a:ext cx="11628406" cy="3769744"/>
          </a:xfrm>
        </p:spPr>
        <p:txBody>
          <a:bodyPr>
            <a:noAutofit/>
          </a:bodyPr>
          <a:lstStyle/>
          <a:p>
            <a:pPr algn="just">
              <a:buFont typeface="Wingdings" panose="05000000000000000000" pitchFamily="2" charset="2"/>
              <a:buChar char="§"/>
            </a:pPr>
            <a:r>
              <a:rPr lang="en-US" sz="2400" b="1" dirty="0">
                <a:cs typeface="Times New Roman" panose="02020603050405020304" pitchFamily="18" charset="0"/>
              </a:rPr>
              <a:t>Call &amp; Chat Trends:</a:t>
            </a:r>
            <a:r>
              <a:rPr lang="en-US" sz="2400" dirty="0">
                <a:cs typeface="Times New Roman" panose="02020603050405020304" pitchFamily="18" charset="0"/>
              </a:rPr>
              <a:t> </a:t>
            </a:r>
            <a:r>
              <a:rPr lang="en-US" sz="2400" dirty="0"/>
              <a:t>Peak hours and days create heavy pressure points for calls and chats.</a:t>
            </a:r>
          </a:p>
          <a:p>
            <a:pPr algn="just">
              <a:buFont typeface="Wingdings" panose="05000000000000000000" pitchFamily="2" charset="2"/>
              <a:buChar char="§"/>
            </a:pPr>
            <a:r>
              <a:rPr lang="en-US" sz="2400" b="1" dirty="0">
                <a:cs typeface="Times New Roman" panose="02020603050405020304" pitchFamily="18" charset="0"/>
              </a:rPr>
              <a:t>Service Quality Gaps:</a:t>
            </a:r>
            <a:r>
              <a:rPr lang="en-US" sz="2400" dirty="0">
                <a:cs typeface="Times New Roman" panose="02020603050405020304" pitchFamily="18" charset="0"/>
              </a:rPr>
              <a:t> More than half of the</a:t>
            </a:r>
            <a:r>
              <a:rPr lang="en-US" sz="2400" dirty="0"/>
              <a:t> interactions fail or remain incomplete.</a:t>
            </a:r>
          </a:p>
          <a:p>
            <a:pPr algn="just">
              <a:buFont typeface="Wingdings" panose="05000000000000000000" pitchFamily="2" charset="2"/>
              <a:buChar char="§"/>
            </a:pPr>
            <a:r>
              <a:rPr lang="en-US" sz="2400" b="1" dirty="0">
                <a:cs typeface="Times New Roman" panose="02020603050405020304" pitchFamily="18" charset="0"/>
              </a:rPr>
              <a:t>Customer Satisfaction:</a:t>
            </a:r>
            <a:r>
              <a:rPr lang="en-US" sz="2400" dirty="0">
                <a:cs typeface="Times New Roman" panose="02020603050405020304" pitchFamily="18" charset="0"/>
              </a:rPr>
              <a:t> With ~65% of responses being low (1–3) or zero.</a:t>
            </a:r>
          </a:p>
          <a:p>
            <a:pPr algn="just">
              <a:buFont typeface="Wingdings" panose="05000000000000000000" pitchFamily="2" charset="2"/>
              <a:buChar char="§"/>
            </a:pPr>
            <a:r>
              <a:rPr lang="en-US" sz="2400" b="1" dirty="0">
                <a:cs typeface="Times New Roman" panose="02020603050405020304" pitchFamily="18" charset="0"/>
              </a:rPr>
              <a:t>Top Performers as Benchmarks:</a:t>
            </a:r>
            <a:r>
              <a:rPr lang="en-US" sz="2400" dirty="0">
                <a:cs typeface="Times New Roman" panose="02020603050405020304" pitchFamily="18" charset="0"/>
              </a:rPr>
              <a:t> A few gurus (e.g., Astro </a:t>
            </a:r>
            <a:r>
              <a:rPr lang="en-US" sz="2400" dirty="0" err="1">
                <a:cs typeface="Times New Roman" panose="02020603050405020304" pitchFamily="18" charset="0"/>
              </a:rPr>
              <a:t>Pujaa</a:t>
            </a:r>
            <a:r>
              <a:rPr lang="en-US" sz="2400" dirty="0">
                <a:cs typeface="Times New Roman" panose="02020603050405020304" pitchFamily="18" charset="0"/>
              </a:rPr>
              <a:t> Rai &amp; Tarot Mystical) achieve exceptional ratings.</a:t>
            </a:r>
          </a:p>
          <a:p>
            <a:pPr algn="just">
              <a:buFont typeface="Wingdings" panose="05000000000000000000" pitchFamily="2" charset="2"/>
              <a:buChar char="§"/>
            </a:pPr>
            <a:r>
              <a:rPr lang="en-US" sz="2400" b="1" dirty="0">
                <a:cs typeface="Times New Roman" panose="02020603050405020304" pitchFamily="18" charset="0"/>
              </a:rPr>
              <a:t>Overall Insight:</a:t>
            </a:r>
            <a:r>
              <a:rPr lang="en-US" sz="2400" dirty="0">
                <a:cs typeface="Times New Roman" panose="02020603050405020304" pitchFamily="18" charset="0"/>
              </a:rPr>
              <a:t> While </a:t>
            </a:r>
            <a:r>
              <a:rPr lang="en-US" sz="2400" dirty="0" err="1">
                <a:cs typeface="Times New Roman" panose="02020603050405020304" pitchFamily="18" charset="0"/>
              </a:rPr>
              <a:t>AstroSage</a:t>
            </a:r>
            <a:r>
              <a:rPr lang="en-US" sz="2400" dirty="0">
                <a:cs typeface="Times New Roman" panose="02020603050405020304" pitchFamily="18" charset="0"/>
              </a:rPr>
              <a:t> has strong engagement levels, its growth depends on balancing workload, reducing service failures, and scaling the practices of high performers to uplift overall customer satisfaction.</a:t>
            </a:r>
          </a:p>
        </p:txBody>
      </p:sp>
    </p:spTree>
    <p:extLst>
      <p:ext uri="{BB962C8B-B14F-4D97-AF65-F5344CB8AC3E}">
        <p14:creationId xmlns:p14="http://schemas.microsoft.com/office/powerpoint/2010/main" val="3855265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950D6-3105-D95C-B658-F565A21E3F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5ABFFC-01BF-B927-42D2-671553CBFB75}"/>
              </a:ext>
            </a:extLst>
          </p:cNvPr>
          <p:cNvSpPr>
            <a:spLocks noGrp="1"/>
          </p:cNvSpPr>
          <p:nvPr>
            <p:ph type="title"/>
          </p:nvPr>
        </p:nvSpPr>
        <p:spPr>
          <a:xfrm>
            <a:off x="838200" y="400211"/>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RECOMMENDATIONS</a:t>
            </a:r>
          </a:p>
        </p:txBody>
      </p:sp>
      <p:pic>
        <p:nvPicPr>
          <p:cNvPr id="10" name="Content Placeholder 7">
            <a:extLst>
              <a:ext uri="{FF2B5EF4-FFF2-40B4-BE49-F238E27FC236}">
                <a16:creationId xmlns:a16="http://schemas.microsoft.com/office/drawing/2014/main" id="{07378D46-80BA-5A74-F569-6ECB2BB3AE52}"/>
              </a:ext>
            </a:extLst>
          </p:cNvPr>
          <p:cNvPicPr>
            <a:picLocks noGrp="1" noChangeAspect="1"/>
          </p:cNvPicPr>
          <p:nvPr>
            <p:ph sz="half" idx="1"/>
          </p:nvPr>
        </p:nvPicPr>
        <p:blipFill>
          <a:blip r:embed="rId3"/>
          <a:stretch>
            <a:fillRect/>
          </a:stretch>
        </p:blipFill>
        <p:spPr>
          <a:xfrm>
            <a:off x="8771684" y="1214978"/>
            <a:ext cx="1535633" cy="1355684"/>
          </a:xfrm>
          <a:prstGeom prst="rect">
            <a:avLst/>
          </a:prstGeom>
          <a:ln>
            <a:solidFill>
              <a:schemeClr val="tx1"/>
            </a:solidFill>
          </a:ln>
        </p:spPr>
      </p:pic>
      <p:sp>
        <p:nvSpPr>
          <p:cNvPr id="7" name="Content Placeholder 6">
            <a:extLst>
              <a:ext uri="{FF2B5EF4-FFF2-40B4-BE49-F238E27FC236}">
                <a16:creationId xmlns:a16="http://schemas.microsoft.com/office/drawing/2014/main" id="{68CCBCB9-4FC9-B8B8-F1C5-CE57E307BA85}"/>
              </a:ext>
            </a:extLst>
          </p:cNvPr>
          <p:cNvSpPr>
            <a:spLocks noGrp="1"/>
          </p:cNvSpPr>
          <p:nvPr>
            <p:ph sz="half" idx="2"/>
          </p:nvPr>
        </p:nvSpPr>
        <p:spPr>
          <a:xfrm>
            <a:off x="296708" y="1203562"/>
            <a:ext cx="8394665" cy="4869432"/>
          </a:xfrm>
        </p:spPr>
        <p:txBody>
          <a:bodyPr>
            <a:noAutofit/>
          </a:bodyPr>
          <a:lstStyle/>
          <a:p>
            <a:pPr algn="just">
              <a:buFont typeface="Wingdings" panose="05000000000000000000" pitchFamily="2" charset="2"/>
              <a:buChar char="§"/>
            </a:pPr>
            <a:r>
              <a:rPr lang="en-US" sz="2000" b="1" dirty="0">
                <a:cs typeface="Times New Roman" panose="02020603050405020304" pitchFamily="18" charset="0"/>
              </a:rPr>
              <a:t>Technology Upgrades (₹50 Lakhs, 50%):</a:t>
            </a:r>
            <a:r>
              <a:rPr lang="en-US" sz="2000" dirty="0">
                <a:cs typeface="Times New Roman" panose="02020603050405020304" pitchFamily="18" charset="0"/>
              </a:rPr>
              <a:t> </a:t>
            </a:r>
          </a:p>
          <a:p>
            <a:pPr algn="just">
              <a:buFont typeface="Wingdings" panose="05000000000000000000" pitchFamily="2" charset="2"/>
              <a:buChar char="§"/>
            </a:pPr>
            <a:r>
              <a:rPr lang="en-US" sz="2000" dirty="0"/>
              <a:t>AI chatbots, predictive analytics &amp; speech tools to cut wait times and boost response accuracy. System optimization, smart agent routing, availability management to handle unsuccessful calls and chats.</a:t>
            </a:r>
          </a:p>
          <a:p>
            <a:pPr algn="just">
              <a:buFont typeface="Wingdings" panose="05000000000000000000" pitchFamily="2" charset="2"/>
              <a:buChar char="§"/>
            </a:pPr>
            <a:endParaRPr lang="en-US" sz="2000" dirty="0"/>
          </a:p>
          <a:p>
            <a:pPr algn="just">
              <a:buFont typeface="Wingdings" panose="05000000000000000000" pitchFamily="2" charset="2"/>
              <a:buChar char="§"/>
            </a:pPr>
            <a:r>
              <a:rPr lang="en-US" sz="2000" b="1" dirty="0">
                <a:cs typeface="Times New Roman" panose="02020603050405020304" pitchFamily="18" charset="0"/>
              </a:rPr>
              <a:t>Training (₹30 Lakhs, 30%):</a:t>
            </a:r>
          </a:p>
          <a:p>
            <a:pPr algn="just">
              <a:buFont typeface="Wingdings" panose="05000000000000000000" pitchFamily="2" charset="2"/>
              <a:buChar char="§"/>
            </a:pPr>
            <a:r>
              <a:rPr lang="en-US" sz="2000" dirty="0"/>
              <a:t>Upskill low-rated agents; turn top performers into mentors to ensure consistent quality.</a:t>
            </a:r>
          </a:p>
          <a:p>
            <a:pPr algn="just">
              <a:buFont typeface="Wingdings" panose="05000000000000000000" pitchFamily="2" charset="2"/>
              <a:buChar char="§"/>
            </a:pPr>
            <a:endParaRPr lang="en-US" sz="2000" dirty="0">
              <a:cs typeface="Times New Roman" panose="02020603050405020304" pitchFamily="18" charset="0"/>
            </a:endParaRPr>
          </a:p>
          <a:p>
            <a:pPr algn="just">
              <a:buFont typeface="Wingdings" panose="05000000000000000000" pitchFamily="2" charset="2"/>
              <a:buChar char="§"/>
            </a:pPr>
            <a:r>
              <a:rPr lang="en-US" sz="2000" b="1" dirty="0">
                <a:cs typeface="Times New Roman" panose="02020603050405020304" pitchFamily="18" charset="0"/>
              </a:rPr>
              <a:t>Hiring (₹20 Lakhs, 20%):</a:t>
            </a:r>
            <a:r>
              <a:rPr lang="en-US" sz="2000" dirty="0">
                <a:cs typeface="Times New Roman" panose="02020603050405020304" pitchFamily="18" charset="0"/>
              </a:rPr>
              <a:t> </a:t>
            </a:r>
          </a:p>
          <a:p>
            <a:pPr algn="just">
              <a:buFont typeface="Wingdings" panose="05000000000000000000" pitchFamily="2" charset="2"/>
              <a:buChar char="§"/>
            </a:pPr>
            <a:r>
              <a:rPr lang="en-US" sz="2000" dirty="0">
                <a:cs typeface="Times New Roman" panose="02020603050405020304" pitchFamily="18" charset="0"/>
              </a:rPr>
              <a:t>Add both full-time, astrologically skilled agents, and part-time reinforcements during busy hours.</a:t>
            </a:r>
          </a:p>
        </p:txBody>
      </p:sp>
      <p:pic>
        <p:nvPicPr>
          <p:cNvPr id="11" name="Content Placeholder 5">
            <a:extLst>
              <a:ext uri="{FF2B5EF4-FFF2-40B4-BE49-F238E27FC236}">
                <a16:creationId xmlns:a16="http://schemas.microsoft.com/office/drawing/2014/main" id="{B3A14EC5-7552-2ADC-C7F4-7F0DAF4928E7}"/>
              </a:ext>
            </a:extLst>
          </p:cNvPr>
          <p:cNvPicPr>
            <a:picLocks noChangeAspect="1"/>
          </p:cNvPicPr>
          <p:nvPr/>
        </p:nvPicPr>
        <p:blipFill>
          <a:blip r:embed="rId4"/>
          <a:stretch>
            <a:fillRect/>
          </a:stretch>
        </p:blipFill>
        <p:spPr>
          <a:xfrm>
            <a:off x="10340445" y="1214982"/>
            <a:ext cx="1535633" cy="1355684"/>
          </a:xfrm>
          <a:prstGeom prst="rect">
            <a:avLst/>
          </a:prstGeom>
          <a:ln>
            <a:solidFill>
              <a:schemeClr val="tx1"/>
            </a:solidFill>
          </a:ln>
        </p:spPr>
      </p:pic>
      <p:pic>
        <p:nvPicPr>
          <p:cNvPr id="12" name="Content Placeholder 13">
            <a:extLst>
              <a:ext uri="{FF2B5EF4-FFF2-40B4-BE49-F238E27FC236}">
                <a16:creationId xmlns:a16="http://schemas.microsoft.com/office/drawing/2014/main" id="{A7FFCCE4-4473-B885-C209-E7378D41A095}"/>
              </a:ext>
            </a:extLst>
          </p:cNvPr>
          <p:cNvPicPr>
            <a:picLocks noChangeAspect="1"/>
          </p:cNvPicPr>
          <p:nvPr/>
        </p:nvPicPr>
        <p:blipFill>
          <a:blip r:embed="rId5"/>
          <a:stretch>
            <a:fillRect/>
          </a:stretch>
        </p:blipFill>
        <p:spPr>
          <a:xfrm>
            <a:off x="8772917" y="2645017"/>
            <a:ext cx="3109694" cy="1668185"/>
          </a:xfrm>
          <a:prstGeom prst="rect">
            <a:avLst/>
          </a:prstGeom>
          <a:ln>
            <a:solidFill>
              <a:schemeClr val="tx1"/>
            </a:solidFill>
          </a:ln>
        </p:spPr>
      </p:pic>
      <p:pic>
        <p:nvPicPr>
          <p:cNvPr id="13" name="Content Placeholder 5">
            <a:extLst>
              <a:ext uri="{FF2B5EF4-FFF2-40B4-BE49-F238E27FC236}">
                <a16:creationId xmlns:a16="http://schemas.microsoft.com/office/drawing/2014/main" id="{03564921-8970-50B5-B04E-2A0F0B8B109C}"/>
              </a:ext>
            </a:extLst>
          </p:cNvPr>
          <p:cNvPicPr>
            <a:picLocks noChangeAspect="1"/>
          </p:cNvPicPr>
          <p:nvPr/>
        </p:nvPicPr>
        <p:blipFill>
          <a:blip r:embed="rId6"/>
          <a:stretch>
            <a:fillRect/>
          </a:stretch>
        </p:blipFill>
        <p:spPr>
          <a:xfrm>
            <a:off x="8785598" y="4396182"/>
            <a:ext cx="3109694" cy="1668186"/>
          </a:xfrm>
          <a:prstGeom prst="rect">
            <a:avLst/>
          </a:prstGeom>
          <a:ln>
            <a:solidFill>
              <a:schemeClr val="tx1"/>
            </a:solidFill>
          </a:ln>
        </p:spPr>
      </p:pic>
    </p:spTree>
    <p:extLst>
      <p:ext uri="{BB962C8B-B14F-4D97-AF65-F5344CB8AC3E}">
        <p14:creationId xmlns:p14="http://schemas.microsoft.com/office/powerpoint/2010/main" val="4947456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390EF-DA80-EE9F-2B2F-A0F20B3B7E56}"/>
              </a:ext>
            </a:extLst>
          </p:cNvPr>
          <p:cNvSpPr>
            <a:spLocks noGrp="1"/>
          </p:cNvSpPr>
          <p:nvPr>
            <p:ph type="title"/>
          </p:nvPr>
        </p:nvSpPr>
        <p:spPr>
          <a:xfrm>
            <a:off x="838200" y="257411"/>
            <a:ext cx="10515600" cy="553473"/>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DASHBOARD</a:t>
            </a:r>
          </a:p>
        </p:txBody>
      </p:sp>
      <p:pic>
        <p:nvPicPr>
          <p:cNvPr id="7" name="Content Placeholder 6">
            <a:extLst>
              <a:ext uri="{FF2B5EF4-FFF2-40B4-BE49-F238E27FC236}">
                <a16:creationId xmlns:a16="http://schemas.microsoft.com/office/drawing/2014/main" id="{97B3F193-5C1B-8F0C-6AB2-251BF34ED62E}"/>
              </a:ext>
            </a:extLst>
          </p:cNvPr>
          <p:cNvPicPr>
            <a:picLocks noGrp="1" noChangeAspect="1"/>
          </p:cNvPicPr>
          <p:nvPr>
            <p:ph idx="1"/>
          </p:nvPr>
        </p:nvPicPr>
        <p:blipFill>
          <a:blip r:embed="rId2"/>
          <a:srcRect l="519" r="1039" b="2723"/>
          <a:stretch>
            <a:fillRect/>
          </a:stretch>
        </p:blipFill>
        <p:spPr>
          <a:xfrm>
            <a:off x="284672" y="810884"/>
            <a:ext cx="11611154" cy="5727939"/>
          </a:xfrm>
          <a:prstGeom prst="rect">
            <a:avLst/>
          </a:prstGeom>
        </p:spPr>
      </p:pic>
    </p:spTree>
    <p:extLst>
      <p:ext uri="{BB962C8B-B14F-4D97-AF65-F5344CB8AC3E}">
        <p14:creationId xmlns:p14="http://schemas.microsoft.com/office/powerpoint/2010/main" val="3388778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84C31-E984-A5E2-8E3E-7D9DD2AD6E82}"/>
              </a:ext>
            </a:extLst>
          </p:cNvPr>
          <p:cNvSpPr>
            <a:spLocks noGrp="1"/>
          </p:cNvSpPr>
          <p:nvPr>
            <p:ph type="title"/>
          </p:nvPr>
        </p:nvSpPr>
        <p:spPr>
          <a:xfrm>
            <a:off x="838200" y="365125"/>
            <a:ext cx="10515600" cy="6154547"/>
          </a:xfrm>
        </p:spPr>
        <p:txBody>
          <a:bodyPr>
            <a:normAutofit/>
          </a:bodyPr>
          <a:lstStyle/>
          <a:p>
            <a:pPr algn="ctr"/>
            <a:r>
              <a:rPr lang="en-IN" sz="7000" b="1" dirty="0">
                <a:solidFill>
                  <a:srgbClr val="C0000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746308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CE960-7518-04F1-DDC2-1091CC62BE85}"/>
              </a:ext>
            </a:extLst>
          </p:cNvPr>
          <p:cNvSpPr>
            <a:spLocks noGrp="1"/>
          </p:cNvSpPr>
          <p:nvPr>
            <p:ph type="title"/>
          </p:nvPr>
        </p:nvSpPr>
        <p:spPr>
          <a:xfrm>
            <a:off x="838200" y="167552"/>
            <a:ext cx="10515600" cy="765321"/>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PROBLEM STATEMENT</a:t>
            </a:r>
          </a:p>
        </p:txBody>
      </p:sp>
      <p:sp>
        <p:nvSpPr>
          <p:cNvPr id="7" name="Content Placeholder 6">
            <a:extLst>
              <a:ext uri="{FF2B5EF4-FFF2-40B4-BE49-F238E27FC236}">
                <a16:creationId xmlns:a16="http://schemas.microsoft.com/office/drawing/2014/main" id="{A792C369-882C-7DC7-1D29-BBE3BE7A48AE}"/>
              </a:ext>
            </a:extLst>
          </p:cNvPr>
          <p:cNvSpPr>
            <a:spLocks noGrp="1"/>
          </p:cNvSpPr>
          <p:nvPr>
            <p:ph sz="half" idx="1"/>
          </p:nvPr>
        </p:nvSpPr>
        <p:spPr>
          <a:xfrm>
            <a:off x="838200" y="932873"/>
            <a:ext cx="10975109" cy="1717386"/>
          </a:xfrm>
        </p:spPr>
        <p:txBody>
          <a:bodyPr>
            <a:normAutofit fontScale="92500"/>
          </a:bodyPr>
          <a:lstStyle/>
          <a:p>
            <a:pPr algn="just">
              <a:buFont typeface="Wingdings" panose="05000000000000000000" pitchFamily="2" charset="2"/>
              <a:buChar char="§"/>
            </a:pPr>
            <a:r>
              <a:rPr lang="en-US" sz="2400" dirty="0" err="1">
                <a:latin typeface="Times New Roman" panose="02020603050405020304" pitchFamily="18" charset="0"/>
                <a:ea typeface="Lato"/>
                <a:cs typeface="Times New Roman" panose="02020603050405020304" pitchFamily="18" charset="0"/>
                <a:sym typeface="Lato"/>
              </a:rPr>
              <a:t>AstroSage</a:t>
            </a:r>
            <a:r>
              <a:rPr lang="en-US" sz="2400" dirty="0">
                <a:latin typeface="Times New Roman" panose="02020603050405020304" pitchFamily="18" charset="0"/>
                <a:ea typeface="Lato"/>
                <a:cs typeface="Times New Roman" panose="02020603050405020304" pitchFamily="18" charset="0"/>
                <a:sym typeface="Lato"/>
              </a:rPr>
              <a:t>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p>
        </p:txBody>
      </p:sp>
      <p:pic>
        <p:nvPicPr>
          <p:cNvPr id="9" name="Google Shape;65;p4">
            <a:extLst>
              <a:ext uri="{FF2B5EF4-FFF2-40B4-BE49-F238E27FC236}">
                <a16:creationId xmlns:a16="http://schemas.microsoft.com/office/drawing/2014/main" id="{DD266DE6-922B-6117-4B84-B05376C6E80D}"/>
              </a:ext>
            </a:extLst>
          </p:cNvPr>
          <p:cNvPicPr preferRelativeResize="0">
            <a:picLocks noGrp="1"/>
          </p:cNvPicPr>
          <p:nvPr>
            <p:ph sz="half" idx="2"/>
          </p:nvPr>
        </p:nvPicPr>
        <p:blipFill>
          <a:blip r:embed="rId2">
            <a:alphaModFix/>
          </a:blip>
          <a:stretch>
            <a:fillRect/>
          </a:stretch>
        </p:blipFill>
        <p:spPr>
          <a:xfrm>
            <a:off x="748976" y="2751859"/>
            <a:ext cx="10894218" cy="3769014"/>
          </a:xfrm>
          <a:prstGeom prst="rect">
            <a:avLst/>
          </a:prstGeom>
          <a:noFill/>
          <a:ln>
            <a:solidFill>
              <a:schemeClr val="tx1"/>
            </a:solidFill>
          </a:ln>
        </p:spPr>
      </p:pic>
    </p:spTree>
    <p:extLst>
      <p:ext uri="{BB962C8B-B14F-4D97-AF65-F5344CB8AC3E}">
        <p14:creationId xmlns:p14="http://schemas.microsoft.com/office/powerpoint/2010/main" val="158039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8955B-B1A8-F67D-587E-8638FA57E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CFE97-7B89-A8D5-34E2-075837405DB3}"/>
              </a:ext>
            </a:extLst>
          </p:cNvPr>
          <p:cNvSpPr>
            <a:spLocks noGrp="1"/>
          </p:cNvSpPr>
          <p:nvPr>
            <p:ph type="title"/>
          </p:nvPr>
        </p:nvSpPr>
        <p:spPr>
          <a:xfrm>
            <a:off x="838200" y="530320"/>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DATA OVERVIEW</a:t>
            </a:r>
          </a:p>
        </p:txBody>
      </p:sp>
      <p:sp>
        <p:nvSpPr>
          <p:cNvPr id="8" name="Content Placeholder 7">
            <a:extLst>
              <a:ext uri="{FF2B5EF4-FFF2-40B4-BE49-F238E27FC236}">
                <a16:creationId xmlns:a16="http://schemas.microsoft.com/office/drawing/2014/main" id="{44921D00-6E3E-E876-7F02-59940564969D}"/>
              </a:ext>
            </a:extLst>
          </p:cNvPr>
          <p:cNvSpPr>
            <a:spLocks noGrp="1"/>
          </p:cNvSpPr>
          <p:nvPr>
            <p:ph idx="1"/>
          </p:nvPr>
        </p:nvSpPr>
        <p:spPr>
          <a:xfrm>
            <a:off x="838200" y="1325881"/>
            <a:ext cx="10515600" cy="4773168"/>
          </a:xfrm>
        </p:spPr>
        <p:txBody>
          <a:bodyPr>
            <a:norm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We began with a single dataset containing 35 attributes from </a:t>
            </a:r>
            <a:r>
              <a:rPr lang="en-US" sz="2400" dirty="0" err="1">
                <a:latin typeface="Times New Roman" panose="02020603050405020304" pitchFamily="18" charset="0"/>
                <a:cs typeface="Times New Roman" panose="02020603050405020304" pitchFamily="18" charset="0"/>
              </a:rPr>
              <a:t>AstroSage’s</a:t>
            </a:r>
            <a:r>
              <a:rPr lang="en-US" sz="2400" dirty="0">
                <a:latin typeface="Times New Roman" panose="02020603050405020304" pitchFamily="18" charset="0"/>
                <a:cs typeface="Times New Roman" panose="02020603050405020304" pitchFamily="18" charset="0"/>
              </a:rPr>
              <a:t> consultation system, </a:t>
            </a:r>
            <a:r>
              <a:rPr lang="en-US" sz="2400" dirty="0"/>
              <a:t>covering 34 days (01 Dec 2023 – 03 Jan 2024) of call and chat data.</a:t>
            </a:r>
            <a:endParaRPr lang="en-US" sz="24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
            </a:pPr>
            <a:r>
              <a:rPr lang="en-US" sz="2400" dirty="0"/>
              <a:t>Key fields like </a:t>
            </a:r>
            <a:r>
              <a:rPr lang="en-US" sz="2400" dirty="0" err="1"/>
              <a:t>chatStatus</a:t>
            </a:r>
            <a:r>
              <a:rPr lang="en-US" sz="2400" dirty="0"/>
              <a:t>, </a:t>
            </a:r>
            <a:r>
              <a:rPr lang="en-US" sz="2400" dirty="0" err="1"/>
              <a:t>guruName</a:t>
            </a:r>
            <a:r>
              <a:rPr lang="en-US" sz="2400" dirty="0"/>
              <a:t>, </a:t>
            </a:r>
            <a:r>
              <a:rPr lang="en-US" sz="2400" dirty="0" err="1"/>
              <a:t>consultationType</a:t>
            </a:r>
            <a:r>
              <a:rPr lang="en-US" sz="2400" dirty="0"/>
              <a:t>, </a:t>
            </a:r>
            <a:r>
              <a:rPr lang="en-US" sz="2400" dirty="0" err="1"/>
              <a:t>createdAt</a:t>
            </a:r>
            <a:r>
              <a:rPr lang="en-US" sz="2400" dirty="0"/>
              <a:t>, amount, ratings, etc., were selected for focused insights.</a:t>
            </a:r>
          </a:p>
          <a:p>
            <a:pPr algn="just">
              <a:buFont typeface="Wingdings" panose="05000000000000000000" pitchFamily="2" charset="2"/>
              <a:buChar char="§"/>
            </a:pPr>
            <a:r>
              <a:rPr lang="en-US" sz="2400" dirty="0"/>
              <a:t>After cleaning inconsistencies and filling missing values, we created helper columns, PivotTables, and </a:t>
            </a:r>
            <a:r>
              <a:rPr lang="en-US" sz="2400" dirty="0" err="1"/>
              <a:t>PivotCharts</a:t>
            </a:r>
            <a:r>
              <a:rPr lang="en-US" sz="2400" dirty="0"/>
              <a:t>.</a:t>
            </a:r>
          </a:p>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Finally, we brought it all together in an interactive dashboard with </a:t>
            </a:r>
            <a:r>
              <a:rPr lang="en-US" sz="2400" dirty="0" err="1">
                <a:latin typeface="Times New Roman" panose="02020603050405020304" pitchFamily="18" charset="0"/>
                <a:cs typeface="Times New Roman" panose="02020603050405020304" pitchFamily="18" charset="0"/>
              </a:rPr>
              <a:t>PivotCharts</a:t>
            </a:r>
            <a:r>
              <a:rPr lang="en-US" sz="2400" dirty="0">
                <a:latin typeface="Times New Roman" panose="02020603050405020304" pitchFamily="18" charset="0"/>
                <a:cs typeface="Times New Roman" panose="02020603050405020304" pitchFamily="18" charset="0"/>
              </a:rPr>
              <a:t> &amp; Slicers, enabling us to uncover patterns in call volumes, completion rates, and guru performance.</a:t>
            </a:r>
          </a:p>
        </p:txBody>
      </p:sp>
    </p:spTree>
    <p:extLst>
      <p:ext uri="{BB962C8B-B14F-4D97-AF65-F5344CB8AC3E}">
        <p14:creationId xmlns:p14="http://schemas.microsoft.com/office/powerpoint/2010/main" val="39400113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59C44-6847-3B6D-5C20-171E89253B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B5244B-F3BF-8671-52CE-BFA58FAD16D8}"/>
              </a:ext>
            </a:extLst>
          </p:cNvPr>
          <p:cNvSpPr>
            <a:spLocks noGrp="1"/>
          </p:cNvSpPr>
          <p:nvPr>
            <p:ph type="title"/>
          </p:nvPr>
        </p:nvSpPr>
        <p:spPr>
          <a:xfrm>
            <a:off x="838200" y="554888"/>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WEBSITE DISTRIBUTION</a:t>
            </a:r>
          </a:p>
        </p:txBody>
      </p:sp>
      <p:pic>
        <p:nvPicPr>
          <p:cNvPr id="11" name="Content Placeholder 10">
            <a:extLst>
              <a:ext uri="{FF2B5EF4-FFF2-40B4-BE49-F238E27FC236}">
                <a16:creationId xmlns:a16="http://schemas.microsoft.com/office/drawing/2014/main" id="{C42AB559-41C7-7F3A-D209-6893C835E0B9}"/>
              </a:ext>
            </a:extLst>
          </p:cNvPr>
          <p:cNvPicPr>
            <a:picLocks noGrp="1" noChangeAspect="1"/>
          </p:cNvPicPr>
          <p:nvPr>
            <p:ph sz="half" idx="1"/>
          </p:nvPr>
        </p:nvPicPr>
        <p:blipFill>
          <a:blip r:embed="rId2"/>
          <a:stretch>
            <a:fillRect/>
          </a:stretch>
        </p:blipFill>
        <p:spPr>
          <a:xfrm>
            <a:off x="8531525" y="1638730"/>
            <a:ext cx="3317955" cy="2208651"/>
          </a:xfrm>
          <a:prstGeom prst="rect">
            <a:avLst/>
          </a:prstGeom>
          <a:ln>
            <a:solidFill>
              <a:schemeClr val="tx1"/>
            </a:solidFill>
          </a:ln>
        </p:spPr>
      </p:pic>
      <p:sp>
        <p:nvSpPr>
          <p:cNvPr id="14" name="Content Placeholder 13">
            <a:extLst>
              <a:ext uri="{FF2B5EF4-FFF2-40B4-BE49-F238E27FC236}">
                <a16:creationId xmlns:a16="http://schemas.microsoft.com/office/drawing/2014/main" id="{E3E0FB3F-42D5-E646-A81E-BF404C16CFF4}"/>
              </a:ext>
            </a:extLst>
          </p:cNvPr>
          <p:cNvSpPr>
            <a:spLocks noGrp="1"/>
          </p:cNvSpPr>
          <p:nvPr>
            <p:ph sz="half" idx="2"/>
          </p:nvPr>
        </p:nvSpPr>
        <p:spPr>
          <a:xfrm>
            <a:off x="485150" y="1459206"/>
            <a:ext cx="7951484" cy="4234227"/>
          </a:xfrm>
        </p:spPr>
        <p:txBody>
          <a:bodyPr>
            <a:noAutofit/>
          </a:bodyPr>
          <a:lstStyle/>
          <a:p>
            <a:pPr algn="just">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Our journey begins by understanding where consultations take place.</a:t>
            </a:r>
            <a:endParaRPr lang="en-US" sz="2400" dirty="0"/>
          </a:p>
          <a:p>
            <a:pPr algn="just">
              <a:buFont typeface="Wingdings" panose="05000000000000000000" pitchFamily="2" charset="2"/>
              <a:buChar char="§"/>
            </a:pPr>
            <a:r>
              <a:rPr lang="en-US" sz="2400" dirty="0"/>
              <a:t>Most consultations occur on </a:t>
            </a:r>
            <a:r>
              <a:rPr lang="en-US" sz="2400" dirty="0" err="1"/>
              <a:t>GuruCool</a:t>
            </a:r>
            <a:r>
              <a:rPr lang="en-US" sz="2400" dirty="0"/>
              <a:t> (72%), making it the dominant platform.</a:t>
            </a:r>
          </a:p>
          <a:p>
            <a:pPr algn="just">
              <a:buFont typeface="Wingdings" panose="05000000000000000000" pitchFamily="2" charset="2"/>
              <a:buChar char="§"/>
            </a:pPr>
            <a:r>
              <a:rPr lang="en-US" sz="2400" dirty="0"/>
              <a:t>The App (28%) plays a secondary, yet important, supporting role.</a:t>
            </a:r>
          </a:p>
          <a:p>
            <a:pPr algn="just">
              <a:buFont typeface="Wingdings" panose="05000000000000000000" pitchFamily="2" charset="2"/>
              <a:buChar char="§"/>
            </a:pPr>
            <a:r>
              <a:rPr lang="en-US" sz="2400" dirty="0"/>
              <a:t>The Dashboard (0%) remains underutilized, showing untapped potential.</a:t>
            </a:r>
          </a:p>
          <a:p>
            <a:pPr algn="just">
              <a:buFont typeface="Wingdings" panose="05000000000000000000" pitchFamily="2" charset="2"/>
              <a:buChar char="§"/>
            </a:pPr>
            <a:r>
              <a:rPr lang="en-US" sz="2400" dirty="0"/>
              <a:t>This preference pattern sets the foundation for understanding how and where customers engage.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8241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2D50B-D631-3AC3-99CB-4D0BD45758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2773E7-82D7-2145-3395-0BAF62718AB3}"/>
              </a:ext>
            </a:extLst>
          </p:cNvPr>
          <p:cNvSpPr>
            <a:spLocks noGrp="1"/>
          </p:cNvSpPr>
          <p:nvPr>
            <p:ph type="title"/>
          </p:nvPr>
        </p:nvSpPr>
        <p:spPr>
          <a:xfrm>
            <a:off x="293131" y="368226"/>
            <a:ext cx="11605738" cy="662782"/>
          </a:xfrm>
        </p:spPr>
        <p:txBody>
          <a:bodyPr>
            <a:no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REVENUE GENERATED BY CATEGORY CONSULTATION TYPE</a:t>
            </a:r>
          </a:p>
        </p:txBody>
      </p:sp>
      <p:pic>
        <p:nvPicPr>
          <p:cNvPr id="11" name="Content Placeholder 10">
            <a:extLst>
              <a:ext uri="{FF2B5EF4-FFF2-40B4-BE49-F238E27FC236}">
                <a16:creationId xmlns:a16="http://schemas.microsoft.com/office/drawing/2014/main" id="{B8EB4CFE-0991-22F6-A0E5-559653B55729}"/>
              </a:ext>
            </a:extLst>
          </p:cNvPr>
          <p:cNvPicPr>
            <a:picLocks noGrp="1" noChangeAspect="1"/>
          </p:cNvPicPr>
          <p:nvPr>
            <p:ph sz="half" idx="1"/>
          </p:nvPr>
        </p:nvPicPr>
        <p:blipFill>
          <a:blip r:embed="rId2"/>
          <a:stretch>
            <a:fillRect/>
          </a:stretch>
        </p:blipFill>
        <p:spPr>
          <a:xfrm>
            <a:off x="8358996" y="1471474"/>
            <a:ext cx="3539873" cy="2444262"/>
          </a:xfrm>
          <a:prstGeom prst="rect">
            <a:avLst/>
          </a:prstGeom>
          <a:ln>
            <a:solidFill>
              <a:schemeClr val="tx1"/>
            </a:solidFill>
          </a:ln>
        </p:spPr>
      </p:pic>
      <p:sp>
        <p:nvSpPr>
          <p:cNvPr id="7" name="Content Placeholder 6">
            <a:extLst>
              <a:ext uri="{FF2B5EF4-FFF2-40B4-BE49-F238E27FC236}">
                <a16:creationId xmlns:a16="http://schemas.microsoft.com/office/drawing/2014/main" id="{F78327D3-7144-C2BE-23D1-182ED09017B9}"/>
              </a:ext>
            </a:extLst>
          </p:cNvPr>
          <p:cNvSpPr>
            <a:spLocks noGrp="1"/>
          </p:cNvSpPr>
          <p:nvPr>
            <p:ph sz="half" idx="2"/>
          </p:nvPr>
        </p:nvSpPr>
        <p:spPr>
          <a:xfrm>
            <a:off x="431321" y="1330961"/>
            <a:ext cx="7850037" cy="4371100"/>
          </a:xfrm>
        </p:spPr>
        <p:txBody>
          <a:bodyPr>
            <a:noAutofit/>
          </a:bodyPr>
          <a:lstStyle/>
          <a:p>
            <a:pPr algn="just">
              <a:buFont typeface="Wingdings" panose="05000000000000000000" pitchFamily="2" charset="2"/>
              <a:buChar char="§"/>
            </a:pPr>
            <a:r>
              <a:rPr lang="en-US" sz="2400" dirty="0">
                <a:cs typeface="Times New Roman" panose="02020603050405020304" pitchFamily="18" charset="0"/>
              </a:rPr>
              <a:t>After knowing where consultations take place, the next step is to see which consultation modes actually generate revenue.</a:t>
            </a:r>
          </a:p>
          <a:p>
            <a:pPr algn="just">
              <a:buFont typeface="Wingdings" panose="05000000000000000000" pitchFamily="2" charset="2"/>
              <a:buChar char="§"/>
            </a:pPr>
            <a:r>
              <a:rPr lang="en-US" sz="2400" dirty="0"/>
              <a:t>Calls dominate revenue — ₹1,68,521, nearly 4× higher than chats.</a:t>
            </a:r>
          </a:p>
          <a:p>
            <a:pPr algn="just">
              <a:buFont typeface="Wingdings" panose="05000000000000000000" pitchFamily="2" charset="2"/>
              <a:buChar char="§"/>
            </a:pPr>
            <a:r>
              <a:rPr lang="en-US" sz="2400" dirty="0">
                <a:cs typeface="Times New Roman" panose="02020603050405020304" pitchFamily="18" charset="0"/>
              </a:rPr>
              <a:t>Chats play a secondary role, generating about ₹45,495.</a:t>
            </a:r>
          </a:p>
          <a:p>
            <a:pPr algn="just">
              <a:buFont typeface="Wingdings" panose="05000000000000000000" pitchFamily="2" charset="2"/>
              <a:buChar char="§"/>
            </a:pPr>
            <a:r>
              <a:rPr lang="en-US" sz="2400" dirty="0"/>
              <a:t>Public Live Calls contribute just ₹51, while Complementary sessions add none.</a:t>
            </a:r>
          </a:p>
          <a:p>
            <a:pPr algn="just">
              <a:buFont typeface="Wingdings" panose="05000000000000000000" pitchFamily="2" charset="2"/>
              <a:buChar char="§"/>
            </a:pPr>
            <a:r>
              <a:rPr lang="en-US" sz="2400" dirty="0"/>
              <a:t>Calls are most preferred and profitable mode, the financial backbone of the platform.</a:t>
            </a:r>
          </a:p>
        </p:txBody>
      </p:sp>
    </p:spTree>
    <p:extLst>
      <p:ext uri="{BB962C8B-B14F-4D97-AF65-F5344CB8AC3E}">
        <p14:creationId xmlns:p14="http://schemas.microsoft.com/office/powerpoint/2010/main" val="254287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73828-95E7-CBCF-1FD9-675FB144A1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FB347-9656-1F95-1930-7A69051B1C81}"/>
              </a:ext>
            </a:extLst>
          </p:cNvPr>
          <p:cNvSpPr>
            <a:spLocks noGrp="1"/>
          </p:cNvSpPr>
          <p:nvPr>
            <p:ph type="title"/>
          </p:nvPr>
        </p:nvSpPr>
        <p:spPr>
          <a:xfrm>
            <a:off x="838200" y="453863"/>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CALL DISTRIBUTION OVER HOURS</a:t>
            </a:r>
          </a:p>
        </p:txBody>
      </p:sp>
      <p:pic>
        <p:nvPicPr>
          <p:cNvPr id="6" name="Content Placeholder 5">
            <a:extLst>
              <a:ext uri="{FF2B5EF4-FFF2-40B4-BE49-F238E27FC236}">
                <a16:creationId xmlns:a16="http://schemas.microsoft.com/office/drawing/2014/main" id="{F14E40AA-C64E-8D8B-B084-CE23AFF0F5DE}"/>
              </a:ext>
            </a:extLst>
          </p:cNvPr>
          <p:cNvPicPr>
            <a:picLocks noGrp="1" noChangeAspect="1"/>
          </p:cNvPicPr>
          <p:nvPr>
            <p:ph sz="half" idx="1"/>
          </p:nvPr>
        </p:nvPicPr>
        <p:blipFill>
          <a:blip r:embed="rId2"/>
          <a:stretch>
            <a:fillRect/>
          </a:stretch>
        </p:blipFill>
        <p:spPr>
          <a:xfrm>
            <a:off x="8414608" y="1446249"/>
            <a:ext cx="3472592" cy="2150964"/>
          </a:xfrm>
          <a:prstGeom prst="rect">
            <a:avLst/>
          </a:prstGeom>
          <a:ln>
            <a:solidFill>
              <a:schemeClr val="tx1"/>
            </a:solidFill>
          </a:ln>
        </p:spPr>
      </p:pic>
      <p:sp>
        <p:nvSpPr>
          <p:cNvPr id="7" name="Content Placeholder 6">
            <a:extLst>
              <a:ext uri="{FF2B5EF4-FFF2-40B4-BE49-F238E27FC236}">
                <a16:creationId xmlns:a16="http://schemas.microsoft.com/office/drawing/2014/main" id="{9B9D154F-8994-6940-3572-C1A09BBD5CA6}"/>
              </a:ext>
            </a:extLst>
          </p:cNvPr>
          <p:cNvSpPr>
            <a:spLocks noGrp="1"/>
          </p:cNvSpPr>
          <p:nvPr>
            <p:ph sz="half" idx="2"/>
          </p:nvPr>
        </p:nvSpPr>
        <p:spPr>
          <a:xfrm>
            <a:off x="430883" y="1266208"/>
            <a:ext cx="7851649" cy="4806538"/>
          </a:xfrm>
        </p:spPr>
        <p:txBody>
          <a:bodyPr>
            <a:noAutofit/>
          </a:bodyPr>
          <a:lstStyle/>
          <a:p>
            <a:pPr algn="just">
              <a:buFont typeface="Wingdings" panose="05000000000000000000" pitchFamily="2" charset="2"/>
              <a:buChar char="§"/>
            </a:pPr>
            <a:r>
              <a:rPr lang="en-US" sz="2400" dirty="0">
                <a:cs typeface="Times New Roman" panose="02020603050405020304" pitchFamily="18" charset="0"/>
              </a:rPr>
              <a:t>After understanding how much revenue calls generate, the next logical question is: When are these calls happening the most?</a:t>
            </a:r>
          </a:p>
          <a:p>
            <a:pPr algn="just">
              <a:buFont typeface="Wingdings" panose="05000000000000000000" pitchFamily="2" charset="2"/>
              <a:buChar char="§"/>
            </a:pPr>
            <a:r>
              <a:rPr lang="en-US" sz="2400" dirty="0"/>
              <a:t>Call activity spikes between 7 AM–11 AM, peaking at 8 AM (661 calls).</a:t>
            </a:r>
          </a:p>
          <a:p>
            <a:pPr algn="just">
              <a:buFont typeface="Wingdings" panose="05000000000000000000" pitchFamily="2" charset="2"/>
              <a:buChar char="§"/>
            </a:pPr>
            <a:r>
              <a:rPr lang="en-US" sz="2400" dirty="0"/>
              <a:t>Steady flow till evening, then drops sharply after 9 PM (as low as 103–157 calls).</a:t>
            </a:r>
          </a:p>
          <a:p>
            <a:pPr algn="just">
              <a:buFont typeface="Wingdings" panose="05000000000000000000" pitchFamily="2" charset="2"/>
              <a:buChar char="§"/>
            </a:pPr>
            <a:r>
              <a:rPr lang="en-US" sz="2400" dirty="0"/>
              <a:t>Morning hours = heaviest system load, requiring more agents and server capacity.</a:t>
            </a:r>
          </a:p>
          <a:p>
            <a:pPr algn="just">
              <a:buFont typeface="Wingdings" panose="05000000000000000000" pitchFamily="2" charset="2"/>
              <a:buChar char="§"/>
            </a:pPr>
            <a:r>
              <a:rPr lang="en-US" sz="2400" dirty="0"/>
              <a:t>Off-peak hours show minimal activity, ideal for cost-saving and reduced staffing.</a:t>
            </a:r>
          </a:p>
        </p:txBody>
      </p:sp>
    </p:spTree>
    <p:extLst>
      <p:ext uri="{BB962C8B-B14F-4D97-AF65-F5344CB8AC3E}">
        <p14:creationId xmlns:p14="http://schemas.microsoft.com/office/powerpoint/2010/main" val="2608812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5A9E3-05EA-9452-202E-444C13CC22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0D4EF1-BCDD-5306-B6B7-60532B503E92}"/>
              </a:ext>
            </a:extLst>
          </p:cNvPr>
          <p:cNvSpPr>
            <a:spLocks noGrp="1"/>
          </p:cNvSpPr>
          <p:nvPr>
            <p:ph type="title"/>
          </p:nvPr>
        </p:nvSpPr>
        <p:spPr>
          <a:xfrm>
            <a:off x="838200" y="355754"/>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DAY-BY-DAY CALL VOLUME</a:t>
            </a:r>
          </a:p>
        </p:txBody>
      </p:sp>
      <p:pic>
        <p:nvPicPr>
          <p:cNvPr id="8" name="Content Placeholder 7">
            <a:extLst>
              <a:ext uri="{FF2B5EF4-FFF2-40B4-BE49-F238E27FC236}">
                <a16:creationId xmlns:a16="http://schemas.microsoft.com/office/drawing/2014/main" id="{7265A52F-1A28-E284-C05E-4FB8F27B0853}"/>
              </a:ext>
            </a:extLst>
          </p:cNvPr>
          <p:cNvPicPr>
            <a:picLocks noGrp="1" noChangeAspect="1"/>
          </p:cNvPicPr>
          <p:nvPr>
            <p:ph sz="half" idx="1"/>
          </p:nvPr>
        </p:nvPicPr>
        <p:blipFill>
          <a:blip r:embed="rId2"/>
          <a:stretch>
            <a:fillRect/>
          </a:stretch>
        </p:blipFill>
        <p:spPr>
          <a:xfrm>
            <a:off x="8663796" y="1298892"/>
            <a:ext cx="3246121" cy="2057687"/>
          </a:xfrm>
          <a:prstGeom prst="rect">
            <a:avLst/>
          </a:prstGeom>
          <a:ln>
            <a:solidFill>
              <a:schemeClr val="tx1"/>
            </a:solidFill>
          </a:ln>
        </p:spPr>
      </p:pic>
      <p:sp>
        <p:nvSpPr>
          <p:cNvPr id="7" name="Content Placeholder 6">
            <a:extLst>
              <a:ext uri="{FF2B5EF4-FFF2-40B4-BE49-F238E27FC236}">
                <a16:creationId xmlns:a16="http://schemas.microsoft.com/office/drawing/2014/main" id="{069AE4A1-FC39-8E2C-1D43-2049E388CE06}"/>
              </a:ext>
            </a:extLst>
          </p:cNvPr>
          <p:cNvSpPr>
            <a:spLocks noGrp="1"/>
          </p:cNvSpPr>
          <p:nvPr>
            <p:ph sz="half" idx="2"/>
          </p:nvPr>
        </p:nvSpPr>
        <p:spPr>
          <a:xfrm>
            <a:off x="416943" y="1109113"/>
            <a:ext cx="8246853" cy="4981136"/>
          </a:xfrm>
        </p:spPr>
        <p:txBody>
          <a:bodyPr>
            <a:noAutofit/>
          </a:bodyPr>
          <a:lstStyle/>
          <a:p>
            <a:pPr algn="just">
              <a:buFont typeface="Wingdings" panose="05000000000000000000" pitchFamily="2" charset="2"/>
              <a:buChar char="§"/>
            </a:pPr>
            <a:r>
              <a:rPr lang="en-US" sz="2400" dirty="0">
                <a:cs typeface="Times New Roman" panose="02020603050405020304" pitchFamily="18" charset="0"/>
              </a:rPr>
              <a:t>After understanding what times of the day see the most calls, the next question is: Which days are customers most active?</a:t>
            </a:r>
          </a:p>
          <a:p>
            <a:pPr algn="just">
              <a:buFont typeface="Wingdings" panose="05000000000000000000" pitchFamily="2" charset="2"/>
              <a:buChar char="§"/>
            </a:pPr>
            <a:r>
              <a:rPr lang="en-US" sz="2400" dirty="0"/>
              <a:t>Calls remain consistent throughout the week, but Monday (1,394) and Sunday (1,388) lead in activity, followed by Saturday (1,299) and Tuesday (1,271).</a:t>
            </a:r>
          </a:p>
          <a:p>
            <a:pPr algn="just">
              <a:buFont typeface="Wingdings" panose="05000000000000000000" pitchFamily="2" charset="2"/>
              <a:buChar char="§"/>
            </a:pPr>
            <a:r>
              <a:rPr lang="en-US" sz="2400" dirty="0"/>
              <a:t>Midweek dips occur on Wednesday (1,130) and Thursday (822) — the lowest.</a:t>
            </a:r>
          </a:p>
          <a:p>
            <a:pPr algn="just">
              <a:buFont typeface="Wingdings" panose="05000000000000000000" pitchFamily="2" charset="2"/>
              <a:buChar char="§"/>
            </a:pPr>
            <a:r>
              <a:rPr lang="en-US" sz="2400" dirty="0"/>
              <a:t>This shows that weekends and early weekdays drive engagement, while Thursday stays quiet.</a:t>
            </a:r>
          </a:p>
          <a:p>
            <a:pPr algn="just">
              <a:buFont typeface="Wingdings" panose="05000000000000000000" pitchFamily="2" charset="2"/>
              <a:buChar char="§"/>
            </a:pPr>
            <a:r>
              <a:rPr lang="en-US" sz="2400" dirty="0"/>
              <a:t>Such trends guide staffing decisions—more agents on high-volume days (Sunday, Monday, Saturday) and fewer on low ones like Thursday to optimize efficiency.</a:t>
            </a:r>
            <a:endParaRPr lang="en-IN" sz="2400" dirty="0">
              <a:cs typeface="Times New Roman" panose="02020603050405020304" pitchFamily="18" charset="0"/>
            </a:endParaRPr>
          </a:p>
        </p:txBody>
      </p:sp>
    </p:spTree>
    <p:extLst>
      <p:ext uri="{BB962C8B-B14F-4D97-AF65-F5344CB8AC3E}">
        <p14:creationId xmlns:p14="http://schemas.microsoft.com/office/powerpoint/2010/main" val="784776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8A57E0-3F41-D333-804C-2C9DD6AA7E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CB97F5-E1B6-BB35-D296-212975F80141}"/>
              </a:ext>
            </a:extLst>
          </p:cNvPr>
          <p:cNvSpPr>
            <a:spLocks noGrp="1"/>
          </p:cNvSpPr>
          <p:nvPr>
            <p:ph type="title"/>
          </p:nvPr>
        </p:nvSpPr>
        <p:spPr>
          <a:xfrm>
            <a:off x="838200" y="365616"/>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CALL STATUS</a:t>
            </a:r>
          </a:p>
        </p:txBody>
      </p:sp>
      <p:pic>
        <p:nvPicPr>
          <p:cNvPr id="8" name="Content Placeholder 7">
            <a:extLst>
              <a:ext uri="{FF2B5EF4-FFF2-40B4-BE49-F238E27FC236}">
                <a16:creationId xmlns:a16="http://schemas.microsoft.com/office/drawing/2014/main" id="{515C4940-8F41-F395-F98D-63D14C4B0299}"/>
              </a:ext>
            </a:extLst>
          </p:cNvPr>
          <p:cNvPicPr>
            <a:picLocks noGrp="1" noChangeAspect="1"/>
          </p:cNvPicPr>
          <p:nvPr>
            <p:ph sz="half" idx="1"/>
          </p:nvPr>
        </p:nvPicPr>
        <p:blipFill>
          <a:blip r:embed="rId2"/>
          <a:stretch>
            <a:fillRect/>
          </a:stretch>
        </p:blipFill>
        <p:spPr>
          <a:xfrm>
            <a:off x="8772921" y="1219632"/>
            <a:ext cx="3056139" cy="2118792"/>
          </a:xfrm>
          <a:prstGeom prst="rect">
            <a:avLst/>
          </a:prstGeom>
          <a:ln>
            <a:solidFill>
              <a:schemeClr val="tx1"/>
            </a:solidFill>
          </a:ln>
        </p:spPr>
      </p:pic>
      <p:sp>
        <p:nvSpPr>
          <p:cNvPr id="7" name="Content Placeholder 6">
            <a:extLst>
              <a:ext uri="{FF2B5EF4-FFF2-40B4-BE49-F238E27FC236}">
                <a16:creationId xmlns:a16="http://schemas.microsoft.com/office/drawing/2014/main" id="{2118E51F-2A37-516A-23B6-4B00ECA02415}"/>
              </a:ext>
            </a:extLst>
          </p:cNvPr>
          <p:cNvSpPr>
            <a:spLocks noGrp="1"/>
          </p:cNvSpPr>
          <p:nvPr>
            <p:ph sz="half" idx="2"/>
          </p:nvPr>
        </p:nvSpPr>
        <p:spPr>
          <a:xfrm>
            <a:off x="362940" y="1028398"/>
            <a:ext cx="8305571" cy="4978894"/>
          </a:xfrm>
        </p:spPr>
        <p:txBody>
          <a:bodyPr>
            <a:noAutofit/>
          </a:bodyPr>
          <a:lstStyle/>
          <a:p>
            <a:pPr algn="just">
              <a:buFont typeface="Wingdings" panose="05000000000000000000" pitchFamily="2" charset="2"/>
              <a:buChar char="§"/>
            </a:pPr>
            <a:r>
              <a:rPr lang="en-US" sz="2400" dirty="0"/>
              <a:t>After knowing when customers call, the next question is what happens to those calls.</a:t>
            </a:r>
          </a:p>
          <a:p>
            <a:pPr algn="just">
              <a:buFont typeface="Wingdings" panose="05000000000000000000" pitchFamily="2" charset="2"/>
              <a:buChar char="§"/>
            </a:pPr>
            <a:r>
              <a:rPr lang="en-US" sz="2400" dirty="0"/>
              <a:t>The data exposes a clear issue — only 39.9% of calls complete successfully, while 60.1% fail due to No-Answer (19.8%), Failed (15.7%), Busy (14.5%), and Incomplete (10.1%).</a:t>
            </a:r>
          </a:p>
          <a:p>
            <a:pPr algn="just">
              <a:buFont typeface="Wingdings" panose="05000000000000000000" pitchFamily="2" charset="2"/>
              <a:buChar char="§"/>
            </a:pPr>
            <a:r>
              <a:rPr lang="en-US" sz="2400" dirty="0"/>
              <a:t>This means most call attempts don’t convert, leading to lost revenue and poor customer experience.</a:t>
            </a:r>
          </a:p>
          <a:p>
            <a:pPr algn="just">
              <a:buFont typeface="Wingdings" panose="05000000000000000000" pitchFamily="2" charset="2"/>
              <a:buChar char="§"/>
            </a:pPr>
            <a:r>
              <a:rPr lang="en-US" sz="2400" dirty="0"/>
              <a:t>To fix this, system optimization is needed to reduce failed and incomplete calls.</a:t>
            </a:r>
          </a:p>
          <a:p>
            <a:pPr algn="just">
              <a:buFont typeface="Wingdings" panose="05000000000000000000" pitchFamily="2" charset="2"/>
              <a:buChar char="§"/>
            </a:pPr>
            <a:r>
              <a:rPr lang="en-US" sz="2400" dirty="0"/>
              <a:t>Finally, smarter agent routing and availability management can cut “Busy” and “No-Answer” rates, ensuring more successful connections.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796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184FA-6DC0-6C7D-FA29-2D3E62EBCC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53947-AB5C-4FD8-698B-7219D223673B}"/>
              </a:ext>
            </a:extLst>
          </p:cNvPr>
          <p:cNvSpPr>
            <a:spLocks noGrp="1"/>
          </p:cNvSpPr>
          <p:nvPr>
            <p:ph type="title"/>
          </p:nvPr>
        </p:nvSpPr>
        <p:spPr>
          <a:xfrm>
            <a:off x="838200" y="446370"/>
            <a:ext cx="10515600" cy="662782"/>
          </a:xfrm>
        </p:spPr>
        <p:txBody>
          <a:bodyPr>
            <a:normAutofit/>
          </a:bodyPr>
          <a:lstStyle/>
          <a:p>
            <a:pPr algn="ctr"/>
            <a:r>
              <a:rPr lang="en-IN" sz="3000" b="1" dirty="0">
                <a:solidFill>
                  <a:srgbClr val="C00000"/>
                </a:solidFill>
                <a:latin typeface="Times New Roman" panose="02020603050405020304" pitchFamily="18" charset="0"/>
                <a:cs typeface="Times New Roman" panose="02020603050405020304" pitchFamily="18" charset="0"/>
              </a:rPr>
              <a:t>CHAT STATUS</a:t>
            </a:r>
          </a:p>
        </p:txBody>
      </p:sp>
      <p:pic>
        <p:nvPicPr>
          <p:cNvPr id="6" name="Content Placeholder 5">
            <a:extLst>
              <a:ext uri="{FF2B5EF4-FFF2-40B4-BE49-F238E27FC236}">
                <a16:creationId xmlns:a16="http://schemas.microsoft.com/office/drawing/2014/main" id="{D4CA16CB-4B21-20C5-8E5B-C007A8B739C7}"/>
              </a:ext>
            </a:extLst>
          </p:cNvPr>
          <p:cNvPicPr>
            <a:picLocks noGrp="1" noChangeAspect="1"/>
          </p:cNvPicPr>
          <p:nvPr>
            <p:ph sz="half" idx="1"/>
          </p:nvPr>
        </p:nvPicPr>
        <p:blipFill>
          <a:blip r:embed="rId3"/>
          <a:stretch>
            <a:fillRect/>
          </a:stretch>
        </p:blipFill>
        <p:spPr>
          <a:xfrm>
            <a:off x="8681599" y="1399785"/>
            <a:ext cx="3094060" cy="2072345"/>
          </a:xfrm>
          <a:prstGeom prst="rect">
            <a:avLst/>
          </a:prstGeom>
          <a:ln>
            <a:solidFill>
              <a:schemeClr val="tx1"/>
            </a:solidFill>
          </a:ln>
        </p:spPr>
      </p:pic>
      <p:sp>
        <p:nvSpPr>
          <p:cNvPr id="7" name="Content Placeholder 6">
            <a:extLst>
              <a:ext uri="{FF2B5EF4-FFF2-40B4-BE49-F238E27FC236}">
                <a16:creationId xmlns:a16="http://schemas.microsoft.com/office/drawing/2014/main" id="{9B6A0841-93BB-C65F-56A8-477D13543EA4}"/>
              </a:ext>
            </a:extLst>
          </p:cNvPr>
          <p:cNvSpPr>
            <a:spLocks noGrp="1"/>
          </p:cNvSpPr>
          <p:nvPr>
            <p:ph sz="half" idx="2"/>
          </p:nvPr>
        </p:nvSpPr>
        <p:spPr>
          <a:xfrm>
            <a:off x="310551" y="1214314"/>
            <a:ext cx="8302036" cy="4996705"/>
          </a:xfrm>
        </p:spPr>
        <p:txBody>
          <a:bodyPr>
            <a:noAutofit/>
          </a:bodyPr>
          <a:lstStyle/>
          <a:p>
            <a:pPr algn="just">
              <a:buFont typeface="Wingdings" panose="05000000000000000000" pitchFamily="2" charset="2"/>
              <a:buChar char="§"/>
            </a:pPr>
            <a:r>
              <a:rPr lang="en-US" sz="2400" dirty="0">
                <a:cs typeface="Times New Roman" panose="02020603050405020304" pitchFamily="18" charset="0"/>
              </a:rPr>
              <a:t>Moving from calls to chats, we now explore how effective this channel is in resolving customer queries.</a:t>
            </a:r>
          </a:p>
          <a:p>
            <a:pPr algn="just">
              <a:buFont typeface="Wingdings" panose="05000000000000000000" pitchFamily="2" charset="2"/>
              <a:buChar char="§"/>
            </a:pPr>
            <a:r>
              <a:rPr lang="en-US" sz="2400" dirty="0"/>
              <a:t>The findings show a clear struggle — only 28.4% of chats complete successfully, while 71% end as failed or incomplete.</a:t>
            </a:r>
          </a:p>
          <a:p>
            <a:pPr algn="just">
              <a:buFont typeface="Wingdings" panose="05000000000000000000" pitchFamily="2" charset="2"/>
              <a:buChar char="§"/>
            </a:pPr>
            <a:r>
              <a:rPr lang="en-US" sz="2400" dirty="0"/>
              <a:t>Failed (37.2%) and Incomplete (34%) chats dominate, revealing major reliability and engagement gaps.</a:t>
            </a:r>
          </a:p>
          <a:p>
            <a:pPr algn="just">
              <a:buFont typeface="Wingdings" panose="05000000000000000000" pitchFamily="2" charset="2"/>
              <a:buChar char="§"/>
            </a:pPr>
            <a:r>
              <a:rPr lang="en-US" sz="2400" dirty="0"/>
              <a:t>This suggests that customers choosing chat for convenience often face unfinished or frustrating experiences, weakening platform trust.</a:t>
            </a:r>
          </a:p>
          <a:p>
            <a:pPr algn="just">
              <a:buFont typeface="Wingdings" panose="05000000000000000000" pitchFamily="2" charset="2"/>
              <a:buChar char="§"/>
            </a:pPr>
            <a:r>
              <a:rPr lang="en-US" sz="2400" dirty="0"/>
              <a:t>Implement AI chatbots, predictive analytics to cut wait times and boost response accuracy. System optimization is needed to reduce failed and incomplete chats.</a:t>
            </a:r>
            <a:endParaRPr lang="en-US" sz="2400" dirty="0">
              <a:cs typeface="Times New Roman" panose="02020603050405020304" pitchFamily="18" charset="0"/>
            </a:endParaRPr>
          </a:p>
        </p:txBody>
      </p:sp>
    </p:spTree>
    <p:extLst>
      <p:ext uri="{BB962C8B-B14F-4D97-AF65-F5344CB8AC3E}">
        <p14:creationId xmlns:p14="http://schemas.microsoft.com/office/powerpoint/2010/main" val="21206938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TM03457510[[fn=Savon]]</Template>
  <TotalTime>8405</TotalTime>
  <Words>1149</Words>
  <Application>Microsoft Office PowerPoint</Application>
  <PresentationFormat>Widescreen</PresentationFormat>
  <Paragraphs>79</Paragraphs>
  <Slides>15</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Garamond</vt:lpstr>
      <vt:lpstr>Times New Roman</vt:lpstr>
      <vt:lpstr>Wingdings</vt:lpstr>
      <vt:lpstr>Savon</vt:lpstr>
      <vt:lpstr>ASTROSAGE</vt:lpstr>
      <vt:lpstr>PROBLEM STATEMENT</vt:lpstr>
      <vt:lpstr>DATA OVERVIEW</vt:lpstr>
      <vt:lpstr>WEBSITE DISTRIBUTION</vt:lpstr>
      <vt:lpstr>REVENUE GENERATED BY CATEGORY CONSULTATION TYPE</vt:lpstr>
      <vt:lpstr>CALL DISTRIBUTION OVER HOURS</vt:lpstr>
      <vt:lpstr>DAY-BY-DAY CALL VOLUME</vt:lpstr>
      <vt:lpstr>CALL STATUS</vt:lpstr>
      <vt:lpstr>CHAT STATUS</vt:lpstr>
      <vt:lpstr>RATING-WISE GURU/USER DISTRIBUTION</vt:lpstr>
      <vt:lpstr>TOP 10 GURUS</vt:lpstr>
      <vt:lpstr>CONCLUSION</vt:lpstr>
      <vt:lpstr>RECOMMENDATIONS</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Zaid Inamdar</dc:creator>
  <cp:lastModifiedBy>Mohammed Zaid Inamdar</cp:lastModifiedBy>
  <cp:revision>176</cp:revision>
  <dcterms:created xsi:type="dcterms:W3CDTF">2025-09-08T10:11:55Z</dcterms:created>
  <dcterms:modified xsi:type="dcterms:W3CDTF">2025-10-10T07:34:02Z</dcterms:modified>
</cp:coreProperties>
</file>