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8" r:id="rId6"/>
    <p:sldId id="276" r:id="rId7"/>
    <p:sldId id="265" r:id="rId8"/>
    <p:sldId id="272" r:id="rId9"/>
    <p:sldId id="279" r:id="rId10"/>
    <p:sldId id="280" r:id="rId11"/>
    <p:sldId id="273" r:id="rId12"/>
    <p:sldId id="275" r:id="rId13"/>
    <p:sldId id="282" r:id="rId14"/>
    <p:sldId id="283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0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4618" autoAdjust="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2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4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8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6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3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3042" y="4696641"/>
            <a:ext cx="5281712" cy="646331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T5 boot camp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C7DF7E-A4A0-E344-9CC3-F7E715433FFE}"/>
              </a:ext>
            </a:extLst>
          </p:cNvPr>
          <p:cNvSpPr/>
          <p:nvPr/>
        </p:nvSpPr>
        <p:spPr>
          <a:xfrm>
            <a:off x="3113042" y="5510449"/>
            <a:ext cx="249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CEBFF"/>
                </a:solidFill>
                <a:latin typeface="Abadi" panose="020F0502020204030204" pitchFamily="34" charset="0"/>
              </a:rPr>
              <a:t>Mohammed </a:t>
            </a:r>
            <a:r>
              <a:rPr lang="en-US" dirty="0" err="1">
                <a:solidFill>
                  <a:srgbClr val="7CEBFF"/>
                </a:solidFill>
                <a:latin typeface="Abadi" panose="020F0502020204030204" pitchFamily="34" charset="0"/>
              </a:rPr>
              <a:t>Saeedi</a:t>
            </a:r>
            <a:endParaRPr lang="en-US" dirty="0">
              <a:solidFill>
                <a:srgbClr val="7CEBFF"/>
              </a:solidFill>
              <a:latin typeface="Abadi" panose="020F0502020204030204" pitchFamily="34" charset="0"/>
            </a:endParaRPr>
          </a:p>
          <a:p>
            <a:endParaRPr lang="en-US" dirty="0">
              <a:solidFill>
                <a:srgbClr val="7CEBFF"/>
              </a:solidFill>
              <a:latin typeface="Abad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A3DDDA8-8E3D-DE40-91DF-7A251FA767F3}"/>
              </a:ext>
            </a:extLst>
          </p:cNvPr>
          <p:cNvCxnSpPr/>
          <p:nvPr/>
        </p:nvCxnSpPr>
        <p:spPr>
          <a:xfrm>
            <a:off x="6032133" y="5510449"/>
            <a:ext cx="0" cy="646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CD69423E-FDCD-3D40-913A-55F7A966DDF4}"/>
              </a:ext>
            </a:extLst>
          </p:cNvPr>
          <p:cNvSpPr txBox="1">
            <a:spLocks/>
          </p:cNvSpPr>
          <p:nvPr/>
        </p:nvSpPr>
        <p:spPr>
          <a:xfrm>
            <a:off x="1386981" y="2810933"/>
            <a:ext cx="9290303" cy="8719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Classification project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EC7DF7E-A4A0-E344-9CC3-F7E715433FFE}"/>
              </a:ext>
            </a:extLst>
          </p:cNvPr>
          <p:cNvSpPr/>
          <p:nvPr/>
        </p:nvSpPr>
        <p:spPr>
          <a:xfrm>
            <a:off x="6536181" y="5510449"/>
            <a:ext cx="249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CEBFF"/>
                </a:solidFill>
                <a:latin typeface="Abadi" panose="020F0502020204030204" pitchFamily="34" charset="0"/>
              </a:rPr>
              <a:t>SDAIA</a:t>
            </a:r>
            <a:endParaRPr lang="en-US" dirty="0">
              <a:solidFill>
                <a:srgbClr val="7CEBFF"/>
              </a:solidFill>
              <a:latin typeface="Abadi" panose="020F0502020204030204" pitchFamily="34" charset="0"/>
            </a:endParaRPr>
          </a:p>
          <a:p>
            <a:endParaRPr lang="en-US" dirty="0">
              <a:solidFill>
                <a:srgbClr val="7CEBFF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results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189747" y="1902403"/>
            <a:ext cx="1156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latin typeface="Times-Roman"/>
              </a:rPr>
              <a:t>Naive </a:t>
            </a:r>
            <a:r>
              <a:rPr lang="en-US" sz="1600" dirty="0" smtClean="0">
                <a:latin typeface="Times-Roman"/>
              </a:rPr>
              <a:t>Bayes Classifier </a:t>
            </a:r>
            <a:endParaRPr lang="en-US" sz="1600" dirty="0">
              <a:latin typeface="Times-Roman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0" y="3479157"/>
            <a:ext cx="4712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latin typeface="Times-Roman"/>
              </a:rPr>
              <a:t>Validation accuracy   </a:t>
            </a:r>
            <a:r>
              <a:rPr lang="en-US" dirty="0">
                <a:latin typeface="Times-Roman"/>
              </a:rPr>
              <a:t>0.6533780828008577</a:t>
            </a:r>
          </a:p>
          <a:p>
            <a:pPr lvl="0" algn="ctr"/>
            <a:r>
              <a:rPr lang="en-US" dirty="0" smtClean="0">
                <a:latin typeface="Times-Roman"/>
              </a:rPr>
              <a:t>Test accuracy </a:t>
            </a:r>
            <a:r>
              <a:rPr lang="en-US" dirty="0">
                <a:latin typeface="Times-Roman"/>
              </a:rPr>
              <a:t>0.6555424558746332</a:t>
            </a:r>
            <a:endParaRPr lang="en-US" dirty="0">
              <a:latin typeface="Times-Roman"/>
            </a:endParaRPr>
          </a:p>
        </p:txBody>
      </p:sp>
      <p:sp>
        <p:nvSpPr>
          <p:cNvPr id="19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6400800" y="3161434"/>
            <a:ext cx="5358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latin typeface="Times-Roman"/>
              </a:rPr>
              <a:t>True Positives(TP) =  </a:t>
            </a:r>
            <a:r>
              <a:rPr lang="en-US" dirty="0" smtClean="0">
                <a:latin typeface="Times-Roman"/>
              </a:rPr>
              <a:t>36504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True Negatives(TN) =  </a:t>
            </a:r>
            <a:r>
              <a:rPr lang="en-US" dirty="0" smtClean="0">
                <a:latin typeface="Times-Roman"/>
              </a:rPr>
              <a:t>39672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False Positives(FP) =  </a:t>
            </a:r>
            <a:r>
              <a:rPr lang="en-US" dirty="0" smtClean="0">
                <a:latin typeface="Times-Roman"/>
              </a:rPr>
              <a:t>22850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False Negatives(FN) =  </a:t>
            </a:r>
            <a:r>
              <a:rPr lang="en-US" dirty="0" smtClean="0">
                <a:latin typeface="Times-Roman"/>
              </a:rPr>
              <a:t>17177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 Classification accuracy for testing data set : 0.6555 </a:t>
            </a:r>
          </a:p>
          <a:p>
            <a:pPr lvl="0" algn="ctr"/>
            <a:r>
              <a:rPr lang="en-US" dirty="0">
                <a:latin typeface="Times-Roman"/>
              </a:rPr>
              <a:t> Classification error  for testing data set : </a:t>
            </a:r>
            <a:r>
              <a:rPr lang="en-US" dirty="0" smtClean="0">
                <a:latin typeface="Times-Roman"/>
              </a:rPr>
              <a:t>0.3445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 Precision for testing data set 0.62 </a:t>
            </a:r>
          </a:p>
          <a:p>
            <a:pPr lvl="0" algn="ctr"/>
            <a:r>
              <a:rPr lang="en-US" dirty="0">
                <a:latin typeface="Times-Roman"/>
              </a:rPr>
              <a:t> Recall for testing data set 0.68 </a:t>
            </a:r>
          </a:p>
          <a:p>
            <a:pPr lvl="0" algn="ctr"/>
            <a:r>
              <a:rPr lang="en-US" dirty="0">
                <a:latin typeface="Times-Roman"/>
              </a:rPr>
              <a:t>F-Measure for testing data set  0.65</a:t>
            </a: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6604126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results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189747" y="1902403"/>
            <a:ext cx="1156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 smtClean="0">
                <a:latin typeface="Times-Roman"/>
              </a:rPr>
              <a:t>Random Forest Classifier </a:t>
            </a:r>
            <a:endParaRPr lang="en-US" sz="1600" dirty="0">
              <a:latin typeface="Times-Roman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0" y="3479157"/>
            <a:ext cx="4712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latin typeface="Times-Roman"/>
              </a:rPr>
              <a:t>Number of estimators used:  37</a:t>
            </a:r>
          </a:p>
          <a:p>
            <a:pPr lvl="0" algn="ctr"/>
            <a:r>
              <a:rPr lang="en-US" dirty="0" smtClean="0">
                <a:latin typeface="Times-Roman"/>
              </a:rPr>
              <a:t>Train accuracy   </a:t>
            </a:r>
            <a:r>
              <a:rPr lang="en-US" dirty="0">
                <a:latin typeface="Times-Roman"/>
              </a:rPr>
              <a:t>0.999941604224166</a:t>
            </a:r>
          </a:p>
          <a:p>
            <a:pPr lvl="0" algn="ctr"/>
            <a:r>
              <a:rPr lang="en-US" dirty="0" smtClean="0">
                <a:latin typeface="Times-Roman"/>
              </a:rPr>
              <a:t>Validation accuracy   </a:t>
            </a:r>
            <a:r>
              <a:rPr lang="en-US" dirty="0">
                <a:latin typeface="Times-Roman"/>
              </a:rPr>
              <a:t>0.9441492222628601</a:t>
            </a:r>
          </a:p>
          <a:p>
            <a:pPr lvl="0" algn="ctr"/>
            <a:r>
              <a:rPr lang="en-US" dirty="0" smtClean="0">
                <a:latin typeface="Times-Roman"/>
              </a:rPr>
              <a:t>Test accuracy </a:t>
            </a:r>
            <a:r>
              <a:rPr lang="en-US" dirty="0">
                <a:latin typeface="Times-Roman"/>
              </a:rPr>
              <a:t>0.946266447509961</a:t>
            </a:r>
            <a:endParaRPr lang="en-US" dirty="0">
              <a:latin typeface="Times-Roman"/>
            </a:endParaRPr>
          </a:p>
        </p:txBody>
      </p:sp>
      <p:sp>
        <p:nvSpPr>
          <p:cNvPr id="19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6400800" y="3161434"/>
            <a:ext cx="5358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latin typeface="Times-Roman"/>
              </a:rPr>
              <a:t>True Positives(TP) =  </a:t>
            </a:r>
            <a:r>
              <a:rPr lang="en-US" dirty="0" smtClean="0">
                <a:latin typeface="Times-Roman"/>
              </a:rPr>
              <a:t>55882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True Negatives(TN) =  </a:t>
            </a:r>
            <a:r>
              <a:rPr lang="en-US" dirty="0" smtClean="0">
                <a:latin typeface="Times-Roman"/>
              </a:rPr>
              <a:t>53350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False Positives(FP) =  </a:t>
            </a:r>
            <a:r>
              <a:rPr lang="en-US" dirty="0" smtClean="0">
                <a:latin typeface="Times-Roman"/>
              </a:rPr>
              <a:t>3472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False Negatives(FN) =  </a:t>
            </a:r>
            <a:r>
              <a:rPr lang="en-US" dirty="0" smtClean="0">
                <a:latin typeface="Times-Roman"/>
              </a:rPr>
              <a:t>3499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 Classification accuracy for testing data set : 0.9400 </a:t>
            </a:r>
          </a:p>
          <a:p>
            <a:pPr lvl="0" algn="ctr"/>
            <a:r>
              <a:rPr lang="en-US" dirty="0">
                <a:latin typeface="Times-Roman"/>
              </a:rPr>
              <a:t> Classification error  for testing data set : </a:t>
            </a:r>
            <a:r>
              <a:rPr lang="en-US" dirty="0" smtClean="0">
                <a:latin typeface="Times-Roman"/>
              </a:rPr>
              <a:t>0.0600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 Precision for testing data set 0.94 </a:t>
            </a:r>
          </a:p>
          <a:p>
            <a:pPr lvl="0" algn="ctr"/>
            <a:r>
              <a:rPr lang="en-US" dirty="0">
                <a:latin typeface="Times-Roman"/>
              </a:rPr>
              <a:t> Recall for testing data set 0.94 </a:t>
            </a:r>
          </a:p>
          <a:p>
            <a:pPr lvl="0" algn="ctr"/>
            <a:r>
              <a:rPr lang="en-US" dirty="0">
                <a:latin typeface="Times-Roman"/>
              </a:rPr>
              <a:t>F-Measure for testing data set  0.94</a:t>
            </a: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0538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Algorithm Comparison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189747" y="1902403"/>
            <a:ext cx="11569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smtClean="0"/>
              <a:t>Here is the comparison of all three classifier after applied 10 fold cross validation  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65" y="2487178"/>
            <a:ext cx="6691679" cy="437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7543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078A52F-85EA-4C0B-962B-D9D9DD4DD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19797D5-5700-4683-B30A-5B4D56CB8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856A7B9-9801-42EC-A4C9-7E22A56EF5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54DB8-C150-4290-85D6-F5B0262BF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28D511D2-9CF1-40DE-BB88-A5A48A0E8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="" xmlns:a16="http://schemas.microsoft.com/office/drawing/2014/main" id="{86E064D6-0A74-4384-8683-CA6F717F0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0ADCA80-A0B1-4379-94EC-0A1A73BE1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18">
              <a:extLst>
                <a:ext uri="{FF2B5EF4-FFF2-40B4-BE49-F238E27FC236}">
                  <a16:creationId xmlns="" xmlns:a16="http://schemas.microsoft.com/office/drawing/2014/main" id="{1EB4D79C-3A0E-4CB5-9A3D-BB816FD52C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3839C3D0-536E-4C48-A1C1-D9B718A843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68EFA-B942-784E-8422-874EB327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839046"/>
            <a:ext cx="3412067" cy="2064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Any Questions feel free to Ask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78AEE4-5B08-4454-AB61-C6D9ED2A8C7D}"/>
              </a:ext>
            </a:extLst>
          </p:cNvPr>
          <p:cNvSpPr txBox="1"/>
          <p:nvPr/>
        </p:nvSpPr>
        <p:spPr>
          <a:xfrm>
            <a:off x="583101" y="5514109"/>
            <a:ext cx="326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Thank You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703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="" xmlns:a16="http://schemas.microsoft.com/office/drawing/2014/main" id="{8F404549-B4DC-481C-926C-DED3EF1C58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E8FD5CD-351E-4B06-8B78-BD5102D00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FD3504-03E0-4FDC-9423-7B8C4A6F52F6}"/>
              </a:ext>
            </a:extLst>
          </p:cNvPr>
          <p:cNvSpPr txBox="1"/>
          <p:nvPr/>
        </p:nvSpPr>
        <p:spPr>
          <a:xfrm>
            <a:off x="442377" y="2607734"/>
            <a:ext cx="3707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Project Goal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EDFD76-09B8-40E3-BFE0-C475E2145AA2}"/>
              </a:ext>
            </a:extLst>
          </p:cNvPr>
          <p:cNvSpPr txBox="1"/>
          <p:nvPr/>
        </p:nvSpPr>
        <p:spPr>
          <a:xfrm>
            <a:off x="4334933" y="2607734"/>
            <a:ext cx="766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16191F"/>
                </a:solidFill>
                <a:latin typeface="Amazon Ember"/>
              </a:rPr>
              <a:t>The goal of this project was to use binary classification models to predict the type of cover type  in different wilderness areas with good </a:t>
            </a:r>
            <a:r>
              <a:rPr lang="en-US" sz="1600" b="1" dirty="0" smtClean="0">
                <a:solidFill>
                  <a:srgbClr val="16191F"/>
                </a:solidFill>
                <a:latin typeface="Amazon Ember"/>
              </a:rPr>
              <a:t>accuracy.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7725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="" xmlns:a16="http://schemas.microsoft.com/office/drawing/2014/main" id="{8F404549-B4DC-481C-926C-DED3EF1C58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E8FD5CD-351E-4B06-8B78-BD5102D00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7901F9-E7FA-4E41-B17D-314CC34C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Data-set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611797-F2B8-7040-B459-E3D3E25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Data-set contain 581012 Instances and 54 </a:t>
            </a:r>
            <a:r>
              <a:rPr lang="en-GB" dirty="0" smtClean="0">
                <a:solidFill>
                  <a:schemeClr val="bg1"/>
                </a:solidFill>
              </a:rPr>
              <a:t>Attributes. Data-set has 7 classes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7" y="1450202"/>
            <a:ext cx="750862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083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exploration</a:t>
            </a:r>
            <a:endParaRPr lang="x-none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F3CED4-9D18-4283-A300-78048EEC26F9}"/>
              </a:ext>
            </a:extLst>
          </p:cNvPr>
          <p:cNvSpPr/>
          <p:nvPr/>
        </p:nvSpPr>
        <p:spPr>
          <a:xfrm>
            <a:off x="581192" y="2114261"/>
            <a:ext cx="8510054" cy="39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Number of instances = </a:t>
            </a:r>
            <a:r>
              <a:rPr lang="en-US" dirty="0" smtClean="0"/>
              <a:t>581012                                       Number </a:t>
            </a:r>
            <a:r>
              <a:rPr lang="en-US" dirty="0"/>
              <a:t>of attributes = 55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60682"/>
              </p:ext>
            </p:extLst>
          </p:nvPr>
        </p:nvGraphicFramePr>
        <p:xfrm>
          <a:off x="581192" y="3334043"/>
          <a:ext cx="62640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016"/>
                <a:gridCol w="3132016"/>
              </a:tblGrid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instances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211840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283301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35754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2747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9493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17367</a:t>
                      </a:r>
                      <a:endParaRPr lang="en-US" dirty="0"/>
                    </a:p>
                  </a:txBody>
                  <a:tcPr/>
                </a:tc>
              </a:tr>
              <a:tr h="30641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53" y="3387968"/>
            <a:ext cx="5065400" cy="30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7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134"/>
            <a:ext cx="11029616" cy="1013800"/>
          </a:xfrm>
        </p:spPr>
        <p:txBody>
          <a:bodyPr/>
          <a:lstStyle/>
          <a:p>
            <a:pPr algn="ctr"/>
            <a:r>
              <a:rPr lang="en-US" b="1" dirty="0" smtClean="0"/>
              <a:t>Convert to binary classification</a:t>
            </a:r>
            <a:endParaRPr lang="x-none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4F3CED4-9D18-4283-A300-78048EEC26F9}"/>
              </a:ext>
            </a:extLst>
          </p:cNvPr>
          <p:cNvSpPr/>
          <p:nvPr/>
        </p:nvSpPr>
        <p:spPr>
          <a:xfrm>
            <a:off x="581192" y="2114260"/>
            <a:ext cx="11147746" cy="128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converted classes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1,3,4,5,6,7 to 0 and class 2 t0 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converted to binary classification results: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83114"/>
              </p:ext>
            </p:extLst>
          </p:nvPr>
        </p:nvGraphicFramePr>
        <p:xfrm>
          <a:off x="2091065" y="362112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</a:t>
                      </a:r>
                      <a:r>
                        <a:rPr lang="en-US" baseline="0" dirty="0" smtClean="0"/>
                        <a:t>nstances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297711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0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134"/>
            <a:ext cx="11029616" cy="1013800"/>
          </a:xfrm>
        </p:spPr>
        <p:txBody>
          <a:bodyPr/>
          <a:lstStyle/>
          <a:p>
            <a:pPr algn="ctr"/>
            <a:r>
              <a:rPr lang="en-US" b="1" dirty="0"/>
              <a:t>feature engineering</a:t>
            </a:r>
            <a:endParaRPr lang="x-none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F3CED4-9D18-4283-A300-78048EEC26F9}"/>
              </a:ext>
            </a:extLst>
          </p:cNvPr>
          <p:cNvSpPr/>
          <p:nvPr/>
        </p:nvSpPr>
        <p:spPr>
          <a:xfrm>
            <a:off x="581192" y="2114260"/>
            <a:ext cx="11147746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used  </a:t>
            </a:r>
            <a:r>
              <a:rPr lang="en-US" dirty="0" smtClean="0"/>
              <a:t>Extra Trees Classifier to extract most 10 impotent features in my data-set</a:t>
            </a:r>
            <a:endParaRPr lang="en-US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1" y="2526520"/>
            <a:ext cx="8616461" cy="388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0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134"/>
            <a:ext cx="11029616" cy="1013800"/>
          </a:xfrm>
        </p:spPr>
        <p:txBody>
          <a:bodyPr/>
          <a:lstStyle/>
          <a:p>
            <a:pPr algn="ctr"/>
            <a:r>
              <a:rPr lang="en-US" b="1" dirty="0" smtClean="0"/>
              <a:t>Data processing</a:t>
            </a:r>
            <a:endParaRPr lang="x-none" b="1" dirty="0"/>
          </a:p>
        </p:txBody>
      </p:sp>
      <p:sp>
        <p:nvSpPr>
          <p:cNvPr id="9" name="مربع نص 8">
            <a:extLst>
              <a:ext uri="{FF2B5EF4-FFF2-40B4-BE49-F238E27FC236}">
                <a16:creationId xmlns="" xmlns:a16="http://schemas.microsoft.com/office/drawing/2014/main" id="{20E0FC46-7183-4AFC-B4D2-60B3FEA619D0}"/>
              </a:ext>
            </a:extLst>
          </p:cNvPr>
          <p:cNvSpPr txBox="1"/>
          <p:nvPr/>
        </p:nvSpPr>
        <p:spPr>
          <a:xfrm>
            <a:off x="440515" y="2054171"/>
            <a:ext cx="11165331" cy="1304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effectLst/>
                <a:latin typeface="Times-Roman"/>
                <a:ea typeface="Calibri" panose="020F0502020204030204" pitchFamily="34" charset="0"/>
                <a:cs typeface="Times-Roman"/>
              </a:rPr>
              <a:t>I used 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fill NULL </a:t>
            </a:r>
            <a:r>
              <a:rPr lang="en-US" dirty="0" smtClean="0">
                <a:latin typeface="Times-Roman"/>
                <a:ea typeface="Calibri" panose="020F0502020204030204" pitchFamily="34" charset="0"/>
                <a:cs typeface="Times-Roman"/>
              </a:rPr>
              <a:t>strategies to deal with NULL data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I checked duplicated rows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en-US" dirty="0" smtClean="0"/>
              <a:t>divided </a:t>
            </a:r>
            <a:r>
              <a:rPr lang="en-US" dirty="0" smtClean="0"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my data into train validation test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4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</a:t>
            </a:r>
            <a:endParaRPr lang="x-none" b="1" dirty="0"/>
          </a:p>
        </p:txBody>
      </p:sp>
      <p:sp>
        <p:nvSpPr>
          <p:cNvPr id="9" name="مربع نص 8">
            <a:extLst>
              <a:ext uri="{FF2B5EF4-FFF2-40B4-BE49-F238E27FC236}">
                <a16:creationId xmlns="" xmlns:a16="http://schemas.microsoft.com/office/drawing/2014/main" id="{CC569D6A-3F10-4932-92D1-9DA8E8E45396}"/>
              </a:ext>
            </a:extLst>
          </p:cNvPr>
          <p:cNvSpPr txBox="1"/>
          <p:nvPr/>
        </p:nvSpPr>
        <p:spPr>
          <a:xfrm>
            <a:off x="581192" y="2152168"/>
            <a:ext cx="6689558" cy="1794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effectLst/>
                <a:latin typeface="Times-Roman"/>
                <a:ea typeface="Calibri" panose="020F0502020204030204" pitchFamily="34" charset="0"/>
                <a:cs typeface="Times-Roman"/>
              </a:rPr>
              <a:t>I used three models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Times-Roman"/>
              </a:rPr>
              <a:t>Decision Tree Classifier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Times-Roman"/>
              </a:rPr>
              <a:t>Naïve Bayes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Times-Roman"/>
              </a:rPr>
              <a:t>Random Forest Classifier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649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08D9D-07AA-EC4E-BB24-BDCF6E3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results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189747" y="1902403"/>
            <a:ext cx="1156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latin typeface="Times-Roman"/>
              </a:rPr>
              <a:t>Decision Tree Classifier </a:t>
            </a:r>
            <a:endParaRPr lang="en-US" sz="1600" dirty="0">
              <a:latin typeface="Times-Roman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0" y="3479157"/>
            <a:ext cx="4712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latin typeface="Times-Roman"/>
              </a:rPr>
              <a:t>Train accuracy </a:t>
            </a:r>
            <a:r>
              <a:rPr lang="en-US" dirty="0">
                <a:latin typeface="Times-Roman"/>
              </a:rPr>
              <a:t>0.8933170644750834 </a:t>
            </a:r>
            <a:r>
              <a:rPr lang="en-US" dirty="0" smtClean="0">
                <a:latin typeface="Times-Roman"/>
              </a:rPr>
              <a:t>validation accuracy </a:t>
            </a:r>
            <a:r>
              <a:rPr lang="en-US" dirty="0">
                <a:latin typeface="Times-Roman"/>
              </a:rPr>
              <a:t>0.8619005615197608 </a:t>
            </a:r>
            <a:r>
              <a:rPr lang="en-US" dirty="0" smtClean="0">
                <a:latin typeface="Times-Roman"/>
              </a:rPr>
              <a:t>test accuracy </a:t>
            </a:r>
            <a:r>
              <a:rPr lang="en-US" dirty="0">
                <a:latin typeface="Times-Roman"/>
              </a:rPr>
              <a:t>0.863901964665284</a:t>
            </a:r>
          </a:p>
        </p:txBody>
      </p:sp>
      <p:sp>
        <p:nvSpPr>
          <p:cNvPr id="19" name="مربع نص 9">
            <a:extLst>
              <a:ext uri="{FF2B5EF4-FFF2-40B4-BE49-F238E27FC236}">
                <a16:creationId xmlns="" xmlns:a16="http://schemas.microsoft.com/office/drawing/2014/main" id="{04A81F64-00C3-4BF1-88E3-70941A9383B7}"/>
              </a:ext>
            </a:extLst>
          </p:cNvPr>
          <p:cNvSpPr txBox="1"/>
          <p:nvPr/>
        </p:nvSpPr>
        <p:spPr>
          <a:xfrm>
            <a:off x="6400800" y="3161434"/>
            <a:ext cx="5358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latin typeface="Times-Roman"/>
              </a:rPr>
              <a:t>True Positives(TP) =  </a:t>
            </a:r>
            <a:r>
              <a:rPr lang="en-US" dirty="0" smtClean="0">
                <a:latin typeface="Times-Roman"/>
              </a:rPr>
              <a:t>49345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True Negatives(TN) =  </a:t>
            </a:r>
            <a:r>
              <a:rPr lang="en-US" dirty="0" smtClean="0">
                <a:latin typeface="Times-Roman"/>
              </a:rPr>
              <a:t>51043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False Positives(FP) =  </a:t>
            </a:r>
            <a:r>
              <a:rPr lang="en-US" dirty="0" smtClean="0">
                <a:latin typeface="Times-Roman"/>
              </a:rPr>
              <a:t>10009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False Negatives(FN) =  </a:t>
            </a:r>
            <a:r>
              <a:rPr lang="en-US" dirty="0" smtClean="0">
                <a:latin typeface="Times-Roman"/>
              </a:rPr>
              <a:t>5806</a:t>
            </a:r>
            <a:endParaRPr lang="en-US" dirty="0">
              <a:latin typeface="Times-Roman"/>
            </a:endParaRPr>
          </a:p>
          <a:p>
            <a:pPr lvl="0" algn="ctr"/>
            <a:r>
              <a:rPr lang="en-US" dirty="0">
                <a:latin typeface="Times-Roman"/>
              </a:rPr>
              <a:t> Classification accuracy for testing data set : 0.8639 </a:t>
            </a:r>
          </a:p>
          <a:p>
            <a:pPr lvl="0" algn="ctr"/>
            <a:r>
              <a:rPr lang="en-US" dirty="0">
                <a:latin typeface="Times-Roman"/>
              </a:rPr>
              <a:t> Classification error  for testing data set : 0.1361 </a:t>
            </a:r>
          </a:p>
          <a:p>
            <a:pPr lvl="0" algn="ctr"/>
            <a:r>
              <a:rPr lang="en-US" dirty="0">
                <a:latin typeface="Times-Roman"/>
              </a:rPr>
              <a:t> Precision for testing data set 0.83 </a:t>
            </a:r>
          </a:p>
          <a:p>
            <a:pPr lvl="0" algn="ctr"/>
            <a:r>
              <a:rPr lang="en-US" dirty="0">
                <a:latin typeface="Times-Roman"/>
              </a:rPr>
              <a:t> Recall for testing data set 0.89 </a:t>
            </a:r>
          </a:p>
          <a:p>
            <a:pPr lvl="0" algn="ctr"/>
            <a:r>
              <a:rPr lang="en-US" dirty="0">
                <a:latin typeface="Times-Roman"/>
              </a:rPr>
              <a:t>F-Measure for testing data set  0.86</a:t>
            </a: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1675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5045</TotalTime>
  <Words>417</Words>
  <Application>Microsoft Office PowerPoint</Application>
  <PresentationFormat>Custom</PresentationFormat>
  <Paragraphs>103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T5 boot camp</vt:lpstr>
      <vt:lpstr>PowerPoint Presentation</vt:lpstr>
      <vt:lpstr>Data-set</vt:lpstr>
      <vt:lpstr>Data exploration</vt:lpstr>
      <vt:lpstr>Convert to binary classification</vt:lpstr>
      <vt:lpstr>feature engineering</vt:lpstr>
      <vt:lpstr>Data processing</vt:lpstr>
      <vt:lpstr>model</vt:lpstr>
      <vt:lpstr>results</vt:lpstr>
      <vt:lpstr>results</vt:lpstr>
      <vt:lpstr>results</vt:lpstr>
      <vt:lpstr>Algorithm Comparison</vt:lpstr>
      <vt:lpstr>Any Questions feel free to Ask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AI</dc:title>
  <dc:creator>ريم فهد الحربي</dc:creator>
  <cp:lastModifiedBy>Windows User</cp:lastModifiedBy>
  <cp:revision>18</cp:revision>
  <dcterms:created xsi:type="dcterms:W3CDTF">2021-09-13T08:38:59Z</dcterms:created>
  <dcterms:modified xsi:type="dcterms:W3CDTF">2021-11-17T10:34:15Z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