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71C143-3365-4764-9CAC-CFE3239A37F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  <p14:sldId id="270"/>
            <p14:sldId id="269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FF2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82041-BF73-489F-AE6C-AADED3C578C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704F8-7E2C-4296-90E7-0F767A2D6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89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04F8-7E2C-4296-90E7-0F767A2D604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21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 working over time are likely to leave</a:t>
            </a:r>
            <a:r>
              <a:rPr lang="en-US" baseline="0" dirty="0" smtClean="0"/>
              <a:t> the company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04F8-7E2C-4296-90E7-0F767A2D604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75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r>
              <a:rPr lang="en-US" baseline="0" dirty="0" smtClean="0"/>
              <a:t> who are at lower job level are more prone to leave the company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04F8-7E2C-4296-90E7-0F767A2D604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418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r>
              <a:rPr lang="en-US" baseline="0" dirty="0" smtClean="0"/>
              <a:t> who are at lower job level are more prone to leave the company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04F8-7E2C-4296-90E7-0F767A2D604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249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r>
              <a:rPr lang="en-US" baseline="0" dirty="0" smtClean="0"/>
              <a:t> who are at lower job level are more prone to leave the company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04F8-7E2C-4296-90E7-0F767A2D604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14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r>
              <a:rPr lang="en-US" baseline="0" dirty="0" smtClean="0"/>
              <a:t> who are at lower job level are more prone to leave the company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04F8-7E2C-4296-90E7-0F767A2D604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35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3B50-2240-442B-9A2C-D54C941030C9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4819-4A5E-4444-837F-D8297CB90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73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3B50-2240-442B-9A2C-D54C941030C9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4819-4A5E-4444-837F-D8297CB90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28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3B50-2240-442B-9A2C-D54C941030C9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4819-4A5E-4444-837F-D8297CB90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48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3B50-2240-442B-9A2C-D54C941030C9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4819-4A5E-4444-837F-D8297CB90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64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3B50-2240-442B-9A2C-D54C941030C9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4819-4A5E-4444-837F-D8297CB90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74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3B50-2240-442B-9A2C-D54C941030C9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4819-4A5E-4444-837F-D8297CB90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2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3B50-2240-442B-9A2C-D54C941030C9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4819-4A5E-4444-837F-D8297CB90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1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3B50-2240-442B-9A2C-D54C941030C9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4819-4A5E-4444-837F-D8297CB90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84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3B50-2240-442B-9A2C-D54C941030C9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4819-4A5E-4444-837F-D8297CB90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7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3B50-2240-442B-9A2C-D54C941030C9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4819-4A5E-4444-837F-D8297CB90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68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3B50-2240-442B-9A2C-D54C941030C9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4819-4A5E-4444-837F-D8297CB90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07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A3B50-2240-442B-9A2C-D54C941030C9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4819-4A5E-4444-837F-D8297CB90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380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4900"/>
                    </a14:imgEffect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glow rad="127000">
              <a:schemeClr val="accent1">
                <a:lumMod val="75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 ANALYTICS EMPLOYEE ATTRITION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755" y="3491198"/>
            <a:ext cx="9144000" cy="1655762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MOHAMMED UMAER</a:t>
            </a: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60755" y="341854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329054" y="1931767"/>
            <a:ext cx="4558146" cy="2266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523018" y="1931768"/>
            <a:ext cx="4170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People who are involved in Job </a:t>
            </a:r>
            <a:r>
              <a:rPr lang="en-US" sz="2400" b="1" dirty="0" smtClean="0">
                <a:solidFill>
                  <a:schemeClr val="bg1"/>
                </a:solidFill>
              </a:rPr>
              <a:t>Level 1 </a:t>
            </a:r>
            <a:r>
              <a:rPr lang="en-US" sz="2400" dirty="0" smtClean="0">
                <a:solidFill>
                  <a:schemeClr val="bg1"/>
                </a:solidFill>
              </a:rPr>
              <a:t>have the highest probability of leaving the job followed by </a:t>
            </a:r>
            <a:r>
              <a:rPr lang="en-US" sz="2400" b="1" dirty="0" smtClean="0">
                <a:solidFill>
                  <a:schemeClr val="bg1"/>
                </a:solidFill>
              </a:rPr>
              <a:t>Level 3.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436" y="274296"/>
            <a:ext cx="43087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u="sng" dirty="0" smtClean="0"/>
              <a:t>Job Level</a:t>
            </a:r>
            <a:r>
              <a:rPr lang="en-US" dirty="0" smtClean="0"/>
              <a:t> &amp; </a:t>
            </a:r>
            <a:r>
              <a:rPr lang="en-US" u="sng" dirty="0" smtClean="0"/>
              <a:t>Attrition</a:t>
            </a:r>
            <a:endParaRPr lang="en-IN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" y="1137881"/>
            <a:ext cx="3505200" cy="1702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" y="2840182"/>
            <a:ext cx="5070764" cy="37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329054" y="1931767"/>
            <a:ext cx="4558146" cy="2266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523018" y="1931768"/>
            <a:ext cx="4170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We can see in the plot that the frequency of people leaving the company is more in between </a:t>
            </a:r>
            <a:r>
              <a:rPr lang="en-US" sz="2400" b="1" dirty="0" smtClean="0">
                <a:solidFill>
                  <a:schemeClr val="bg1"/>
                </a:solidFill>
              </a:rPr>
              <a:t>1000 to 2500.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436" y="249383"/>
            <a:ext cx="5417129" cy="754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u="sng" dirty="0" smtClean="0"/>
              <a:t>Monthly Income</a:t>
            </a:r>
            <a:r>
              <a:rPr lang="en-US" dirty="0" smtClean="0"/>
              <a:t> &amp; </a:t>
            </a:r>
            <a:r>
              <a:rPr lang="en-US" u="sng" dirty="0" smtClean="0"/>
              <a:t>Attrition</a:t>
            </a:r>
            <a:endParaRPr lang="en-IN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" y="1436777"/>
            <a:ext cx="5569528" cy="46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051959" y="1751651"/>
            <a:ext cx="4558146" cy="26679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245923" y="1446846"/>
            <a:ext cx="41702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We can notice in the plot that People with experience in the range of </a:t>
            </a:r>
            <a:r>
              <a:rPr lang="en-US" sz="2400" b="1" dirty="0" smtClean="0">
                <a:solidFill>
                  <a:schemeClr val="bg1"/>
                </a:solidFill>
              </a:rPr>
              <a:t>0-2</a:t>
            </a:r>
            <a:r>
              <a:rPr lang="en-US" sz="2400" dirty="0" smtClean="0">
                <a:solidFill>
                  <a:schemeClr val="bg1"/>
                </a:solidFill>
              </a:rPr>
              <a:t> years are more prone to quit, but we can see people with either </a:t>
            </a:r>
            <a:r>
              <a:rPr lang="en-US" sz="2400" b="1" dirty="0" smtClean="0">
                <a:solidFill>
                  <a:schemeClr val="bg1"/>
                </a:solidFill>
              </a:rPr>
              <a:t>5 or 10 </a:t>
            </a:r>
            <a:r>
              <a:rPr lang="en-US" sz="2400" dirty="0" smtClean="0">
                <a:solidFill>
                  <a:schemeClr val="bg1"/>
                </a:solidFill>
              </a:rPr>
              <a:t>years of experience quitting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436" y="249383"/>
            <a:ext cx="5417129" cy="754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u="sng" dirty="0" smtClean="0"/>
              <a:t>Total Working Years</a:t>
            </a:r>
            <a:r>
              <a:rPr lang="en-US" dirty="0" smtClean="0"/>
              <a:t> &amp; </a:t>
            </a:r>
            <a:r>
              <a:rPr lang="en-US" u="sng" dirty="0" smtClean="0"/>
              <a:t>Attrition</a:t>
            </a:r>
            <a:endParaRPr lang="en-IN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" y="1259606"/>
            <a:ext cx="4953691" cy="472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38949" y="4896638"/>
            <a:ext cx="11362105" cy="17951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817415" y="4627414"/>
            <a:ext cx="11014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People with even </a:t>
            </a:r>
            <a:r>
              <a:rPr lang="en-US" sz="2400" b="1" dirty="0" smtClean="0">
                <a:solidFill>
                  <a:schemeClr val="bg1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 years in their current role (maybe they have shifted from another role to a new role) account for </a:t>
            </a:r>
            <a:r>
              <a:rPr lang="en-US" sz="2400" b="1" dirty="0" smtClean="0">
                <a:solidFill>
                  <a:schemeClr val="bg1"/>
                </a:solidFill>
              </a:rPr>
              <a:t>74</a:t>
            </a:r>
            <a:r>
              <a:rPr lang="en-US" sz="2400" dirty="0" smtClean="0">
                <a:solidFill>
                  <a:schemeClr val="bg1"/>
                </a:solidFill>
              </a:rPr>
              <a:t> in the total count and have left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There are only </a:t>
            </a:r>
            <a:r>
              <a:rPr lang="en-US" sz="2400" b="1" dirty="0" smtClean="0">
                <a:solidFill>
                  <a:schemeClr val="bg1"/>
                </a:solidFill>
              </a:rPr>
              <a:t>4-5</a:t>
            </a:r>
            <a:r>
              <a:rPr lang="en-US" sz="2400" dirty="0" smtClean="0">
                <a:solidFill>
                  <a:schemeClr val="bg1"/>
                </a:solidFill>
              </a:rPr>
              <a:t> people who have left the company after spending around </a:t>
            </a:r>
            <a:r>
              <a:rPr lang="en-US" sz="2400" b="1" dirty="0" smtClean="0">
                <a:solidFill>
                  <a:schemeClr val="bg1"/>
                </a:solidFill>
              </a:rPr>
              <a:t>12 -15 </a:t>
            </a:r>
            <a:r>
              <a:rPr lang="en-US" sz="2400" dirty="0" smtClean="0">
                <a:solidFill>
                  <a:schemeClr val="bg1"/>
                </a:solidFill>
              </a:rPr>
              <a:t>years in the current role.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0436" y="-96988"/>
            <a:ext cx="6996546" cy="83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u="sng" dirty="0" smtClean="0"/>
              <a:t>Years in Current Role</a:t>
            </a:r>
            <a:r>
              <a:rPr lang="en-US" dirty="0" smtClean="0"/>
              <a:t> &amp; </a:t>
            </a:r>
            <a:r>
              <a:rPr lang="en-US" u="sng" dirty="0" smtClean="0"/>
              <a:t>Attrition</a:t>
            </a:r>
            <a:endParaRPr lang="en-IN" u="sng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5" y="734284"/>
            <a:ext cx="5529334" cy="40316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70" y="734285"/>
            <a:ext cx="5817539" cy="403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2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6527" y="1861402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  <a:endParaRPr lang="en-I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20436" y="2905903"/>
            <a:ext cx="105123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18104" y="3038976"/>
            <a:ext cx="7716982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u="sng" dirty="0" smtClean="0"/>
              <a:t>Job Satisfaction, Monthly Income &amp; Attrition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1016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6254" y="4918364"/>
            <a:ext cx="11928764" cy="18426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04797" y="4558137"/>
            <a:ext cx="117902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Employees with Lower monthly income &amp; lowest Job Satisfaction are more prone to leave the Company but Employees with a lower Monthly Income but a Satisfaction level as good as 3, are also leaving the company at higher rates. In a few exceptional cases, Employees with the highest salary and with the lowest to highest Job Satisfaction are also leaving the Company.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" y="138545"/>
            <a:ext cx="11817927" cy="46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195" y="198795"/>
            <a:ext cx="7716982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u="sng" dirty="0" smtClean="0"/>
              <a:t>Job Satisfaction, Job Level &amp; Attrition</a:t>
            </a:r>
            <a:endParaRPr lang="en-IN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2" y="858964"/>
            <a:ext cx="10836852" cy="400398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02202" y="5056914"/>
            <a:ext cx="10836852" cy="1371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04799" y="4973784"/>
            <a:ext cx="10515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We can clearly see that attrition is more in the case of Employees at Lower Job levels at any level of Job Satisfaction. 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195" y="198795"/>
            <a:ext cx="7716982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u="sng" dirty="0" smtClean="0"/>
              <a:t>Age, Monthly Income &amp; Attrition</a:t>
            </a:r>
            <a:endParaRPr lang="en-IN" u="sng" dirty="0"/>
          </a:p>
        </p:txBody>
      </p:sp>
      <p:sp>
        <p:nvSpPr>
          <p:cNvPr id="6" name="Rounded Rectangle 5"/>
          <p:cNvSpPr/>
          <p:nvPr/>
        </p:nvSpPr>
        <p:spPr>
          <a:xfrm>
            <a:off x="7176655" y="1787218"/>
            <a:ext cx="4100943" cy="28300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441533" y="1731813"/>
            <a:ext cx="35719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highest number of Attrition is seen among Employees of the age-group </a:t>
            </a:r>
            <a:r>
              <a:rPr lang="en-US" sz="2400" b="1" dirty="0" smtClean="0">
                <a:solidFill>
                  <a:schemeClr val="bg1"/>
                </a:solidFill>
              </a:rPr>
              <a:t>20-35</a:t>
            </a:r>
            <a:r>
              <a:rPr lang="en-US" sz="2400" dirty="0" smtClean="0">
                <a:solidFill>
                  <a:schemeClr val="bg1"/>
                </a:solidFill>
              </a:rPr>
              <a:t> with a Monthly Income of </a:t>
            </a:r>
            <a:r>
              <a:rPr lang="en-US" sz="2400" b="1" dirty="0" smtClean="0">
                <a:solidFill>
                  <a:schemeClr val="bg1"/>
                </a:solidFill>
              </a:rPr>
              <a:t>Rs.10000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7" y="1288461"/>
            <a:ext cx="5104762" cy="44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194" y="198795"/>
            <a:ext cx="975524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u="sng" dirty="0" smtClean="0"/>
              <a:t>Over Time, Years Since Last Promotion, &amp; Attrition</a:t>
            </a:r>
            <a:endParaRPr lang="en-IN" u="sng" dirty="0"/>
          </a:p>
        </p:txBody>
      </p:sp>
      <p:sp>
        <p:nvSpPr>
          <p:cNvPr id="6" name="Rounded Rectangle 5"/>
          <p:cNvSpPr/>
          <p:nvPr/>
        </p:nvSpPr>
        <p:spPr>
          <a:xfrm>
            <a:off x="7980221" y="1787218"/>
            <a:ext cx="4100943" cy="28300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245099" y="1648685"/>
            <a:ext cx="35719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Most Employees with around </a:t>
            </a:r>
            <a:r>
              <a:rPr lang="en-US" sz="2400" b="1" dirty="0" smtClean="0">
                <a:solidFill>
                  <a:schemeClr val="bg1"/>
                </a:solidFill>
              </a:rPr>
              <a:t>0-3 </a:t>
            </a:r>
            <a:r>
              <a:rPr lang="en-US" sz="2400" dirty="0" smtClean="0">
                <a:solidFill>
                  <a:schemeClr val="bg1"/>
                </a:solidFill>
              </a:rPr>
              <a:t>years since promotion are leaving the company irrespective of Overtime done or not.`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34" y="900526"/>
            <a:ext cx="7461501" cy="523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9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50000" contras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7360" y="-6437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48F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rgbClr val="48F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20436" y="910854"/>
            <a:ext cx="105123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0435" y="1119439"/>
            <a:ext cx="8271165" cy="1200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600" b="1" dirty="0" smtClean="0"/>
              <a:t>FACTORS AFFECTING MOST IN ATTRITION ARE: </a:t>
            </a:r>
            <a:endParaRPr lang="en-IN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7360" y="2431146"/>
            <a:ext cx="511306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Overtime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Job Level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Monthly Income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Total Working Years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Years in </a:t>
            </a:r>
            <a:r>
              <a:rPr lang="en-US" sz="2800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C</a:t>
            </a:r>
            <a:r>
              <a:rPr lang="en-US" sz="2800" b="1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urrent Role</a:t>
            </a:r>
            <a:endParaRPr lang="en-IN" sz="2800" b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+mj-lt"/>
              </a:rPr>
              <a:t> </a:t>
            </a:r>
            <a:r>
              <a:rPr lang="en-IN" dirty="0" smtClean="0">
                <a:solidFill>
                  <a:srgbClr val="FFFF00"/>
                </a:solidFill>
                <a:latin typeface="+mj-lt"/>
              </a:rPr>
              <a:t>This </a:t>
            </a:r>
            <a:r>
              <a:rPr lang="en-IN" dirty="0">
                <a:solidFill>
                  <a:srgbClr val="FFFF00"/>
                </a:solidFill>
                <a:latin typeface="+mj-lt"/>
              </a:rPr>
              <a:t>project relates to an attrition problem of a company, where we need to find the most important factors which </a:t>
            </a:r>
            <a:r>
              <a:rPr lang="en-IN" dirty="0" smtClean="0">
                <a:solidFill>
                  <a:srgbClr val="FFFF00"/>
                </a:solidFill>
                <a:latin typeface="+mj-lt"/>
              </a:rPr>
              <a:t>affect attrition</a:t>
            </a:r>
            <a:r>
              <a:rPr lang="en-IN" dirty="0">
                <a:solidFill>
                  <a:srgbClr val="FFFF00"/>
                </a:solidFill>
                <a:latin typeface="+mj-lt"/>
              </a:rPr>
              <a:t>.</a:t>
            </a:r>
          </a:p>
          <a:p>
            <a:pPr marL="0" indent="0">
              <a:buNone/>
            </a:pPr>
            <a:endParaRPr lang="en-IN" dirty="0">
              <a:solidFill>
                <a:srgbClr val="FFFF00"/>
              </a:solidFill>
              <a:latin typeface="+mj-lt"/>
            </a:endParaRPr>
          </a:p>
          <a:p>
            <a:r>
              <a:rPr lang="en-IN" dirty="0">
                <a:solidFill>
                  <a:srgbClr val="FFFF00"/>
                </a:solidFill>
                <a:latin typeface="+mj-lt"/>
              </a:rPr>
              <a:t>To solve this problem I have done Exploratory Data Analysis on the given </a:t>
            </a:r>
            <a:r>
              <a:rPr lang="en-IN" dirty="0" smtClean="0">
                <a:solidFill>
                  <a:srgbClr val="FFFF00"/>
                </a:solidFill>
                <a:latin typeface="+mj-lt"/>
              </a:rPr>
              <a:t>data set </a:t>
            </a:r>
            <a:r>
              <a:rPr lang="en-IN" dirty="0">
                <a:solidFill>
                  <a:srgbClr val="FFFF00"/>
                </a:solidFill>
                <a:latin typeface="+mj-lt"/>
              </a:rPr>
              <a:t>using Python.</a:t>
            </a:r>
          </a:p>
          <a:p>
            <a:pPr marL="0" indent="0">
              <a:buNone/>
            </a:pPr>
            <a:endParaRPr lang="en-IN" dirty="0">
              <a:solidFill>
                <a:srgbClr val="FFFF00"/>
              </a:solidFill>
              <a:latin typeface="+mj-lt"/>
            </a:endParaRPr>
          </a:p>
          <a:p>
            <a:r>
              <a:rPr lang="en-IN" dirty="0">
                <a:solidFill>
                  <a:srgbClr val="FFFF00"/>
                </a:solidFill>
                <a:latin typeface="+mj-lt"/>
              </a:rPr>
              <a:t>The EDA includes a detailed description of Data, Variable Description, </a:t>
            </a:r>
            <a:r>
              <a:rPr lang="en-IN" dirty="0" smtClean="0">
                <a:solidFill>
                  <a:srgbClr val="FFFF00"/>
                </a:solidFill>
                <a:latin typeface="+mj-lt"/>
              </a:rPr>
              <a:t>Univariate, </a:t>
            </a:r>
            <a:r>
              <a:rPr lang="en-IN" dirty="0">
                <a:solidFill>
                  <a:srgbClr val="FFFF00"/>
                </a:solidFill>
                <a:latin typeface="+mj-lt"/>
              </a:rPr>
              <a:t>Bivariate, and Multivariate Insights.</a:t>
            </a:r>
          </a:p>
          <a:p>
            <a:endParaRPr lang="en-IN" dirty="0">
              <a:solidFill>
                <a:srgbClr val="FFFF00"/>
              </a:solidFill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20436" y="1478893"/>
            <a:ext cx="105123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DATA-SET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350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+mj-lt"/>
              </a:rPr>
              <a:t>The data set has </a:t>
            </a:r>
            <a:r>
              <a:rPr lang="en-US" b="1" dirty="0" smtClean="0">
                <a:solidFill>
                  <a:srgbClr val="FFFF00"/>
                </a:solidFill>
                <a:latin typeface="+mj-lt"/>
              </a:rPr>
              <a:t>20</a:t>
            </a:r>
            <a:r>
              <a:rPr lang="en-US" dirty="0" smtClean="0">
                <a:solidFill>
                  <a:srgbClr val="FFFF00"/>
                </a:solidFill>
                <a:latin typeface="+mj-lt"/>
              </a:rPr>
              <a:t> variables such as Age, Gender, Attrition, Department, Monthly Income,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Over time</a:t>
            </a:r>
            <a:r>
              <a:rPr lang="en-US" dirty="0" smtClean="0">
                <a:solidFill>
                  <a:srgbClr val="FFFF00"/>
                </a:solidFill>
                <a:latin typeface="+mj-lt"/>
              </a:rPr>
              <a:t>, etc…</a:t>
            </a:r>
          </a:p>
          <a:p>
            <a:r>
              <a:rPr lang="en-US" dirty="0">
                <a:solidFill>
                  <a:srgbClr val="FFFF00"/>
                </a:solidFill>
                <a:latin typeface="+mj-lt"/>
              </a:rPr>
              <a:t>We have a total of </a:t>
            </a:r>
            <a:r>
              <a:rPr lang="en-US" b="1" dirty="0">
                <a:solidFill>
                  <a:srgbClr val="FFFF00"/>
                </a:solidFill>
                <a:latin typeface="+mj-lt"/>
              </a:rPr>
              <a:t>1470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+mj-lt"/>
              </a:rPr>
              <a:t>employees’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information with </a:t>
            </a:r>
            <a:r>
              <a:rPr lang="en-US" b="1" dirty="0">
                <a:solidFill>
                  <a:srgbClr val="FFFF00"/>
                </a:solidFill>
                <a:latin typeface="+mj-lt"/>
              </a:rPr>
              <a:t>35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 features </a:t>
            </a:r>
            <a:r>
              <a:rPr lang="en-US" dirty="0" smtClean="0">
                <a:solidFill>
                  <a:srgbClr val="FFFF00"/>
                </a:solidFill>
                <a:latin typeface="+mj-lt"/>
              </a:rPr>
              <a:t>that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shows the information corresponding to each employee. The Attrition column indicates the employee status showing that the employee stayed at the company or leave the company</a:t>
            </a:r>
            <a:r>
              <a:rPr lang="en-US" dirty="0" smtClean="0">
                <a:solidFill>
                  <a:srgbClr val="FFFF00"/>
                </a:solidFill>
                <a:latin typeface="+mj-lt"/>
              </a:rPr>
              <a:t>.</a:t>
            </a:r>
          </a:p>
          <a:p>
            <a:r>
              <a:rPr lang="en-US" dirty="0" smtClean="0">
                <a:solidFill>
                  <a:srgbClr val="FFFF00"/>
                </a:solidFill>
                <a:latin typeface="+mj-lt"/>
              </a:rPr>
              <a:t>Our Target Variable for analysis is “</a:t>
            </a:r>
            <a:r>
              <a:rPr lang="en-US" b="1" dirty="0" smtClean="0">
                <a:solidFill>
                  <a:srgbClr val="FFFF00"/>
                </a:solidFill>
                <a:latin typeface="+mj-lt"/>
              </a:rPr>
              <a:t>Attrition</a:t>
            </a:r>
            <a:r>
              <a:rPr lang="en-US" dirty="0" smtClean="0">
                <a:solidFill>
                  <a:srgbClr val="FFFF00"/>
                </a:solidFill>
                <a:latin typeface="+mj-lt"/>
              </a:rPr>
              <a:t>”.</a:t>
            </a:r>
          </a:p>
          <a:p>
            <a:r>
              <a:rPr lang="en-US" dirty="0">
                <a:solidFill>
                  <a:srgbClr val="FFFF00"/>
                </a:solidFill>
                <a:latin typeface="+mj-lt"/>
              </a:rPr>
              <a:t>“Attrition” columns indicate “Yes” if the employee quit the job and “No” employee stayed at the company. </a:t>
            </a:r>
            <a:endParaRPr lang="en-US" dirty="0" smtClean="0">
              <a:solidFill>
                <a:srgbClr val="FFFF00"/>
              </a:solidFill>
              <a:latin typeface="+mj-lt"/>
            </a:endParaRPr>
          </a:p>
          <a:p>
            <a:endParaRPr lang="en-IN" dirty="0">
              <a:solidFill>
                <a:srgbClr val="FFFF00"/>
              </a:solidFill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20436" y="1478893"/>
            <a:ext cx="105123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7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329054" y="2804456"/>
            <a:ext cx="4558146" cy="16151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437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en-I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20436" y="910854"/>
            <a:ext cx="105123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06144" y="2592662"/>
            <a:ext cx="45581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237</a:t>
            </a:r>
            <a:r>
              <a:rPr lang="en-US" sz="2400" dirty="0">
                <a:solidFill>
                  <a:schemeClr val="bg1"/>
                </a:solidFill>
              </a:rPr>
              <a:t> People have left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attrition </a:t>
            </a:r>
            <a:r>
              <a:rPr lang="en-US" sz="2400" dirty="0">
                <a:solidFill>
                  <a:schemeClr val="bg1"/>
                </a:solidFill>
              </a:rPr>
              <a:t>rate is </a:t>
            </a:r>
            <a:r>
              <a:rPr lang="en-US" sz="2400" b="1" dirty="0">
                <a:solidFill>
                  <a:schemeClr val="bg1"/>
                </a:solidFill>
              </a:rPr>
              <a:t>16.1%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" y="1863495"/>
            <a:ext cx="6115904" cy="3829584"/>
          </a:xfrm>
        </p:spPr>
      </p:pic>
      <p:sp>
        <p:nvSpPr>
          <p:cNvPr id="11" name="TextBox 10"/>
          <p:cNvSpPr txBox="1"/>
          <p:nvPr/>
        </p:nvSpPr>
        <p:spPr>
          <a:xfrm>
            <a:off x="720436" y="1036309"/>
            <a:ext cx="330411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u="sng" dirty="0"/>
              <a:t>Attrition Rate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9204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24254" y="1270379"/>
            <a:ext cx="4558146" cy="38281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16777"/>
            <a:ext cx="10744200" cy="1325563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Income</a:t>
            </a:r>
            <a:endParaRPr lang="en-IN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8105" y="1627226"/>
            <a:ext cx="455814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Monthly income data is </a:t>
            </a:r>
            <a:r>
              <a:rPr lang="en-US" dirty="0" smtClean="0">
                <a:solidFill>
                  <a:schemeClr val="bg1"/>
                </a:solidFill>
              </a:rPr>
              <a:t>right-skewed </a:t>
            </a:r>
            <a:r>
              <a:rPr lang="en-US" dirty="0">
                <a:solidFill>
                  <a:schemeClr val="bg1"/>
                </a:solidFill>
              </a:rPr>
              <a:t>which tells us that </a:t>
            </a:r>
            <a:r>
              <a:rPr lang="en-US" dirty="0" smtClean="0">
                <a:solidFill>
                  <a:schemeClr val="bg1"/>
                </a:solidFill>
              </a:rPr>
              <a:t>the mean </a:t>
            </a:r>
            <a:r>
              <a:rPr lang="en-US" dirty="0">
                <a:solidFill>
                  <a:schemeClr val="bg1"/>
                </a:solidFill>
              </a:rPr>
              <a:t>of the dataset is at the left meaning </a:t>
            </a:r>
            <a:r>
              <a:rPr lang="en-US" dirty="0" smtClean="0">
                <a:solidFill>
                  <a:schemeClr val="bg1"/>
                </a:solidFill>
              </a:rPr>
              <a:t>the less </a:t>
            </a:r>
            <a:r>
              <a:rPr lang="en-US" dirty="0">
                <a:solidFill>
                  <a:schemeClr val="bg1"/>
                </a:solidFill>
              </a:rPr>
              <a:t>income group has more frequency than </a:t>
            </a:r>
            <a:r>
              <a:rPr lang="en-US" dirty="0" smtClean="0">
                <a:solidFill>
                  <a:schemeClr val="bg1"/>
                </a:solidFill>
              </a:rPr>
              <a:t>the higher </a:t>
            </a:r>
            <a:r>
              <a:rPr lang="en-US" dirty="0">
                <a:solidFill>
                  <a:schemeClr val="bg1"/>
                </a:solidFill>
              </a:rPr>
              <a:t>income group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b="1" dirty="0">
                <a:solidFill>
                  <a:schemeClr val="bg1"/>
                </a:solidFill>
              </a:rPr>
              <a:t>mean (6502.93)</a:t>
            </a:r>
            <a:r>
              <a:rPr lang="en-US" dirty="0">
                <a:solidFill>
                  <a:schemeClr val="bg1"/>
                </a:solidFill>
              </a:rPr>
              <a:t> and </a:t>
            </a:r>
            <a:r>
              <a:rPr lang="en-US" b="1" dirty="0">
                <a:solidFill>
                  <a:schemeClr val="bg1"/>
                </a:solidFill>
              </a:rPr>
              <a:t>median (4919)</a:t>
            </a:r>
            <a:r>
              <a:rPr lang="en-US" dirty="0">
                <a:solidFill>
                  <a:schemeClr val="bg1"/>
                </a:solidFill>
              </a:rPr>
              <a:t> has a huge gap of </a:t>
            </a:r>
            <a:r>
              <a:rPr lang="en-US" dirty="0" smtClean="0">
                <a:solidFill>
                  <a:schemeClr val="bg1"/>
                </a:solidFill>
              </a:rPr>
              <a:t>a lump sum of 1500.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Most of the sample </a:t>
            </a:r>
            <a:r>
              <a:rPr lang="en-US" b="1" dirty="0">
                <a:solidFill>
                  <a:schemeClr val="bg1"/>
                </a:solidFill>
              </a:rPr>
              <a:t>fall below </a:t>
            </a:r>
            <a:r>
              <a:rPr lang="en-US" b="1" dirty="0" smtClean="0">
                <a:solidFill>
                  <a:schemeClr val="bg1"/>
                </a:solidFill>
              </a:rPr>
              <a:t>the upper </a:t>
            </a:r>
            <a:r>
              <a:rPr lang="en-US" b="1" dirty="0">
                <a:solidFill>
                  <a:schemeClr val="bg1"/>
                </a:solidFill>
              </a:rPr>
              <a:t>quartile</a:t>
            </a:r>
            <a:endParaRPr lang="en-US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28" y="1007134"/>
            <a:ext cx="4649772" cy="2648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28" y="3824274"/>
            <a:ext cx="5924390" cy="285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44142" y="2212493"/>
            <a:ext cx="4558146" cy="192650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16777"/>
            <a:ext cx="10744200" cy="1325563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Satisfaction</a:t>
            </a:r>
            <a:endParaRPr lang="en-IN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7268" y="2583195"/>
            <a:ext cx="4558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Only </a:t>
            </a:r>
            <a:r>
              <a:rPr lang="en-US" sz="2400" b="1" dirty="0" smtClean="0">
                <a:solidFill>
                  <a:schemeClr val="bg1"/>
                </a:solidFill>
              </a:rPr>
              <a:t>289</a:t>
            </a:r>
            <a:r>
              <a:rPr lang="en-US" sz="2400" dirty="0" smtClean="0">
                <a:solidFill>
                  <a:schemeClr val="bg1"/>
                </a:solidFill>
              </a:rPr>
              <a:t> people are unsatisfied with the job and has rated 1 in Job Satisfaction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108786"/>
            <a:ext cx="3103418" cy="2327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16036"/>
            <a:ext cx="4572000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539337" y="2212493"/>
            <a:ext cx="4558146" cy="192650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711" y="-216777"/>
            <a:ext cx="10744200" cy="1325563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Time</a:t>
            </a:r>
            <a:endParaRPr lang="en-IN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2463" y="2430790"/>
            <a:ext cx="45581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More than a quarter which is </a:t>
            </a:r>
            <a:r>
              <a:rPr lang="en-US" sz="2400" b="1" dirty="0" smtClean="0">
                <a:solidFill>
                  <a:schemeClr val="bg1"/>
                </a:solidFill>
              </a:rPr>
              <a:t>28.29%</a:t>
            </a:r>
            <a:r>
              <a:rPr lang="en-US" sz="2400" dirty="0" smtClean="0">
                <a:solidFill>
                  <a:schemeClr val="bg1"/>
                </a:solidFill>
              </a:rPr>
              <a:t> of the people works overtime which is a huge number.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31" y="1225876"/>
            <a:ext cx="2760584" cy="21331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30" y="3556543"/>
            <a:ext cx="3172691" cy="276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44142" y="2212493"/>
            <a:ext cx="4558146" cy="192650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936" y="-209627"/>
            <a:ext cx="10744200" cy="1325563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Work-Life Balance</a:t>
            </a:r>
            <a:endParaRPr lang="en-IN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4978" y="2513920"/>
            <a:ext cx="4558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Only </a:t>
            </a:r>
            <a:r>
              <a:rPr lang="en-US" sz="2400" b="1" dirty="0" smtClean="0">
                <a:solidFill>
                  <a:schemeClr val="bg1"/>
                </a:solidFill>
              </a:rPr>
              <a:t>80</a:t>
            </a:r>
            <a:r>
              <a:rPr lang="en-US" sz="2400" dirty="0" smtClean="0">
                <a:solidFill>
                  <a:schemeClr val="bg1"/>
                </a:solidFill>
              </a:rPr>
              <a:t> samples have given ratings as </a:t>
            </a:r>
            <a:r>
              <a:rPr lang="en-US" sz="2400" b="1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 and the </a:t>
            </a:r>
            <a:r>
              <a:rPr lang="en-US" sz="2400" b="1" dirty="0" smtClean="0">
                <a:solidFill>
                  <a:schemeClr val="bg1"/>
                </a:solidFill>
              </a:rPr>
              <a:t>maximum</a:t>
            </a:r>
            <a:r>
              <a:rPr lang="en-US" sz="2400" dirty="0" smtClean="0">
                <a:solidFill>
                  <a:schemeClr val="bg1"/>
                </a:solidFill>
              </a:rPr>
              <a:t> has given </a:t>
            </a:r>
            <a:r>
              <a:rPr lang="en-US" sz="2400" b="1" dirty="0" smtClean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 as a rating.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36" y="1115936"/>
            <a:ext cx="2909446" cy="21931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36" y="3782291"/>
            <a:ext cx="4862937" cy="28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329054" y="1738041"/>
            <a:ext cx="4558146" cy="3610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-6437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I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20436" y="910854"/>
            <a:ext cx="105123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23018" y="1931768"/>
            <a:ext cx="41702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People doing overtime has a </a:t>
            </a:r>
            <a:r>
              <a:rPr lang="en-US" sz="2400" b="1" dirty="0" smtClean="0">
                <a:solidFill>
                  <a:schemeClr val="bg1"/>
                </a:solidFill>
              </a:rPr>
              <a:t>30.53%</a:t>
            </a:r>
            <a:r>
              <a:rPr lang="en-US" sz="2400" dirty="0" smtClean="0">
                <a:solidFill>
                  <a:schemeClr val="bg1"/>
                </a:solidFill>
              </a:rPr>
              <a:t> probability of leaving the company as compared to the people who are not doing overtime and still are prone to leave the company with a </a:t>
            </a:r>
            <a:r>
              <a:rPr lang="en-US" sz="2400" b="1" dirty="0" smtClean="0">
                <a:solidFill>
                  <a:schemeClr val="bg1"/>
                </a:solidFill>
              </a:rPr>
              <a:t>10.44%</a:t>
            </a:r>
            <a:r>
              <a:rPr lang="en-US" sz="2400" dirty="0" smtClean="0">
                <a:solidFill>
                  <a:schemeClr val="bg1"/>
                </a:solidFill>
              </a:rPr>
              <a:t> probability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436" y="1036309"/>
            <a:ext cx="43087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u="sng" dirty="0" smtClean="0"/>
              <a:t>Over time</a:t>
            </a:r>
            <a:r>
              <a:rPr lang="en-US" dirty="0" smtClean="0"/>
              <a:t> &amp; </a:t>
            </a:r>
            <a:r>
              <a:rPr lang="en-US" u="sng" dirty="0" smtClean="0"/>
              <a:t>Attrition</a:t>
            </a:r>
            <a:endParaRPr lang="en-IN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8040"/>
            <a:ext cx="2279073" cy="13726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10671"/>
            <a:ext cx="5048955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675</Words>
  <Application>Microsoft Office PowerPoint</Application>
  <PresentationFormat>Widescreen</PresentationFormat>
  <Paragraphs>79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Copperplate Gothic Bold</vt:lpstr>
      <vt:lpstr>Times New Roman</vt:lpstr>
      <vt:lpstr>Office Theme</vt:lpstr>
      <vt:lpstr>HR ANALYTICS EMPLOYEE ATTRITION</vt:lpstr>
      <vt:lpstr>PROJECT DESCRIPTION</vt:lpstr>
      <vt:lpstr>ABOUT THE DATA-SET</vt:lpstr>
      <vt:lpstr>UNIVARIATE ANALYSIS</vt:lpstr>
      <vt:lpstr>Monthly Income</vt:lpstr>
      <vt:lpstr>Job Satisfaction</vt:lpstr>
      <vt:lpstr>Over Time</vt:lpstr>
      <vt:lpstr>Work-Life Balance</vt:lpstr>
      <vt:lpstr>BIVARIATE ANALYSIS</vt:lpstr>
      <vt:lpstr>PowerPoint Presentation</vt:lpstr>
      <vt:lpstr>PowerPoint Presentation</vt:lpstr>
      <vt:lpstr>PowerPoint Presentation</vt:lpstr>
      <vt:lpstr>PowerPoint Presentation</vt:lpstr>
      <vt:lpstr>MULTIVARIATE ANALYSIS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EMPLOYEE ATTRITION</dc:title>
  <dc:creator>UMAIR</dc:creator>
  <cp:lastModifiedBy>UMAIR</cp:lastModifiedBy>
  <cp:revision>17</cp:revision>
  <dcterms:created xsi:type="dcterms:W3CDTF">2023-02-13T19:56:15Z</dcterms:created>
  <dcterms:modified xsi:type="dcterms:W3CDTF">2023-02-13T22:11:56Z</dcterms:modified>
</cp:coreProperties>
</file>