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70" r:id="rId11"/>
    <p:sldId id="271" r:id="rId12"/>
    <p:sldId id="263" r:id="rId13"/>
    <p:sldId id="264" r:id="rId14"/>
    <p:sldId id="265" r:id="rId15"/>
    <p:sldId id="266" r:id="rId16"/>
    <p:sldId id="272" r:id="rId17"/>
    <p:sldId id="27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F3FF"/>
    <a:srgbClr val="00E7FF"/>
    <a:srgbClr val="0CA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49E5-BF66-224A-BD9D-57EC12D3826D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4AD1F-4B17-E54F-A800-CCA6CF2B3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9782" y="2784764"/>
            <a:ext cx="627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 Bayan" charset="-78"/>
                <a:ea typeface="Al Bayan" charset="-78"/>
                <a:cs typeface="Al Bayan" charset="-78"/>
              </a:rPr>
              <a:t>Segment Tree Algorithm</a:t>
            </a:r>
            <a:endParaRPr 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 Bayan" charset="-78"/>
              <a:ea typeface="Al Bayan" charset="-78"/>
              <a:cs typeface="Al Baya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616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8242" y="1680310"/>
            <a:ext cx="7307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latin typeface="Al Tarikh" charset="-78"/>
                <a:ea typeface="Al Tarikh" charset="-78"/>
                <a:cs typeface="Al Tarikh" charset="-78"/>
              </a:rPr>
              <a:t>Let</a:t>
            </a:r>
            <a:r>
              <a:rPr lang="ar-SA" sz="3200" b="1" dirty="0" smtClean="0">
                <a:solidFill>
                  <a:srgbClr val="FFC000"/>
                </a:solidFill>
                <a:latin typeface="Al Tarikh" charset="-78"/>
                <a:ea typeface="Al Tarikh" charset="-78"/>
                <a:cs typeface="Al Tarikh" charset="-78"/>
              </a:rPr>
              <a:t>’</a:t>
            </a:r>
            <a:r>
              <a:rPr lang="en-US" sz="3200" b="1" dirty="0" smtClean="0">
                <a:solidFill>
                  <a:srgbClr val="FFC000"/>
                </a:solidFill>
                <a:latin typeface="Al Tarikh" charset="-78"/>
                <a:ea typeface="Al Tarikh" charset="-78"/>
                <a:cs typeface="Al Tarikh" charset="-78"/>
              </a:rPr>
              <a:t>s Browse Segment Tree </a:t>
            </a:r>
            <a:r>
              <a:rPr lang="en-US" sz="3200" b="1" dirty="0" err="1" smtClean="0">
                <a:solidFill>
                  <a:srgbClr val="FFC000"/>
                </a:solidFill>
                <a:latin typeface="Al Tarikh" charset="-78"/>
                <a:ea typeface="Al Tarikh" charset="-78"/>
                <a:cs typeface="Al Tarikh" charset="-78"/>
              </a:rPr>
              <a:t>Algo</a:t>
            </a:r>
            <a:r>
              <a:rPr lang="ar-SA" sz="3200" b="1" dirty="0" smtClean="0">
                <a:solidFill>
                  <a:srgbClr val="FFC000"/>
                </a:solidFill>
                <a:latin typeface="Al Tarikh" charset="-78"/>
                <a:ea typeface="Al Tarikh" charset="-78"/>
                <a:cs typeface="Al Tarikh" charset="-78"/>
              </a:rPr>
              <a:t>’</a:t>
            </a:r>
            <a:r>
              <a:rPr lang="en-US" sz="3200" b="1" dirty="0" smtClean="0">
                <a:solidFill>
                  <a:srgbClr val="FFC000"/>
                </a:solidFill>
                <a:latin typeface="Al Tarikh" charset="-78"/>
                <a:ea typeface="Al Tarikh" charset="-78"/>
                <a:cs typeface="Al Tarikh" charset="-78"/>
              </a:rPr>
              <a:t>s 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68" y="2980267"/>
            <a:ext cx="2388130" cy="24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0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9515" y="487280"/>
            <a:ext cx="4864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Assistance Function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42109" y="2794969"/>
            <a:ext cx="10149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dirty="0">
                <a:latin typeface="Monaco" charset="0"/>
              </a:rPr>
              <a:t> </a:t>
            </a:r>
            <a:r>
              <a:rPr lang="en-US" dirty="0" err="1">
                <a:latin typeface="Monaco" charset="0"/>
              </a:rPr>
              <a:t>getLeft</a:t>
            </a:r>
            <a:r>
              <a:rPr lang="en-US" dirty="0">
                <a:latin typeface="Monaco" charset="0"/>
              </a:rPr>
              <a:t>(</a:t>
            </a:r>
            <a:r>
              <a:rPr lang="en-US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dirty="0">
                <a:latin typeface="Monaco" charset="0"/>
              </a:rPr>
              <a:t> </a:t>
            </a:r>
            <a:r>
              <a:rPr lang="en-US" dirty="0" err="1">
                <a:latin typeface="Monaco" charset="0"/>
              </a:rPr>
              <a:t>i</a:t>
            </a:r>
            <a:r>
              <a:rPr lang="en-US" dirty="0">
                <a:latin typeface="Monaco" charset="0"/>
              </a:rPr>
              <a:t>){ </a:t>
            </a:r>
            <a:r>
              <a:rPr lang="en-US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dirty="0">
                <a:latin typeface="Monaco" charset="0"/>
              </a:rPr>
              <a:t> (</a:t>
            </a:r>
            <a:r>
              <a:rPr lang="en-US" dirty="0" err="1">
                <a:latin typeface="Monaco" charset="0"/>
              </a:rPr>
              <a:t>i</a:t>
            </a:r>
            <a:r>
              <a:rPr lang="en-US" dirty="0">
                <a:latin typeface="Monaco" charset="0"/>
              </a:rPr>
              <a:t> &lt;&lt; 1) ; } </a:t>
            </a:r>
            <a:r>
              <a:rPr lang="en-US" dirty="0">
                <a:solidFill>
                  <a:srgbClr val="4E9072"/>
                </a:solidFill>
                <a:latin typeface="Monaco" charset="0"/>
              </a:rPr>
              <a:t>// get </a:t>
            </a:r>
            <a:r>
              <a:rPr lang="en-US" dirty="0" err="1">
                <a:solidFill>
                  <a:srgbClr val="4E9072"/>
                </a:solidFill>
                <a:latin typeface="Monaco" charset="0"/>
              </a:rPr>
              <a:t>LeftChild</a:t>
            </a:r>
            <a:r>
              <a:rPr lang="en-US" dirty="0">
                <a:solidFill>
                  <a:srgbClr val="4E9072"/>
                </a:solidFill>
                <a:latin typeface="Monaco" charset="0"/>
              </a:rPr>
              <a:t> in The </a:t>
            </a:r>
            <a:r>
              <a:rPr lang="en-US" dirty="0" smtClean="0">
                <a:solidFill>
                  <a:srgbClr val="4E9072"/>
                </a:solidFill>
                <a:latin typeface="Monaco" charset="0"/>
              </a:rPr>
              <a:t>Tree</a:t>
            </a:r>
          </a:p>
          <a:p>
            <a:endParaRPr lang="en-US" dirty="0">
              <a:latin typeface="Monaco" charset="0"/>
            </a:endParaRPr>
          </a:p>
          <a:p>
            <a:r>
              <a:rPr lang="en-US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dirty="0">
                <a:latin typeface="Monaco" charset="0"/>
              </a:rPr>
              <a:t> </a:t>
            </a:r>
            <a:r>
              <a:rPr lang="en-US" dirty="0" err="1">
                <a:latin typeface="Monaco" charset="0"/>
              </a:rPr>
              <a:t>getRight</a:t>
            </a:r>
            <a:r>
              <a:rPr lang="en-US" dirty="0">
                <a:latin typeface="Monaco" charset="0"/>
              </a:rPr>
              <a:t>(</a:t>
            </a:r>
            <a:r>
              <a:rPr lang="en-US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dirty="0">
                <a:latin typeface="Monaco" charset="0"/>
              </a:rPr>
              <a:t> </a:t>
            </a:r>
            <a:r>
              <a:rPr lang="en-US" dirty="0" err="1">
                <a:latin typeface="Monaco" charset="0"/>
              </a:rPr>
              <a:t>i</a:t>
            </a:r>
            <a:r>
              <a:rPr lang="en-US" dirty="0">
                <a:latin typeface="Monaco" charset="0"/>
              </a:rPr>
              <a:t>){</a:t>
            </a:r>
            <a:r>
              <a:rPr lang="en-US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dirty="0">
                <a:latin typeface="Monaco" charset="0"/>
              </a:rPr>
              <a:t> (</a:t>
            </a:r>
            <a:r>
              <a:rPr lang="en-US" dirty="0" err="1">
                <a:latin typeface="Monaco" charset="0"/>
              </a:rPr>
              <a:t>i</a:t>
            </a:r>
            <a:r>
              <a:rPr lang="en-US" dirty="0">
                <a:latin typeface="Monaco" charset="0"/>
              </a:rPr>
              <a:t> &lt;&lt; 1) + 1 ;} </a:t>
            </a:r>
            <a:r>
              <a:rPr lang="en-US" dirty="0">
                <a:solidFill>
                  <a:srgbClr val="4E9072"/>
                </a:solidFill>
                <a:latin typeface="Monaco" charset="0"/>
              </a:rPr>
              <a:t>// get Right child in the Tree</a:t>
            </a:r>
            <a:endParaRPr lang="en-US" dirty="0"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4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9515" y="487280"/>
            <a:ext cx="4864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Built Tree Function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649516" y="1196767"/>
            <a:ext cx="110683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srgbClr val="931A68"/>
                </a:solidFill>
                <a:latin typeface="Monaco" charset="0"/>
              </a:rPr>
              <a:t>void</a:t>
            </a:r>
            <a:r>
              <a:rPr lang="is-IS" dirty="0">
                <a:latin typeface="Monaco" charset="0"/>
              </a:rPr>
              <a:t> BuiltTree(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is-IS" dirty="0">
                <a:latin typeface="Monaco" charset="0"/>
              </a:rPr>
              <a:t> l , 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is-IS" dirty="0">
                <a:latin typeface="Monaco" charset="0"/>
              </a:rPr>
              <a:t> r , 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is-IS" dirty="0">
                <a:latin typeface="Monaco" charset="0"/>
              </a:rPr>
              <a:t> p = 1){</a:t>
            </a:r>
          </a:p>
          <a:p>
            <a:r>
              <a:rPr lang="is-IS" dirty="0">
                <a:latin typeface="Monaco" charset="0"/>
              </a:rPr>
              <a:t>    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if</a:t>
            </a:r>
            <a:r>
              <a:rPr lang="is-IS" dirty="0">
                <a:latin typeface="Monaco" charset="0"/>
              </a:rPr>
              <a:t>(l == r) NewA[p] = A[l] ;</a:t>
            </a:r>
          </a:p>
          <a:p>
            <a:r>
              <a:rPr lang="is-IS" dirty="0">
                <a:latin typeface="Monaco" charset="0"/>
              </a:rPr>
              <a:t>    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else</a:t>
            </a:r>
            <a:r>
              <a:rPr lang="is-IS" dirty="0">
                <a:latin typeface="Monaco" charset="0"/>
              </a:rPr>
              <a:t> {</a:t>
            </a:r>
          </a:p>
          <a:p>
            <a:r>
              <a:rPr lang="is-IS" dirty="0">
                <a:latin typeface="Monaco" charset="0"/>
              </a:rPr>
              <a:t>        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is-IS" dirty="0">
                <a:latin typeface="Monaco" charset="0"/>
              </a:rPr>
              <a:t> mid = l + (r - l) / 2 </a:t>
            </a:r>
            <a:r>
              <a:rPr lang="is-IS" dirty="0" smtClean="0">
                <a:latin typeface="Monaco" charset="0"/>
              </a:rPr>
              <a:t>; </a:t>
            </a:r>
            <a:r>
              <a:rPr lang="is-IS" dirty="0">
                <a:solidFill>
                  <a:srgbClr val="4E9072"/>
                </a:solidFill>
                <a:latin typeface="Monaco" charset="0"/>
              </a:rPr>
              <a:t>// </a:t>
            </a:r>
            <a:r>
              <a:rPr lang="is-IS" dirty="0" smtClean="0">
                <a:solidFill>
                  <a:srgbClr val="4E9072"/>
                </a:solidFill>
                <a:latin typeface="Monaco" charset="0"/>
              </a:rPr>
              <a:t>get Mid Position</a:t>
            </a:r>
            <a:endParaRPr lang="is-IS" dirty="0">
              <a:latin typeface="Monaco" charset="0"/>
            </a:endParaRPr>
          </a:p>
          <a:p>
            <a:r>
              <a:rPr lang="is-IS" dirty="0">
                <a:latin typeface="Monaco" charset="0"/>
              </a:rPr>
              <a:t>        BuiltTree(l , mid , getLeft(p)) ; </a:t>
            </a:r>
            <a:r>
              <a:rPr lang="is-IS" dirty="0">
                <a:solidFill>
                  <a:srgbClr val="4E9072"/>
                </a:solidFill>
                <a:latin typeface="Monaco" charset="0"/>
              </a:rPr>
              <a:t>// go to LeftChild</a:t>
            </a:r>
            <a:endParaRPr lang="is-IS" dirty="0">
              <a:latin typeface="Monaco" charset="0"/>
            </a:endParaRPr>
          </a:p>
          <a:p>
            <a:r>
              <a:rPr lang="is-IS" dirty="0">
                <a:latin typeface="Monaco" charset="0"/>
              </a:rPr>
              <a:t>        BuiltTree(mid + 1 , r , getRight(p)) ; </a:t>
            </a:r>
            <a:r>
              <a:rPr lang="is-IS" dirty="0">
                <a:solidFill>
                  <a:srgbClr val="4E9072"/>
                </a:solidFill>
                <a:latin typeface="Monaco" charset="0"/>
              </a:rPr>
              <a:t>// go to RightChild</a:t>
            </a:r>
            <a:endParaRPr lang="is-IS" dirty="0">
              <a:latin typeface="Monaco" charset="0"/>
            </a:endParaRPr>
          </a:p>
          <a:p>
            <a:r>
              <a:rPr lang="is-IS" dirty="0">
                <a:latin typeface="Monaco" charset="0"/>
              </a:rPr>
              <a:t>        NewA[p] = NewA[getLeft(p)] + NewA[getRight(p)]; </a:t>
            </a:r>
            <a:r>
              <a:rPr lang="is-IS" dirty="0">
                <a:solidFill>
                  <a:srgbClr val="4E9072"/>
                </a:solidFill>
                <a:latin typeface="Monaco" charset="0"/>
              </a:rPr>
              <a:t>// Backtracking</a:t>
            </a:r>
            <a:endParaRPr lang="is-IS" dirty="0">
              <a:latin typeface="Monaco" charset="0"/>
            </a:endParaRPr>
          </a:p>
          <a:p>
            <a:r>
              <a:rPr lang="is-IS" dirty="0">
                <a:latin typeface="Monaco" charset="0"/>
              </a:rPr>
              <a:t>        </a:t>
            </a:r>
            <a:r>
              <a:rPr lang="is-IS" dirty="0" smtClean="0">
                <a:solidFill>
                  <a:srgbClr val="4E9072"/>
                </a:solidFill>
                <a:latin typeface="Monaco" charset="0"/>
              </a:rPr>
              <a:t>/*</a:t>
            </a:r>
            <a:endParaRPr lang="is-IS" dirty="0">
              <a:solidFill>
                <a:srgbClr val="4E9072"/>
              </a:solidFill>
              <a:latin typeface="Monaco" charset="0"/>
            </a:endParaRPr>
          </a:p>
          <a:p>
            <a:r>
              <a:rPr lang="is-IS" dirty="0">
                <a:solidFill>
                  <a:srgbClr val="4E9072"/>
                </a:solidFill>
                <a:latin typeface="Monaco" charset="0"/>
              </a:rPr>
              <a:t>         *  Put Sum of LeftChild and RightChild into Parent (P)</a:t>
            </a:r>
          </a:p>
          <a:p>
            <a:r>
              <a:rPr lang="is-IS" dirty="0">
                <a:solidFill>
                  <a:srgbClr val="4E9072"/>
                </a:solidFill>
                <a:latin typeface="Monaco" charset="0"/>
              </a:rPr>
              <a:t>         *  if A : [ 2 3 4 5 ]</a:t>
            </a:r>
          </a:p>
          <a:p>
            <a:r>
              <a:rPr lang="is-IS" dirty="0">
                <a:solidFill>
                  <a:srgbClr val="4E9072"/>
                </a:solidFill>
                <a:latin typeface="Monaco" charset="0"/>
              </a:rPr>
              <a:t>         *</a:t>
            </a:r>
          </a:p>
          <a:p>
            <a:r>
              <a:rPr lang="is-IS" dirty="0">
                <a:solidFill>
                  <a:srgbClr val="4E9072"/>
                </a:solidFill>
                <a:latin typeface="Monaco" charset="0"/>
              </a:rPr>
              <a:t>         *           14</a:t>
            </a:r>
          </a:p>
          <a:p>
            <a:r>
              <a:rPr lang="is-IS" dirty="0">
                <a:solidFill>
                  <a:srgbClr val="4E9072"/>
                </a:solidFill>
                <a:latin typeface="Monaco" charset="0"/>
              </a:rPr>
              <a:t>         *          /  \</a:t>
            </a:r>
          </a:p>
          <a:p>
            <a:r>
              <a:rPr lang="is-IS" dirty="0">
                <a:solidFill>
                  <a:srgbClr val="4E9072"/>
                </a:solidFill>
                <a:latin typeface="Monaco" charset="0"/>
              </a:rPr>
              <a:t>         *         /    \</a:t>
            </a:r>
          </a:p>
          <a:p>
            <a:r>
              <a:rPr lang="is-IS" dirty="0">
                <a:solidFill>
                  <a:srgbClr val="4E9072"/>
                </a:solidFill>
                <a:latin typeface="Monaco" charset="0"/>
              </a:rPr>
              <a:t>         *        5      9</a:t>
            </a:r>
          </a:p>
          <a:p>
            <a:r>
              <a:rPr lang="is-IS" dirty="0">
                <a:solidFill>
                  <a:srgbClr val="4E9072"/>
                </a:solidFill>
                <a:latin typeface="Monaco" charset="0"/>
              </a:rPr>
              <a:t>         *       / \    / \</a:t>
            </a:r>
          </a:p>
          <a:p>
            <a:r>
              <a:rPr lang="is-IS" dirty="0">
                <a:solidFill>
                  <a:srgbClr val="4E9072"/>
                </a:solidFill>
                <a:latin typeface="Monaco" charset="0"/>
              </a:rPr>
              <a:t>         *      2   3  4   5</a:t>
            </a:r>
          </a:p>
          <a:p>
            <a:r>
              <a:rPr lang="is-IS" dirty="0">
                <a:solidFill>
                  <a:srgbClr val="4E9072"/>
                </a:solidFill>
                <a:latin typeface="Monaco" charset="0"/>
              </a:rPr>
              <a:t>         */</a:t>
            </a:r>
          </a:p>
          <a:p>
            <a:r>
              <a:rPr lang="is-IS" dirty="0">
                <a:latin typeface="Monaco" charset="0"/>
              </a:rPr>
              <a:t>    }</a:t>
            </a:r>
          </a:p>
          <a:p>
            <a:r>
              <a:rPr lang="is-IS" dirty="0">
                <a:latin typeface="Monaco" charset="0"/>
              </a:rPr>
              <a:t>}</a:t>
            </a:r>
            <a:endParaRPr lang="is-IS" dirty="0"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9515" y="487280"/>
            <a:ext cx="4864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Update Tree Function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21733" y="1348813"/>
            <a:ext cx="118702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31A68"/>
                </a:solidFill>
                <a:latin typeface="Monaco" charset="0"/>
              </a:rPr>
              <a:t>void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 err="1">
                <a:latin typeface="Monaco" charset="0"/>
              </a:rPr>
              <a:t>UpdateTree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l , </a:t>
            </a:r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r , </a:t>
            </a:r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 err="1">
                <a:latin typeface="Monaco" charset="0"/>
              </a:rPr>
              <a:t>i</a:t>
            </a:r>
            <a:r>
              <a:rPr lang="en-US" sz="1600" dirty="0">
                <a:latin typeface="Monaco" charset="0"/>
              </a:rPr>
              <a:t> , </a:t>
            </a:r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j , </a:t>
            </a:r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 err="1">
                <a:latin typeface="Monaco" charset="0"/>
              </a:rPr>
              <a:t>val</a:t>
            </a:r>
            <a:r>
              <a:rPr lang="en-US" sz="1600" dirty="0">
                <a:latin typeface="Monaco" charset="0"/>
              </a:rPr>
              <a:t> , </a:t>
            </a:r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p = 1){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Update Range(</a:t>
            </a:r>
            <a:r>
              <a:rPr lang="en-US" sz="1600" dirty="0" err="1">
                <a:solidFill>
                  <a:srgbClr val="4E9072"/>
                </a:solidFill>
                <a:latin typeface="Monaco" charset="0"/>
              </a:rPr>
              <a:t>i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 , j)</a:t>
            </a:r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   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Out of Range</a:t>
            </a: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>
                <a:solidFill>
                  <a:srgbClr val="931A68"/>
                </a:solidFill>
                <a:latin typeface="Monaco" charset="0"/>
              </a:rPr>
              <a:t>if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 err="1">
                <a:latin typeface="Monaco" charset="0"/>
              </a:rPr>
              <a:t>i</a:t>
            </a:r>
            <a:r>
              <a:rPr lang="en-US" sz="1600" dirty="0">
                <a:latin typeface="Monaco" charset="0"/>
              </a:rPr>
              <a:t> &gt; r || l &gt; j) </a:t>
            </a:r>
            <a:r>
              <a:rPr lang="en-US" sz="16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600" dirty="0">
                <a:latin typeface="Monaco" charset="0"/>
              </a:rPr>
              <a:t> ;</a:t>
            </a: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>
                <a:solidFill>
                  <a:srgbClr val="931A68"/>
                </a:solidFill>
                <a:latin typeface="Monaco" charset="0"/>
              </a:rPr>
              <a:t>if</a:t>
            </a:r>
            <a:r>
              <a:rPr lang="en-US" sz="1600" dirty="0">
                <a:latin typeface="Monaco" charset="0"/>
              </a:rPr>
              <a:t>(l == r){</a:t>
            </a:r>
          </a:p>
          <a:p>
            <a:r>
              <a:rPr lang="en-US" sz="1600" dirty="0">
                <a:latin typeface="Monaco" charset="0"/>
              </a:rPr>
              <a:t>        </a:t>
            </a:r>
            <a:r>
              <a:rPr lang="en-US" sz="1600" dirty="0" err="1">
                <a:latin typeface="Monaco" charset="0"/>
              </a:rPr>
              <a:t>NewA</a:t>
            </a:r>
            <a:r>
              <a:rPr lang="en-US" sz="1600" dirty="0">
                <a:latin typeface="Monaco" charset="0"/>
              </a:rPr>
              <a:t>[p] += </a:t>
            </a:r>
            <a:r>
              <a:rPr lang="en-US" sz="1600" dirty="0" err="1">
                <a:latin typeface="Monaco" charset="0"/>
              </a:rPr>
              <a:t>val</a:t>
            </a:r>
            <a:r>
              <a:rPr lang="en-US" sz="1600" dirty="0">
                <a:latin typeface="Monaco" charset="0"/>
              </a:rPr>
              <a:t> ;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Update With Val</a:t>
            </a:r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        </a:t>
            </a:r>
            <a:r>
              <a:rPr lang="en-US" sz="16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;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There is No More Childs to Visit</a:t>
            </a:r>
          </a:p>
          <a:p>
            <a:r>
              <a:rPr lang="en-US" sz="1600" dirty="0">
                <a:latin typeface="Monaco" charset="0"/>
              </a:rPr>
              <a:t>    }</a:t>
            </a: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mid = l + (r - l) / 2 ;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get Mid Position</a:t>
            </a:r>
            <a:endParaRPr lang="en-US" sz="1600" dirty="0">
              <a:latin typeface="Monaco" charset="0"/>
            </a:endParaRP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 err="1">
                <a:latin typeface="Monaco" charset="0"/>
              </a:rPr>
              <a:t>UpdateTree</a:t>
            </a:r>
            <a:r>
              <a:rPr lang="en-US" sz="1600" dirty="0">
                <a:latin typeface="Monaco" charset="0"/>
              </a:rPr>
              <a:t>(l , mid , </a:t>
            </a:r>
            <a:r>
              <a:rPr lang="en-US" sz="1600" dirty="0" err="1">
                <a:latin typeface="Monaco" charset="0"/>
              </a:rPr>
              <a:t>i</a:t>
            </a:r>
            <a:r>
              <a:rPr lang="en-US" sz="1600" dirty="0">
                <a:latin typeface="Monaco" charset="0"/>
              </a:rPr>
              <a:t> , j , </a:t>
            </a:r>
            <a:r>
              <a:rPr lang="en-US" sz="1600" dirty="0" err="1">
                <a:latin typeface="Monaco" charset="0"/>
              </a:rPr>
              <a:t>val</a:t>
            </a:r>
            <a:r>
              <a:rPr lang="en-US" sz="1600" dirty="0">
                <a:latin typeface="Monaco" charset="0"/>
              </a:rPr>
              <a:t> , </a:t>
            </a:r>
            <a:r>
              <a:rPr lang="en-US" sz="1600" dirty="0" err="1">
                <a:latin typeface="Monaco" charset="0"/>
              </a:rPr>
              <a:t>getLeft</a:t>
            </a:r>
            <a:r>
              <a:rPr lang="en-US" sz="1600" dirty="0">
                <a:latin typeface="Monaco" charset="0"/>
              </a:rPr>
              <a:t>(p)) ;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</a:t>
            </a:r>
            <a:r>
              <a:rPr lang="en-US" sz="1600" dirty="0" err="1">
                <a:solidFill>
                  <a:srgbClr val="4E9072"/>
                </a:solidFill>
                <a:latin typeface="Monaco" charset="0"/>
              </a:rPr>
              <a:t>goto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 </a:t>
            </a:r>
            <a:r>
              <a:rPr lang="en-US" sz="1600" dirty="0" err="1">
                <a:solidFill>
                  <a:srgbClr val="4E9072"/>
                </a:solidFill>
                <a:latin typeface="Monaco" charset="0"/>
              </a:rPr>
              <a:t>LeftChild</a:t>
            </a:r>
            <a:endParaRPr lang="en-US" sz="1600" dirty="0">
              <a:latin typeface="Monaco" charset="0"/>
            </a:endParaRP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 err="1">
                <a:latin typeface="Monaco" charset="0"/>
              </a:rPr>
              <a:t>UpdateTree</a:t>
            </a:r>
            <a:r>
              <a:rPr lang="en-US" sz="1600" dirty="0">
                <a:latin typeface="Monaco" charset="0"/>
              </a:rPr>
              <a:t>(mid + 1 , r , </a:t>
            </a:r>
            <a:r>
              <a:rPr lang="en-US" sz="1600" dirty="0" err="1">
                <a:latin typeface="Monaco" charset="0"/>
              </a:rPr>
              <a:t>i</a:t>
            </a:r>
            <a:r>
              <a:rPr lang="en-US" sz="1600" dirty="0">
                <a:latin typeface="Monaco" charset="0"/>
              </a:rPr>
              <a:t> , j , </a:t>
            </a:r>
            <a:r>
              <a:rPr lang="en-US" sz="1600" dirty="0" err="1">
                <a:latin typeface="Monaco" charset="0"/>
              </a:rPr>
              <a:t>val</a:t>
            </a:r>
            <a:r>
              <a:rPr lang="en-US" sz="1600" dirty="0">
                <a:latin typeface="Monaco" charset="0"/>
              </a:rPr>
              <a:t> , </a:t>
            </a:r>
            <a:r>
              <a:rPr lang="en-US" sz="1600" dirty="0" err="1">
                <a:latin typeface="Monaco" charset="0"/>
              </a:rPr>
              <a:t>getRight</a:t>
            </a:r>
            <a:r>
              <a:rPr lang="en-US" sz="1600" dirty="0">
                <a:latin typeface="Monaco" charset="0"/>
              </a:rPr>
              <a:t>(p)) ;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</a:t>
            </a:r>
            <a:r>
              <a:rPr lang="en-US" sz="1600" dirty="0" err="1">
                <a:solidFill>
                  <a:srgbClr val="4E9072"/>
                </a:solidFill>
                <a:latin typeface="Monaco" charset="0"/>
              </a:rPr>
              <a:t>goto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 </a:t>
            </a:r>
            <a:r>
              <a:rPr lang="en-US" sz="1600" dirty="0" err="1">
                <a:solidFill>
                  <a:srgbClr val="4E9072"/>
                </a:solidFill>
                <a:latin typeface="Monaco" charset="0"/>
              </a:rPr>
              <a:t>RightChild</a:t>
            </a:r>
            <a:endParaRPr lang="en-US" sz="1600" dirty="0">
              <a:latin typeface="Monaco" charset="0"/>
            </a:endParaRP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 err="1">
                <a:latin typeface="Monaco" charset="0"/>
              </a:rPr>
              <a:t>NewA</a:t>
            </a:r>
            <a:r>
              <a:rPr lang="en-US" sz="1600" dirty="0">
                <a:latin typeface="Monaco" charset="0"/>
              </a:rPr>
              <a:t>[p] = </a:t>
            </a:r>
            <a:r>
              <a:rPr lang="en-US" sz="1600" dirty="0" err="1">
                <a:latin typeface="Monaco" charset="0"/>
              </a:rPr>
              <a:t>NewA</a:t>
            </a:r>
            <a:r>
              <a:rPr lang="en-US" sz="1600" dirty="0">
                <a:latin typeface="Monaco" charset="0"/>
              </a:rPr>
              <a:t>[</a:t>
            </a:r>
            <a:r>
              <a:rPr lang="en-US" sz="1600" dirty="0" err="1">
                <a:latin typeface="Monaco" charset="0"/>
              </a:rPr>
              <a:t>getLeft</a:t>
            </a:r>
            <a:r>
              <a:rPr lang="en-US" sz="1600" dirty="0">
                <a:latin typeface="Monaco" charset="0"/>
              </a:rPr>
              <a:t>(p)] + </a:t>
            </a:r>
            <a:r>
              <a:rPr lang="en-US" sz="1600" dirty="0" err="1">
                <a:latin typeface="Monaco" charset="0"/>
              </a:rPr>
              <a:t>NewA</a:t>
            </a:r>
            <a:r>
              <a:rPr lang="en-US" sz="1600" dirty="0">
                <a:latin typeface="Monaco" charset="0"/>
              </a:rPr>
              <a:t>[</a:t>
            </a:r>
            <a:r>
              <a:rPr lang="en-US" sz="1600" dirty="0" err="1">
                <a:latin typeface="Monaco" charset="0"/>
              </a:rPr>
              <a:t>getRight</a:t>
            </a:r>
            <a:r>
              <a:rPr lang="en-US" sz="1600" dirty="0">
                <a:latin typeface="Monaco" charset="0"/>
              </a:rPr>
              <a:t>(p)] ;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Backtracking</a:t>
            </a:r>
            <a:endParaRPr lang="en-US" sz="1600" dirty="0">
              <a:latin typeface="Monaco" charset="0"/>
            </a:endParaRP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/*</a:t>
            </a:r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4E9072"/>
                </a:solidFill>
                <a:latin typeface="Monaco" charset="0"/>
              </a:rPr>
              <a:t>     * Update Value of Parent After Updating Left and Right Child</a:t>
            </a:r>
          </a:p>
          <a:p>
            <a:r>
              <a:rPr lang="en-US" sz="1600" dirty="0">
                <a:solidFill>
                  <a:srgbClr val="4E9072"/>
                </a:solidFill>
                <a:latin typeface="Monaco" charset="0"/>
              </a:rPr>
              <a:t>     */</a:t>
            </a:r>
          </a:p>
          <a:p>
            <a:r>
              <a:rPr lang="en-US" sz="1600" dirty="0">
                <a:latin typeface="Monaco" charset="0"/>
              </a:rPr>
              <a:t>}</a:t>
            </a:r>
            <a:endParaRPr lang="en-US" sz="1600" dirty="0"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80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9515" y="487280"/>
            <a:ext cx="4864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Range Min Query Function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406400" y="2083011"/>
            <a:ext cx="122597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 err="1">
                <a:latin typeface="Monaco" charset="0"/>
              </a:rPr>
              <a:t>RangeSumQuery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l , </a:t>
            </a:r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r , </a:t>
            </a:r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 err="1">
                <a:latin typeface="Monaco" charset="0"/>
              </a:rPr>
              <a:t>i</a:t>
            </a:r>
            <a:r>
              <a:rPr lang="en-US" sz="1600" dirty="0">
                <a:latin typeface="Monaco" charset="0"/>
              </a:rPr>
              <a:t> , </a:t>
            </a:r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j , </a:t>
            </a:r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p = 1){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get Sum for Range(</a:t>
            </a:r>
            <a:r>
              <a:rPr lang="en-US" sz="1600" dirty="0" err="1">
                <a:solidFill>
                  <a:srgbClr val="4E9072"/>
                </a:solidFill>
                <a:latin typeface="Monaco" charset="0"/>
              </a:rPr>
              <a:t>i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 , j)</a:t>
            </a:r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   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Out of Range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    </a:t>
            </a:r>
            <a:r>
              <a:rPr lang="en-US" sz="1600" dirty="0">
                <a:solidFill>
                  <a:srgbClr val="931A68"/>
                </a:solidFill>
                <a:latin typeface="Monaco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&gt; r || l &gt; j) </a:t>
            </a:r>
            <a:r>
              <a:rPr lang="en-US" sz="16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0 ;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Value to indicator that is not in My Sum Range</a:t>
            </a: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>
                <a:solidFill>
                  <a:srgbClr val="931A68"/>
                </a:solidFill>
                <a:latin typeface="Monaco" charset="0"/>
              </a:rPr>
              <a:t>if</a:t>
            </a:r>
            <a:r>
              <a:rPr lang="en-US" sz="1600" dirty="0">
                <a:latin typeface="Monaco" charset="0"/>
              </a:rPr>
              <a:t>(l &gt;= </a:t>
            </a:r>
            <a:r>
              <a:rPr lang="en-US" sz="1600" dirty="0" err="1">
                <a:latin typeface="Monaco" charset="0"/>
              </a:rPr>
              <a:t>i</a:t>
            </a:r>
            <a:r>
              <a:rPr lang="en-US" sz="1600" dirty="0">
                <a:latin typeface="Monaco" charset="0"/>
              </a:rPr>
              <a:t> &amp;&amp; j &gt;= r) </a:t>
            </a:r>
            <a:r>
              <a:rPr lang="en-US" sz="16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 err="1">
                <a:latin typeface="Monaco" charset="0"/>
              </a:rPr>
              <a:t>NewA</a:t>
            </a:r>
            <a:r>
              <a:rPr lang="en-US" sz="1600" dirty="0">
                <a:latin typeface="Monaco" charset="0"/>
              </a:rPr>
              <a:t>[p] ;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This is Exactly My Range</a:t>
            </a:r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   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Else </a:t>
            </a:r>
            <a:r>
              <a:rPr lang="en-US" sz="1600" dirty="0" err="1">
                <a:solidFill>
                  <a:srgbClr val="4E9072"/>
                </a:solidFill>
                <a:latin typeface="Monaco" charset="0"/>
              </a:rPr>
              <a:t>i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 Will Browse Left and Right Child</a:t>
            </a: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mid = l + (r - l) / 2 ;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get Mid ;</a:t>
            </a:r>
            <a:endParaRPr lang="en-US" sz="1600" dirty="0">
              <a:latin typeface="Monaco" charset="0"/>
            </a:endParaRP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 err="1">
                <a:latin typeface="Monaco" charset="0"/>
              </a:rPr>
              <a:t>FirstPart</a:t>
            </a:r>
            <a:r>
              <a:rPr lang="en-US" sz="1600" dirty="0">
                <a:latin typeface="Monaco" charset="0"/>
              </a:rPr>
              <a:t> = </a:t>
            </a:r>
            <a:r>
              <a:rPr lang="en-US" sz="1600" dirty="0" err="1">
                <a:latin typeface="Monaco" charset="0"/>
              </a:rPr>
              <a:t>RangeSumQuery</a:t>
            </a:r>
            <a:r>
              <a:rPr lang="en-US" sz="1600" dirty="0">
                <a:latin typeface="Monaco" charset="0"/>
              </a:rPr>
              <a:t>(l , mid , </a:t>
            </a:r>
            <a:r>
              <a:rPr lang="en-US" sz="1600" dirty="0" err="1">
                <a:latin typeface="Monaco" charset="0"/>
              </a:rPr>
              <a:t>i</a:t>
            </a:r>
            <a:r>
              <a:rPr lang="en-US" sz="1600" dirty="0">
                <a:latin typeface="Monaco" charset="0"/>
              </a:rPr>
              <a:t> , j , </a:t>
            </a:r>
            <a:r>
              <a:rPr lang="en-US" sz="1600" dirty="0" err="1">
                <a:latin typeface="Monaco" charset="0"/>
              </a:rPr>
              <a:t>getLeft</a:t>
            </a:r>
            <a:r>
              <a:rPr lang="en-US" sz="1600" dirty="0">
                <a:latin typeface="Monaco" charset="0"/>
              </a:rPr>
              <a:t>(p)) ;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</a:t>
            </a:r>
            <a:r>
              <a:rPr lang="en-US" sz="1600" dirty="0" err="1">
                <a:solidFill>
                  <a:srgbClr val="4E9072"/>
                </a:solidFill>
                <a:latin typeface="Monaco" charset="0"/>
              </a:rPr>
              <a:t>goto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 Left Child</a:t>
            </a:r>
            <a:endParaRPr lang="en-US" sz="1600" dirty="0">
              <a:latin typeface="Monaco" charset="0"/>
            </a:endParaRP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 err="1">
                <a:latin typeface="Monaco" charset="0"/>
              </a:rPr>
              <a:t>SecondPart</a:t>
            </a:r>
            <a:r>
              <a:rPr lang="en-US" sz="1600" dirty="0">
                <a:latin typeface="Monaco" charset="0"/>
              </a:rPr>
              <a:t> = </a:t>
            </a:r>
            <a:r>
              <a:rPr lang="en-US" sz="1600" dirty="0" err="1">
                <a:latin typeface="Monaco" charset="0"/>
              </a:rPr>
              <a:t>RangeSumQuery</a:t>
            </a:r>
            <a:r>
              <a:rPr lang="en-US" sz="1600" dirty="0">
                <a:latin typeface="Monaco" charset="0"/>
              </a:rPr>
              <a:t>(mid + 1 , r , </a:t>
            </a:r>
            <a:r>
              <a:rPr lang="en-US" sz="1600" dirty="0" err="1">
                <a:latin typeface="Monaco" charset="0"/>
              </a:rPr>
              <a:t>i</a:t>
            </a:r>
            <a:r>
              <a:rPr lang="en-US" sz="1600" dirty="0">
                <a:latin typeface="Monaco" charset="0"/>
              </a:rPr>
              <a:t> , j , </a:t>
            </a:r>
            <a:r>
              <a:rPr lang="en-US" sz="1600" dirty="0" err="1">
                <a:latin typeface="Monaco" charset="0"/>
              </a:rPr>
              <a:t>getRight</a:t>
            </a:r>
            <a:r>
              <a:rPr lang="en-US" sz="1600" dirty="0">
                <a:latin typeface="Monaco" charset="0"/>
              </a:rPr>
              <a:t>(p)) ; 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</a:t>
            </a:r>
            <a:r>
              <a:rPr lang="en-US" sz="1600" dirty="0" err="1">
                <a:solidFill>
                  <a:srgbClr val="4E9072"/>
                </a:solidFill>
                <a:latin typeface="Monaco" charset="0"/>
              </a:rPr>
              <a:t>goto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 Right</a:t>
            </a:r>
            <a:endParaRPr lang="en-US" sz="1600" dirty="0">
              <a:latin typeface="Monaco" charset="0"/>
            </a:endParaRPr>
          </a:p>
          <a:p>
            <a:r>
              <a:rPr lang="en-US" sz="1600" dirty="0">
                <a:latin typeface="Monaco" charset="0"/>
              </a:rPr>
              <a:t/>
            </a:r>
            <a:br>
              <a:rPr lang="en-US" sz="1600" dirty="0">
                <a:latin typeface="Monaco" charset="0"/>
              </a:rPr>
            </a:br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    </a:t>
            </a:r>
            <a:r>
              <a:rPr lang="en-US" sz="16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FirstPart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SecondPart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; </a:t>
            </a:r>
            <a:r>
              <a:rPr lang="en-US" sz="1600" dirty="0">
                <a:solidFill>
                  <a:srgbClr val="4E9072"/>
                </a:solidFill>
                <a:latin typeface="Monaco" charset="0"/>
              </a:rPr>
              <a:t>// Return Sum Val of All My Range</a:t>
            </a:r>
          </a:p>
          <a:p>
            <a:r>
              <a:rPr lang="en-US" sz="1600" dirty="0">
                <a:latin typeface="Monaco" charset="0"/>
              </a:rPr>
              <a:t>}</a:t>
            </a:r>
            <a:endParaRPr lang="en-US" sz="1600" dirty="0"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9515" y="487280"/>
            <a:ext cx="4864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Complexity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69950" y="2743201"/>
            <a:ext cx="9769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  Built Function 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:  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O ( n log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n )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Ayuthaya" charset="-34"/>
              <a:ea typeface="Ayuthaya" charset="-34"/>
              <a:cs typeface="Ayuthaya" charset="-34"/>
              <a:sym typeface="Wingdings"/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  Update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Function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: 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 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O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(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n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)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  RMQ Function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: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 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O ( log n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yuthaya" charset="-34"/>
                <a:ea typeface="Ayuthaya" charset="-34"/>
                <a:cs typeface="Ayuthaya" charset="-34"/>
                <a:sym typeface="Wingdings"/>
              </a:rPr>
              <a:t>)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Ayuthaya" charset="-34"/>
              <a:ea typeface="Ayuthaya" charset="-34"/>
              <a:cs typeface="Ayuthaya" charset="-34"/>
              <a:sym typeface="Wingdings"/>
            </a:endParaRPr>
          </a:p>
          <a:p>
            <a:endParaRPr lang="en-US" sz="2400" dirty="0" smtClean="0">
              <a:solidFill>
                <a:schemeClr val="bg2">
                  <a:lumMod val="20000"/>
                  <a:lumOff val="80000"/>
                </a:schemeClr>
              </a:solidFill>
              <a:latin typeface="Ayuthaya" charset="-34"/>
              <a:ea typeface="Ayuthaya" charset="-34"/>
              <a:cs typeface="Ayuthaya" charset="-34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70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8011" y="1303158"/>
            <a:ext cx="724438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More Optimization </a:t>
            </a:r>
          </a:p>
          <a:p>
            <a:r>
              <a:rPr lang="en-US" sz="3600" b="1" dirty="0" smtClean="0">
                <a:solidFill>
                  <a:srgbClr val="FFC000"/>
                </a:solidFill>
              </a:rPr>
              <a:t>   Using</a:t>
            </a:r>
          </a:p>
          <a:p>
            <a:endParaRPr lang="en-US" sz="4000" b="1" dirty="0">
              <a:solidFill>
                <a:srgbClr val="FFC000"/>
              </a:solidFill>
            </a:endParaRPr>
          </a:p>
          <a:p>
            <a:r>
              <a:rPr lang="en-US" sz="6000" b="1" dirty="0">
                <a:solidFill>
                  <a:srgbClr val="68F3FF"/>
                </a:solidFill>
              </a:rPr>
              <a:t> </a:t>
            </a:r>
            <a:r>
              <a:rPr lang="en-US" sz="6000" b="1" dirty="0" smtClean="0">
                <a:solidFill>
                  <a:srgbClr val="68F3FF"/>
                </a:solidFill>
              </a:rPr>
              <a:t> Lazy Propagation</a:t>
            </a:r>
            <a:endParaRPr lang="en-US" sz="6000" dirty="0">
              <a:solidFill>
                <a:srgbClr val="68F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7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9515" y="487281"/>
            <a:ext cx="81558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Update Function </a:t>
            </a:r>
          </a:p>
          <a:p>
            <a:endParaRPr lang="en-US" sz="3200" b="1" dirty="0">
              <a:solidFill>
                <a:srgbClr val="FFC000"/>
              </a:solidFill>
            </a:endParaRPr>
          </a:p>
          <a:p>
            <a:endParaRPr lang="en-US" sz="3200" b="1" dirty="0">
              <a:solidFill>
                <a:srgbClr val="FFC000"/>
              </a:solidFill>
            </a:endParaRPr>
          </a:p>
          <a:p>
            <a:r>
              <a:rPr lang="en-US" sz="3200" b="1" dirty="0" smtClean="0">
                <a:solidFill>
                  <a:srgbClr val="FFC000"/>
                </a:solidFill>
              </a:rPr>
              <a:t>           Complexity </a:t>
            </a:r>
            <a:r>
              <a:rPr lang="en-US" sz="3200" b="1" dirty="0" smtClean="0">
                <a:solidFill>
                  <a:srgbClr val="FFC000"/>
                </a:solidFill>
                <a:sym typeface="Wingdings"/>
              </a:rPr>
              <a:t></a:t>
            </a:r>
            <a:r>
              <a:rPr lang="en-US" sz="3200" b="1" dirty="0" smtClean="0">
                <a:solidFill>
                  <a:srgbClr val="FFC000"/>
                </a:solidFill>
              </a:rPr>
              <a:t>  log ( n )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727199" y="3244840"/>
            <a:ext cx="89746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latin typeface="Monaco" charset="0"/>
              </a:rPr>
              <a:t>    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if</a:t>
            </a:r>
            <a:r>
              <a:rPr lang="is-IS" dirty="0">
                <a:latin typeface="Monaco" charset="0"/>
              </a:rPr>
              <a:t>(Lazy[p]){</a:t>
            </a:r>
          </a:p>
          <a:p>
            <a:r>
              <a:rPr lang="is-IS" dirty="0">
                <a:latin typeface="Monaco" charset="0"/>
              </a:rPr>
              <a:t>        NewA[p] += Lazy[p] ;</a:t>
            </a:r>
          </a:p>
          <a:p>
            <a:r>
              <a:rPr lang="is-IS" dirty="0">
                <a:solidFill>
                  <a:srgbClr val="000000"/>
                </a:solidFill>
                <a:latin typeface="Monaco" charset="0"/>
              </a:rPr>
              <a:t>        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if</a:t>
            </a:r>
            <a:r>
              <a:rPr lang="is-IS" dirty="0">
                <a:solidFill>
                  <a:srgbClr val="000000"/>
                </a:solidFill>
                <a:latin typeface="Monaco" charset="0"/>
              </a:rPr>
              <a:t>(l != r){ </a:t>
            </a:r>
            <a:r>
              <a:rPr lang="is-IS" dirty="0">
                <a:solidFill>
                  <a:srgbClr val="4E9072"/>
                </a:solidFill>
                <a:latin typeface="Monaco" charset="0"/>
              </a:rPr>
              <a:t>// Child are Not Update With New Val</a:t>
            </a:r>
          </a:p>
          <a:p>
            <a:r>
              <a:rPr lang="is-IS" dirty="0">
                <a:latin typeface="Monaco" charset="0"/>
              </a:rPr>
              <a:t>            Lazy[getLeft(p)] += Lazy[p] ; </a:t>
            </a:r>
            <a:r>
              <a:rPr lang="is-IS" dirty="0">
                <a:solidFill>
                  <a:srgbClr val="4E9072"/>
                </a:solidFill>
                <a:latin typeface="Monaco" charset="0"/>
              </a:rPr>
              <a:t>// Update Left</a:t>
            </a:r>
            <a:endParaRPr lang="is-IS" dirty="0">
              <a:latin typeface="Monaco" charset="0"/>
            </a:endParaRPr>
          </a:p>
          <a:p>
            <a:r>
              <a:rPr lang="is-IS" dirty="0">
                <a:latin typeface="Monaco" charset="0"/>
              </a:rPr>
              <a:t>            Lazy[getRight(p)] += Lazy[p]; </a:t>
            </a:r>
            <a:r>
              <a:rPr lang="is-IS" dirty="0">
                <a:solidFill>
                  <a:srgbClr val="4E9072"/>
                </a:solidFill>
                <a:latin typeface="Monaco" charset="0"/>
              </a:rPr>
              <a:t>// Update Right</a:t>
            </a:r>
            <a:endParaRPr lang="is-IS" dirty="0">
              <a:latin typeface="Monaco" charset="0"/>
            </a:endParaRPr>
          </a:p>
          <a:p>
            <a:r>
              <a:rPr lang="is-IS" dirty="0">
                <a:latin typeface="Monaco" charset="0"/>
              </a:rPr>
              <a:t>        }</a:t>
            </a:r>
          </a:p>
          <a:p>
            <a:r>
              <a:rPr lang="is-IS" dirty="0">
                <a:solidFill>
                  <a:srgbClr val="000000"/>
                </a:solidFill>
                <a:latin typeface="Monaco" charset="0"/>
              </a:rPr>
              <a:t>        Lazy[p] = 0 ; </a:t>
            </a:r>
            <a:r>
              <a:rPr lang="is-IS" dirty="0">
                <a:solidFill>
                  <a:srgbClr val="4E9072"/>
                </a:solidFill>
                <a:latin typeface="Monaco" charset="0"/>
              </a:rPr>
              <a:t>// This Range Was already Updated --&gt;</a:t>
            </a:r>
          </a:p>
          <a:p>
            <a:r>
              <a:rPr lang="is-IS" dirty="0">
                <a:latin typeface="Monaco" charset="0"/>
              </a:rPr>
              <a:t>    }</a:t>
            </a:r>
            <a:endParaRPr lang="is-IS" dirty="0"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1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344" y="2911825"/>
            <a:ext cx="54586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Thanks.   ^_^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05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0655" y="415636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/>
            <a:r>
              <a:rPr lang="en-US" sz="4000" b="1" dirty="0" smtClean="0">
                <a:latin typeface="Al Bayan" charset="-78"/>
                <a:ea typeface="Al Bayan" charset="-78"/>
                <a:cs typeface="Al Bayan" charset="-78"/>
              </a:rPr>
              <a:t>Project Team</a:t>
            </a:r>
          </a:p>
          <a:p>
            <a:pPr marL="0" algn="l" defTabSz="457200" rtl="0" eaLnBrk="1" latinLnBrk="0" hangingPunct="1"/>
            <a:endParaRPr lang="en-US" sz="4000" b="1" dirty="0">
              <a:latin typeface="Al Bayan" charset="-78"/>
              <a:ea typeface="Al Bayan" charset="-78"/>
              <a:cs typeface="Al Bayan" charset="-78"/>
            </a:endParaRPr>
          </a:p>
          <a:p>
            <a:pPr marL="0" algn="l" defTabSz="457200" rtl="0" eaLnBrk="1" latinLnBrk="0" hangingPunct="1"/>
            <a:endParaRPr lang="en-US" sz="4000" b="1" dirty="0" smtClean="0">
              <a:latin typeface="Al Bayan" charset="-78"/>
              <a:ea typeface="Al Bayan" charset="-78"/>
              <a:cs typeface="Al Bayan" charset="-78"/>
            </a:endParaRPr>
          </a:p>
          <a:p>
            <a:pPr marL="571500" indent="-571500" algn="l" defTabSz="457200" rtl="0" eaLnBrk="1" latinLnBrk="0" hangingPunct="1">
              <a:buFont typeface="Wingdings" charset="2"/>
              <a:buChar char="Ø"/>
            </a:pPr>
            <a:r>
              <a:rPr lang="en-US" sz="3600" dirty="0" smtClean="0">
                <a:solidFill>
                  <a:srgbClr val="68F3FF"/>
                </a:solidFill>
                <a:latin typeface="Al Bayan" charset="-78"/>
                <a:ea typeface="Al Bayan" charset="-78"/>
                <a:cs typeface="Al Bayan" charset="-78"/>
                <a:sym typeface="Wingdings"/>
              </a:rPr>
              <a:t> </a:t>
            </a:r>
            <a:r>
              <a:rPr lang="en-US" sz="3600" dirty="0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  <a:sym typeface="Wingdings"/>
              </a:rPr>
              <a:t>Mohamed Saeed El-</a:t>
            </a:r>
            <a:r>
              <a:rPr lang="en-US" sz="3600" dirty="0" err="1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  <a:sym typeface="Wingdings"/>
              </a:rPr>
              <a:t>Naggar</a:t>
            </a:r>
            <a:endParaRPr lang="en-US" sz="3600" dirty="0" smtClean="0">
              <a:solidFill>
                <a:srgbClr val="00E7FF"/>
              </a:solidFill>
              <a:latin typeface="Al Bayan" charset="-78"/>
              <a:ea typeface="Al Bayan" charset="-78"/>
              <a:cs typeface="Al Bayan" charset="-78"/>
              <a:sym typeface="Wingdings"/>
            </a:endParaRPr>
          </a:p>
          <a:p>
            <a:pPr marL="571500" indent="-571500" algn="l" defTabSz="457200" rtl="0" eaLnBrk="1" latinLnBrk="0" hangingPunct="1">
              <a:buFont typeface="Wingdings" charset="2"/>
              <a:buChar char="Ø"/>
            </a:pPr>
            <a:r>
              <a:rPr lang="en-US" sz="3600" dirty="0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 Mohamed </a:t>
            </a:r>
            <a:r>
              <a:rPr lang="en-US" sz="3600" dirty="0" err="1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Refat</a:t>
            </a:r>
            <a:r>
              <a:rPr lang="en-US" sz="3600" dirty="0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 </a:t>
            </a:r>
            <a:r>
              <a:rPr lang="en-US" sz="3600" dirty="0" err="1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Byoumi</a:t>
            </a:r>
            <a:endParaRPr lang="en-US" sz="3600" dirty="0" smtClean="0">
              <a:solidFill>
                <a:srgbClr val="00E7FF"/>
              </a:solidFill>
              <a:latin typeface="Al Bayan" charset="-78"/>
              <a:ea typeface="Al Bayan" charset="-78"/>
              <a:cs typeface="Al Bayan" charset="-78"/>
            </a:endParaRPr>
          </a:p>
          <a:p>
            <a:pPr marL="571500" indent="-571500" algn="l" defTabSz="457200" rtl="0" eaLnBrk="1" latinLnBrk="0" hangingPunct="1">
              <a:buFont typeface="Wingdings" charset="2"/>
              <a:buChar char="Ø"/>
            </a:pPr>
            <a:r>
              <a:rPr lang="en-US" sz="3600" dirty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 </a:t>
            </a:r>
            <a:r>
              <a:rPr lang="en-US" sz="3600" dirty="0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Mohamed </a:t>
            </a:r>
            <a:r>
              <a:rPr lang="en-US" sz="3600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Hassan </a:t>
            </a:r>
            <a:r>
              <a:rPr lang="en-US" sz="3600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Imam</a:t>
            </a:r>
            <a:endParaRPr lang="en-US" sz="3600" dirty="0" smtClean="0">
              <a:solidFill>
                <a:srgbClr val="00E7FF"/>
              </a:solidFill>
              <a:latin typeface="Al Bayan" charset="-78"/>
              <a:ea typeface="Al Bayan" charset="-78"/>
              <a:cs typeface="Al Bayan" charset="-78"/>
            </a:endParaRPr>
          </a:p>
          <a:p>
            <a:pPr marL="571500" indent="-571500" algn="l" defTabSz="457200" rtl="0" eaLnBrk="1" latinLnBrk="0" hangingPunct="1">
              <a:buFont typeface="Wingdings" charset="2"/>
              <a:buChar char="Ø"/>
            </a:pPr>
            <a:r>
              <a:rPr lang="en-US" sz="3600" dirty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 </a:t>
            </a:r>
            <a:r>
              <a:rPr lang="en-US" sz="3600" dirty="0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Mohamed </a:t>
            </a:r>
            <a:r>
              <a:rPr lang="en-US" sz="3600" dirty="0" err="1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Bahaa</a:t>
            </a:r>
            <a:r>
              <a:rPr lang="en-US" sz="3600" dirty="0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 </a:t>
            </a:r>
            <a:r>
              <a:rPr lang="en-US" sz="3600" dirty="0" err="1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ElDin</a:t>
            </a:r>
            <a:endParaRPr lang="en-US" sz="3600" dirty="0" smtClean="0">
              <a:solidFill>
                <a:srgbClr val="00E7FF"/>
              </a:solidFill>
              <a:latin typeface="Al Bayan" charset="-78"/>
              <a:ea typeface="Al Bayan" charset="-78"/>
              <a:cs typeface="Al Bayan" charset="-78"/>
            </a:endParaRPr>
          </a:p>
          <a:p>
            <a:pPr marL="571500" indent="-571500" algn="l" defTabSz="457200" rtl="0" eaLnBrk="1" latinLnBrk="0" hangingPunct="1">
              <a:buFont typeface="Wingdings" charset="2"/>
              <a:buChar char="Ø"/>
            </a:pPr>
            <a:r>
              <a:rPr lang="en-US" sz="3600" dirty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 </a:t>
            </a:r>
            <a:r>
              <a:rPr lang="en-US" sz="3600" dirty="0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Mohamed Khaled Mohamed</a:t>
            </a:r>
          </a:p>
          <a:p>
            <a:pPr marL="571500" indent="-571500" algn="l" defTabSz="457200" rtl="0" eaLnBrk="1" latinLnBrk="0" hangingPunct="1">
              <a:buFont typeface="Wingdings" charset="2"/>
              <a:buChar char="Ø"/>
            </a:pPr>
            <a:r>
              <a:rPr lang="en-US" sz="3600" dirty="0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Mohamed </a:t>
            </a:r>
            <a:r>
              <a:rPr lang="en-US" sz="3600" dirty="0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Ebrahem </a:t>
            </a:r>
            <a:r>
              <a:rPr lang="en-US" sz="3600" dirty="0" err="1" smtClean="0">
                <a:solidFill>
                  <a:srgbClr val="00E7FF"/>
                </a:solidFill>
                <a:latin typeface="Al Bayan" charset="-78"/>
                <a:ea typeface="Al Bayan" charset="-78"/>
                <a:cs typeface="Al Bayan" charset="-78"/>
              </a:rPr>
              <a:t>Fatoh</a:t>
            </a:r>
            <a:endParaRPr lang="en-US" sz="3600" dirty="0" smtClean="0">
              <a:solidFill>
                <a:srgbClr val="00E7FF"/>
              </a:solidFill>
              <a:latin typeface="Al Bayan" charset="-78"/>
              <a:ea typeface="Al Bayan" charset="-78"/>
              <a:cs typeface="Al Baya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92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0327" y="501134"/>
            <a:ext cx="4434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Al Bayan" charset="-78"/>
                <a:ea typeface="Al Bayan" charset="-78"/>
                <a:cs typeface="Al Bayan" charset="-78"/>
              </a:rPr>
              <a:t>Problem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327" y="1759527"/>
            <a:ext cx="109728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</a:t>
            </a:r>
            <a:r>
              <a:rPr lang="ar-SA" sz="2000" dirty="0" smtClean="0"/>
              <a:t>’</a:t>
            </a:r>
            <a:r>
              <a:rPr lang="en-US" sz="2000" dirty="0" smtClean="0"/>
              <a:t>s Define an 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2000" dirty="0" smtClean="0"/>
              <a:t> of integers ,</a:t>
            </a:r>
            <a:endParaRPr lang="en-US" sz="2000" dirty="0"/>
          </a:p>
          <a:p>
            <a:r>
              <a:rPr lang="en-US" sz="2000" dirty="0" smtClean="0"/>
              <a:t>Now if we Want to Know to Ask what is the 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Maximum Value</a:t>
            </a:r>
            <a:r>
              <a:rPr lang="en-US" sz="2000" dirty="0" smtClean="0"/>
              <a:t> </a:t>
            </a:r>
            <a:r>
              <a:rPr lang="en-US" sz="2000" dirty="0" err="1" smtClean="0"/>
              <a:t>inRange</a:t>
            </a:r>
            <a:r>
              <a:rPr lang="en-US" sz="2000" dirty="0" smtClean="0"/>
              <a:t> [l , r]</a:t>
            </a:r>
          </a:p>
          <a:p>
            <a:r>
              <a:rPr lang="en-US" sz="2000" dirty="0" smtClean="0"/>
              <a:t>or if we want to know what is the 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Minimum Value </a:t>
            </a:r>
            <a:r>
              <a:rPr lang="en-US" sz="2000" dirty="0" smtClean="0"/>
              <a:t>in Range [l , r] or something like 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SumValue</a:t>
            </a:r>
            <a:r>
              <a:rPr lang="en-US" sz="2000" dirty="0" smtClean="0"/>
              <a:t> in range[l , r] .</a:t>
            </a:r>
            <a:br>
              <a:rPr lang="en-US" sz="2000" dirty="0" smtClean="0"/>
            </a:br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If We implement Naïve Algorithm That will take a large Time.</a:t>
            </a:r>
          </a:p>
          <a:p>
            <a:r>
              <a:rPr lang="en-US" sz="2000" dirty="0" smtClean="0"/>
              <a:t>And if we want to update the Array and Check again and again </a:t>
            </a:r>
            <a:br>
              <a:rPr lang="en-US" sz="2000" dirty="0" smtClean="0"/>
            </a:br>
            <a:r>
              <a:rPr lang="en-US" sz="2000" dirty="0" smtClean="0"/>
              <a:t>So that</a:t>
            </a:r>
            <a:r>
              <a:rPr lang="ar-SA" sz="2000" dirty="0" smtClean="0"/>
              <a:t>’</a:t>
            </a:r>
            <a:r>
              <a:rPr lang="en-US" sz="2000" dirty="0" smtClean="0"/>
              <a:t>s Will Take</a:t>
            </a:r>
            <a:r>
              <a:rPr lang="en-US" sz="2000" dirty="0"/>
              <a:t>	</a:t>
            </a:r>
            <a:r>
              <a:rPr lang="en-US" sz="2000" dirty="0" smtClean="0"/>
              <a:t>			</a:t>
            </a:r>
          </a:p>
          <a:p>
            <a:endParaRPr lang="en-US" sz="2000" dirty="0" smtClean="0"/>
          </a:p>
          <a:p>
            <a:r>
              <a:rPr lang="en-US" sz="2000" dirty="0">
                <a:solidFill>
                  <a:srgbClr val="FFC000"/>
                </a:solidFill>
              </a:rPr>
              <a:t>	</a:t>
            </a:r>
            <a:r>
              <a:rPr lang="en-US" sz="2000" dirty="0" smtClean="0">
                <a:solidFill>
                  <a:srgbClr val="FFC000"/>
                </a:solidFill>
              </a:rPr>
              <a:t>					 </a:t>
            </a:r>
            <a:r>
              <a:rPr lang="en-US" sz="3600" dirty="0" smtClean="0">
                <a:solidFill>
                  <a:srgbClr val="FFC000"/>
                </a:solidFill>
              </a:rPr>
              <a:t>a Large Time !</a:t>
            </a:r>
          </a:p>
          <a:p>
            <a:endParaRPr lang="en-US" sz="3600" dirty="0" smtClean="0"/>
          </a:p>
          <a:p>
            <a:r>
              <a:rPr lang="en-US" sz="2000" dirty="0" smtClean="0"/>
              <a:t>From here Segment Tree Algorithm came to Solve this Problem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19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753" y="501134"/>
            <a:ext cx="95979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Al Bayan" charset="-78"/>
                <a:ea typeface="Al Bayan" charset="-78"/>
                <a:cs typeface="Al Bayan" charset="-78"/>
              </a:rPr>
              <a:t>Naïve Algorithm</a:t>
            </a:r>
          </a:p>
          <a:p>
            <a:endParaRPr lang="en-US" sz="4000" b="1" dirty="0" smtClean="0">
              <a:latin typeface="Al Bayan" charset="-78"/>
              <a:ea typeface="Al Bayan" charset="-78"/>
              <a:cs typeface="Al Bayan" charset="-78"/>
            </a:endParaRPr>
          </a:p>
          <a:p>
            <a:endParaRPr lang="en-US" sz="4000" b="1" dirty="0">
              <a:latin typeface="Al Bayan" charset="-78"/>
              <a:ea typeface="Al Bayan" charset="-78"/>
              <a:cs typeface="Al Bayan" charset="-78"/>
            </a:endParaRPr>
          </a:p>
          <a:p>
            <a:endParaRPr lang="en-US" sz="4000" b="1" dirty="0">
              <a:latin typeface="Al Bayan" charset="-78"/>
              <a:ea typeface="Al Bayan" charset="-78"/>
              <a:cs typeface="Al Bayan" charset="-78"/>
            </a:endParaRPr>
          </a:p>
          <a:p>
            <a:r>
              <a:rPr lang="en-US" sz="2400" dirty="0" smtClean="0">
                <a:latin typeface="Al Bayan" charset="-78"/>
                <a:ea typeface="Al Bayan" charset="-78"/>
                <a:cs typeface="Al Bayan" charset="-78"/>
              </a:rPr>
              <a:t>Ques1 .Find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l Bayan" charset="-78"/>
                <a:ea typeface="Al Bayan" charset="-78"/>
                <a:cs typeface="Al Bayan" charset="-78"/>
              </a:rPr>
              <a:t>Sum </a:t>
            </a:r>
            <a:r>
              <a:rPr lang="en-US" sz="2400" dirty="0" smtClean="0">
                <a:latin typeface="Al Bayan" charset="-78"/>
                <a:ea typeface="Al Bayan" charset="-78"/>
                <a:cs typeface="Al Bayan" charset="-78"/>
              </a:rPr>
              <a:t>Value in range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l Bayan" charset="-78"/>
                <a:ea typeface="Al Bayan" charset="-78"/>
                <a:cs typeface="Al Bayan" charset="-78"/>
              </a:rPr>
              <a:t>[ 2 , 8 ]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Al Bayan" charset="-78"/>
                <a:ea typeface="Al Bayan" charset="-78"/>
                <a:cs typeface="Al Bayan" charset="-78"/>
              </a:rPr>
              <a:t>?</a:t>
            </a:r>
          </a:p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l Bayan" charset="-78"/>
                <a:ea typeface="Al Bayan" charset="-78"/>
                <a:cs typeface="Al Bayan" charset="-78"/>
              </a:rPr>
              <a:t>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l Bayan" charset="-78"/>
                <a:ea typeface="Al Bayan" charset="-78"/>
                <a:cs typeface="Al Bayan" charset="-78"/>
                <a:sym typeface="Wingdings"/>
              </a:rPr>
              <a:t>    Answer 33</a:t>
            </a:r>
          </a:p>
          <a:p>
            <a:endParaRPr lang="en-US" sz="2400" dirty="0" smtClean="0">
              <a:solidFill>
                <a:schemeClr val="bg2">
                  <a:lumMod val="60000"/>
                  <a:lumOff val="40000"/>
                </a:schemeClr>
              </a:solidFill>
              <a:latin typeface="Al Bayan" charset="-78"/>
              <a:ea typeface="Al Bayan" charset="-78"/>
              <a:cs typeface="Al Bayan" charset="-78"/>
              <a:sym typeface="Wingdings"/>
            </a:endParaRPr>
          </a:p>
          <a:p>
            <a:endParaRPr lang="en-US" sz="2400" dirty="0" smtClean="0">
              <a:solidFill>
                <a:schemeClr val="bg2">
                  <a:lumMod val="60000"/>
                  <a:lumOff val="40000"/>
                </a:schemeClr>
              </a:solidFill>
              <a:latin typeface="Al Bayan" charset="-78"/>
              <a:ea typeface="Al Bayan" charset="-78"/>
              <a:cs typeface="Al Bayan" charset="-78"/>
              <a:sym typeface="Wingdings"/>
            </a:endParaRPr>
          </a:p>
          <a:p>
            <a:r>
              <a:rPr lang="en-US" sz="2400" dirty="0">
                <a:latin typeface="Al Bayan" charset="-78"/>
                <a:ea typeface="Al Bayan" charset="-78"/>
                <a:cs typeface="Al Bayan" charset="-78"/>
              </a:rPr>
              <a:t>Ques1 </a:t>
            </a:r>
            <a:r>
              <a:rPr lang="en-US" sz="2400" dirty="0" smtClean="0">
                <a:latin typeface="Al Bayan" charset="-78"/>
                <a:ea typeface="Al Bayan" charset="-78"/>
                <a:cs typeface="Al Bayan" charset="-78"/>
              </a:rPr>
              <a:t>.update the 3</a:t>
            </a:r>
            <a:r>
              <a:rPr lang="en-US" sz="2400" baseline="30000" dirty="0" smtClean="0">
                <a:latin typeface="Al Bayan" charset="-78"/>
                <a:ea typeface="Al Bayan" charset="-78"/>
                <a:cs typeface="Al Bayan" charset="-78"/>
              </a:rPr>
              <a:t>rd</a:t>
            </a:r>
            <a:r>
              <a:rPr lang="en-US" sz="2400" dirty="0" smtClean="0">
                <a:latin typeface="Al Bayan" charset="-78"/>
                <a:ea typeface="Al Bayan" charset="-78"/>
                <a:cs typeface="Al Bayan" charset="-78"/>
              </a:rPr>
              <a:t> Position to be = 13 </a:t>
            </a:r>
          </a:p>
          <a:p>
            <a:r>
              <a:rPr lang="en-US" sz="2400" dirty="0">
                <a:latin typeface="Al Bayan" charset="-78"/>
                <a:ea typeface="Al Bayan" charset="-78"/>
                <a:cs typeface="Al Bayan" charset="-78"/>
              </a:rPr>
              <a:t>	</a:t>
            </a:r>
            <a:r>
              <a:rPr lang="en-US" sz="2400" dirty="0" smtClean="0">
                <a:latin typeface="Al Bayan" charset="-78"/>
                <a:ea typeface="Al Bayan" charset="-78"/>
                <a:cs typeface="Al Bayan" charset="-78"/>
              </a:rPr>
              <a:t>	and Find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l Bayan" charset="-78"/>
                <a:ea typeface="Al Bayan" charset="-78"/>
                <a:cs typeface="Al Bayan" charset="-78"/>
              </a:rPr>
              <a:t>Sum </a:t>
            </a:r>
            <a:r>
              <a:rPr lang="en-US" sz="2400" dirty="0" smtClean="0">
                <a:latin typeface="Al Bayan" charset="-78"/>
                <a:ea typeface="Al Bayan" charset="-78"/>
                <a:cs typeface="Al Bayan" charset="-78"/>
              </a:rPr>
              <a:t>Value </a:t>
            </a:r>
            <a:r>
              <a:rPr lang="en-US" sz="2400" dirty="0">
                <a:latin typeface="Al Bayan" charset="-78"/>
                <a:ea typeface="Al Bayan" charset="-78"/>
                <a:cs typeface="Al Bayan" charset="-78"/>
              </a:rPr>
              <a:t>in range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l Bayan" charset="-78"/>
                <a:ea typeface="Al Bayan" charset="-78"/>
                <a:cs typeface="Al Bayan" charset="-78"/>
              </a:rPr>
              <a:t>[ 2 , 8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l Bayan" charset="-78"/>
                <a:ea typeface="Al Bayan" charset="-78"/>
                <a:cs typeface="Al Bayan" charset="-78"/>
              </a:rPr>
              <a:t>]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Al Bayan" charset="-78"/>
                <a:ea typeface="Al Bayan" charset="-78"/>
                <a:cs typeface="Al Bayan" charset="-78"/>
              </a:rPr>
              <a:t>?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l Bayan" charset="-78"/>
                <a:ea typeface="Al Bayan" charset="-78"/>
                <a:cs typeface="Al Bayan" charset="-78"/>
              </a:rPr>
              <a:t> </a:t>
            </a:r>
            <a:endParaRPr lang="en-US" sz="2400" dirty="0" smtClean="0">
              <a:solidFill>
                <a:schemeClr val="bg2">
                  <a:lumMod val="60000"/>
                  <a:lumOff val="40000"/>
                </a:schemeClr>
              </a:solidFill>
              <a:latin typeface="Al Bayan" charset="-78"/>
              <a:ea typeface="Al Bayan" charset="-78"/>
              <a:cs typeface="Al Bayan" charset="-78"/>
            </a:endParaRPr>
          </a:p>
          <a:p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l Bayan" charset="-78"/>
              <a:ea typeface="Al Bayan" charset="-78"/>
              <a:cs typeface="Al Bayan" charset="-78"/>
            </a:endParaRPr>
          </a:p>
          <a:p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l Bayan" charset="-78"/>
                <a:ea typeface="Al Bayan" charset="-78"/>
                <a:cs typeface="Al Bayan" charset="-78"/>
                <a:sym typeface="Wingdings"/>
              </a:rPr>
              <a:t> Answer   44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l Bayan" charset="-78"/>
              <a:ea typeface="Al Bayan" charset="-78"/>
              <a:cs typeface="Al Bayan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91" y="1334017"/>
            <a:ext cx="4705928" cy="125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869" y="376443"/>
            <a:ext cx="102294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Al Bayan" charset="-78"/>
                <a:ea typeface="Al Bayan" charset="-78"/>
                <a:cs typeface="Al Bayan" charset="-78"/>
              </a:rPr>
              <a:t>Naïve </a:t>
            </a:r>
            <a:r>
              <a:rPr lang="en-US" sz="4000" b="1" dirty="0" smtClean="0">
                <a:latin typeface="Al Bayan" charset="-78"/>
                <a:ea typeface="Al Bayan" charset="-78"/>
                <a:cs typeface="Al Bayan" charset="-78"/>
              </a:rPr>
              <a:t>Algorithm. </a:t>
            </a:r>
            <a:r>
              <a:rPr lang="en-US" sz="4000" b="1" dirty="0" err="1" smtClean="0">
                <a:latin typeface="Al Bayan" charset="-78"/>
                <a:ea typeface="Al Bayan" charset="-78"/>
                <a:cs typeface="Al Bayan" charset="-78"/>
              </a:rPr>
              <a:t>PesudoCode</a:t>
            </a:r>
            <a:endParaRPr lang="en-US" sz="4000" b="1" dirty="0" smtClean="0">
              <a:latin typeface="Al Bayan" charset="-78"/>
              <a:ea typeface="Al Bayan" charset="-78"/>
              <a:cs typeface="Al Bayan" charset="-78"/>
            </a:endParaRPr>
          </a:p>
          <a:p>
            <a:endParaRPr lang="en-US" sz="4000" b="1" dirty="0" smtClean="0">
              <a:latin typeface="Al Bayan" charset="-78"/>
              <a:ea typeface="Al Bayan" charset="-78"/>
              <a:cs typeface="Al Bayan" charset="-78"/>
            </a:endParaRPr>
          </a:p>
          <a:p>
            <a:endParaRPr lang="en-US" sz="4000" b="1" dirty="0">
              <a:latin typeface="Al Bayan" charset="-78"/>
              <a:ea typeface="Al Bayan" charset="-78"/>
              <a:cs typeface="Al Bayan" charset="-78"/>
            </a:endParaRPr>
          </a:p>
          <a:p>
            <a:r>
              <a:rPr lang="en-US" sz="3200" dirty="0" smtClean="0">
                <a:latin typeface="Al Bayan" charset="-78"/>
                <a:ea typeface="Al Bayan" charset="-78"/>
                <a:cs typeface="Al Bayan" charset="-78"/>
              </a:rPr>
              <a:t>			Sum</a:t>
            </a:r>
            <a:r>
              <a:rPr lang="en-US" sz="3200" dirty="0" smtClean="0">
                <a:latin typeface="Al Bayan" charset="-78"/>
                <a:ea typeface="Al Bayan" charset="-78"/>
                <a:cs typeface="Al Bayan" charset="-78"/>
                <a:sym typeface="Wingdings"/>
              </a:rPr>
              <a:t> 0</a:t>
            </a:r>
            <a:endParaRPr lang="en-US" sz="3200" dirty="0" smtClean="0">
              <a:latin typeface="Al Bayan" charset="-78"/>
              <a:ea typeface="Al Bayan" charset="-78"/>
              <a:cs typeface="Al Bayan" charset="-78"/>
            </a:endParaRPr>
          </a:p>
          <a:p>
            <a:r>
              <a:rPr lang="en-US" sz="3200" dirty="0" smtClean="0">
                <a:latin typeface="Al Bayan" charset="-78"/>
                <a:ea typeface="Al Bayan" charset="-78"/>
                <a:cs typeface="Al Bayan" charset="-78"/>
              </a:rPr>
              <a:t>			for </a:t>
            </a:r>
            <a:r>
              <a:rPr lang="en-US" sz="3200" dirty="0" err="1" smtClean="0">
                <a:latin typeface="Al Bayan" charset="-78"/>
                <a:ea typeface="Al Bayan" charset="-78"/>
                <a:cs typeface="Al Bayan" charset="-78"/>
              </a:rPr>
              <a:t>i</a:t>
            </a:r>
            <a:r>
              <a:rPr lang="en-US" sz="3200" dirty="0" smtClean="0">
                <a:latin typeface="Al Bayan" charset="-78"/>
                <a:ea typeface="Al Bayan" charset="-78"/>
                <a:cs typeface="Al Bayan" charset="-78"/>
              </a:rPr>
              <a:t>  </a:t>
            </a:r>
            <a:r>
              <a:rPr lang="en-US" sz="3200" dirty="0" smtClean="0">
                <a:latin typeface="Al Bayan" charset="-78"/>
                <a:ea typeface="Al Bayan" charset="-78"/>
                <a:cs typeface="Al Bayan" charset="-78"/>
                <a:sym typeface="Wingdings"/>
              </a:rPr>
              <a:t> L to  R  :</a:t>
            </a:r>
          </a:p>
          <a:p>
            <a:r>
              <a:rPr lang="ar-SA" sz="3200" dirty="0">
                <a:latin typeface="Al Bayan" charset="-78"/>
                <a:ea typeface="Al Bayan" charset="-78"/>
                <a:cs typeface="Al Bayan" charset="-78"/>
                <a:sym typeface="Wingdings"/>
              </a:rPr>
              <a:t>	</a:t>
            </a:r>
            <a:r>
              <a:rPr lang="en-US" sz="3200" dirty="0" smtClean="0">
                <a:latin typeface="Al Bayan" charset="-78"/>
                <a:ea typeface="Al Bayan" charset="-78"/>
                <a:cs typeface="Al Bayan" charset="-78"/>
                <a:sym typeface="Wingdings"/>
              </a:rPr>
              <a:t>			Sum  Sum + </a:t>
            </a:r>
            <a:r>
              <a:rPr lang="en-US" sz="3200" dirty="0" err="1" smtClean="0">
                <a:latin typeface="Al Bayan" charset="-78"/>
                <a:ea typeface="Al Bayan" charset="-78"/>
                <a:cs typeface="Al Bayan" charset="-78"/>
                <a:sym typeface="Wingdings"/>
              </a:rPr>
              <a:t>Arr</a:t>
            </a:r>
            <a:r>
              <a:rPr lang="en-US" sz="3200" dirty="0" smtClean="0">
                <a:latin typeface="Al Bayan" charset="-78"/>
                <a:ea typeface="Al Bayan" charset="-78"/>
                <a:cs typeface="Al Bayan" charset="-78"/>
                <a:sym typeface="Wingdings"/>
              </a:rPr>
              <a:t>[</a:t>
            </a:r>
            <a:r>
              <a:rPr lang="en-US" sz="3200" dirty="0" err="1" smtClean="0">
                <a:latin typeface="Al Bayan" charset="-78"/>
                <a:ea typeface="Al Bayan" charset="-78"/>
                <a:cs typeface="Al Bayan" charset="-78"/>
                <a:sym typeface="Wingdings"/>
              </a:rPr>
              <a:t>i</a:t>
            </a:r>
            <a:r>
              <a:rPr lang="en-US" sz="3200" dirty="0" smtClean="0">
                <a:latin typeface="Al Bayan" charset="-78"/>
                <a:ea typeface="Al Bayan" charset="-78"/>
                <a:cs typeface="Al Bayan" charset="-78"/>
                <a:sym typeface="Wingdings"/>
              </a:rPr>
              <a:t>]</a:t>
            </a:r>
          </a:p>
          <a:p>
            <a:endParaRPr lang="en-US" sz="3200" dirty="0">
              <a:latin typeface="Al Bayan" charset="-78"/>
              <a:ea typeface="Al Bayan" charset="-78"/>
              <a:cs typeface="Al Bayan" charset="-78"/>
              <a:sym typeface="Wingdings"/>
            </a:endParaRPr>
          </a:p>
          <a:p>
            <a:r>
              <a:rPr lang="en-US" sz="3200" dirty="0" smtClean="0">
                <a:latin typeface="Al Bayan" charset="-78"/>
                <a:ea typeface="Al Bayan" charset="-78"/>
                <a:cs typeface="Al Bayan" charset="-78"/>
                <a:sym typeface="Wingdings"/>
              </a:rPr>
              <a:t>			// Sum Contain the Sum Value in  range (l , r)</a:t>
            </a:r>
          </a:p>
        </p:txBody>
      </p:sp>
    </p:spTree>
    <p:extLst>
      <p:ext uri="{BB962C8B-B14F-4D97-AF65-F5344CB8AC3E}">
        <p14:creationId xmlns:p14="http://schemas.microsoft.com/office/powerpoint/2010/main" val="19245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5578" y="501134"/>
            <a:ext cx="36283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Al Bayan" charset="-78"/>
                <a:ea typeface="Al Bayan" charset="-78"/>
                <a:cs typeface="Al Bayan" charset="-78"/>
              </a:rPr>
              <a:t>Naïve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1255" y="1856510"/>
            <a:ext cx="7390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Time </a:t>
            </a:r>
            <a:r>
              <a:rPr lang="en-US" sz="2400" b="1" dirty="0" smtClean="0">
                <a:solidFill>
                  <a:srgbClr val="FFC000"/>
                </a:solidFill>
              </a:rPr>
              <a:t>Complexity </a:t>
            </a:r>
            <a:r>
              <a:rPr lang="en-US" sz="2400" b="1" dirty="0" smtClean="0">
                <a:sym typeface="Wingdings"/>
              </a:rPr>
              <a:t>  </a:t>
            </a:r>
            <a:endParaRPr lang="en-US" sz="2400" b="1" dirty="0">
              <a:solidFill>
                <a:schemeClr val="bg2">
                  <a:lumMod val="40000"/>
                  <a:lumOff val="60000"/>
                </a:schemeClr>
              </a:solidFill>
              <a:sym typeface="Wingdings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2400" b="1" dirty="0" smtClean="0">
                <a:solidFill>
                  <a:srgbClr val="68F3FF"/>
                </a:solidFill>
                <a:sym typeface="Wingdings"/>
              </a:rPr>
              <a:t>For Search  O ( n )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b="1" dirty="0" smtClean="0">
                <a:solidFill>
                  <a:srgbClr val="68F3FF"/>
                </a:solidFill>
                <a:sym typeface="Wingdings"/>
              </a:rPr>
              <a:t>For Update  O ( n )</a:t>
            </a:r>
            <a:endParaRPr lang="en-US" sz="2400" b="1" dirty="0" smtClean="0">
              <a:solidFill>
                <a:srgbClr val="FFC000"/>
              </a:solidFill>
              <a:sym typeface="Wingdings"/>
            </a:endParaRPr>
          </a:p>
          <a:p>
            <a:endParaRPr lang="en-US" sz="2400" b="1" dirty="0">
              <a:solidFill>
                <a:srgbClr val="FFC000"/>
              </a:solidFill>
              <a:sym typeface="Wingdings"/>
            </a:endParaRP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/>
              </a:rPr>
              <a:t>So this is Very Large and Take time to get The Value or update Element in the Array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58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3176" y="2662443"/>
            <a:ext cx="65768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Al Tarikh" charset="-78"/>
                <a:ea typeface="Al Tarikh" charset="-78"/>
                <a:cs typeface="Al Tarikh" charset="-78"/>
              </a:rPr>
              <a:t>Let</a:t>
            </a:r>
            <a:r>
              <a:rPr lang="ar-SA" sz="4000" b="1" dirty="0" smtClean="0">
                <a:solidFill>
                  <a:srgbClr val="FFC000"/>
                </a:solidFill>
                <a:latin typeface="Al Tarikh" charset="-78"/>
                <a:ea typeface="Al Tarikh" charset="-78"/>
                <a:cs typeface="Al Tarikh" charset="-78"/>
              </a:rPr>
              <a:t>’</a:t>
            </a:r>
            <a:r>
              <a:rPr lang="en-US" sz="4000" b="1" dirty="0" smtClean="0">
                <a:solidFill>
                  <a:srgbClr val="FFC000"/>
                </a:solidFill>
                <a:latin typeface="Al Tarikh" charset="-78"/>
                <a:ea typeface="Al Tarikh" charset="-78"/>
                <a:cs typeface="Al Tarikh" charset="-78"/>
              </a:rPr>
              <a:t>s Try our Fastest Algorithm </a:t>
            </a:r>
            <a:endParaRPr lang="en-US" sz="4000" dirty="0">
              <a:latin typeface="Al Tarikh" charset="-78"/>
              <a:ea typeface="Al Tarikh" charset="-78"/>
              <a:cs typeface="Al Tarikh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4987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0342" y="2856407"/>
            <a:ext cx="53004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Al Bayan" charset="-78"/>
                <a:ea typeface="Al Bayan" charset="-78"/>
                <a:cs typeface="Al Bayan" charset="-78"/>
              </a:rPr>
              <a:t>Segment Tree Algorithm</a:t>
            </a:r>
            <a:endParaRPr lang="en-US" sz="4000" b="1" dirty="0">
              <a:latin typeface="Al Bayan" charset="-78"/>
              <a:ea typeface="Al Bayan" charset="-78"/>
              <a:cs typeface="Al Baya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8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98" y="1473199"/>
            <a:ext cx="8140286" cy="47074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9515" y="487280"/>
            <a:ext cx="4864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Figure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269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340</Words>
  <Application>Microsoft Macintosh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Al Bayan</vt:lpstr>
      <vt:lpstr>Al Tarikh</vt:lpstr>
      <vt:lpstr>Arial</vt:lpstr>
      <vt:lpstr>Ayuthaya</vt:lpstr>
      <vt:lpstr>Calibri</vt:lpstr>
      <vt:lpstr>Century Gothic</vt:lpstr>
      <vt:lpstr>Monaco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mohamed140220@fci.bu.edu.eg</dc:creator>
  <cp:lastModifiedBy>mohamed140220@fci.bu.edu.eg</cp:lastModifiedBy>
  <cp:revision>71</cp:revision>
  <dcterms:created xsi:type="dcterms:W3CDTF">2016-12-16T07:57:06Z</dcterms:created>
  <dcterms:modified xsi:type="dcterms:W3CDTF">2016-12-25T08:46:50Z</dcterms:modified>
</cp:coreProperties>
</file>