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3.png" ContentType="image/png"/>
  <Override PartName="/ppt/media/image7.png" ContentType="image/png"/>
  <Override PartName="/ppt/media/image6.jpeg" ContentType="image/jpeg"/>
  <Override PartName="/ppt/media/image4.png" ContentType="image/png"/>
  <Override PartName="/ppt/media/image8.png" ContentType="image/png"/>
  <Override PartName="/ppt/media/image10.png" ContentType="image/png"/>
  <Override PartName="/ppt/media/image5.png" ContentType="image/png"/>
  <Override PartName="/ppt/media/image9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1360"/>
            <a:ext cx="10728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106680" y="368136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136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136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106680" y="368136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1360"/>
            <a:ext cx="10728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1360"/>
            <a:ext cx="10728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06680" y="368136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136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136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106680" y="368136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1360"/>
            <a:ext cx="1072800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669760"/>
            <a:ext cx="4036320" cy="4187520"/>
          </a:xfrm>
          <a:prstGeom prst="rect">
            <a:avLst/>
          </a:prstGeom>
        </p:spPr>
      </p:pic>
      <p:pic>
        <p:nvPicPr>
          <p:cNvPr descr="" id="1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892240"/>
            <a:ext cx="1521720" cy="2364840"/>
          </a:xfrm>
          <a:prstGeom prst="rect">
            <a:avLst/>
          </a:prstGeom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8800" cy="2818800"/>
          </a:xfrm>
          <a:prstGeom prst="rect">
            <a:avLst/>
          </a:prstGeom>
          <a:gradFill>
            <a:gsLst>
              <a:gs pos="0">
                <a:srgbClr val="50b9c1"/>
              </a:gs>
              <a:gs pos="100000">
                <a:srgbClr val="50b9c1"/>
              </a:gs>
            </a:gsLst>
            <a:path path="circle"/>
          </a:gradFill>
        </p:spPr>
      </p:sp>
      <p:pic>
        <p:nvPicPr>
          <p:cNvPr descr="" id="3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7999560" y="0"/>
            <a:ext cx="1602720" cy="1140840"/>
          </a:xfrm>
          <a:prstGeom prst="rect">
            <a:avLst/>
          </a:prstGeom>
        </p:spPr>
      </p:pic>
      <p:pic>
        <p:nvPicPr>
          <p:cNvPr descr="" id="4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8605800" y="6095880"/>
            <a:ext cx="992880" cy="761400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rgbClr val="b01513"/>
          </a:solidFill>
        </p:spPr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4000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669760"/>
            <a:ext cx="4036320" cy="4187520"/>
          </a:xfrm>
          <a:prstGeom prst="rect">
            <a:avLst/>
          </a:prstGeom>
        </p:spPr>
      </p:pic>
      <p:pic>
        <p:nvPicPr>
          <p:cNvPr descr="" id="41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892240"/>
            <a:ext cx="1521720" cy="2364840"/>
          </a:xfrm>
          <a:prstGeom prst="rect">
            <a:avLst/>
          </a:prstGeom>
        </p:spPr>
      </p:pic>
      <p:sp>
        <p:nvSpPr>
          <p:cNvPr id="42" name="CustomShape 1"/>
          <p:cNvSpPr/>
          <p:nvPr/>
        </p:nvSpPr>
        <p:spPr>
          <a:xfrm>
            <a:off x="8609040" y="1676520"/>
            <a:ext cx="2818800" cy="2818800"/>
          </a:xfrm>
          <a:prstGeom prst="rect">
            <a:avLst/>
          </a:prstGeom>
          <a:gradFill>
            <a:gsLst>
              <a:gs pos="0">
                <a:srgbClr val="50b9c1"/>
              </a:gs>
              <a:gs pos="100000">
                <a:srgbClr val="50b9c1"/>
              </a:gs>
            </a:gsLst>
            <a:path path="circle"/>
          </a:gradFill>
        </p:spPr>
      </p:sp>
      <p:pic>
        <p:nvPicPr>
          <p:cNvPr descr="" id="43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7999560" y="0"/>
            <a:ext cx="1602720" cy="1140840"/>
          </a:xfrm>
          <a:prstGeom prst="rect">
            <a:avLst/>
          </a:prstGeom>
        </p:spPr>
      </p:pic>
      <p:pic>
        <p:nvPicPr>
          <p:cNvPr descr="" id="44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8605800" y="6095880"/>
            <a:ext cx="992880" cy="761400"/>
          </a:xfrm>
          <a:prstGeom prst="rect">
            <a:avLst/>
          </a:prstGeom>
        </p:spPr>
      </p:pic>
      <p:sp>
        <p:nvSpPr>
          <p:cNvPr id="45" name="CustomShape 2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rgbClr val="b01513"/>
          </a:solidFill>
        </p:spPr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54880" y="1447920"/>
            <a:ext cx="8825040" cy="33289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IN" sz="7200">
                <a:solidFill>
                  <a:srgbClr val="ebebeb"/>
                </a:solidFill>
                <a:latin typeface="Century Gothic"/>
              </a:rPr>
              <a:t>Haemoglobal</a:t>
            </a:r>
            <a:r>
              <a:rPr lang="en-IN" sz="7200">
                <a:solidFill>
                  <a:srgbClr val="ebebeb"/>
                </a:solidFill>
                <a:latin typeface="Century Gothic"/>
              </a:rPr>
              <a:t>	</a:t>
            </a:r>
            <a:r>
              <a:rPr lang="en-IN" sz="7200">
                <a:solidFill>
                  <a:srgbClr val="ebebeb"/>
                </a:solidFill>
                <a:latin typeface="Century Gothic"/>
              </a:rPr>
              <a:t>	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154880" y="4777560"/>
            <a:ext cx="9644760" cy="1486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8ad0d6"/>
                </a:solidFill>
                <a:latin typeface="Century Gothic"/>
              </a:rPr>
              <a:t>Team Members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8ad0d6"/>
                </a:solidFill>
                <a:latin typeface="Century Gothic"/>
              </a:rPr>
              <a:t>S.Mohan Prasath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8ad0d6"/>
                </a:solidFill>
                <a:latin typeface="Century Gothic"/>
              </a:rPr>
              <a:t>B.Maharajan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8ad0d6"/>
                </a:solidFill>
                <a:latin typeface="Century Gothic"/>
              </a:rPr>
              <a:t>K.S.Mohamed Abbas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8ad0d6"/>
                </a:solidFill>
                <a:latin typeface="Century Gothic"/>
              </a:rPr>
              <a:t>M.Ranjith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4200">
                <a:solidFill>
                  <a:srgbClr val="ebebeb"/>
                </a:solidFill>
                <a:latin typeface="Century Gothic"/>
              </a:rPr>
              <a:t>Without Haemoglobal</a:t>
            </a:r>
            <a:r>
              <a:rPr lang="en-IN" sz="4200">
                <a:solidFill>
                  <a:srgbClr val="ebebeb"/>
                </a:solidFill>
                <a:latin typeface="Century Gothic"/>
              </a:rPr>
              <a:t>	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IN" sz="3200">
                <a:solidFill>
                  <a:srgbClr val="ffffff"/>
                </a:solidFill>
                <a:latin typeface="Century Gothic"/>
              </a:rPr>
              <a:t>Finding people with the needed blood group in emergency conditions is little complicated this application handles that situation with ease by providing the donors of the needed blood group</a:t>
            </a:r>
            <a:r>
              <a:rPr lang="en-IN" sz="2000">
                <a:solidFill>
                  <a:srgbClr val="ffffff"/>
                </a:solidFill>
                <a:latin typeface="Century Gothic"/>
              </a:rPr>
              <a:t>. 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4200">
                <a:solidFill>
                  <a:srgbClr val="ebebeb"/>
                </a:solidFill>
                <a:latin typeface="Century Gothic"/>
              </a:rPr>
              <a:t>Solution</a:t>
            </a:r>
            <a:r>
              <a:rPr lang="en-IN" sz="4200">
                <a:solidFill>
                  <a:srgbClr val="ebebeb"/>
                </a:solidFill>
                <a:latin typeface="Century Gothic"/>
              </a:rPr>
              <a:t>	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IN" sz="2800">
                <a:solidFill>
                  <a:srgbClr val="ffffff"/>
                </a:solidFill>
                <a:latin typeface="Century Gothic"/>
              </a:rPr>
              <a:t>People can search donors and they can also search through trusted blood banks too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IN" sz="2800">
                <a:solidFill>
                  <a:srgbClr val="ffffff"/>
                </a:solidFill>
                <a:latin typeface="Century Gothic"/>
              </a:rPr>
              <a:t>People registered in Haemoglobal can report a spam user too so that the false in formation can be reduced.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4200">
                <a:solidFill>
                  <a:srgbClr val="ebebeb"/>
                </a:solidFill>
                <a:latin typeface="Century Gothic"/>
              </a:rPr>
              <a:t>Technologies used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IN" sz="2000">
                <a:solidFill>
                  <a:srgbClr val="ffffff"/>
                </a:solidFill>
                <a:latin typeface="Century Gothic"/>
              </a:rPr>
              <a:t>Platform of development-Ubuntu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IN" sz="2000">
                <a:solidFill>
                  <a:srgbClr val="ffffff"/>
                </a:solidFill>
                <a:latin typeface="Century Gothic"/>
              </a:rPr>
              <a:t>Tool used – Eclipse IDE 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IN" sz="2000">
                <a:solidFill>
                  <a:srgbClr val="ffffff"/>
                </a:solidFill>
                <a:latin typeface="Century Gothic"/>
              </a:rPr>
              <a:t>Web Server used- Apache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IN" sz="2000">
                <a:solidFill>
                  <a:srgbClr val="ffffff"/>
                </a:solidFill>
                <a:latin typeface="Century Gothic"/>
              </a:rPr>
              <a:t>Database server used – MySql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IN" sz="2000">
                <a:solidFill>
                  <a:srgbClr val="ffffff"/>
                </a:solidFill>
                <a:latin typeface="Century Gothic"/>
              </a:rPr>
              <a:t>Web Services used- JSon web service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IN" sz="2000">
                <a:solidFill>
                  <a:srgbClr val="ffffff"/>
                </a:solidFill>
                <a:latin typeface="Century Gothic"/>
              </a:rPr>
              <a:t>Validation – Android Sari-paar.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4200">
                <a:solidFill>
                  <a:srgbClr val="ebebeb"/>
                </a:solidFill>
                <a:latin typeface="Century Gothic"/>
              </a:rPr>
              <a:t>Additional Libraries Used</a:t>
            </a:r>
            <a:r>
              <a:rPr lang="en-IN" sz="4200">
                <a:solidFill>
                  <a:srgbClr val="ebebeb"/>
                </a:solidFill>
                <a:latin typeface="Century Gothic"/>
              </a:rPr>
              <a:t>	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IN" sz="2000">
                <a:solidFill>
                  <a:srgbClr val="ffffff"/>
                </a:solidFill>
                <a:latin typeface="Century Gothic"/>
              </a:rPr>
              <a:t>Android Sari-paar library is used for Validation works.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4200">
                <a:solidFill>
                  <a:srgbClr val="ebebeb"/>
                </a:solidFill>
                <a:latin typeface="Century Gothic"/>
              </a:rPr>
              <a:t>Salient features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IN" sz="2000">
                <a:solidFill>
                  <a:srgbClr val="ffffff"/>
                </a:solidFill>
                <a:latin typeface="Century Gothic"/>
              </a:rPr>
              <a:t>We maintain a </a:t>
            </a:r>
            <a:r>
              <a:rPr b="1" lang="en-IN" sz="2000">
                <a:solidFill>
                  <a:srgbClr val="ffffff"/>
                </a:solidFill>
                <a:latin typeface="Century Gothic"/>
              </a:rPr>
              <a:t>block rate </a:t>
            </a:r>
            <a:r>
              <a:rPr lang="en-IN" sz="2000">
                <a:solidFill>
                  <a:srgbClr val="ffffff"/>
                </a:solidFill>
                <a:latin typeface="Century Gothic"/>
              </a:rPr>
              <a:t>for every user registered If a Person2 marks Person1 as false user then Person1’s block rate will be increased by 1.If more than two users block Person1 he can’t register again and his field is deleted . So false information is reduced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IN" sz="2000">
                <a:solidFill>
                  <a:srgbClr val="ffffff"/>
                </a:solidFill>
                <a:latin typeface="Century Gothic"/>
              </a:rPr>
              <a:t>While registering our Identity in this application it also registers the user information with </a:t>
            </a:r>
            <a:r>
              <a:rPr b="1" lang="en-IN" sz="2000">
                <a:solidFill>
                  <a:srgbClr val="ffffff"/>
                </a:solidFill>
                <a:latin typeface="Century Gothic"/>
              </a:rPr>
              <a:t>IMEI number </a:t>
            </a:r>
            <a:r>
              <a:rPr lang="en-IN" sz="2000">
                <a:solidFill>
                  <a:srgbClr val="ffffff"/>
                </a:solidFill>
                <a:latin typeface="Century Gothic"/>
              </a:rPr>
              <a:t>so that in case of false number provided by a person can be reduced by stopping him to insert more fields when his block rate reaches above 2.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IN" sz="2000">
                <a:solidFill>
                  <a:srgbClr val="ffffff"/>
                </a:solidFill>
                <a:latin typeface="Century Gothic"/>
              </a:rPr>
              <a:t>User can send the searched donor details to his friends from this application by long pressing the single item in the list of donor.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</p:spPr>
      </p:sp>
      <p:sp>
        <p:nvSpPr>
          <p:cNvPr id="93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