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7" r:id="rId10"/>
    <p:sldId id="2146847060" r:id="rId11"/>
    <p:sldId id="2146847063" r:id="rId12"/>
    <p:sldId id="2146847064" r:id="rId13"/>
    <p:sldId id="2146847065" r:id="rId14"/>
    <p:sldId id="2146847066" r:id="rId15"/>
    <p:sldId id="2146847067" r:id="rId16"/>
    <p:sldId id="2146847062" r:id="rId17"/>
    <p:sldId id="2146847061" r:id="rId18"/>
    <p:sldId id="2146847055"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92988D8-17D3-4014-92EE-CFA4E8AED29F}">
          <p14:sldIdLst>
            <p14:sldId id="256"/>
            <p14:sldId id="2146847054"/>
            <p14:sldId id="262"/>
            <p14:sldId id="263"/>
            <p14:sldId id="265"/>
            <p14:sldId id="2146847057"/>
            <p14:sldId id="2146847060"/>
            <p14:sldId id="2146847063"/>
            <p14:sldId id="2146847064"/>
            <p14:sldId id="2146847065"/>
            <p14:sldId id="2146847066"/>
            <p14:sldId id="2146847067"/>
            <p14:sldId id="2146847062"/>
            <p14:sldId id="2146847061"/>
            <p14:sldId id="2146847055"/>
            <p14:sldId id="25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992941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mohan-11/Stegnography.gi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handling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5047488" y="4674824"/>
            <a:ext cx="6739128" cy="229771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Mohan Raju Kadambande</a:t>
            </a:r>
          </a:p>
          <a:p>
            <a:r>
              <a:rPr lang="en-US" sz="2000" b="1" dirty="0">
                <a:solidFill>
                  <a:schemeClr val="accent1">
                    <a:lumMod val="75000"/>
                  </a:schemeClr>
                </a:solidFill>
                <a:latin typeface="Arial"/>
                <a:cs typeface="Arial"/>
              </a:rPr>
              <a:t>Department     : Computer Engineering </a:t>
            </a:r>
          </a:p>
          <a:p>
            <a:r>
              <a:rPr lang="en-US" sz="2000" b="1" dirty="0">
                <a:solidFill>
                  <a:schemeClr val="accent1">
                    <a:lumMod val="75000"/>
                  </a:schemeClr>
                </a:solidFill>
                <a:latin typeface="Arial"/>
                <a:cs typeface="Arial"/>
              </a:rPr>
              <a:t>College Name : </a:t>
            </a:r>
            <a:r>
              <a:rPr lang="en-US" sz="2000" b="1" i="0" dirty="0">
                <a:solidFill>
                  <a:schemeClr val="accent1">
                    <a:lumMod val="75000"/>
                  </a:schemeClr>
                </a:solidFill>
                <a:effectLst/>
                <a:latin typeface="Arial" panose="020B0604020202020204" pitchFamily="34" charset="0"/>
                <a:cs typeface="Arial" panose="020B0604020202020204" pitchFamily="34" charset="0"/>
              </a:rPr>
              <a:t>Dr. D Y Patil College of Engineering &amp;</a:t>
            </a:r>
          </a:p>
          <a:p>
            <a:pPr lvl="4"/>
            <a:r>
              <a:rPr lang="en-US" sz="2000" b="1" i="0" dirty="0">
                <a:solidFill>
                  <a:schemeClr val="accent1">
                    <a:lumMod val="75000"/>
                  </a:schemeClr>
                </a:solidFill>
                <a:effectLst/>
                <a:latin typeface="Arial" panose="020B0604020202020204" pitchFamily="34" charset="0"/>
                <a:cs typeface="Arial" panose="020B0604020202020204" pitchFamily="34" charset="0"/>
              </a:rPr>
              <a:t> Innovation, </a:t>
            </a:r>
            <a:r>
              <a:rPr lang="en-US" sz="2000" b="1" i="0" dirty="0" err="1">
                <a:solidFill>
                  <a:schemeClr val="accent1">
                    <a:lumMod val="75000"/>
                  </a:schemeClr>
                </a:solidFill>
                <a:effectLst/>
                <a:latin typeface="Arial" panose="020B0604020202020204" pitchFamily="34" charset="0"/>
                <a:cs typeface="Arial" panose="020B0604020202020204" pitchFamily="34" charset="0"/>
              </a:rPr>
              <a:t>Varale</a:t>
            </a:r>
            <a:r>
              <a:rPr lang="en-US" sz="2000" b="1" i="0" dirty="0">
                <a:solidFill>
                  <a:schemeClr val="accent1">
                    <a:lumMod val="75000"/>
                  </a:schemeClr>
                </a:solidFill>
                <a:effectLst/>
                <a:latin typeface="Arial" panose="020B0604020202020204" pitchFamily="34" charset="0"/>
                <a:cs typeface="Arial" panose="020B0604020202020204" pitchFamily="34" charset="0"/>
              </a:rPr>
              <a:t>, Talegaon, Pune</a:t>
            </a:r>
          </a:p>
          <a:p>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63BB-277F-ACC3-1AE8-F205825F4834}"/>
              </a:ext>
            </a:extLst>
          </p:cNvPr>
          <p:cNvSpPr>
            <a:spLocks noGrp="1"/>
          </p:cNvSpPr>
          <p:nvPr>
            <p:ph type="title"/>
          </p:nvPr>
        </p:nvSpPr>
        <p:spPr/>
        <p:txBody>
          <a:bodyPr>
            <a:noAutofit/>
          </a:bodyPr>
          <a:lstStyle/>
          <a:p>
            <a:r>
              <a:rPr lang="en-IN" sz="4000" b="1" dirty="0">
                <a:solidFill>
                  <a:schemeClr val="accent1"/>
                </a:solidFill>
                <a:latin typeface="Arial" panose="020B0604020202020204" pitchFamily="34" charset="0"/>
                <a:cs typeface="Arial" panose="020B0604020202020204" pitchFamily="34" charset="0"/>
              </a:rPr>
              <a:t>Results</a:t>
            </a:r>
            <a:endParaRPr lang="en-IN" sz="4000" b="1"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66B52747-21DD-CD68-728D-5198B4C90A72}"/>
              </a:ext>
            </a:extLst>
          </p:cNvPr>
          <p:cNvPicPr>
            <a:picLocks noGrp="1" noChangeAspect="1"/>
          </p:cNvPicPr>
          <p:nvPr>
            <p:ph idx="1"/>
          </p:nvPr>
        </p:nvPicPr>
        <p:blipFill>
          <a:blip r:embed="rId2"/>
          <a:stretch>
            <a:fillRect/>
          </a:stretch>
        </p:blipFill>
        <p:spPr>
          <a:xfrm>
            <a:off x="2304287" y="1304594"/>
            <a:ext cx="8430015" cy="4458455"/>
          </a:xfrm>
        </p:spPr>
      </p:pic>
      <p:sp>
        <p:nvSpPr>
          <p:cNvPr id="6" name="TextBox 5">
            <a:extLst>
              <a:ext uri="{FF2B5EF4-FFF2-40B4-BE49-F238E27FC236}">
                <a16:creationId xmlns:a16="http://schemas.microsoft.com/office/drawing/2014/main" id="{C6B7C312-62F7-84B7-23CD-627F4728E5D7}"/>
              </a:ext>
            </a:extLst>
          </p:cNvPr>
          <p:cNvSpPr txBox="1"/>
          <p:nvPr/>
        </p:nvSpPr>
        <p:spPr>
          <a:xfrm>
            <a:off x="3621024" y="5740345"/>
            <a:ext cx="5660136" cy="830997"/>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User re-enters the secret passcode to decrypt the message.(Decryption Key)</a:t>
            </a:r>
          </a:p>
        </p:txBody>
      </p:sp>
    </p:spTree>
    <p:extLst>
      <p:ext uri="{BB962C8B-B14F-4D97-AF65-F5344CB8AC3E}">
        <p14:creationId xmlns:p14="http://schemas.microsoft.com/office/powerpoint/2010/main" val="2766404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3C448-F194-A6CC-5859-1713CF7C85F0}"/>
              </a:ext>
            </a:extLst>
          </p:cNvPr>
          <p:cNvSpPr>
            <a:spLocks noGrp="1"/>
          </p:cNvSpPr>
          <p:nvPr>
            <p:ph type="title"/>
          </p:nvPr>
        </p:nvSpPr>
        <p:spPr/>
        <p:txBody>
          <a:bodyPr>
            <a:normAutofit fontScale="90000"/>
          </a:bodyPr>
          <a:lstStyle/>
          <a:p>
            <a:r>
              <a:rPr lang="en-IN" sz="4400" b="1" dirty="0">
                <a:solidFill>
                  <a:schemeClr val="accent1"/>
                </a:solidFill>
                <a:latin typeface="Arial" panose="020B0604020202020204" pitchFamily="34" charset="0"/>
                <a:cs typeface="Arial" panose="020B0604020202020204" pitchFamily="34" charset="0"/>
              </a:rPr>
              <a:t>Results</a:t>
            </a:r>
            <a:endParaRPr lang="en-IN" b="1" dirty="0">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69795174-9AEF-2950-263D-F8DFC3A5B511}"/>
              </a:ext>
            </a:extLst>
          </p:cNvPr>
          <p:cNvPicPr>
            <a:picLocks noGrp="1" noChangeAspect="1"/>
          </p:cNvPicPr>
          <p:nvPr>
            <p:ph idx="1"/>
          </p:nvPr>
        </p:nvPicPr>
        <p:blipFill>
          <a:blip r:embed="rId2"/>
          <a:stretch>
            <a:fillRect/>
          </a:stretch>
        </p:blipFill>
        <p:spPr>
          <a:xfrm>
            <a:off x="3081899" y="1778798"/>
            <a:ext cx="6066799" cy="3543010"/>
          </a:xfrm>
        </p:spPr>
      </p:pic>
      <p:sp>
        <p:nvSpPr>
          <p:cNvPr id="4" name="TextBox 3">
            <a:extLst>
              <a:ext uri="{FF2B5EF4-FFF2-40B4-BE49-F238E27FC236}">
                <a16:creationId xmlns:a16="http://schemas.microsoft.com/office/drawing/2014/main" id="{D5C6B9D6-8C2E-92CE-1C38-AD46B4CC2FBC}"/>
              </a:ext>
            </a:extLst>
          </p:cNvPr>
          <p:cNvSpPr txBox="1"/>
          <p:nvPr/>
        </p:nvSpPr>
        <p:spPr>
          <a:xfrm>
            <a:off x="4005072" y="5810627"/>
            <a:ext cx="5660136"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Image before Encryption</a:t>
            </a:r>
          </a:p>
        </p:txBody>
      </p:sp>
    </p:spTree>
    <p:extLst>
      <p:ext uri="{BB962C8B-B14F-4D97-AF65-F5344CB8AC3E}">
        <p14:creationId xmlns:p14="http://schemas.microsoft.com/office/powerpoint/2010/main" val="3821958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600F-A283-FB34-20BC-D7793E9229B1}"/>
              </a:ext>
            </a:extLst>
          </p:cNvPr>
          <p:cNvSpPr>
            <a:spLocks noGrp="1"/>
          </p:cNvSpPr>
          <p:nvPr>
            <p:ph type="title"/>
          </p:nvPr>
        </p:nvSpPr>
        <p:spPr>
          <a:xfrm>
            <a:off x="581191" y="740013"/>
            <a:ext cx="11029616" cy="530296"/>
          </a:xfrm>
        </p:spPr>
        <p:txBody>
          <a:bodyPr>
            <a:noAutofit/>
          </a:bodyPr>
          <a:lstStyle/>
          <a:p>
            <a:r>
              <a:rPr lang="en-IN" sz="4000" b="1" dirty="0">
                <a:solidFill>
                  <a:schemeClr val="accent1"/>
                </a:solidFill>
                <a:latin typeface="Arial" panose="020B0604020202020204" pitchFamily="34" charset="0"/>
                <a:cs typeface="Arial" panose="020B0604020202020204" pitchFamily="34" charset="0"/>
              </a:rPr>
              <a:t>Results</a:t>
            </a:r>
            <a:endParaRPr lang="en-IN" sz="4800" b="1" dirty="0">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DF21DBFD-8727-3235-B526-EE0F8E9214A7}"/>
              </a:ext>
            </a:extLst>
          </p:cNvPr>
          <p:cNvPicPr>
            <a:picLocks noGrp="1" noChangeAspect="1"/>
          </p:cNvPicPr>
          <p:nvPr>
            <p:ph idx="1"/>
          </p:nvPr>
        </p:nvPicPr>
        <p:blipFill>
          <a:blip r:embed="rId2"/>
          <a:stretch>
            <a:fillRect/>
          </a:stretch>
        </p:blipFill>
        <p:spPr>
          <a:xfrm>
            <a:off x="3119437" y="1900237"/>
            <a:ext cx="5953125" cy="3476625"/>
          </a:xfrm>
        </p:spPr>
      </p:pic>
      <p:sp>
        <p:nvSpPr>
          <p:cNvPr id="4" name="TextBox 3">
            <a:extLst>
              <a:ext uri="{FF2B5EF4-FFF2-40B4-BE49-F238E27FC236}">
                <a16:creationId xmlns:a16="http://schemas.microsoft.com/office/drawing/2014/main" id="{DBC2754F-D089-5AA6-C033-39F35777F723}"/>
              </a:ext>
            </a:extLst>
          </p:cNvPr>
          <p:cNvSpPr txBox="1"/>
          <p:nvPr/>
        </p:nvSpPr>
        <p:spPr>
          <a:xfrm>
            <a:off x="4041648" y="5813814"/>
            <a:ext cx="5660136"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Image after Encryption</a:t>
            </a:r>
          </a:p>
        </p:txBody>
      </p:sp>
    </p:spTree>
    <p:extLst>
      <p:ext uri="{BB962C8B-B14F-4D97-AF65-F5344CB8AC3E}">
        <p14:creationId xmlns:p14="http://schemas.microsoft.com/office/powerpoint/2010/main" val="3394122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Autofit/>
          </a:bodyPr>
          <a:lstStyle/>
          <a:p>
            <a:r>
              <a:rPr lang="en-IN" sz="4000" b="1" dirty="0">
                <a:solidFill>
                  <a:schemeClr val="accent1"/>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A well-designed steganographic approach should effectively embed sensitive data while preserving image quality and resisting detection through steganalysis. </a:t>
            </a:r>
          </a:p>
          <a:p>
            <a:r>
              <a:rPr lang="en-US" sz="2400" dirty="0">
                <a:latin typeface="Arial" panose="020B0604020202020204" pitchFamily="34" charset="0"/>
                <a:cs typeface="Arial" panose="020B0604020202020204" pitchFamily="34" charset="0"/>
              </a:rPr>
              <a:t>Ensuring a balance between security, capacity, and computational efficiency is essential for real-world applications.</a:t>
            </a:r>
          </a:p>
          <a:p>
            <a:r>
              <a:rPr lang="en-US" sz="2400" dirty="0">
                <a:latin typeface="Arial" panose="020B0604020202020204" pitchFamily="34" charset="0"/>
                <a:cs typeface="Arial" panose="020B0604020202020204" pitchFamily="34" charset="0"/>
              </a:rPr>
              <a:t> Continued research and innovation in steganographic algorithms will enhance secure communication and data protection. </a:t>
            </a:r>
          </a:p>
          <a:p>
            <a:r>
              <a:rPr lang="en-US" sz="2400" dirty="0">
                <a:latin typeface="Arial" panose="020B0604020202020204" pitchFamily="34" charset="0"/>
                <a:cs typeface="Arial" panose="020B0604020202020204" pitchFamily="34" charset="0"/>
              </a:rPr>
              <a:t>Ultimately, achieving robust, undetectable, and efficient data hiding methods remains a key objective in the field.</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4000" b="1" dirty="0">
                <a:solidFill>
                  <a:schemeClr val="accent1"/>
                </a:solidFill>
                <a:latin typeface="Arial" panose="020B0604020202020204" pitchFamily="34" charset="0"/>
                <a:cs typeface="Arial" panose="020B0604020202020204" pitchFamily="34" charset="0"/>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3" y="1453896"/>
            <a:ext cx="11029615" cy="1842262"/>
          </a:xfrm>
        </p:spPr>
        <p:txBody>
          <a:bodyPr>
            <a:normAutofit/>
          </a:bodyPr>
          <a:lstStyle/>
          <a:p>
            <a:r>
              <a:rPr lang="en-IN" sz="2400" dirty="0">
                <a:latin typeface="Arial" panose="020B0604020202020204" pitchFamily="34" charset="0"/>
                <a:cs typeface="Arial" panose="020B0604020202020204" pitchFamily="34" charset="0"/>
              </a:rPr>
              <a:t>The Git hub link for the project is : </a:t>
            </a:r>
          </a:p>
          <a:p>
            <a:r>
              <a:rPr lang="en-IN" sz="2400" dirty="0">
                <a:latin typeface="Arial" panose="020B0604020202020204" pitchFamily="34" charset="0"/>
                <a:cs typeface="Arial" panose="020B0604020202020204" pitchFamily="34" charset="0"/>
                <a:hlinkClick r:id="rId2"/>
              </a:rPr>
              <a:t>https://github.com/mohan-11/Stegnography.git</a:t>
            </a:r>
            <a:endParaRPr lang="en-IN"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hlinkClick r:id="rId2"/>
              </a:rPr>
              <a:t>Click here for project code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664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sz="2400" dirty="0">
                <a:latin typeface="Arial" panose="020B0604020202020204" pitchFamily="34" charset="0"/>
                <a:cs typeface="Arial" panose="020B0604020202020204" pitchFamily="34" charset="0"/>
              </a:rPr>
              <a:t>The future scope of an image steganography project with separate encryption and decryption files includes enhancing security with AI-driven encryption techniques and deep learning-based steganalysis resistance. </a:t>
            </a:r>
          </a:p>
          <a:p>
            <a:r>
              <a:rPr lang="en-US" sz="2400" dirty="0">
                <a:latin typeface="Arial" panose="020B0604020202020204" pitchFamily="34" charset="0"/>
                <a:cs typeface="Arial" panose="020B0604020202020204" pitchFamily="34" charset="0"/>
              </a:rPr>
              <a:t>It can be integrated with blockchain for secure and tamper-proof data exchange. </a:t>
            </a:r>
          </a:p>
          <a:p>
            <a:r>
              <a:rPr lang="en-US" sz="2400" dirty="0">
                <a:latin typeface="Arial" panose="020B0604020202020204" pitchFamily="34" charset="0"/>
                <a:cs typeface="Arial" panose="020B0604020202020204" pitchFamily="34" charset="0"/>
              </a:rPr>
              <a:t>Future advancements may also focus on real-time steganography for secure messaging applications. </a:t>
            </a:r>
          </a:p>
          <a:p>
            <a:r>
              <a:rPr lang="en-US" sz="2400" dirty="0">
                <a:latin typeface="Arial" panose="020B0604020202020204" pitchFamily="34" charset="0"/>
                <a:cs typeface="Arial" panose="020B0604020202020204" pitchFamily="34" charset="0"/>
              </a:rPr>
              <a:t>Additionally, improvements in compression and encoding techniques can make hidden data more resilient against detection and modification.</a:t>
            </a:r>
            <a:endParaRPr lang="en-IN" sz="2400" dirty="0">
              <a:latin typeface="Arial" panose="020B0604020202020204" pitchFamily="34" charset="0"/>
              <a:cs typeface="Arial" panose="020B0604020202020204" pitchFamily="34" charset="0"/>
            </a:endParaRP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609344"/>
            <a:ext cx="11029615" cy="2984876"/>
          </a:xfrm>
        </p:spPr>
        <p:txBody>
          <a:bodyPr>
            <a:normAutofit lnSpcReduction="10000"/>
          </a:bodyPr>
          <a:lstStyle/>
          <a:p>
            <a:pPr>
              <a:lnSpc>
                <a:spcPct val="100000"/>
              </a:lnSpc>
            </a:pPr>
            <a:r>
              <a:rPr lang="en-US" sz="2400" dirty="0">
                <a:latin typeface="Arial" panose="020B0604020202020204" pitchFamily="34" charset="0"/>
                <a:cs typeface="Arial" panose="020B0604020202020204" pitchFamily="34" charset="0"/>
              </a:rPr>
              <a:t>The challenge of secure data handling in images using steganography involves embedding sensitive information within digital images while ensuring confidentiality, integrity, and imperceptibility. Key concerns include maintaining image quality, resistance to attacks like steganalysis, and optimizing storage and computational efficiency.</a:t>
            </a:r>
          </a:p>
          <a:p>
            <a:pPr>
              <a:lnSpc>
                <a:spcPct val="100000"/>
              </a:lnSpc>
            </a:pPr>
            <a:r>
              <a:rPr lang="en-US" sz="2400" dirty="0">
                <a:latin typeface="Arial" panose="020B0604020202020204" pitchFamily="34" charset="0"/>
                <a:cs typeface="Arial" panose="020B0604020202020204" pitchFamily="34" charset="0"/>
              </a:rPr>
              <a:t>Developing robust algorithms that balance security, capacity, and undetectability is crucial for practical applications in secure communication and data protection.</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50815" y="1041658"/>
            <a:ext cx="11613485" cy="5563973"/>
          </a:xfrm>
        </p:spPr>
        <p:txBody>
          <a:bodyPr vert="horz" lIns="91440" tIns="45720" rIns="91440" bIns="45720" rtlCol="0" anchor="ctr">
            <a:noAutofit/>
          </a:bodyPr>
          <a:lstStyle/>
          <a:p>
            <a:pPr marL="0" indent="0">
              <a:lnSpc>
                <a:spcPct val="100000"/>
              </a:lnSpc>
              <a:buNone/>
            </a:pPr>
            <a:r>
              <a:rPr lang="en-US" sz="2400" dirty="0">
                <a:latin typeface="Arial" panose="020B0604020202020204" pitchFamily="34" charset="0"/>
                <a:cs typeface="Arial" panose="020B0604020202020204" pitchFamily="34" charset="0"/>
              </a:rPr>
              <a:t>OpenCV, short for built-in Computer Vision Library, is an open-source computer vision and machine learning software library.</a:t>
            </a:r>
          </a:p>
          <a:p>
            <a:pPr marL="0" indent="0">
              <a:lnSpc>
                <a:spcPct val="100000"/>
              </a:lnSpc>
              <a:buNone/>
            </a:pPr>
            <a:r>
              <a:rPr lang="en-US" sz="2400" dirty="0">
                <a:latin typeface="Arial" panose="020B0604020202020204" pitchFamily="34" charset="0"/>
                <a:cs typeface="Arial" panose="020B0604020202020204" pitchFamily="34" charset="0"/>
              </a:rPr>
              <a:t>Originally developed by Intel, it is now maintained by a community of developers under the OpenCV Foundation.</a:t>
            </a:r>
          </a:p>
          <a:p>
            <a:pPr marL="0" indent="0">
              <a:lnSpc>
                <a:spcPct val="100000"/>
              </a:lnSpc>
              <a:buNone/>
            </a:pPr>
            <a:r>
              <a:rPr lang="en-US" sz="2400" dirty="0">
                <a:latin typeface="Arial" panose="020B0604020202020204" pitchFamily="34" charset="0"/>
                <a:cs typeface="Arial" panose="020B0604020202020204" pitchFamily="34" charset="0"/>
              </a:rPr>
              <a:t>We have used </a:t>
            </a:r>
            <a:r>
              <a:rPr lang="en-US" sz="2400" b="1" dirty="0">
                <a:latin typeface="Arial" panose="020B0604020202020204" pitchFamily="34" charset="0"/>
                <a:cs typeface="Arial" panose="020B0604020202020204" pitchFamily="34" charset="0"/>
              </a:rPr>
              <a:t>cv2</a:t>
            </a:r>
            <a:r>
              <a:rPr lang="en-US" sz="2400" dirty="0">
                <a:latin typeface="Arial" panose="020B0604020202020204" pitchFamily="34" charset="0"/>
                <a:cs typeface="Arial" panose="020B0604020202020204" pitchFamily="34" charset="0"/>
              </a:rPr>
              <a:t> library from OpenCV and a built-in python library  </a:t>
            </a:r>
            <a:r>
              <a:rPr lang="en-US" sz="2400" b="1" dirty="0" err="1">
                <a:latin typeface="Arial" panose="020B0604020202020204" pitchFamily="34" charset="0"/>
                <a:cs typeface="Arial" panose="020B0604020202020204" pitchFamily="34" charset="0"/>
              </a:rPr>
              <a:t>os</a:t>
            </a:r>
            <a:r>
              <a:rPr lang="en-US" sz="2400" dirty="0">
                <a:latin typeface="Arial" panose="020B0604020202020204" pitchFamily="34" charset="0"/>
                <a:cs typeface="Arial" panose="020B0604020202020204" pitchFamily="34" charset="0"/>
              </a:rPr>
              <a:t>.</a:t>
            </a:r>
          </a:p>
          <a:p>
            <a:pPr algn="l">
              <a:lnSpc>
                <a:spcPct val="100000"/>
              </a:lnSpc>
              <a:spcBef>
                <a:spcPts val="900"/>
              </a:spcBef>
              <a:spcAft>
                <a:spcPts val="900"/>
              </a:spcAft>
            </a:pPr>
            <a:r>
              <a:rPr lang="en-US" sz="2400" b="1" dirty="0">
                <a:latin typeface="Arial" panose="020B0604020202020204" pitchFamily="34" charset="0"/>
                <a:cs typeface="Arial" panose="020B0604020202020204" pitchFamily="34" charset="0"/>
              </a:rPr>
              <a:t>Cv2 : </a:t>
            </a:r>
            <a:r>
              <a:rPr lang="en-US" sz="2400" dirty="0">
                <a:latin typeface="Arial" panose="020B0604020202020204" pitchFamily="34" charset="0"/>
                <a:cs typeface="Arial" panose="020B0604020202020204" pitchFamily="34" charset="0"/>
              </a:rPr>
              <a:t>The cv2 module is the main module in OpenCV that provides developers with an easy-to-use interface for working with image and video processing functions.</a:t>
            </a:r>
          </a:p>
          <a:p>
            <a:pPr algn="l">
              <a:lnSpc>
                <a:spcPct val="100000"/>
              </a:lnSpc>
              <a:spcBef>
                <a:spcPts val="900"/>
              </a:spcBef>
              <a:spcAft>
                <a:spcPts val="900"/>
              </a:spcAft>
            </a:pPr>
            <a:r>
              <a:rPr lang="en-US" sz="2400" b="1" dirty="0" err="1">
                <a:latin typeface="Arial" panose="020B0604020202020204" pitchFamily="34" charset="0"/>
                <a:cs typeface="Arial" panose="020B0604020202020204" pitchFamily="34" charset="0"/>
              </a:rPr>
              <a:t>Os</a:t>
            </a:r>
            <a:r>
              <a:rPr lang="en-US" sz="2400" b="1" dirty="0">
                <a:latin typeface="Arial" panose="020B0604020202020204" pitchFamily="34" charset="0"/>
                <a:cs typeface="Arial" panose="020B0604020202020204" pitchFamily="34" charset="0"/>
              </a:rPr>
              <a:t> : </a:t>
            </a:r>
            <a:r>
              <a:rPr lang="en-US" sz="2400" b="1" i="0" dirty="0">
                <a:solidFill>
                  <a:srgbClr val="CDCDCD"/>
                </a:solidFill>
                <a:effectLst/>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The </a:t>
            </a:r>
            <a:r>
              <a:rPr lang="en-US" sz="2400" dirty="0" err="1">
                <a:latin typeface="Arial" panose="020B0604020202020204" pitchFamily="34" charset="0"/>
                <a:cs typeface="Arial" panose="020B0604020202020204" pitchFamily="34" charset="0"/>
              </a:rPr>
              <a:t>os</a:t>
            </a:r>
            <a:r>
              <a:rPr lang="en-US" sz="2400" dirty="0">
                <a:latin typeface="Arial" panose="020B0604020202020204" pitchFamily="34" charset="0"/>
                <a:cs typeface="Arial" panose="020B0604020202020204" pitchFamily="34" charset="0"/>
              </a:rPr>
              <a:t> library provides a wealth of functions that allow us to interact with the underlying operating system, including accessing and manipulating the file system, environment variables, and even processes.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4000" b="1" dirty="0">
                <a:solidFill>
                  <a:schemeClr val="accent1"/>
                </a:solidFill>
                <a:latin typeface="Arial"/>
                <a:ea typeface="+mj-lt"/>
                <a:cs typeface="Arial"/>
              </a:rPr>
              <a:t>Wow factors</a:t>
            </a:r>
            <a:endParaRPr lang="en-US" sz="40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508760"/>
            <a:ext cx="11029615" cy="3680206"/>
          </a:xfrm>
        </p:spPr>
        <p:txBody>
          <a:bodyPr>
            <a:normAutofit fontScale="92500" lnSpcReduction="10000"/>
          </a:bodyPr>
          <a:lstStyle/>
          <a:p>
            <a:r>
              <a:rPr lang="en-US" sz="2400" dirty="0">
                <a:latin typeface="Arial" panose="020B0604020202020204" pitchFamily="34" charset="0"/>
                <a:cs typeface="Arial" panose="020B0604020202020204" pitchFamily="34" charset="0"/>
              </a:rPr>
              <a:t>An image steganography project with separate source code files for encryption and decryption stands out due to its modular design, allowing independent development and optimization of both processes.</a:t>
            </a:r>
          </a:p>
          <a:p>
            <a:r>
              <a:rPr lang="en-US" sz="2400" dirty="0">
                <a:latin typeface="Arial" panose="020B0604020202020204" pitchFamily="34" charset="0"/>
                <a:cs typeface="Arial" panose="020B0604020202020204" pitchFamily="34" charset="0"/>
              </a:rPr>
              <a:t>It enhances security by keeping the embedding and extraction mechanisms distinct, reducing vulnerabilities. </a:t>
            </a:r>
          </a:p>
          <a:p>
            <a:r>
              <a:rPr lang="en-US" sz="2400" dirty="0">
                <a:latin typeface="Arial" panose="020B0604020202020204" pitchFamily="34" charset="0"/>
                <a:cs typeface="Arial" panose="020B0604020202020204" pitchFamily="34" charset="0"/>
              </a:rPr>
              <a:t>This structure improves maintainability and debugging while enabling scalability for integration into larger secure communication systems. </a:t>
            </a:r>
          </a:p>
          <a:p>
            <a:r>
              <a:rPr lang="en-US" sz="2400" dirty="0">
                <a:latin typeface="Arial" panose="020B0604020202020204" pitchFamily="34" charset="0"/>
                <a:cs typeface="Arial" panose="020B0604020202020204" pitchFamily="34" charset="0"/>
              </a:rPr>
              <a:t>Additionally, it allows flexibility in implementing different encryption techniques, ensuring a more robust and adaptable steganography solution.</a:t>
            </a:r>
            <a:endParaRPr lang="en-IN" sz="2000" b="1"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4000" b="1" dirty="0">
                <a:solidFill>
                  <a:schemeClr val="accent1"/>
                </a:solidFill>
                <a:latin typeface="Arial" panose="020B0604020202020204" pitchFamily="34" charset="0"/>
                <a:cs typeface="Arial" panose="020B0604020202020204" pitchFamily="34" charset="0"/>
              </a:rPr>
              <a:t>End users</a:t>
            </a:r>
          </a:p>
        </p:txBody>
      </p:sp>
      <p:sp>
        <p:nvSpPr>
          <p:cNvPr id="7" name="Content Placeholder 6">
            <a:extLst>
              <a:ext uri="{FF2B5EF4-FFF2-40B4-BE49-F238E27FC236}">
                <a16:creationId xmlns:a16="http://schemas.microsoft.com/office/drawing/2014/main" id="{BC34AF41-5B9F-6AAD-9223-00875041BD4E}"/>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The end users of an image steganography project include cybersecurity professionals who need secure communication methods and individuals seeking privacy in data exchange.</a:t>
            </a:r>
          </a:p>
          <a:p>
            <a:r>
              <a:rPr lang="en-US" sz="2400" dirty="0">
                <a:latin typeface="Arial" panose="020B0604020202020204" pitchFamily="34" charset="0"/>
                <a:cs typeface="Arial" panose="020B0604020202020204" pitchFamily="34" charset="0"/>
              </a:rPr>
              <a:t>Government agencies and intelligence organizations use it for covert messaging and classified information protection.</a:t>
            </a:r>
          </a:p>
          <a:p>
            <a:r>
              <a:rPr lang="en-US" sz="2400" dirty="0">
                <a:latin typeface="Arial" panose="020B0604020202020204" pitchFamily="34" charset="0"/>
                <a:cs typeface="Arial" panose="020B0604020202020204" pitchFamily="34" charset="0"/>
              </a:rPr>
              <a:t>Journalists and activists rely on steganography to communicate safely in regions with censorship. </a:t>
            </a:r>
          </a:p>
          <a:p>
            <a:r>
              <a:rPr lang="en-US" sz="2400" dirty="0">
                <a:latin typeface="Arial" panose="020B0604020202020204" pitchFamily="34" charset="0"/>
                <a:cs typeface="Arial" panose="020B0604020202020204" pitchFamily="34" charset="0"/>
              </a:rPr>
              <a:t>Additionally, developers and researchers use it to explore advancements in data hiding and encryption techniques.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Autofit/>
          </a:bodyPr>
          <a:lstStyle/>
          <a:p>
            <a:r>
              <a:rPr lang="en-IN" sz="4000" b="1" dirty="0">
                <a:solidFill>
                  <a:schemeClr val="accent1"/>
                </a:solidFill>
                <a:latin typeface="Arial" panose="020B0604020202020204" pitchFamily="34" charset="0"/>
                <a:cs typeface="Arial" panose="020B0604020202020204" pitchFamily="34" charset="0"/>
              </a:rPr>
              <a:t>Results</a:t>
            </a:r>
          </a:p>
        </p:txBody>
      </p:sp>
      <p:pic>
        <p:nvPicPr>
          <p:cNvPr id="5" name="Content Placeholder 4">
            <a:extLst>
              <a:ext uri="{FF2B5EF4-FFF2-40B4-BE49-F238E27FC236}">
                <a16:creationId xmlns:a16="http://schemas.microsoft.com/office/drawing/2014/main" id="{E6C62FD4-AF8E-8C35-BAFC-8319B9B3F80A}"/>
              </a:ext>
            </a:extLst>
          </p:cNvPr>
          <p:cNvPicPr>
            <a:picLocks noGrp="1" noChangeAspect="1"/>
          </p:cNvPicPr>
          <p:nvPr>
            <p:ph idx="1"/>
          </p:nvPr>
        </p:nvPicPr>
        <p:blipFill>
          <a:blip r:embed="rId2"/>
          <a:stretch>
            <a:fillRect/>
          </a:stretch>
        </p:blipFill>
        <p:spPr>
          <a:xfrm>
            <a:off x="2350008" y="1190256"/>
            <a:ext cx="9180576" cy="4765843"/>
          </a:xfrm>
        </p:spPr>
      </p:pic>
      <p:sp>
        <p:nvSpPr>
          <p:cNvPr id="6" name="TextBox 5">
            <a:extLst>
              <a:ext uri="{FF2B5EF4-FFF2-40B4-BE49-F238E27FC236}">
                <a16:creationId xmlns:a16="http://schemas.microsoft.com/office/drawing/2014/main" id="{6415587A-FD1B-96A9-7054-51AAB90A31CF}"/>
              </a:ext>
            </a:extLst>
          </p:cNvPr>
          <p:cNvSpPr txBox="1"/>
          <p:nvPr/>
        </p:nvSpPr>
        <p:spPr>
          <a:xfrm>
            <a:off x="4210812" y="6023964"/>
            <a:ext cx="4617720"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User enters the secret message.</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33EC-89A0-928D-D6A1-3698F1F0E2FD}"/>
              </a:ext>
            </a:extLst>
          </p:cNvPr>
          <p:cNvSpPr>
            <a:spLocks noGrp="1"/>
          </p:cNvSpPr>
          <p:nvPr>
            <p:ph type="title"/>
          </p:nvPr>
        </p:nvSpPr>
        <p:spPr/>
        <p:txBody>
          <a:bodyPr>
            <a:noAutofit/>
          </a:bodyPr>
          <a:lstStyle/>
          <a:p>
            <a:r>
              <a:rPr lang="en-IN" sz="4000" b="1" dirty="0">
                <a:solidFill>
                  <a:schemeClr val="accent1"/>
                </a:solidFill>
                <a:latin typeface="Arial" panose="020B0604020202020204" pitchFamily="34" charset="0"/>
                <a:cs typeface="Arial" panose="020B0604020202020204" pitchFamily="34" charset="0"/>
              </a:rPr>
              <a:t>Results</a:t>
            </a:r>
            <a:endParaRPr lang="en-IN" sz="4000" b="1"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F08B2B32-436D-C972-1D1B-1D7B10CC3AEE}"/>
              </a:ext>
            </a:extLst>
          </p:cNvPr>
          <p:cNvPicPr>
            <a:picLocks noGrp="1" noChangeAspect="1"/>
          </p:cNvPicPr>
          <p:nvPr>
            <p:ph idx="1"/>
          </p:nvPr>
        </p:nvPicPr>
        <p:blipFill>
          <a:blip r:embed="rId2"/>
          <a:stretch>
            <a:fillRect/>
          </a:stretch>
        </p:blipFill>
        <p:spPr>
          <a:xfrm>
            <a:off x="2862072" y="1152600"/>
            <a:ext cx="7983103" cy="4488304"/>
          </a:xfrm>
        </p:spPr>
      </p:pic>
      <p:sp>
        <p:nvSpPr>
          <p:cNvPr id="6" name="TextBox 5">
            <a:extLst>
              <a:ext uri="{FF2B5EF4-FFF2-40B4-BE49-F238E27FC236}">
                <a16:creationId xmlns:a16="http://schemas.microsoft.com/office/drawing/2014/main" id="{A5E7A1B5-E692-6269-A377-9DBBA38E6A02}"/>
              </a:ext>
            </a:extLst>
          </p:cNvPr>
          <p:cNvSpPr txBox="1"/>
          <p:nvPr/>
        </p:nvSpPr>
        <p:spPr>
          <a:xfrm>
            <a:off x="3858768" y="5740345"/>
            <a:ext cx="5660136" cy="830997"/>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User enters the secret passcode to encrypt the message.(Encryption Key)</a:t>
            </a:r>
          </a:p>
        </p:txBody>
      </p:sp>
    </p:spTree>
    <p:extLst>
      <p:ext uri="{BB962C8B-B14F-4D97-AF65-F5344CB8AC3E}">
        <p14:creationId xmlns:p14="http://schemas.microsoft.com/office/powerpoint/2010/main" val="3331816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F9D0-2672-420F-790B-908AB2A5A614}"/>
              </a:ext>
            </a:extLst>
          </p:cNvPr>
          <p:cNvSpPr>
            <a:spLocks noGrp="1"/>
          </p:cNvSpPr>
          <p:nvPr>
            <p:ph type="title"/>
          </p:nvPr>
        </p:nvSpPr>
        <p:spPr/>
        <p:txBody>
          <a:bodyPr>
            <a:noAutofit/>
          </a:bodyPr>
          <a:lstStyle/>
          <a:p>
            <a:r>
              <a:rPr lang="en-IN" sz="4000" b="1" dirty="0">
                <a:solidFill>
                  <a:schemeClr val="accent1"/>
                </a:solidFill>
                <a:latin typeface="Arial" panose="020B0604020202020204" pitchFamily="34" charset="0"/>
                <a:cs typeface="Arial" panose="020B0604020202020204" pitchFamily="34" charset="0"/>
              </a:rPr>
              <a:t>Results</a:t>
            </a:r>
            <a:endParaRPr lang="en-IN" sz="4000" b="1"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198188DA-FF71-A59C-7D6F-F27F97A42E93}"/>
              </a:ext>
            </a:extLst>
          </p:cNvPr>
          <p:cNvPicPr>
            <a:picLocks noGrp="1" noChangeAspect="1"/>
          </p:cNvPicPr>
          <p:nvPr>
            <p:ph idx="1"/>
          </p:nvPr>
        </p:nvPicPr>
        <p:blipFill>
          <a:blip r:embed="rId2"/>
          <a:stretch>
            <a:fillRect/>
          </a:stretch>
        </p:blipFill>
        <p:spPr>
          <a:xfrm>
            <a:off x="2551176" y="1199197"/>
            <a:ext cx="7932057" cy="4459605"/>
          </a:xfrm>
        </p:spPr>
      </p:pic>
      <p:sp>
        <p:nvSpPr>
          <p:cNvPr id="6" name="TextBox 5">
            <a:extLst>
              <a:ext uri="{FF2B5EF4-FFF2-40B4-BE49-F238E27FC236}">
                <a16:creationId xmlns:a16="http://schemas.microsoft.com/office/drawing/2014/main" id="{BF5043F6-18EA-DA76-C9C0-2E271029EA3D}"/>
              </a:ext>
            </a:extLst>
          </p:cNvPr>
          <p:cNvSpPr txBox="1"/>
          <p:nvPr/>
        </p:nvSpPr>
        <p:spPr>
          <a:xfrm>
            <a:off x="3977640" y="5740345"/>
            <a:ext cx="5660136" cy="830997"/>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After entering secret passcode to encrypted image is generated.</a:t>
            </a:r>
          </a:p>
        </p:txBody>
      </p:sp>
    </p:spTree>
    <p:extLst>
      <p:ext uri="{BB962C8B-B14F-4D97-AF65-F5344CB8AC3E}">
        <p14:creationId xmlns:p14="http://schemas.microsoft.com/office/powerpoint/2010/main" val="233972922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158</TotalTime>
  <Words>634</Words>
  <Application>Microsoft Office PowerPoint</Application>
  <PresentationFormat>Widescreen</PresentationFormat>
  <Paragraphs>65</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Franklin Gothic Book</vt:lpstr>
      <vt:lpstr>Franklin Gothic Demi</vt:lpstr>
      <vt:lpstr>Wingdings 2</vt:lpstr>
      <vt:lpstr>DividendVTI</vt:lpstr>
      <vt:lpstr>Secure data handling In images using Steganography</vt:lpstr>
      <vt:lpstr>OUTLINE</vt:lpstr>
      <vt:lpstr>Problem Statement</vt:lpstr>
      <vt:lpstr>Technology  used</vt:lpstr>
      <vt:lpstr>Wow factors</vt:lpstr>
      <vt:lpstr>End users</vt:lpstr>
      <vt:lpstr>Results</vt:lpstr>
      <vt:lpstr>Results</vt:lpstr>
      <vt:lpstr>Results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Mohan Kadambande</cp:lastModifiedBy>
  <cp:revision>32</cp:revision>
  <dcterms:created xsi:type="dcterms:W3CDTF">2021-05-26T16:50:10Z</dcterms:created>
  <dcterms:modified xsi:type="dcterms:W3CDTF">2025-02-16T17:32:17Z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