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50" userDrawn="1">
          <p15:clr>
            <a:srgbClr val="A4A3A4"/>
          </p15:clr>
        </p15:guide>
        <p15:guide id="2" pos="21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39" d="100"/>
          <a:sy n="39" d="100"/>
        </p:scale>
        <p:origin x="-64" y="-632"/>
      </p:cViewPr>
      <p:guideLst>
        <p:guide orient="horz" pos="295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091"/>
          </a:xfrm>
          <a:prstGeom prst="rect">
            <a:avLst/>
          </a:prstGeom>
        </p:spPr>
        <p:txBody>
          <a:bodyPr vert="horz" lIns="91440" tIns="45720" rIns="91440" bIns="45720" rtlCol="0"/>
          <a:lstStyle>
            <a:lvl1pPr algn="l">
              <a:defRPr sz="1200"/>
            </a:lvl1pPr>
          </a:lstStyle>
          <a:p>
            <a:endParaRPr lang="en-US"/>
          </a:p>
        </p:txBody>
      </p:sp>
      <p:sp>
        <p:nvSpPr>
          <p:cNvPr id="1048699" name="Date Placeholder 2"/>
          <p:cNvSpPr>
            <a:spLocks noGrp="1"/>
          </p:cNvSpPr>
          <p:nvPr>
            <p:ph type="dt" idx="1"/>
          </p:nvPr>
        </p:nvSpPr>
        <p:spPr>
          <a:xfrm>
            <a:off x="6905979" y="0"/>
            <a:ext cx="5283200" cy="344091"/>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104870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US"/>
          </a:p>
        </p:txBody>
      </p:sp>
      <p:sp>
        <p:nvSpPr>
          <p:cNvPr id="1048701" name="Notes Placeholder 4"/>
          <p:cNvSpPr>
            <a:spLocks noGrp="1"/>
          </p:cNvSpPr>
          <p:nvPr>
            <p:ph type="body" sz="quarter" idx="3"/>
          </p:nvPr>
        </p:nvSpPr>
        <p:spPr>
          <a:xfrm>
            <a:off x="1219200" y="3300413"/>
            <a:ext cx="9753600" cy="2700338"/>
          </a:xfrm>
          <a:prstGeom prst="rect">
            <a:avLst/>
          </a:prstGeom>
        </p:spPr>
        <p:txBody>
          <a:bodyPr vert="horz" lIns="91440" tIns="45720" rIns="91440" bIns="45720" rtlCol="0"/>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02" name="Footer Placeholder 5"/>
          <p:cNvSpPr>
            <a:spLocks noGrp="1"/>
          </p:cNvSpPr>
          <p:nvPr>
            <p:ph type="ftr" sz="quarter" idx="4"/>
          </p:nvPr>
        </p:nvSpPr>
        <p:spPr>
          <a:xfrm>
            <a:off x="0" y="6513910"/>
            <a:ext cx="5283200" cy="344090"/>
          </a:xfrm>
          <a:prstGeom prst="rect">
            <a:avLst/>
          </a:prstGeom>
        </p:spPr>
        <p:txBody>
          <a:bodyPr vert="horz" lIns="91440" tIns="45720" rIns="91440" bIns="45720" rtlCol="0" anchor="b"/>
          <a:lstStyle>
            <a:lvl1pPr algn="l">
              <a:defRPr sz="1200"/>
            </a:lvl1pPr>
          </a:lstStyle>
          <a:p>
            <a:endParaRPr lang="en-US"/>
          </a:p>
        </p:txBody>
      </p:sp>
      <p:sp>
        <p:nvSpPr>
          <p:cNvPr id="1048703" name="Slide Number Placeholder 6"/>
          <p:cNvSpPr>
            <a:spLocks noGrp="1"/>
          </p:cNvSpPr>
          <p:nvPr>
            <p:ph type="sldNum" sz="quarter" idx="5"/>
          </p:nvPr>
        </p:nvSpPr>
        <p:spPr>
          <a:xfrm>
            <a:off x="6905979" y="6513910"/>
            <a:ext cx="5283200" cy="344090"/>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2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7" name=""/>
        <p:cNvGrpSpPr/>
        <p:nvPr/>
      </p:nvGrpSpPr>
      <p:grpSpPr>
        <a:xfrm>
          <a:off x="0" y="0"/>
          <a:ext cx="0" cy="0"/>
          <a:chOff x="0" y="0"/>
          <a:chExt cx="0" cy="0"/>
        </a:xfrm>
      </p:grpSpPr>
      <p:sp>
        <p:nvSpPr>
          <p:cNvPr id="1048665"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66" name="Holder 3"/>
          <p:cNvSpPr>
            <a:spLocks noGrp="1"/>
          </p:cNvSpPr>
          <p:nvPr>
            <p:ph type="body" idx="1"/>
          </p:nvPr>
        </p:nvSpPr>
        <p:spPr>
          <a:xfrm>
            <a:off x="609600" y="1577340"/>
            <a:ext cx="10972800" cy="266700"/>
          </a:xfrm>
        </p:spPr>
        <p:txBody>
          <a:bodyPr lIns="0" tIns="0" rIns="0" bIns="0"/>
          <a:p/>
        </p:txBody>
      </p:sp>
      <p:sp>
        <p:nvSpPr>
          <p:cNvPr id="1048667"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6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69"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57" name=""/>
        <p:cNvGrpSpPr/>
        <p:nvPr/>
      </p:nvGrpSpPr>
      <p:grpSpPr>
        <a:xfrm>
          <a:off x="0" y="0"/>
          <a:ext cx="0" cy="0"/>
          <a:chOff x="0" y="0"/>
          <a:chExt cx="0" cy="0"/>
        </a:xfrm>
      </p:grpSpPr>
      <p:sp>
        <p:nvSpPr>
          <p:cNvPr id="1048692"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3" name="Holder 3"/>
          <p:cNvSpPr>
            <a:spLocks noGrp="1"/>
          </p:cNvSpPr>
          <p:nvPr>
            <p:ph sz="half" idx="2"/>
          </p:nvPr>
        </p:nvSpPr>
        <p:spPr>
          <a:xfrm>
            <a:off x="609600" y="1577340"/>
            <a:ext cx="5303520" cy="266700"/>
          </a:xfrm>
          <a:prstGeom prst="rect">
            <a:avLst/>
          </a:prstGeom>
        </p:spPr>
        <p:txBody>
          <a:bodyPr wrap="square" lIns="0" tIns="0" rIns="0" bIns="0">
            <a:spAutoFit/>
          </a:bodyPr>
          <a:p/>
        </p:txBody>
      </p:sp>
      <p:sp>
        <p:nvSpPr>
          <p:cNvPr id="1048694" name="Holder 4"/>
          <p:cNvSpPr>
            <a:spLocks noGrp="1"/>
          </p:cNvSpPr>
          <p:nvPr>
            <p:ph sz="half" idx="3"/>
          </p:nvPr>
        </p:nvSpPr>
        <p:spPr>
          <a:xfrm>
            <a:off x="6278880" y="1577340"/>
            <a:ext cx="5303520" cy="266700"/>
          </a:xfrm>
          <a:prstGeom prst="rect">
            <a:avLst/>
          </a:prstGeom>
        </p:spPr>
        <p:txBody>
          <a:bodyPr wrap="square" lIns="0" tIns="0" rIns="0" bIns="0">
            <a:spAutoFit/>
          </a:bodyPr>
          <a:p/>
        </p:txBody>
      </p:sp>
      <p:sp>
        <p:nvSpPr>
          <p:cNvPr id="104869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31" name=""/>
        <p:cNvGrpSpPr/>
        <p:nvPr/>
      </p:nvGrpSpPr>
      <p:grpSpPr>
        <a:xfrm>
          <a:off x="0" y="0"/>
          <a:ext cx="0" cy="0"/>
          <a:chOff x="0" y="0"/>
          <a:chExt cx="0" cy="0"/>
        </a:xfrm>
      </p:grpSpPr>
      <p:sp>
        <p:nvSpPr>
          <p:cNvPr id="104860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51" name=""/>
        <p:cNvGrpSpPr/>
        <p:nvPr/>
      </p:nvGrpSpPr>
      <p:grpSpPr>
        <a:xfrm>
          <a:off x="0" y="0"/>
          <a:ext cx="0" cy="0"/>
          <a:chOff x="0" y="0"/>
          <a:chExt cx="0" cy="0"/>
        </a:xfrm>
      </p:grpSpPr>
      <p:sp>
        <p:nvSpPr>
          <p:cNvPr id="1048678"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7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80"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56"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lang="en-US" smtClean="0"/>
              <a:t>Click to edit Master title style</a:t>
            </a:r>
            <a:endParaRPr lang="en-US"/>
          </a:p>
        </p:txBody>
      </p:sp>
      <p:sp>
        <p:nvSpPr>
          <p:cNvPr id="1048688" name="Text Placeholder 2"/>
          <p:cNvSpPr>
            <a:spLocks noGrp="1"/>
          </p:cNvSpPr>
          <p:nvPr>
            <p:ph type="body" idx="1"/>
          </p:nvPr>
        </p:nvSpPr>
        <p:spPr>
          <a:xfrm>
            <a:off x="609600" y="1577340"/>
            <a:ext cx="10972800" cy="13335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89" name="Date Placeholder 3"/>
          <p:cNvSpPr>
            <a:spLocks noGrp="1"/>
          </p:cNvSpPr>
          <p:nvPr>
            <p:ph type="dt" sz="half" idx="10"/>
          </p:nvPr>
        </p:nvSpPr>
        <p:spPr/>
        <p:txBody>
          <a:bodyPr/>
          <a:p>
            <a:fld id="{1D8BD707-D9CF-40AE-B4C6-C98DA3205C09}" type="datetimeFigureOut">
              <a:rPr lang="en-US"/>
            </a:fld>
            <a:endParaRPr lang="en-US"/>
          </a:p>
        </p:txBody>
      </p:sp>
      <p:sp>
        <p:nvSpPr>
          <p:cNvPr id="1048690" name="Footer Placeholder 4"/>
          <p:cNvSpPr>
            <a:spLocks noGrp="1"/>
          </p:cNvSpPr>
          <p:nvPr>
            <p:ph type="ftr" sz="quarter" idx="11"/>
          </p:nvPr>
        </p:nvSpPr>
        <p:spPr/>
        <p:txBody>
          <a:bodyPr/>
          <a:p/>
        </p:txBody>
      </p:sp>
      <p:sp>
        <p:nvSpPr>
          <p:cNvPr id="104869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github.com/mohan-21491A12B8/APSSDC-Keylogger-security.git&#13;"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42950" y="1104900"/>
            <a:ext cx="1743075" cy="1333500"/>
            <a:chOff x="742950" y="1104900"/>
            <a:chExt cx="1743075" cy="1333500"/>
          </a:xfrm>
        </p:grpSpPr>
        <p:sp>
          <p:nvSpPr>
            <p:cNvPr id="1048612"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613"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614" name="object 5"/>
          <p:cNvSpPr/>
          <p:nvPr/>
        </p:nvSpPr>
        <p:spPr>
          <a:xfrm>
            <a:off x="350520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615"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16" name="object 7"/>
          <p:cNvSpPr txBox="1">
            <a:spLocks noGrp="1"/>
          </p:cNvSpPr>
          <p:nvPr>
            <p:ph type="ctrTitle"/>
          </p:nvPr>
        </p:nvSpPr>
        <p:spPr>
          <a:xfrm>
            <a:off x="1833880" y="2298700"/>
            <a:ext cx="8308340" cy="533400"/>
          </a:xfrm>
          <a:prstGeom prst="rect">
            <a:avLst/>
          </a:prstGeom>
        </p:spPr>
        <p:txBody>
          <a:bodyPr vert="horz" wrap="square" lIns="0" tIns="16510" rIns="0" bIns="0" rtlCol="0">
            <a:noAutofit/>
          </a:bodyPr>
          <a:p>
            <a:pPr marL="3213735">
              <a:lnSpc>
                <a:spcPct val="100000"/>
              </a:lnSpc>
              <a:spcBef>
                <a:spcPts val="130"/>
              </a:spcBef>
            </a:pPr>
            <a:r>
              <a:rPr lang="en-US" spc="15" dirty="0"/>
              <a:t>Mohan Sai Bakkamunthala</a:t>
            </a:r>
            <a:endParaRPr lang="en-US" spc="15" dirty="0"/>
          </a:p>
        </p:txBody>
      </p:sp>
      <p:sp>
        <p:nvSpPr>
          <p:cNvPr id="1048617" name="object 8"/>
          <p:cNvSpPr txBox="1"/>
          <p:nvPr/>
        </p:nvSpPr>
        <p:spPr>
          <a:xfrm>
            <a:off x="6629400" y="3213417"/>
            <a:ext cx="1859280" cy="391795"/>
          </a:xfrm>
          <a:prstGeom prst="rect">
            <a:avLst/>
          </a:prstGeom>
        </p:spPr>
        <p:txBody>
          <a:bodyPr vert="horz" wrap="square" lIns="0" tIns="12700" rIns="0" bIns="0" rtlCol="0">
            <a:spAutoFit/>
          </a:bodyPr>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2097159" name="object 9"/>
          <p:cNvPicPr/>
          <p:nvPr/>
        </p:nvPicPr>
        <p:blipFill>
          <a:blip r:embed="rId1" cstate="print"/>
          <a:stretch>
            <a:fillRect/>
          </a:stretch>
        </p:blipFill>
        <p:spPr>
          <a:xfrm>
            <a:off x="676275" y="6467475"/>
            <a:ext cx="2143125" cy="200025"/>
          </a:xfrm>
          <a:prstGeom prst="rect">
            <a:avLst/>
          </a:prstGeom>
        </p:spPr>
      </p:pic>
      <p:sp>
        <p:nvSpPr>
          <p:cNvPr id="1048618"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19" name="Text Box 11"/>
          <p:cNvSpPr txBox="1"/>
          <p:nvPr/>
        </p:nvSpPr>
        <p:spPr>
          <a:xfrm>
            <a:off x="836295" y="3473450"/>
            <a:ext cx="7188662" cy="1945641"/>
          </a:xfrm>
          <a:prstGeom prst="rect">
            <a:avLst/>
          </a:prstGeom>
          <a:noFill/>
        </p:spPr>
        <p:txBody>
          <a:bodyPr wrap="square" rtlCol="0">
            <a:spAutoFit/>
          </a:bodyPr>
          <a:p>
            <a:r>
              <a:rPr lang="en-US" sz="6000">
                <a:solidFill>
                  <a:schemeClr val="tx1"/>
                </a:solidFill>
                <a:effectLst>
                  <a:outerShdw blurRad="38100" dist="19050" dir="2700000" algn="tl" rotWithShape="0">
                    <a:schemeClr val="dk1">
                      <a:alpha val="40000"/>
                    </a:schemeClr>
                  </a:outerShdw>
                </a:effectLst>
              </a:rPr>
              <a:t>APSSDC</a:t>
            </a:r>
            <a:endParaRPr lang="en-US" sz="6000">
              <a:solidFill>
                <a:schemeClr val="tx1"/>
              </a:solidFill>
              <a:effectLst>
                <a:outerShdw blurRad="38100" dist="19050" dir="2700000" algn="tl" rotWithShape="0">
                  <a:schemeClr val="dk1">
                    <a:alpha val="40000"/>
                  </a:schemeClr>
                </a:outerShdw>
              </a:effectLst>
            </a:endParaRPr>
          </a:p>
          <a:p>
            <a:r>
              <a:rPr lang="en-US" sz="4800" i="1" baseline="30000">
                <a:effectLst/>
              </a:rPr>
              <a:t>            </a:t>
            </a:r>
            <a:r>
              <a:rPr lang="en-US" sz="6600" i="1" baseline="30000">
                <a:effectLst/>
              </a:rPr>
              <a:t>-Cyber Security</a:t>
            </a:r>
            <a:endParaRPr lang="en-US" sz="6600" i="1" baseline="30000">
              <a:effectLst/>
            </a:endParaRPr>
          </a:p>
        </p:txBody>
      </p:sp>
      <p:sp>
        <p:nvSpPr>
          <p:cNvPr id="1048620" name="Text Box 12"/>
          <p:cNvSpPr txBox="1"/>
          <p:nvPr/>
        </p:nvSpPr>
        <p:spPr>
          <a:xfrm>
            <a:off x="5159375" y="2828925"/>
            <a:ext cx="5042535" cy="317500"/>
          </a:xfrm>
          <a:prstGeom prst="rect">
            <a:avLst/>
          </a:prstGeom>
          <a:noFill/>
        </p:spPr>
        <p:txBody>
          <a:bodyPr wrap="square" rtlCol="0">
            <a:noAutofit/>
          </a:bodyPr>
          <a:p>
            <a:r>
              <a:rPr lang="en-US" i="1" spc="15" dirty="0">
                <a:latin typeface="Cambria" panose="02040503050406030204" charset="0"/>
                <a:cs typeface="Cambria" panose="02040503050406030204" charset="0"/>
                <a:sym typeface="+mn-ea"/>
              </a:rPr>
              <a:t>-bakkamanthulamohansai@gmail.com</a:t>
            </a:r>
            <a:br>
              <a:rPr lang="en-US" i="1" spc="15" dirty="0">
                <a:latin typeface="Cambria" panose="02040503050406030204" charset="0"/>
                <a:cs typeface="Cambria" panose="02040503050406030204" charset="0"/>
                <a:sym typeface="+mn-ea"/>
              </a:rPr>
            </a:br>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2" name="object 6"/>
          <p:cNvSpPr txBox="1">
            <a:spLocks noGrp="1"/>
          </p:cNvSpPr>
          <p:nvPr>
            <p:ph type="title"/>
          </p:nvPr>
        </p:nvSpPr>
        <p:spPr>
          <a:xfrm>
            <a:off x="558165" y="436465"/>
            <a:ext cx="10369261" cy="546736"/>
          </a:xfrm>
          <a:prstGeom prst="rect">
            <a:avLst/>
          </a:prstGeom>
        </p:spPr>
        <p:txBody>
          <a:bodyPr vert="horz" wrap="square" lIns="0" tIns="13335" rIns="0" bIns="0" rtlCol="0">
            <a:spAutoFit/>
          </a:bodyPr>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2097168" name="object 7"/>
          <p:cNvPicPr/>
          <p:nvPr/>
        </p:nvPicPr>
        <p:blipFill>
          <a:blip r:embed="rId1" cstate="print"/>
          <a:stretch>
            <a:fillRect/>
          </a:stretch>
        </p:blipFill>
        <p:spPr>
          <a:xfrm>
            <a:off x="676275" y="6467475"/>
            <a:ext cx="2143125" cy="200025"/>
          </a:xfrm>
          <a:prstGeom prst="rect">
            <a:avLst/>
          </a:prstGeom>
        </p:spPr>
      </p:pic>
      <p:sp>
        <p:nvSpPr>
          <p:cNvPr id="1048673" name="object 9"/>
          <p:cNvSpPr txBox="1">
            <a:spLocks noGrp="1"/>
          </p:cNvSpPr>
          <p:nvPr>
            <p:ph type="sldNum" sz="quarter" idx="7"/>
          </p:nvPr>
        </p:nvSpPr>
        <p:spPr>
          <a:xfrm>
            <a:off x="11353418" y="6473337"/>
            <a:ext cx="151129" cy="337184"/>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4" name="Text Box 10"/>
          <p:cNvSpPr txBox="1"/>
          <p:nvPr/>
        </p:nvSpPr>
        <p:spPr>
          <a:xfrm>
            <a:off x="558164" y="1246298"/>
            <a:ext cx="8945245" cy="4958080"/>
          </a:xfrm>
          <a:prstGeom prst="rect">
            <a:avLst/>
          </a:prstGeom>
          <a:noFill/>
        </p:spPr>
        <p:txBody>
          <a:bodyPr wrap="square" rtlCol="0">
            <a:noAutofit/>
          </a:bodyPr>
          <a:p>
            <a:pPr>
              <a:buFont typeface="+mj-lt"/>
              <a:buAutoNum type="arabicPeriod"/>
            </a:pPr>
            <a:r>
              <a:rPr lang="en-US" sz="2000" b="1" dirty="0">
                <a:sym typeface="+mn-ea"/>
              </a:rPr>
              <a:t>Advanced Detection Technology:</a:t>
            </a:r>
            <a:r>
              <a:rPr lang="en-US" sz="2000" dirty="0">
                <a:sym typeface="+mn-ea"/>
              </a:rPr>
              <a:t> Leveraging cutting-edge algorithms and behavioral analysis techniques, Keylogger Consist provides real-time monitoring and detection of keylogging activities. By proactively identifying suspicious behavior patterns, the software ensures prompt mitigation of potential threats</a:t>
            </a:r>
            <a:r>
              <a:rPr lang="en-US" sz="2000" dirty="0" smtClean="0">
                <a:sym typeface="+mn-ea"/>
              </a:rPr>
              <a:t>.</a:t>
            </a:r>
            <a:endParaRPr lang="en-US" sz="2000" dirty="0" smtClean="0">
              <a:sym typeface="+mn-ea"/>
            </a:endParaRPr>
          </a:p>
          <a:p>
            <a:pPr>
              <a:buFont typeface="+mj-lt"/>
              <a:buAutoNum type="arabicPeriod"/>
            </a:pPr>
            <a:endParaRPr lang="en-US" sz="2000" dirty="0"/>
          </a:p>
          <a:p>
            <a:pPr>
              <a:buFont typeface="+mj-lt"/>
              <a:buAutoNum type="arabicPeriod"/>
            </a:pPr>
            <a:r>
              <a:rPr lang="en-US" sz="2000" b="1" dirty="0">
                <a:sym typeface="+mn-ea"/>
              </a:rPr>
              <a:t>Privacy Assurance:</a:t>
            </a:r>
            <a:r>
              <a:rPr lang="en-US" sz="2000" dirty="0">
                <a:sym typeface="+mn-ea"/>
              </a:rPr>
              <a:t> Keylogger Consist prioritizes user privacy, safeguarding sensitive information from unauthorized access and exploitation. Through continuous monitoring and threat assessment, the software prevents the leakage of confidential data, mitigating the risk of identity theft and financial fraud</a:t>
            </a:r>
            <a:r>
              <a:rPr lang="en-US" sz="2000" dirty="0" smtClean="0">
                <a:sym typeface="+mn-ea"/>
              </a:rPr>
              <a:t>.</a:t>
            </a:r>
            <a:endParaRPr lang="en-US" sz="2000" dirty="0" smtClean="0">
              <a:sym typeface="+mn-ea"/>
            </a:endParaRPr>
          </a:p>
          <a:p>
            <a:pPr>
              <a:buFont typeface="+mj-lt"/>
              <a:buAutoNum type="arabicPeriod"/>
            </a:pPr>
            <a:endParaRPr lang="en-US" sz="2000" dirty="0"/>
          </a:p>
          <a:p>
            <a:pPr>
              <a:buFont typeface="+mj-lt"/>
              <a:buAutoNum type="arabicPeriod"/>
            </a:pPr>
            <a:r>
              <a:rPr lang="en-US" sz="2000" b="1" dirty="0">
                <a:sym typeface="+mn-ea"/>
              </a:rPr>
              <a:t>Customizable Security Settings:</a:t>
            </a:r>
            <a:r>
              <a:rPr lang="en-US" sz="2000" dirty="0">
                <a:sym typeface="+mn-ea"/>
              </a:rPr>
              <a:t> Recognizing the diverse security needs of users, Keylogger Consist offers customizable settings to tailor protection according to individual preferences. Users can adjust security parameters and threat response mechanisms to align with their specific requirements, enhancing the effectiveness of the solution.</a:t>
            </a:r>
            <a:endParaRPr lang="en-US" sz="2000" dirty="0"/>
          </a:p>
          <a:p>
            <a:endParaRPr lang="en-IN" sz="2000" dirty="0"/>
          </a:p>
          <a:p>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object 7"/>
          <p:cNvSpPr txBox="1">
            <a:spLocks noGrp="1"/>
          </p:cNvSpPr>
          <p:nvPr>
            <p:ph type="title"/>
          </p:nvPr>
        </p:nvSpPr>
        <p:spPr>
          <a:xfrm>
            <a:off x="575310" y="182245"/>
            <a:ext cx="7707630" cy="828675"/>
          </a:xfrm>
          <a:prstGeom prst="rect">
            <a:avLst/>
          </a:prstGeom>
        </p:spPr>
        <p:txBody>
          <a:bodyPr vert="horz" wrap="square" lIns="0" tIns="16510" rIns="0" bIns="0" rtlCol="0">
            <a:noAutofit/>
          </a:bodyPr>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1048676"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77" name="Text Box 10"/>
          <p:cNvSpPr txBox="1"/>
          <p:nvPr/>
        </p:nvSpPr>
        <p:spPr>
          <a:xfrm>
            <a:off x="382270" y="965200"/>
            <a:ext cx="9842500" cy="5204460"/>
          </a:xfrm>
          <a:prstGeom prst="rect">
            <a:avLst/>
          </a:prstGeom>
          <a:noFill/>
        </p:spPr>
        <p:txBody>
          <a:bodyPr wrap="square" rtlCol="0">
            <a:noAutofit/>
          </a:bodyPr>
          <a:p>
            <a:pPr marL="0" marR="0" lvl="0" indent="0" algn="l" defTabSz="914400" rtl="0" eaLnBrk="0" fontAlgn="base" latinLnBrk="0" hangingPunct="0">
              <a:lnSpc>
                <a:spcPct val="100000"/>
              </a:lnSpc>
              <a:spcBef>
                <a:spcPct val="0"/>
              </a:spcBef>
              <a:spcAft>
                <a:spcPct val="0"/>
              </a:spcAft>
              <a:buClrTx/>
              <a:buSzTx/>
              <a:buFontTx/>
              <a:buChar char="•"/>
            </a:pPr>
            <a:r>
              <a:rPr lang="en-US" altLang="en-US" b="1" dirty="0">
                <a:ln>
                  <a:noFill/>
                </a:ln>
                <a:effectLst/>
                <a:latin typeface="+mn-ea"/>
                <a:cs typeface="+mn-ea"/>
                <a:sym typeface="+mn-ea"/>
              </a:rPr>
              <a:t>Real-Time Threat Mitigation:</a:t>
            </a:r>
            <a:r>
              <a:rPr lang="en-US" altLang="en-US" dirty="0">
                <a:ln>
                  <a:noFill/>
                </a:ln>
                <a:effectLst/>
                <a:latin typeface="+mn-ea"/>
                <a:cs typeface="+mn-ea"/>
                <a:sym typeface="+mn-ea"/>
              </a:rPr>
              <a:t> </a:t>
            </a:r>
            <a:r>
              <a:rPr lang="en-US" altLang="en-US" dirty="0" err="1">
                <a:ln>
                  <a:noFill/>
                </a:ln>
                <a:effectLst/>
                <a:latin typeface="+mn-ea"/>
                <a:cs typeface="+mn-ea"/>
                <a:sym typeface="+mn-ea"/>
              </a:rPr>
              <a:t>KeyloggerGuard</a:t>
            </a:r>
            <a:r>
              <a:rPr lang="en-US" altLang="en-US" dirty="0">
                <a:ln>
                  <a:noFill/>
                </a:ln>
                <a:effectLst/>
                <a:latin typeface="+mn-ea"/>
                <a:cs typeface="+mn-ea"/>
                <a:sym typeface="+mn-ea"/>
              </a:rPr>
              <a:t> neutralizes keyloggers as soon as they're                     detected, ensuring immediate protection against data theft and privacy invasion.</a:t>
            </a:r>
            <a:endParaRPr lang="en-US" altLang="en-US" dirty="0">
              <a:ln>
                <a:noFill/>
              </a:ln>
              <a:effectLst/>
              <a:latin typeface="+mn-ea"/>
              <a:cs typeface="+mn-ea"/>
              <a:sym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mn-ea"/>
              <a:cs typeface="+mn-ea"/>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b="1" dirty="0">
                <a:ln>
                  <a:noFill/>
                </a:ln>
                <a:effectLst/>
                <a:latin typeface="+mn-ea"/>
                <a:cs typeface="+mn-ea"/>
                <a:sym typeface="+mn-ea"/>
              </a:rPr>
              <a:t>Zero-Day Protection:</a:t>
            </a:r>
            <a:r>
              <a:rPr lang="en-US" altLang="en-US" dirty="0">
                <a:ln>
                  <a:noFill/>
                </a:ln>
                <a:effectLst/>
                <a:latin typeface="+mn-ea"/>
                <a:cs typeface="+mn-ea"/>
                <a:sym typeface="+mn-ea"/>
              </a:rPr>
              <a:t> Advanced heuristic analysis and anomaly detection capabilities provide                       unmatched defense against even the newest and most sophisticated keylogger exploits.</a:t>
            </a:r>
            <a:endParaRPr lang="en-US" altLang="en-US" dirty="0">
              <a:ln>
                <a:noFill/>
              </a:ln>
              <a:effectLst/>
              <a:latin typeface="+mn-ea"/>
              <a:cs typeface="+mn-ea"/>
              <a:sym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mn-ea"/>
              <a:cs typeface="+mn-ea"/>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b="1" dirty="0">
                <a:ln>
                  <a:noFill/>
                </a:ln>
                <a:effectLst/>
                <a:latin typeface="+mn-ea"/>
                <a:cs typeface="+mn-ea"/>
                <a:sym typeface="+mn-ea"/>
              </a:rPr>
              <a:t>Customizable Security Policies: </a:t>
            </a:r>
            <a:r>
              <a:rPr lang="en-US" altLang="en-US" dirty="0">
                <a:ln>
                  <a:noFill/>
                </a:ln>
                <a:effectLst/>
                <a:latin typeface="+mn-ea"/>
                <a:cs typeface="+mn-ea"/>
                <a:sym typeface="+mn-ea"/>
              </a:rPr>
              <a:t>Users can fine-tune protection settings to fit their needs,  adjusting threat sensitivity levels and defining specific actions for different types of keylogger detections.</a:t>
            </a:r>
            <a:endParaRPr lang="en-US" altLang="en-US" dirty="0">
              <a:ln>
                <a:noFill/>
              </a:ln>
              <a:effectLst/>
              <a:latin typeface="+mn-ea"/>
              <a:cs typeface="+mn-ea"/>
              <a:sym typeface="+mn-ea"/>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mn-ea"/>
              <a:cs typeface="+mn-ea"/>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b="1" dirty="0">
                <a:ln>
                  <a:noFill/>
                </a:ln>
                <a:effectLst/>
                <a:latin typeface="+mn-ea"/>
                <a:cs typeface="+mn-ea"/>
                <a:sym typeface="+mn-ea"/>
              </a:rPr>
              <a:t>Seamless Integration Across Platforms:</a:t>
            </a:r>
            <a:r>
              <a:rPr lang="en-US" altLang="en-US" dirty="0">
                <a:ln>
                  <a:noFill/>
                </a:ln>
                <a:effectLst/>
                <a:latin typeface="+mn-ea"/>
                <a:cs typeface="+mn-ea"/>
                <a:sym typeface="+mn-ea"/>
              </a:rPr>
              <a:t> </a:t>
            </a:r>
            <a:r>
              <a:rPr lang="en-US" altLang="en-US" dirty="0" err="1">
                <a:ln>
                  <a:noFill/>
                </a:ln>
                <a:effectLst/>
                <a:latin typeface="+mn-ea"/>
                <a:cs typeface="+mn-ea"/>
                <a:sym typeface="+mn-ea"/>
              </a:rPr>
              <a:t>KeyloggerGuard</a:t>
            </a:r>
            <a:r>
              <a:rPr lang="en-US" altLang="en-US" dirty="0">
                <a:ln>
                  <a:noFill/>
                </a:ln>
                <a:effectLst/>
                <a:latin typeface="+mn-ea"/>
                <a:cs typeface="+mn-ea"/>
                <a:sym typeface="+mn-ea"/>
              </a:rPr>
              <a:t> seamlessly integrates across Windows, macOS, and mobile devices, ensuring consistent and reliable protection regardless of the device used.</a:t>
            </a:r>
            <a:endParaRPr lang="en-US" altLang="en-US" dirty="0">
              <a:ln>
                <a:noFill/>
              </a:ln>
              <a:effectLst/>
              <a:latin typeface="+mn-ea"/>
              <a:cs typeface="+mn-ea"/>
              <a:sym typeface="+mn-ea"/>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mn-ea"/>
              <a:cs typeface="+mn-ea"/>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b="1" dirty="0">
                <a:ln>
                  <a:noFill/>
                </a:ln>
                <a:effectLst/>
                <a:latin typeface="+mn-ea"/>
                <a:cs typeface="+mn-ea"/>
                <a:sym typeface="+mn-ea"/>
              </a:rPr>
              <a:t>User-Friendly Interface:</a:t>
            </a:r>
            <a:r>
              <a:rPr lang="en-US" altLang="en-US" dirty="0">
                <a:ln>
                  <a:noFill/>
                </a:ln>
                <a:effectLst/>
                <a:latin typeface="+mn-ea"/>
                <a:cs typeface="+mn-ea"/>
                <a:sym typeface="+mn-ea"/>
              </a:rPr>
              <a:t> </a:t>
            </a:r>
            <a:r>
              <a:rPr lang="en-US" altLang="en-US" dirty="0" err="1">
                <a:ln>
                  <a:noFill/>
                </a:ln>
                <a:effectLst/>
                <a:latin typeface="+mn-ea"/>
                <a:cs typeface="+mn-ea"/>
                <a:sym typeface="+mn-ea"/>
              </a:rPr>
              <a:t>KeyloggerGuard</a:t>
            </a:r>
            <a:r>
              <a:rPr lang="en-US" altLang="en-US" dirty="0">
                <a:ln>
                  <a:noFill/>
                </a:ln>
                <a:effectLst/>
                <a:latin typeface="+mn-ea"/>
                <a:cs typeface="+mn-ea"/>
                <a:sym typeface="+mn-ea"/>
              </a:rPr>
              <a:t> prioritizes ease of use with an intuitive interface, making it accessible to users of all technical backgrounds.</a:t>
            </a:r>
            <a:endParaRPr lang="en-US" altLang="en-US" dirty="0">
              <a:ln>
                <a:noFill/>
              </a:ln>
              <a:effectLst/>
              <a:latin typeface="+mn-ea"/>
              <a:cs typeface="+mn-ea"/>
              <a:sym typeface="+mn-ea"/>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b="0" i="0" u="none" strike="noStrike" cap="none" normalizeH="0" baseline="0" dirty="0">
              <a:ln>
                <a:noFill/>
              </a:ln>
              <a:solidFill>
                <a:schemeClr val="tx1"/>
              </a:solidFill>
              <a:effectLst/>
              <a:latin typeface="+mn-ea"/>
              <a:cs typeface="+mn-ea"/>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b="1" dirty="0">
                <a:ln>
                  <a:noFill/>
                </a:ln>
                <a:effectLst/>
                <a:latin typeface="+mn-ea"/>
                <a:cs typeface="+mn-ea"/>
                <a:sym typeface="+mn-ea"/>
              </a:rPr>
              <a:t>Continuous Evolution:</a:t>
            </a:r>
            <a:r>
              <a:rPr lang="en-US" altLang="en-US" dirty="0">
                <a:ln>
                  <a:noFill/>
                </a:ln>
                <a:effectLst/>
                <a:latin typeface="+mn-ea"/>
                <a:cs typeface="+mn-ea"/>
                <a:sym typeface="+mn-ea"/>
              </a:rPr>
              <a:t> With continuous updates and enhancements, </a:t>
            </a:r>
            <a:r>
              <a:rPr lang="en-US" altLang="en-US" dirty="0" err="1">
                <a:ln>
                  <a:noFill/>
                </a:ln>
                <a:effectLst/>
                <a:latin typeface="+mn-ea"/>
                <a:cs typeface="+mn-ea"/>
                <a:sym typeface="+mn-ea"/>
              </a:rPr>
              <a:t>KeyloggerGuard</a:t>
            </a:r>
            <a:r>
              <a:rPr lang="en-US" altLang="en-US" dirty="0">
                <a:ln>
                  <a:noFill/>
                </a:ln>
                <a:effectLst/>
                <a:latin typeface="+mn-ea"/>
                <a:cs typeface="+mn-ea"/>
                <a:sym typeface="+mn-ea"/>
              </a:rPr>
              <a:t> stays ahead of emerging threats, ensuring users are always protected with the latest security features and improvements.</a:t>
            </a:r>
            <a:endParaRPr kumimoji="0" lang="en-US" altLang="en-US" b="0" i="0" u="none" strike="noStrike" cap="none" normalizeH="0" baseline="0" dirty="0">
              <a:ln>
                <a:noFill/>
              </a:ln>
              <a:solidFill>
                <a:schemeClr val="tx1"/>
              </a:solidFill>
              <a:effectLst/>
              <a:latin typeface="+mn-ea"/>
              <a:cs typeface="+mn-ea"/>
            </a:endParaRPr>
          </a:p>
          <a:p>
            <a:endParaRPr lang="en-US">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69" name="object 6"/>
          <p:cNvPicPr/>
          <p:nvPr/>
        </p:nvPicPr>
        <p:blipFill>
          <a:blip r:embed="rId1" cstate="print"/>
          <a:stretch>
            <a:fillRect/>
          </a:stretch>
        </p:blipFill>
        <p:spPr>
          <a:xfrm>
            <a:off x="1666875" y="6467475"/>
            <a:ext cx="76200" cy="177800"/>
          </a:xfrm>
          <a:prstGeom prst="rect">
            <a:avLst/>
          </a:prstGeom>
        </p:spPr>
      </p:pic>
      <p:sp>
        <p:nvSpPr>
          <p:cNvPr id="1048681" name="object 9"/>
          <p:cNvSpPr txBox="1"/>
          <p:nvPr/>
        </p:nvSpPr>
        <p:spPr>
          <a:xfrm>
            <a:off x="11277218" y="6473337"/>
            <a:ext cx="228600"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2" name="object 8"/>
          <p:cNvSpPr txBox="1"/>
          <p:nvPr/>
        </p:nvSpPr>
        <p:spPr>
          <a:xfrm>
            <a:off x="739775" y="291147"/>
            <a:ext cx="4683425" cy="737236"/>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48683" name="TextBox 12"/>
          <p:cNvSpPr txBox="1"/>
          <p:nvPr/>
        </p:nvSpPr>
        <p:spPr>
          <a:xfrm>
            <a:off x="468630" y="1416685"/>
            <a:ext cx="10730865" cy="4502150"/>
          </a:xfrm>
          <a:prstGeom prst="rect">
            <a:avLst/>
          </a:prstGeom>
          <a:noFill/>
        </p:spPr>
        <p:txBody>
          <a:bodyPr wrap="square">
            <a:noAutofit/>
          </a:bodyPr>
          <a:p>
            <a:r>
              <a:rPr lang="en-US" sz="2800" b="1" dirty="0">
                <a:latin typeface="+mj-lt"/>
              </a:rPr>
              <a:t>Architecture Overview:</a:t>
            </a:r>
            <a:endParaRPr lang="en-US" sz="2800" b="1" dirty="0">
              <a:latin typeface="+mj-lt"/>
            </a:endParaRPr>
          </a:p>
          <a:p>
            <a:pPr marL="3657600" lvl="8" indent="457200" algn="l">
              <a:buClrTx/>
              <a:buSzTx/>
              <a:buFontTx/>
            </a:pPr>
            <a:r>
              <a:rPr lang="en-US" sz="2800" b="1" dirty="0">
                <a:latin typeface="+mj-lt"/>
              </a:rPr>
              <a:t>		</a:t>
            </a:r>
            <a:endParaRPr lang="en-US"/>
          </a:p>
          <a:p>
            <a:r>
              <a:rPr lang="en-US" sz="2800" b="1" dirty="0"/>
              <a:t>Modular Design: </a:t>
            </a:r>
            <a:r>
              <a:rPr lang="en-US" sz="2800" dirty="0"/>
              <a:t>The keylogger code is structured into modular functions for better readability and maintenance.</a:t>
            </a:r>
            <a:endParaRPr lang="en-US" sz="2800" dirty="0"/>
          </a:p>
          <a:p>
            <a:endParaRPr lang="en-US" sz="2800" dirty="0"/>
          </a:p>
          <a:p>
            <a:r>
              <a:rPr lang="en-US" sz="2800" b="1" dirty="0"/>
              <a:t>Event Handling: </a:t>
            </a:r>
            <a:r>
              <a:rPr lang="en-US" sz="2800" dirty="0"/>
              <a:t>Utilizes the </a:t>
            </a:r>
            <a:r>
              <a:rPr lang="en-US" sz="2800" dirty="0" err="1"/>
              <a:t>pynput</a:t>
            </a:r>
            <a:r>
              <a:rPr lang="en-US" sz="2800" dirty="0"/>
              <a:t> library to capture and handle keyboard events.</a:t>
            </a:r>
            <a:endParaRPr lang="en-US" sz="2800" dirty="0"/>
          </a:p>
          <a:p>
            <a:endParaRPr lang="en-US" sz="2800" dirty="0"/>
          </a:p>
          <a:p>
            <a:r>
              <a:rPr lang="en-US" sz="2800" b="1" dirty="0"/>
              <a:t>Data Logging: </a:t>
            </a:r>
            <a:r>
              <a:rPr lang="en-US" sz="2800" dirty="0"/>
              <a:t>Implements functions to log captured data into text and JSON files.</a:t>
            </a:r>
            <a:endParaRPr lang="en-IN" sz="28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p:sp>
        <p:nvSpPr>
          <p:cNvPr id="1048684" name="TextBox 9"/>
          <p:cNvSpPr txBox="1"/>
          <p:nvPr/>
        </p:nvSpPr>
        <p:spPr>
          <a:xfrm>
            <a:off x="304800" y="685800"/>
            <a:ext cx="12133580" cy="5425440"/>
          </a:xfrm>
          <a:prstGeom prst="rect">
            <a:avLst/>
          </a:prstGeom>
          <a:noFill/>
        </p:spPr>
        <p:txBody>
          <a:bodyPr wrap="square">
            <a:spAutoFit/>
          </a:bodyPr>
          <a:p>
            <a:r>
              <a:rPr lang="en-US" sz="2400" b="1" dirty="0">
                <a:latin typeface="+mj-lt"/>
              </a:rPr>
              <a:t>Components:</a:t>
            </a:r>
            <a:endParaRPr lang="en-US" sz="2400" b="1" dirty="0">
              <a:latin typeface="+mj-lt"/>
            </a:endParaRPr>
          </a:p>
          <a:p>
            <a:pPr marL="457200" indent="-457200">
              <a:buFont typeface="Arial" panose="020B0604020202020204" pitchFamily="34" charset="0"/>
              <a:buChar char="•"/>
            </a:pPr>
            <a:r>
              <a:rPr lang="en-US" sz="2400" b="1" dirty="0"/>
              <a:t>Key Press Handling: Function: </a:t>
            </a:r>
            <a:r>
              <a:rPr lang="en-US" sz="2400" i="1" dirty="0" err="1"/>
              <a:t>on_press</a:t>
            </a:r>
            <a:r>
              <a:rPr lang="en-US" sz="2400" i="1" dirty="0"/>
              <a:t>(key)</a:t>
            </a:r>
            <a:endParaRPr lang="en-US" sz="2400" i="1" dirty="0"/>
          </a:p>
          <a:p>
            <a:r>
              <a:rPr lang="en-US" sz="2400" b="1" dirty="0"/>
              <a:t>	Description: </a:t>
            </a:r>
            <a:r>
              <a:rPr lang="en-US" sz="2400" dirty="0"/>
              <a:t>Captures and logs the pressed keys.</a:t>
            </a:r>
            <a:endParaRPr lang="en-US" sz="2400" dirty="0"/>
          </a:p>
          <a:p>
            <a:r>
              <a:rPr lang="en-US" sz="2400" b="1" dirty="0"/>
              <a:t>	Details: </a:t>
            </a:r>
            <a:r>
              <a:rPr lang="en-US" sz="2400" dirty="0"/>
              <a:t>Appends key press events to a list and updates the JSON log file.</a:t>
            </a:r>
            <a:endParaRPr lang="en-US" sz="2400" dirty="0"/>
          </a:p>
          <a:p>
            <a:endParaRPr lang="en-US" sz="2400" dirty="0"/>
          </a:p>
          <a:p>
            <a:pPr marL="457200" indent="-457200">
              <a:buFont typeface="Arial" panose="020B0604020202020204" pitchFamily="34" charset="0"/>
              <a:buChar char="•"/>
            </a:pPr>
            <a:r>
              <a:rPr lang="en-US" sz="2400" b="1" dirty="0"/>
              <a:t>Key Release Handling: Function: </a:t>
            </a:r>
            <a:r>
              <a:rPr lang="en-US" sz="2400" i="1" dirty="0" err="1"/>
              <a:t>on_release</a:t>
            </a:r>
            <a:r>
              <a:rPr lang="en-US" sz="2400" i="1" dirty="0"/>
              <a:t>(key)</a:t>
            </a:r>
            <a:endParaRPr lang="en-US" sz="2400" i="1" dirty="0"/>
          </a:p>
          <a:p>
            <a:r>
              <a:rPr lang="en-US" sz="2400" b="1" dirty="0"/>
              <a:t>	Description: </a:t>
            </a:r>
            <a:r>
              <a:rPr lang="en-US" sz="2400" dirty="0"/>
              <a:t>Captures and logs the released keys.</a:t>
            </a:r>
            <a:endParaRPr lang="en-US" sz="2400" dirty="0"/>
          </a:p>
          <a:p>
            <a:r>
              <a:rPr lang="en-US" sz="2400" dirty="0"/>
              <a:t>	</a:t>
            </a:r>
            <a:r>
              <a:rPr lang="en-US" sz="2400" b="1" dirty="0"/>
              <a:t>Details: </a:t>
            </a:r>
            <a:r>
              <a:rPr lang="en-US" sz="2400" dirty="0"/>
              <a:t>Appends key release events to a list, updates the JSON log file, and 	accumulates keys for the text log.</a:t>
            </a:r>
            <a:endParaRPr lang="en-US" sz="2400" dirty="0"/>
          </a:p>
          <a:p>
            <a:endParaRPr lang="en-US" sz="2400" dirty="0"/>
          </a:p>
          <a:p>
            <a:pPr marL="457200" indent="-457200">
              <a:buFont typeface="Arial" panose="020B0604020202020204" pitchFamily="34" charset="0"/>
              <a:buChar char="•"/>
            </a:pPr>
            <a:r>
              <a:rPr lang="en-US" sz="2400" b="1" dirty="0"/>
              <a:t>Logging Functions:</a:t>
            </a:r>
            <a:endParaRPr lang="en-US" sz="2400" b="1" dirty="0"/>
          </a:p>
          <a:p>
            <a:pPr marL="457200" indent="-457200">
              <a:buFont typeface="Wingdings" panose="05000000000000000000" pitchFamily="2" charset="2"/>
              <a:buChar char="Ø"/>
            </a:pPr>
            <a:r>
              <a:rPr lang="en-US" sz="2400" b="1" dirty="0"/>
              <a:t>	Text Logging: </a:t>
            </a:r>
            <a:r>
              <a:rPr lang="en-US" sz="2400" i="1" dirty="0" err="1"/>
              <a:t>generate_text_log</a:t>
            </a:r>
            <a:r>
              <a:rPr lang="en-US" sz="2400" i="1" dirty="0"/>
              <a:t>(key)</a:t>
            </a:r>
            <a:endParaRPr lang="en-US" sz="2400" i="1" dirty="0"/>
          </a:p>
          <a:p>
            <a:r>
              <a:rPr lang="en-US" sz="2400" b="1" dirty="0"/>
              <a:t>	Description: </a:t>
            </a:r>
            <a:r>
              <a:rPr lang="en-US" sz="2400" dirty="0"/>
              <a:t>Writes the recorded keys to key_log.txt.</a:t>
            </a:r>
            <a:endParaRPr lang="en-US" sz="2400" dirty="0"/>
          </a:p>
          <a:p>
            <a:pPr marL="457200" indent="-457200">
              <a:buFont typeface="Wingdings" panose="05000000000000000000" pitchFamily="2" charset="2"/>
              <a:buChar char="Ø"/>
            </a:pPr>
            <a:r>
              <a:rPr lang="en-US" sz="2400" b="1" dirty="0"/>
              <a:t>JSON Logging</a:t>
            </a:r>
            <a:r>
              <a:rPr lang="en-US" sz="2400" dirty="0"/>
              <a:t>: </a:t>
            </a:r>
            <a:r>
              <a:rPr lang="en-US" sz="2400" i="1" dirty="0" err="1"/>
              <a:t>generate_json_file</a:t>
            </a:r>
            <a:r>
              <a:rPr lang="en-US" sz="2400" i="1" dirty="0"/>
              <a:t>(</a:t>
            </a:r>
            <a:r>
              <a:rPr lang="en-US" sz="2400" i="1" dirty="0" err="1"/>
              <a:t>keys_used</a:t>
            </a:r>
            <a:r>
              <a:rPr lang="en-US" sz="2400" i="1" dirty="0"/>
              <a:t>)</a:t>
            </a:r>
            <a:endParaRPr lang="en-US" sz="2400" i="1" dirty="0"/>
          </a:p>
          <a:p>
            <a:r>
              <a:rPr lang="en-US" sz="2400" b="1" dirty="0"/>
              <a:t>	Description: </a:t>
            </a:r>
            <a:r>
              <a:rPr lang="en-US" sz="2400" dirty="0"/>
              <a:t>Dumps the list of key events to </a:t>
            </a:r>
            <a:r>
              <a:rPr lang="en-US" sz="2400" dirty="0" err="1"/>
              <a:t>key_log.json</a:t>
            </a:r>
            <a:r>
              <a:rPr lang="en-US" sz="2400" dirty="0"/>
              <a:t>.</a:t>
            </a:r>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p:sp>
        <p:nvSpPr>
          <p:cNvPr id="1048685" name="TextBox 10"/>
          <p:cNvSpPr txBox="1"/>
          <p:nvPr/>
        </p:nvSpPr>
        <p:spPr>
          <a:xfrm>
            <a:off x="310515" y="269240"/>
            <a:ext cx="10979785" cy="4788535"/>
          </a:xfrm>
          <a:prstGeom prst="rect">
            <a:avLst/>
          </a:prstGeom>
          <a:noFill/>
        </p:spPr>
        <p:txBody>
          <a:bodyPr wrap="square">
            <a:noAutofit/>
          </a:bodyPr>
          <a:p>
            <a:endParaRPr lang="en-IN" sz="3200" b="1" dirty="0">
              <a:latin typeface="+mj-lt"/>
            </a:endParaRPr>
          </a:p>
          <a:p>
            <a:r>
              <a:rPr lang="en-IN" sz="3200" b="1" dirty="0">
                <a:latin typeface="+mj-lt"/>
              </a:rPr>
              <a:t>GUI Integration:</a:t>
            </a:r>
            <a:endParaRPr lang="en-IN" sz="3200" b="1" dirty="0">
              <a:latin typeface="+mj-lt"/>
            </a:endParaRPr>
          </a:p>
          <a:p>
            <a:endParaRPr lang="en-IN" sz="3200" b="1" dirty="0">
              <a:latin typeface="+mj-lt"/>
            </a:endParaRPr>
          </a:p>
          <a:p>
            <a:pPr marL="914400" lvl="1" indent="-457200">
              <a:buFont typeface="Wingdings" panose="05000000000000000000" pitchFamily="2" charset="2"/>
              <a:buChar char="§"/>
            </a:pPr>
            <a:r>
              <a:rPr lang="en-IN" sz="2800" b="1" dirty="0" err="1"/>
              <a:t>Tkinter</a:t>
            </a:r>
            <a:r>
              <a:rPr lang="en-IN" sz="2800" b="1" dirty="0"/>
              <a:t> Framework: </a:t>
            </a:r>
            <a:r>
              <a:rPr lang="en-IN" sz="2800" dirty="0"/>
              <a:t>Utilizes </a:t>
            </a:r>
            <a:r>
              <a:rPr lang="en-IN" sz="2800" dirty="0" err="1"/>
              <a:t>tkinter</a:t>
            </a:r>
            <a:r>
              <a:rPr lang="en-IN" sz="2800" dirty="0"/>
              <a:t> for creating a graphical </a:t>
            </a:r>
            <a:endParaRPr lang="en-IN" sz="2800" dirty="0"/>
          </a:p>
          <a:p>
            <a:pPr lvl="1" indent="0">
              <a:buFont typeface="Wingdings" panose="05000000000000000000" pitchFamily="2" charset="2"/>
              <a:buNone/>
            </a:pPr>
            <a:r>
              <a:rPr lang="en-US" altLang="en-IN" sz="2800" dirty="0"/>
              <a:t>      </a:t>
            </a:r>
            <a:r>
              <a:rPr lang="en-IN" sz="2800" dirty="0"/>
              <a:t>user interface.</a:t>
            </a:r>
            <a:endParaRPr lang="en-IN" sz="2800" dirty="0"/>
          </a:p>
          <a:p>
            <a:pPr marL="914400" lvl="1" indent="-457200">
              <a:buFont typeface="Wingdings" panose="05000000000000000000" pitchFamily="2" charset="2"/>
              <a:buChar char="§"/>
            </a:pPr>
            <a:r>
              <a:rPr lang="en-IN" sz="2800" b="1" dirty="0"/>
              <a:t>User Interaction:</a:t>
            </a:r>
            <a:endParaRPr lang="en-IN" sz="2800" b="1" dirty="0"/>
          </a:p>
          <a:p>
            <a:pPr lvl="1"/>
            <a:r>
              <a:rPr lang="en-IN" sz="2800" dirty="0"/>
              <a:t>	Start Button: Initiates the keylogger.</a:t>
            </a:r>
            <a:endParaRPr lang="en-IN" sz="2800" dirty="0"/>
          </a:p>
          <a:p>
            <a:pPr lvl="1"/>
            <a:r>
              <a:rPr lang="en-IN" sz="2800" dirty="0"/>
              <a:t>	Stop Button: Stops the keylogger.</a:t>
            </a:r>
            <a:endParaRPr lang="en-IN" sz="2800" dirty="0"/>
          </a:p>
          <a:p>
            <a:pPr marL="914400" lvl="1" indent="-457200">
              <a:buFont typeface="Wingdings" panose="05000000000000000000" pitchFamily="2" charset="2"/>
              <a:buChar char="§"/>
            </a:pPr>
            <a:r>
              <a:rPr lang="en-IN" sz="2800" b="1" dirty="0"/>
              <a:t>Status Updates: </a:t>
            </a:r>
            <a:r>
              <a:rPr lang="en-IN" sz="2800" dirty="0"/>
              <a:t>Provides real-time feedback on the status </a:t>
            </a:r>
            <a:endParaRPr lang="en-IN" sz="2800" dirty="0"/>
          </a:p>
          <a:p>
            <a:pPr lvl="1"/>
            <a:r>
              <a:rPr lang="en-IN" sz="2800" dirty="0"/>
              <a:t>	of the keylogger (running/stopped).</a:t>
            </a:r>
            <a:endParaRPr lang="en-IN" sz="28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p:sp>
        <p:nvSpPr>
          <p:cNvPr id="1048686" name="TextBox 10"/>
          <p:cNvSpPr txBox="1"/>
          <p:nvPr/>
        </p:nvSpPr>
        <p:spPr>
          <a:xfrm>
            <a:off x="-265430" y="433705"/>
            <a:ext cx="11670665" cy="6040120"/>
          </a:xfrm>
          <a:prstGeom prst="rect">
            <a:avLst/>
          </a:prstGeom>
          <a:noFill/>
        </p:spPr>
        <p:txBody>
          <a:bodyPr wrap="square">
            <a:noAutofit/>
          </a:bodyPr>
          <a:p>
            <a:pPr lvl="1" indent="0">
              <a:buFont typeface="Arial" panose="020B0604020202020204" pitchFamily="34" charset="0"/>
              <a:buNone/>
            </a:pPr>
            <a:r>
              <a:rPr lang="en-US" sz="3200" b="1" dirty="0">
                <a:latin typeface="+mj-lt"/>
                <a:sym typeface="+mn-ea"/>
              </a:rPr>
              <a:t>Flow Diagram:</a:t>
            </a:r>
            <a:endParaRPr lang="en-US" sz="3200" dirty="0">
              <a:latin typeface="+mj-lt"/>
            </a:endParaRPr>
          </a:p>
          <a:p>
            <a:pPr lvl="1">
              <a:buFont typeface="Arial" panose="020B0604020202020204" pitchFamily="34" charset="0"/>
              <a:buChar char="•"/>
            </a:pPr>
            <a:endParaRPr lang="en-US" sz="2800" b="1" dirty="0"/>
          </a:p>
          <a:p>
            <a:pPr lvl="1">
              <a:buFont typeface="Arial" panose="020B0604020202020204" pitchFamily="34" charset="0"/>
              <a:buChar char="•"/>
            </a:pPr>
            <a:r>
              <a:rPr lang="en-US" sz="2800" b="1" dirty="0"/>
              <a:t>Initialization:</a:t>
            </a:r>
            <a:endParaRPr lang="en-US" sz="2800" dirty="0"/>
          </a:p>
          <a:p>
            <a:pPr marL="1200150" lvl="2" indent="-285750">
              <a:buFont typeface="Arial" panose="020B0604020202020204" pitchFamily="34" charset="0"/>
              <a:buChar char="•"/>
            </a:pPr>
            <a:r>
              <a:rPr lang="en-US" sz="2800" dirty="0"/>
              <a:t>Set up the main GUI window.</a:t>
            </a:r>
            <a:endParaRPr lang="en-US" sz="2800" dirty="0"/>
          </a:p>
          <a:p>
            <a:pPr marL="1200150" lvl="2" indent="-285750">
              <a:buFont typeface="Arial" panose="020B0604020202020204" pitchFamily="34" charset="0"/>
              <a:buChar char="•"/>
            </a:pPr>
            <a:r>
              <a:rPr lang="en-US" sz="2800" dirty="0"/>
              <a:t>Initialize global variables for key logging.</a:t>
            </a:r>
            <a:endParaRPr lang="en-US" sz="2800" dirty="0"/>
          </a:p>
          <a:p>
            <a:pPr lvl="1">
              <a:buFont typeface="Arial" panose="020B0604020202020204" pitchFamily="34" charset="0"/>
              <a:buChar char="•"/>
            </a:pPr>
            <a:r>
              <a:rPr lang="en-US" sz="2800" b="1" dirty="0"/>
              <a:t>Event Capture:</a:t>
            </a:r>
            <a:endParaRPr lang="en-US" sz="2800" dirty="0"/>
          </a:p>
          <a:p>
            <a:pPr marL="1200150" lvl="2" indent="-285750">
              <a:buFont typeface="Arial" panose="020B0604020202020204" pitchFamily="34" charset="0"/>
              <a:buChar char="•"/>
            </a:pPr>
            <a:r>
              <a:rPr lang="en-US" sz="2800" dirty="0"/>
              <a:t>Start capturing key events when the "Start" button is pressed.</a:t>
            </a:r>
            <a:endParaRPr lang="en-US" sz="2800" dirty="0"/>
          </a:p>
          <a:p>
            <a:pPr marL="1200150" lvl="2" indent="-285750">
              <a:buFont typeface="Arial" panose="020B0604020202020204" pitchFamily="34" charset="0"/>
              <a:buChar char="•"/>
            </a:pPr>
            <a:r>
              <a:rPr lang="en-US" sz="2800" dirty="0"/>
              <a:t>Log key press and release events.</a:t>
            </a:r>
            <a:endParaRPr lang="en-US" sz="2800" dirty="0"/>
          </a:p>
          <a:p>
            <a:pPr lvl="1">
              <a:buFont typeface="Arial" panose="020B0604020202020204" pitchFamily="34" charset="0"/>
              <a:buChar char="•"/>
            </a:pPr>
            <a:r>
              <a:rPr lang="en-US" sz="2800" b="1" dirty="0"/>
              <a:t>Data Logging:</a:t>
            </a:r>
            <a:endParaRPr lang="en-US" sz="2800" dirty="0"/>
          </a:p>
          <a:p>
            <a:pPr marL="1200150" lvl="2" indent="-285750">
              <a:buFont typeface="Arial" panose="020B0604020202020204" pitchFamily="34" charset="0"/>
              <a:buChar char="•"/>
            </a:pPr>
            <a:r>
              <a:rPr lang="en-US" sz="2800" dirty="0"/>
              <a:t>Continuously update text and JSON log files with captured key events.</a:t>
            </a:r>
            <a:endParaRPr lang="en-US" sz="2800" dirty="0"/>
          </a:p>
          <a:p>
            <a:pPr lvl="1">
              <a:buFont typeface="Arial" panose="020B0604020202020204" pitchFamily="34" charset="0"/>
              <a:buChar char="•"/>
            </a:pPr>
            <a:r>
              <a:rPr lang="en-US" sz="2800" b="1" dirty="0"/>
              <a:t>Stop Logging:</a:t>
            </a:r>
            <a:endParaRPr lang="en-US" sz="2800" dirty="0"/>
          </a:p>
          <a:p>
            <a:pPr marL="1200150" lvl="2" indent="-285750">
              <a:buFont typeface="Arial" panose="020B0604020202020204" pitchFamily="34" charset="0"/>
              <a:buChar char="•"/>
            </a:pPr>
            <a:r>
              <a:rPr lang="en-US" sz="2800" dirty="0"/>
              <a:t>Stop capturing key events when the "Stop" button is pressed.</a:t>
            </a:r>
            <a:endParaRPr lang="en-US" sz="2800" dirty="0"/>
          </a:p>
          <a:p>
            <a:pPr marL="1200150" lvl="2" indent="-285750">
              <a:buFont typeface="Arial" panose="020B0604020202020204" pitchFamily="34" charset="0"/>
              <a:buChar char="•"/>
            </a:pPr>
            <a:r>
              <a:rPr lang="en-US" sz="2800" dirty="0"/>
              <a:t>Update the GUI status to indicate the keylogger is stopped.</a:t>
            </a:r>
            <a:endParaRPr lang="en-US" sz="2800" dirty="0"/>
          </a:p>
          <a:p>
            <a:endParaRPr lang="en-IN" sz="28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pic>
        <p:nvPicPr>
          <p:cNvPr id="2097153" name="object 6"/>
          <p:cNvPicPr/>
          <p:nvPr/>
        </p:nvPicPr>
        <p:blipFill>
          <a:blip r:embed="rId1" cstate="print"/>
          <a:stretch>
            <a:fillRect/>
          </a:stretch>
        </p:blipFill>
        <p:spPr>
          <a:xfrm>
            <a:off x="1666875" y="6467475"/>
            <a:ext cx="76200" cy="177800"/>
          </a:xfrm>
          <a:prstGeom prst="rect">
            <a:avLst/>
          </a:prstGeom>
        </p:spPr>
      </p:pic>
      <p:sp>
        <p:nvSpPr>
          <p:cNvPr id="1048609" name="object 7"/>
          <p:cNvSpPr txBox="1">
            <a:spLocks noGrp="1"/>
          </p:cNvSpPr>
          <p:nvPr>
            <p:ph type="title"/>
          </p:nvPr>
        </p:nvSpPr>
        <p:spPr>
          <a:xfrm>
            <a:off x="486410" y="205593"/>
            <a:ext cx="2437130" cy="1461134"/>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10"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097154" name="Picture 9" descr="C:\Users\dell\Desktop\personal-portfolio\images\Screenshot (38).pngScreenshot (38)"/>
          <p:cNvPicPr>
            <a:picLocks noChangeAspect="1"/>
          </p:cNvPicPr>
          <p:nvPr/>
        </p:nvPicPr>
        <p:blipFill>
          <a:blip r:embed="rId2"/>
          <a:srcRect t="247" b="247"/>
          <a:stretch>
            <a:fillRect/>
          </a:stretch>
        </p:blipFill>
        <p:spPr>
          <a:xfrm>
            <a:off x="248920" y="1029335"/>
            <a:ext cx="4618355" cy="2623820"/>
          </a:xfrm>
          <a:prstGeom prst="rect">
            <a:avLst/>
          </a:prstGeom>
        </p:spPr>
      </p:pic>
      <p:pic>
        <p:nvPicPr>
          <p:cNvPr id="2097155" name="Picture 11" descr="C:\Users\dell\Desktop\personal-portfolio\images\Screenshot (39).pngScreenshot (39)"/>
          <p:cNvPicPr>
            <a:picLocks noChangeAspect="1"/>
          </p:cNvPicPr>
          <p:nvPr/>
        </p:nvPicPr>
        <p:blipFill>
          <a:blip r:embed="rId3"/>
          <a:srcRect l="185" r="185"/>
          <a:stretch>
            <a:fillRect/>
          </a:stretch>
        </p:blipFill>
        <p:spPr>
          <a:xfrm>
            <a:off x="5176791" y="1045837"/>
            <a:ext cx="4633959" cy="2639921"/>
          </a:xfrm>
          <a:prstGeom prst="rect">
            <a:avLst/>
          </a:prstGeom>
        </p:spPr>
      </p:pic>
      <p:pic>
        <p:nvPicPr>
          <p:cNvPr id="2097156" name="Picture 13" descr="C:\Users\dell\Desktop\personal-portfolio\images\Screenshot (42).pngScreenshot (42)"/>
          <p:cNvPicPr>
            <a:picLocks noChangeAspect="1"/>
          </p:cNvPicPr>
          <p:nvPr/>
        </p:nvPicPr>
        <p:blipFill>
          <a:blip r:embed="rId4"/>
          <a:srcRect t="4918" b="4918"/>
          <a:stretch>
            <a:fillRect/>
          </a:stretch>
        </p:blipFill>
        <p:spPr>
          <a:xfrm>
            <a:off x="323540" y="3886200"/>
            <a:ext cx="2762145" cy="2057400"/>
          </a:xfrm>
          <a:prstGeom prst="rect">
            <a:avLst/>
          </a:prstGeom>
        </p:spPr>
      </p:pic>
      <p:sp>
        <p:nvSpPr>
          <p:cNvPr id="1048611" name="Rectangle 1"/>
          <p:cNvSpPr>
            <a:spLocks noChangeArrowheads="1"/>
          </p:cNvSpPr>
          <p:nvPr/>
        </p:nvSpPr>
        <p:spPr bwMode="auto">
          <a:xfrm>
            <a:off x="17145" y="5943600"/>
            <a:ext cx="12516485" cy="488950"/>
          </a:xfrm>
          <a:prstGeom prst="rect">
            <a:avLst/>
          </a:prstGeom>
          <a:noFill/>
          <a:ln>
            <a:noFill/>
          </a:ln>
          <a:effectLst/>
        </p:spPr>
        <p:txBody>
          <a:bodyPr vert="horz" wrap="none" lIns="91440" tIns="45720" rIns="91440" bIns="45720" numCol="1" anchor="ctr" anchorCtr="0" compatLnSpc="1">
            <a:noAutofit/>
          </a:bodyPr>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Arial" panose="020B0604020202020204" pitchFamily="34" charset="0"/>
              </a:rPr>
              <a:t>Screenshots of the GUI: Display the user interface, including the start and stop buttons, and the status label.</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Arial" panose="020B0604020202020204" pitchFamily="34" charset="0"/>
              </a:rPr>
              <a:t>Sample Logs: Show examples of the </a:t>
            </a:r>
            <a:r>
              <a:rPr kumimoji="0" lang="en-US" altLang="en-US" b="1" i="0" u="none" strike="noStrike" cap="none" normalizeH="0" baseline="0" dirty="0">
                <a:ln>
                  <a:noFill/>
                </a:ln>
                <a:solidFill>
                  <a:schemeClr val="tx1"/>
                </a:solidFill>
                <a:effectLst/>
                <a:latin typeface="Arial Unicode MS" panose="020B0604020202020204" charset="-122"/>
              </a:rPr>
              <a:t>key_log.txt</a:t>
            </a:r>
            <a:r>
              <a:rPr kumimoji="0" lang="en-US" altLang="en-US" b="1" i="0" u="none" strike="noStrike" cap="none" normalizeH="0" baseline="0" dirty="0">
                <a:ln>
                  <a:noFill/>
                </a:ln>
                <a:solidFill>
                  <a:schemeClr val="tx1"/>
                </a:solidFill>
                <a:effectLst/>
              </a:rPr>
              <a:t> and </a:t>
            </a:r>
            <a:r>
              <a:rPr kumimoji="0" lang="en-US" altLang="en-US" b="1" i="0" u="none" strike="noStrike" cap="none" normalizeH="0" baseline="0" dirty="0" err="1">
                <a:ln>
                  <a:noFill/>
                </a:ln>
                <a:solidFill>
                  <a:schemeClr val="tx1"/>
                </a:solidFill>
                <a:effectLst/>
                <a:latin typeface="Arial Unicode MS" panose="020B0604020202020204" charset="-122"/>
              </a:rPr>
              <a:t>key_log.json</a:t>
            </a:r>
            <a:r>
              <a:rPr kumimoji="0" lang="en-US" altLang="en-US" b="1" i="0" u="none" strike="noStrike" cap="none" normalizeH="0" baseline="0" dirty="0">
                <a:ln>
                  <a:noFill/>
                </a:ln>
                <a:solidFill>
                  <a:schemeClr val="tx1"/>
                </a:solidFill>
                <a:effectLst/>
              </a:rPr>
              <a:t> files to illustrate how the keystrokes are recorded.</a:t>
            </a:r>
            <a:r>
              <a:rPr kumimoji="0" lang="en-US" altLang="en-US" b="1" i="0" u="none" strike="noStrike" cap="none" normalizeH="0" baseline="0" dirty="0">
                <a:ln>
                  <a:noFill/>
                </a:ln>
                <a:solidFill>
                  <a:schemeClr val="tx1"/>
                </a:solidFill>
                <a:effectLst/>
                <a:latin typeface="Arial" panose="020B0604020202020204" pitchFamily="34" charset="0"/>
              </a:rPr>
              <a:t> </a:t>
            </a:r>
            <a:endParaRPr kumimoji="0" lang="en-US" altLang="en-US" b="1" i="0" u="none" strike="noStrike" cap="none" normalizeH="0" baseline="0" dirty="0">
              <a:ln>
                <a:noFill/>
              </a:ln>
              <a:solidFill>
                <a:schemeClr val="tx1"/>
              </a:solidFill>
              <a:effectLst/>
              <a:latin typeface="Arial" panose="020B0604020202020204" pitchFamily="34" charset="0"/>
            </a:endParaRPr>
          </a:p>
        </p:txBody>
      </p:sp>
      <p:pic>
        <p:nvPicPr>
          <p:cNvPr id="2097157" name="Picture 10" descr="Screenshot (43)"/>
          <p:cNvPicPr>
            <a:picLocks noChangeAspect="1"/>
          </p:cNvPicPr>
          <p:nvPr/>
        </p:nvPicPr>
        <p:blipFill>
          <a:blip r:embed="rId5"/>
          <a:stretch>
            <a:fillRect/>
          </a:stretch>
        </p:blipFill>
        <p:spPr>
          <a:xfrm>
            <a:off x="3352800" y="3886200"/>
            <a:ext cx="8081010" cy="1995805"/>
          </a:xfrm>
          <a:prstGeom prst="rect">
            <a:avLst/>
          </a:prstGeom>
        </p:spPr>
      </p:pic>
      <p:pic>
        <p:nvPicPr>
          <p:cNvPr id="2097158" name="Picture 12" descr="Screenshot (40)"/>
          <p:cNvPicPr>
            <a:picLocks noChangeAspect="1"/>
          </p:cNvPicPr>
          <p:nvPr/>
        </p:nvPicPr>
        <p:blipFill>
          <a:blip r:embed="rId6"/>
          <a:stretch>
            <a:fillRect/>
          </a:stretch>
        </p:blipFill>
        <p:spPr>
          <a:xfrm>
            <a:off x="10086340" y="1569085"/>
            <a:ext cx="1697990" cy="2116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2" name="object 6"/>
          <p:cNvPicPr/>
          <p:nvPr/>
        </p:nvPicPr>
        <p:blipFill>
          <a:blip r:embed="rId1" cstate="print"/>
          <a:stretch>
            <a:fillRect/>
          </a:stretch>
        </p:blipFill>
        <p:spPr>
          <a:xfrm>
            <a:off x="1666875" y="6467475"/>
            <a:ext cx="76200" cy="177800"/>
          </a:xfrm>
          <a:prstGeom prst="rect">
            <a:avLst/>
          </a:prstGeom>
        </p:spPr>
      </p:pic>
      <p:sp>
        <p:nvSpPr>
          <p:cNvPr id="1048605" name="object 7"/>
          <p:cNvSpPr txBox="1">
            <a:spLocks noGrp="1"/>
          </p:cNvSpPr>
          <p:nvPr>
            <p:ph type="title"/>
          </p:nvPr>
        </p:nvSpPr>
        <p:spPr>
          <a:xfrm>
            <a:off x="384810" y="385445"/>
            <a:ext cx="2966085" cy="751840"/>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06"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7" name="Text Box 7"/>
          <p:cNvSpPr txBox="1"/>
          <p:nvPr/>
        </p:nvSpPr>
        <p:spPr>
          <a:xfrm>
            <a:off x="673100" y="1568450"/>
            <a:ext cx="8860155" cy="3493135"/>
          </a:xfrm>
          <a:prstGeom prst="rect">
            <a:avLst/>
          </a:prstGeom>
          <a:noFill/>
        </p:spPr>
        <p:txBody>
          <a:bodyPr wrap="square" rtlCol="0">
            <a:noAutofit/>
          </a:bodyPr>
          <a:p>
            <a:pPr marL="0" marR="0" lvl="0" indent="0" algn="l" defTabSz="914400" rtl="0" eaLnBrk="0" fontAlgn="base" latinLnBrk="0" hangingPunct="0">
              <a:lnSpc>
                <a:spcPct val="100000"/>
              </a:lnSpc>
              <a:spcBef>
                <a:spcPct val="0"/>
              </a:spcBef>
              <a:spcAft>
                <a:spcPct val="0"/>
              </a:spcAft>
              <a:buClrTx/>
              <a:buSzTx/>
              <a:buFontTx/>
              <a:buNone/>
            </a:pPr>
            <a:r>
              <a:rPr lang="en-US" altLang="en-US" sz="2000" dirty="0">
                <a:ln>
                  <a:noFill/>
                </a:ln>
                <a:effectLst/>
                <a:latin typeface="Arial" panose="020B0604020202020204"/>
                <a:sym typeface="+mn-ea"/>
              </a:rPr>
              <a:t>Successfully implemented a keylogger that captures keystrokes and </a:t>
            </a:r>
            <a:endParaRPr lang="en-US" altLang="en-US" sz="2800" dirty="0">
              <a:ln>
                <a:noFill/>
              </a:ln>
              <a:effectLst/>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2000" dirty="0">
                <a:ln>
                  <a:noFill/>
                </a:ln>
                <a:effectLst/>
                <a:latin typeface="Arial" panose="020B0604020202020204"/>
                <a:sym typeface="+mn-ea"/>
              </a:rPr>
              <a:t>records them into both text and JSON files.</a:t>
            </a:r>
            <a:endParaRPr kumimoji="0" lang="en-US" altLang="en-US" sz="2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000" dirty="0">
                <a:ln>
                  <a:noFill/>
                </a:ln>
                <a:effectLst/>
                <a:latin typeface="Arial" panose="020B0604020202020204"/>
                <a:sym typeface="+mn-ea"/>
              </a:rPr>
              <a:t>     Real-time keylogging with start and stop functionality controlled </a:t>
            </a:r>
            <a:endParaRPr lang="en-US" altLang="en-US" sz="2800" dirty="0">
              <a:ln>
                <a:noFill/>
              </a:ln>
              <a:effectLst/>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2000" dirty="0">
                <a:ln>
                  <a:noFill/>
                </a:ln>
                <a:effectLst/>
                <a:latin typeface="Arial" panose="020B0604020202020204"/>
                <a:sym typeface="+mn-ea"/>
              </a:rPr>
              <a:t>       via a simple GUI. </a:t>
            </a:r>
            <a:endParaRPr lang="en-US" sz="2800" dirty="0"/>
          </a:p>
          <a:p>
            <a:pPr marL="457200" indent="-457200">
              <a:buFont typeface="Arial" panose="020B0604020202020204" pitchFamily="34" charset="0"/>
              <a:buChar char="•"/>
            </a:pPr>
            <a:r>
              <a:rPr lang="en-US" sz="2000" dirty="0">
                <a:latin typeface="Arial" panose="020B0604020202020204"/>
              </a:rPr>
              <a:t>The keylogger project demonstrated the capability to effectively capture and log keystrokes in real-time.</a:t>
            </a:r>
            <a:endParaRPr lang="en-US" sz="2800" dirty="0"/>
          </a:p>
          <a:p>
            <a:pPr marL="457200" indent="-457200">
              <a:buFont typeface="Arial" panose="020B0604020202020204" pitchFamily="34" charset="0"/>
              <a:buChar char="•"/>
            </a:pPr>
            <a:r>
              <a:rPr lang="en-US" sz="2000" dirty="0">
                <a:latin typeface="Arial" panose="020B0604020202020204"/>
              </a:rPr>
              <a:t>The GUI provided a user-friendly way to control the keylogger, making it accessible and easy to use.</a:t>
            </a:r>
            <a:endParaRPr lang="en-US" sz="2800" dirty="0"/>
          </a:p>
          <a:p>
            <a:pPr marL="457200" indent="-457200">
              <a:buFont typeface="Arial" panose="020B0604020202020204" pitchFamily="34" charset="0"/>
              <a:buChar char="•"/>
            </a:pPr>
            <a:r>
              <a:rPr lang="en-US" sz="2000" dirty="0">
                <a:latin typeface="Arial" panose="020B0604020202020204"/>
              </a:rPr>
              <a:t>Emphasized the ethical use of keyloggers and the importance of implementing security measures to protect against malicious use.</a:t>
            </a:r>
            <a:endParaRPr lang="en-IN" sz="2800" dirty="0"/>
          </a:p>
          <a:p>
            <a:endParaRPr lang="en-US" sz="20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1"/>
          <p:cNvSpPr>
            <a:spLocks noGrp="1"/>
          </p:cNvSpPr>
          <p:nvPr>
            <p:ph type="ctrTitle"/>
          </p:nvPr>
        </p:nvSpPr>
        <p:spPr>
          <a:xfrm>
            <a:off x="609600" y="391160"/>
            <a:ext cx="2624455" cy="492125"/>
          </a:xfrm>
        </p:spPr>
        <p:txBody>
          <a:bodyPr wrap="square"/>
          <a:p>
            <a:r>
              <a:rPr lang="en-US" b="1" dirty="0">
                <a:latin typeface="Trebuchet MS" panose="020B0603020202020204" charset="0"/>
                <a:cs typeface="Trebuchet MS" panose="020B0603020202020204" charset="0"/>
                <a:sym typeface="+mn-ea"/>
              </a:rPr>
              <a:t>CONCLUSION</a:t>
            </a:r>
            <a:endParaRPr lang="en-US" b="1" dirty="0">
              <a:latin typeface="Trebuchet MS" panose="020B0603020202020204" charset="0"/>
              <a:cs typeface="Trebuchet MS" panose="020B0603020202020204" charset="0"/>
              <a:sym typeface="+mn-ea"/>
            </a:endParaRPr>
          </a:p>
        </p:txBody>
      </p:sp>
      <p:sp>
        <p:nvSpPr>
          <p:cNvPr id="1048599" name="Subtitle 2"/>
          <p:cNvSpPr>
            <a:spLocks noGrp="1"/>
          </p:cNvSpPr>
          <p:nvPr>
            <p:ph type="subTitle" idx="4"/>
          </p:nvPr>
        </p:nvSpPr>
        <p:spPr>
          <a:xfrm>
            <a:off x="590550" y="947420"/>
            <a:ext cx="8903970" cy="4607560"/>
          </a:xfrm>
        </p:spPr>
        <p:txBody>
          <a:bodyPr>
            <a:noAutofit/>
          </a:bodyPr>
          <a:p>
            <a:endParaRPr lang="en-US" sz="2000" dirty="0">
              <a:latin typeface="Calibri" panose="020F0502020204030204" charset="0"/>
              <a:cs typeface="Calibri" panose="020F0502020204030204" charset="0"/>
              <a:sym typeface="+mn-ea"/>
            </a:endParaRPr>
          </a:p>
          <a:p>
            <a:r>
              <a:rPr lang="en-US" sz="2000" dirty="0">
                <a:latin typeface="Calibri" panose="020F0502020204030204" charset="0"/>
                <a:cs typeface="Calibri" panose="020F0502020204030204" charset="0"/>
                <a:sym typeface="+mn-ea"/>
              </a:rPr>
              <a:t>Our Key Logger project successfully addressed the need for an efficient and user-friendly keystroke logging solution. We developed a lightweight, reliable application using Python and `</a:t>
            </a:r>
            <a:r>
              <a:rPr lang="en-US" sz="2000" dirty="0" err="1">
                <a:latin typeface="Calibri" panose="020F0502020204030204" charset="0"/>
                <a:cs typeface="Calibri" panose="020F0502020204030204" charset="0"/>
                <a:sym typeface="+mn-ea"/>
              </a:rPr>
              <a:t>tkinter</a:t>
            </a:r>
            <a:r>
              <a:rPr lang="en-US" sz="2000" dirty="0">
                <a:latin typeface="Calibri" panose="020F0502020204030204" charset="0"/>
                <a:cs typeface="Calibri" panose="020F0502020204030204" charset="0"/>
                <a:sym typeface="+mn-ea"/>
              </a:rPr>
              <a:t>`, providing real-time keystroke logging with minimal system impact. Our solution ensures data security and ease of use with multiple logging formats. The project achieved low latency, high accuracy, and maintained low resource utilization. Moving forward, we plan to introduce more customization options, support additional languages, and implement advanced security features. The positive results and user satisfaction validate the effectiveness and value of our Key Logger, and we are committed to continuous improvement to meet future user needs. Thank you for your attention and interest.</a:t>
            </a:r>
            <a:endParaRPr lang="en-US" sz="2000">
              <a:latin typeface="Calibri" panose="020F0502020204030204" charset="0"/>
              <a:cs typeface="Calibri" panose="020F0502020204030204" charset="0"/>
            </a:endParaRPr>
          </a:p>
        </p:txBody>
      </p:sp>
      <p:sp>
        <p:nvSpPr>
          <p:cNvPr id="1048600" name="Text Box 3"/>
          <p:cNvSpPr txBox="1"/>
          <p:nvPr/>
        </p:nvSpPr>
        <p:spPr>
          <a:xfrm>
            <a:off x="1011555" y="883285"/>
            <a:ext cx="4064000" cy="645160"/>
          </a:xfrm>
          <a:prstGeom prst="rect">
            <a:avLst/>
          </a:prstGeom>
          <a:noFill/>
        </p:spPr>
        <p:txBody>
          <a:bodyPr wrap="square" rtlCol="0">
            <a:spAutoFit/>
          </a:bodyPr>
          <a:p>
            <a:endParaRPr lang="en-IN" b="1" dirty="0">
              <a:latin typeface="Times New Roman" panose="02020603050405020304" pitchFamily="18" charset="0"/>
              <a:cs typeface="Times New Roman" panose="02020603050405020304" pitchFamily="18" charset="0"/>
            </a:endParaRPr>
          </a:p>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7835" y="767080"/>
            <a:ext cx="5130165" cy="791845"/>
          </a:xfrm>
          <a:prstGeom prst="rect">
            <a:avLst/>
          </a:prstGeom>
          <a:noFill/>
        </p:spPr>
        <p:txBody>
          <a:bodyPr wrap="square" rtlCol="0">
            <a:noAutofit/>
          </a:bodyPr>
          <a:p>
            <a:r>
              <a:rPr lang="en-US" sz="4800" b="1">
                <a:solidFill>
                  <a:schemeClr val="tx1"/>
                </a:solidFill>
                <a:effectLst>
                  <a:outerShdw blurRad="38100" dist="19050" dir="2700000" algn="tl" rotWithShape="0">
                    <a:schemeClr val="dk1">
                      <a:alpha val="40000"/>
                    </a:schemeClr>
                  </a:outerShdw>
                </a:effectLst>
              </a:rPr>
              <a:t>PROJECT LINK</a:t>
            </a:r>
            <a:endParaRPr lang="en-US" sz="4800" b="1">
              <a:solidFill>
                <a:schemeClr val="tx1"/>
              </a:solidFill>
              <a:effectLst>
                <a:outerShdw blurRad="38100" dist="19050" dir="2700000" algn="tl" rotWithShape="0">
                  <a:schemeClr val="dk1">
                    <a:alpha val="40000"/>
                  </a:schemeClr>
                </a:outerShdw>
              </a:effectLst>
            </a:endParaRPr>
          </a:p>
        </p:txBody>
      </p:sp>
      <p:sp>
        <p:nvSpPr>
          <p:cNvPr id="5" name="Text Box 4"/>
          <p:cNvSpPr txBox="1"/>
          <p:nvPr/>
        </p:nvSpPr>
        <p:spPr>
          <a:xfrm>
            <a:off x="1676400" y="2698750"/>
            <a:ext cx="7735570" cy="468630"/>
          </a:xfrm>
          <a:prstGeom prst="rect">
            <a:avLst/>
          </a:prstGeom>
          <a:noFill/>
        </p:spPr>
        <p:txBody>
          <a:bodyPr wrap="square" rtlCol="0">
            <a:noAutofit/>
          </a:bodyPr>
          <a:p>
            <a:pPr marL="285750" indent="-285750">
              <a:buFont typeface="Arial" panose="020B0604020202020204" pitchFamily="34" charset="0"/>
              <a:buChar char="•"/>
            </a:pPr>
            <a:r>
              <a:rPr lang="en-US">
                <a:hlinkClick r:id="rId1" tooltip="" action="ppaction://hlinkfile"/>
              </a:rPr>
              <a:t>https://github.com/mohan-21491A12B8/APSSDC-Keylogger-security.git</a:t>
            </a:r>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21"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p:txBody>
      </p:sp>
      <p:grpSp>
        <p:nvGrpSpPr>
          <p:cNvPr id="37" name="object 3"/>
          <p:cNvGrpSpPr/>
          <p:nvPr/>
        </p:nvGrpSpPr>
        <p:grpSpPr>
          <a:xfrm>
            <a:off x="7443849" y="0"/>
            <a:ext cx="4752975" cy="6863080"/>
            <a:chOff x="7443849" y="0"/>
            <a:chExt cx="4752975" cy="6863080"/>
          </a:xfrm>
        </p:grpSpPr>
        <p:sp>
          <p:nvSpPr>
            <p:cNvPr id="1048622"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3"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24"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25"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26"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27"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28"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29"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0"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1"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2" name="object 17"/>
          <p:cNvSpPr txBox="1">
            <a:spLocks noGrp="1"/>
          </p:cNvSpPr>
          <p:nvPr>
            <p:ph type="title"/>
          </p:nvPr>
        </p:nvSpPr>
        <p:spPr>
          <a:xfrm>
            <a:off x="382905" y="829310"/>
            <a:ext cx="11975465" cy="1978025"/>
          </a:xfrm>
          <a:prstGeom prst="rect">
            <a:avLst/>
          </a:prstGeom>
        </p:spPr>
        <p:txBody>
          <a:bodyPr vert="horz" wrap="square" lIns="0" tIns="16510" rIns="0" bIns="0" rtlCol="0">
            <a:spAutoFit/>
          </a:bodyPr>
          <a:p>
            <a:pPr marL="12700">
              <a:lnSpc>
                <a:spcPct val="100000"/>
              </a:lnSpc>
              <a:spcBef>
                <a:spcPts val="130"/>
              </a:spcBef>
            </a:pPr>
            <a:r>
              <a:rPr lang="en-US" sz="4250" spc="5" dirty="0"/>
              <a:t> </a:t>
            </a:r>
            <a:r>
              <a:rPr sz="4250" spc="5" dirty="0"/>
              <a:t>PROJECT</a:t>
            </a:r>
            <a:r>
              <a:rPr sz="4250" spc="-85" dirty="0"/>
              <a:t> </a:t>
            </a:r>
            <a:r>
              <a:rPr sz="4250" spc="25" dirty="0"/>
              <a:t>TITLE</a:t>
            </a:r>
            <a:r>
              <a:rPr lang="en-US" sz="4250" spc="25" dirty="0"/>
              <a:t>:</a:t>
            </a:r>
            <a:br>
              <a:rPr lang="en-US" sz="4250" spc="25" dirty="0"/>
            </a:br>
            <a:r>
              <a:rPr lang="en-US" sz="4250" spc="25" dirty="0"/>
              <a:t>                  </a:t>
            </a:r>
            <a:br>
              <a:rPr lang="en-US" sz="4250" spc="25" dirty="0"/>
            </a:br>
            <a:r>
              <a:rPr lang="en-US" sz="4250" spc="25" dirty="0"/>
              <a:t>		  </a:t>
            </a:r>
            <a:r>
              <a:rPr lang="en-IN" sz="4250" spc="5" dirty="0">
                <a:sym typeface="+mn-ea"/>
              </a:rPr>
              <a:t>KEY LOGGER</a:t>
            </a:r>
            <a:r>
              <a:rPr lang="en-US" altLang="en-IN" sz="4250" spc="5" dirty="0">
                <a:sym typeface="+mn-ea"/>
              </a:rPr>
              <a:t> AND </a:t>
            </a:r>
            <a:r>
              <a:rPr lang="en-IN" sz="4250" spc="5" dirty="0">
                <a:sym typeface="+mn-ea"/>
              </a:rPr>
              <a:t>SECURITY</a:t>
            </a:r>
            <a:endParaRPr lang="en-IN" sz="4250" spc="5" dirty="0">
              <a:sym typeface="+mn-ea"/>
            </a:endParaRPr>
          </a:p>
        </p:txBody>
      </p:sp>
      <p:grpSp>
        <p:nvGrpSpPr>
          <p:cNvPr id="38" name="object 18"/>
          <p:cNvGrpSpPr/>
          <p:nvPr/>
        </p:nvGrpSpPr>
        <p:grpSpPr>
          <a:xfrm>
            <a:off x="466725" y="6410325"/>
            <a:ext cx="3705225" cy="295275"/>
            <a:chOff x="466725" y="6410325"/>
            <a:chExt cx="3705225" cy="295275"/>
          </a:xfrm>
        </p:grpSpPr>
        <p:pic>
          <p:nvPicPr>
            <p:cNvPr id="2097160" name="object 19"/>
            <p:cNvPicPr/>
            <p:nvPr/>
          </p:nvPicPr>
          <p:blipFill>
            <a:blip r:embed="rId1" cstate="print"/>
            <a:stretch>
              <a:fillRect/>
            </a:stretch>
          </p:blipFill>
          <p:spPr>
            <a:xfrm>
              <a:off x="676275" y="6467475"/>
              <a:ext cx="2143125" cy="200025"/>
            </a:xfrm>
            <a:prstGeom prst="rect">
              <a:avLst/>
            </a:prstGeom>
          </p:spPr>
        </p:pic>
        <p:pic>
          <p:nvPicPr>
            <p:cNvPr id="2097161" name="object 20"/>
            <p:cNvPicPr/>
            <p:nvPr/>
          </p:nvPicPr>
          <p:blipFill>
            <a:blip r:embed="rId2" cstate="print"/>
            <a:stretch>
              <a:fillRect/>
            </a:stretch>
          </p:blipFill>
          <p:spPr>
            <a:xfrm>
              <a:off x="466725" y="6410325"/>
              <a:ext cx="3705225" cy="295275"/>
            </a:xfrm>
            <a:prstGeom prst="rect">
              <a:avLst/>
            </a:prstGeom>
          </p:spPr>
        </p:pic>
      </p:grpSp>
      <p:sp>
        <p:nvSpPr>
          <p:cNvPr id="1048633" name="object 21"/>
          <p:cNvSpPr txBox="1"/>
          <p:nvPr/>
        </p:nvSpPr>
        <p:spPr>
          <a:xfrm>
            <a:off x="739775" y="6473337"/>
            <a:ext cx="1798955" cy="175895"/>
          </a:xfrm>
          <a:prstGeom prst="rect">
            <a:avLst/>
          </a:prstGeom>
        </p:spPr>
        <p:txBody>
          <a:bodyPr vert="horz" wrap="square" lIns="0" tIns="6985" rIns="0" bIns="0" rtlCol="0">
            <a:spAutoFit/>
          </a:bodyPr>
          <a:p>
            <a:pPr marL="12700">
              <a:lnSpc>
                <a:spcPct val="100000"/>
              </a:lnSpc>
              <a:spcBef>
                <a:spcPts val="55"/>
              </a:spcBef>
            </a:pPr>
            <a:endParaRPr sz="1100">
              <a:latin typeface="Trebuchet MS" panose="020B0603020202020204"/>
              <a:cs typeface="Trebuchet MS" panose="020B0603020202020204"/>
            </a:endParaRPr>
          </a:p>
        </p:txBody>
      </p:sp>
      <p:sp>
        <p:nvSpPr>
          <p:cNvPr id="1048634"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1"/>
          <p:cNvSpPr>
            <a:spLocks noGrp="1"/>
          </p:cNvSpPr>
          <p:nvPr>
            <p:ph type="ctrTitle"/>
          </p:nvPr>
        </p:nvSpPr>
        <p:spPr>
          <a:xfrm>
            <a:off x="2209800" y="2286000"/>
            <a:ext cx="6750685" cy="1631950"/>
          </a:xfrm>
        </p:spPr>
        <p:txBody>
          <a:bodyPr>
            <a:noAutofit/>
          </a:bodyPr>
          <a:p>
            <a:r>
              <a:rPr lang="en-US" sz="9600" b="1">
                <a:ln w="22225">
                  <a:solidFill>
                    <a:schemeClr val="accent1"/>
                  </a:solidFill>
                  <a:prstDash val="solid"/>
                </a:ln>
                <a:solidFill>
                  <a:schemeClr val="tx2">
                    <a:lumMod val="60000"/>
                    <a:lumOff val="40000"/>
                  </a:schemeClr>
                </a:solidFill>
                <a:effectLst/>
              </a:rPr>
              <a:t>Thank you</a:t>
            </a:r>
            <a:endParaRPr lang="en-US" sz="9600" b="1">
              <a:ln w="22225">
                <a:solidFill>
                  <a:schemeClr val="accent1"/>
                </a:solidFill>
                <a:prstDash val="solid"/>
              </a:ln>
              <a:solidFill>
                <a:schemeClr val="tx2">
                  <a:lumMod val="60000"/>
                  <a:lumOff val="40000"/>
                </a:schemeClr>
              </a:solidFill>
              <a:effectLst/>
            </a:endParaRPr>
          </a:p>
        </p:txBody>
      </p:sp>
      <p:sp>
        <p:nvSpPr>
          <p:cNvPr id="1048597" name="Subtitle 2"/>
          <p:cNvSpPr>
            <a:spLocks noGrp="1"/>
          </p:cNvSpPr>
          <p:nvPr>
            <p:ph type="subTitle" idx="4"/>
          </p:nvPr>
        </p:nvSpPr>
        <p:spPr>
          <a:xfrm>
            <a:off x="6381115" y="3934460"/>
            <a:ext cx="3982085" cy="182880"/>
          </a:xfrm>
        </p:spPr>
        <p:txBody>
          <a:bodyPr>
            <a:noAutofit/>
          </a:bodyPr>
          <a:p>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35"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1"/>
          </a:lnRef>
          <a:fillRef idx="0">
            <a:srgbClr val="FFFFFF"/>
          </a:fillRef>
          <a:effectRef idx="0">
            <a:srgbClr val="FFFFFF"/>
          </a:effectRef>
          <a:fontRef idx="minor">
            <a:schemeClr val="dk1"/>
          </a:fontRef>
        </p:style>
        <p:txBody>
          <a:bodyPr wrap="square" lIns="0" tIns="0" rIns="0" bIns="0" rtlCol="0"/>
          <a:p/>
        </p:txBody>
      </p:sp>
      <p:grpSp>
        <p:nvGrpSpPr>
          <p:cNvPr id="40" name="object 3"/>
          <p:cNvGrpSpPr/>
          <p:nvPr/>
        </p:nvGrpSpPr>
        <p:grpSpPr>
          <a:xfrm>
            <a:off x="7443849" y="0"/>
            <a:ext cx="4752975" cy="6863080"/>
            <a:chOff x="7443849" y="0"/>
            <a:chExt cx="4752975" cy="6863080"/>
          </a:xfrm>
        </p:grpSpPr>
        <p:sp>
          <p:nvSpPr>
            <p:cNvPr id="104863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3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4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4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4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4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4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4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4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62" name="object 17"/>
          <p:cNvPicPr/>
          <p:nvPr/>
        </p:nvPicPr>
        <p:blipFill>
          <a:blip r:embed="rId1" cstate="print"/>
          <a:stretch>
            <a:fillRect/>
          </a:stretch>
        </p:blipFill>
        <p:spPr>
          <a:xfrm>
            <a:off x="10687050" y="6134100"/>
            <a:ext cx="247650" cy="247650"/>
          </a:xfrm>
          <a:prstGeom prst="rect">
            <a:avLst/>
          </a:prstGeom>
        </p:spPr>
      </p:pic>
      <p:grpSp>
        <p:nvGrpSpPr>
          <p:cNvPr id="41" name="object 18"/>
          <p:cNvGrpSpPr/>
          <p:nvPr/>
        </p:nvGrpSpPr>
        <p:grpSpPr>
          <a:xfrm>
            <a:off x="76200" y="3762373"/>
            <a:ext cx="4124325" cy="3009900"/>
            <a:chOff x="47625" y="3819523"/>
            <a:chExt cx="4124325" cy="3009900"/>
          </a:xfrm>
        </p:grpSpPr>
        <p:pic>
          <p:nvPicPr>
            <p:cNvPr id="2097163" name="object 19"/>
            <p:cNvPicPr/>
            <p:nvPr/>
          </p:nvPicPr>
          <p:blipFill>
            <a:blip r:embed="rId2" cstate="print"/>
            <a:stretch>
              <a:fillRect/>
            </a:stretch>
          </p:blipFill>
          <p:spPr>
            <a:xfrm>
              <a:off x="466725" y="6410325"/>
              <a:ext cx="3705225" cy="295275"/>
            </a:xfrm>
            <a:prstGeom prst="rect">
              <a:avLst/>
            </a:prstGeom>
          </p:spPr>
        </p:pic>
        <p:pic>
          <p:nvPicPr>
            <p:cNvPr id="2097164" name="object 20"/>
            <p:cNvPicPr/>
            <p:nvPr/>
          </p:nvPicPr>
          <p:blipFill>
            <a:blip r:embed="rId3" cstate="print"/>
            <a:stretch>
              <a:fillRect/>
            </a:stretch>
          </p:blipFill>
          <p:spPr>
            <a:xfrm>
              <a:off x="47625" y="3819523"/>
              <a:ext cx="1733550" cy="3009898"/>
            </a:xfrm>
            <a:prstGeom prst="rect">
              <a:avLst/>
            </a:prstGeom>
          </p:spPr>
        </p:pic>
      </p:grpSp>
      <p:sp>
        <p:nvSpPr>
          <p:cNvPr id="1048648" name="object 21"/>
          <p:cNvSpPr txBox="1">
            <a:spLocks noGrp="1"/>
          </p:cNvSpPr>
          <p:nvPr>
            <p:ph type="title"/>
          </p:nvPr>
        </p:nvSpPr>
        <p:spPr>
          <a:xfrm>
            <a:off x="739775" y="445388"/>
            <a:ext cx="3638665" cy="737236"/>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9"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0" name="Text Box 23"/>
          <p:cNvSpPr txBox="1"/>
          <p:nvPr/>
        </p:nvSpPr>
        <p:spPr>
          <a:xfrm>
            <a:off x="1809750" y="1497965"/>
            <a:ext cx="5057775" cy="4975860"/>
          </a:xfrm>
          <a:prstGeom prst="rect">
            <a:avLst/>
          </a:prstGeom>
          <a:noFill/>
        </p:spPr>
        <p:txBody>
          <a:bodyPr wrap="square" rtlCol="0">
            <a:noAutofit/>
          </a:bodyPr>
          <a:p>
            <a:endParaRPr lang="en-US"/>
          </a:p>
        </p:txBody>
      </p:sp>
      <p:sp>
        <p:nvSpPr>
          <p:cNvPr id="1048651" name="Text Box 24"/>
          <p:cNvSpPr txBox="1"/>
          <p:nvPr/>
        </p:nvSpPr>
        <p:spPr>
          <a:xfrm>
            <a:off x="2838450" y="1866900"/>
            <a:ext cx="6305550" cy="4377690"/>
          </a:xfrm>
          <a:prstGeom prst="rect">
            <a:avLst/>
          </a:prstGeom>
          <a:noFill/>
        </p:spPr>
        <p:txBody>
          <a:bodyPr wrap="square" rtlCol="0" anchor="t">
            <a:noAutofit/>
          </a:bodyPr>
          <a:p>
            <a:pPr marL="0" marR="0" lvl="0" indent="0" algn="l" defTabSz="914400" rtl="0" eaLnBrk="0" fontAlgn="base" latinLnBrk="0" hangingPunct="0">
              <a:lnSpc>
                <a:spcPct val="100000"/>
              </a:lnSpc>
              <a:spcBef>
                <a:spcPct val="0"/>
              </a:spcBef>
              <a:spcAft>
                <a:spcPct val="0"/>
              </a:spcAft>
              <a:buClrTx/>
              <a:buSzTx/>
              <a:buFontTx/>
              <a:buChar char="•"/>
            </a:pPr>
            <a:r>
              <a:rPr lang="en-US" altLang="en-US" sz="2800" b="1" dirty="0">
                <a:ln>
                  <a:noFill/>
                </a:ln>
                <a:effectLst/>
                <a:latin typeface="Arial" panose="020B0604020202020204" pitchFamily="34" charset="0"/>
                <a:sym typeface="+mn-ea"/>
              </a:rPr>
              <a:t>Problem Statement</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800" b="1" dirty="0">
                <a:ln>
                  <a:noFill/>
                </a:ln>
                <a:effectLst/>
                <a:latin typeface="Arial" panose="020B0604020202020204" pitchFamily="34" charset="0"/>
                <a:sym typeface="+mn-ea"/>
              </a:rPr>
              <a:t>Project Overview</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800" b="1" dirty="0">
                <a:ln>
                  <a:noFill/>
                </a:ln>
                <a:effectLst/>
                <a:latin typeface="Arial" panose="020B0604020202020204" pitchFamily="34" charset="0"/>
                <a:sym typeface="+mn-ea"/>
              </a:rPr>
              <a:t>Target Users</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800" b="1" dirty="0">
                <a:ln>
                  <a:noFill/>
                </a:ln>
                <a:effectLst/>
                <a:latin typeface="Arial" panose="020B0604020202020204" pitchFamily="34" charset="0"/>
                <a:sym typeface="+mn-ea"/>
              </a:rPr>
              <a:t>Solution and Value Proposition</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800" b="1" dirty="0">
                <a:ln>
                  <a:noFill/>
                </a:ln>
                <a:effectLst/>
                <a:latin typeface="Arial" panose="020B0604020202020204" pitchFamily="34" charset="0"/>
                <a:sym typeface="+mn-ea"/>
              </a:rPr>
              <a:t>Unique Features</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800" b="1" dirty="0">
                <a:ln>
                  <a:noFill/>
                </a:ln>
                <a:effectLst/>
                <a:latin typeface="Arial" panose="020B0604020202020204" pitchFamily="34" charset="0"/>
                <a:sym typeface="+mn-ea"/>
              </a:rPr>
              <a:t>Implementation Details</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800" b="1" dirty="0">
                <a:ln>
                  <a:noFill/>
                </a:ln>
                <a:effectLst/>
                <a:latin typeface="Arial" panose="020B0604020202020204" pitchFamily="34" charset="0"/>
                <a:sym typeface="+mn-ea"/>
              </a:rPr>
              <a:t>Results</a:t>
            </a:r>
            <a:endParaRPr lang="en-US" sz="2800"/>
          </a:p>
        </p:txBody>
      </p:sp>
      <p:sp>
        <p:nvSpPr>
          <p:cNvPr id="1048652" name="Text Box 25"/>
          <p:cNvSpPr txBox="1"/>
          <p:nvPr/>
        </p:nvSpPr>
        <p:spPr>
          <a:xfrm>
            <a:off x="8392795" y="1355090"/>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3" name="object 7"/>
          <p:cNvSpPr txBox="1">
            <a:spLocks noGrp="1"/>
          </p:cNvSpPr>
          <p:nvPr>
            <p:ph type="title"/>
          </p:nvPr>
        </p:nvSpPr>
        <p:spPr>
          <a:xfrm>
            <a:off x="497205" y="575310"/>
            <a:ext cx="6770370" cy="669925"/>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5" name="object 8"/>
          <p:cNvPicPr/>
          <p:nvPr/>
        </p:nvPicPr>
        <p:blipFill>
          <a:blip r:embed="rId1"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5" name="Text Box 10"/>
          <p:cNvSpPr txBox="1"/>
          <p:nvPr/>
        </p:nvSpPr>
        <p:spPr>
          <a:xfrm>
            <a:off x="394335" y="1445895"/>
            <a:ext cx="9301480" cy="4844415"/>
          </a:xfrm>
          <a:prstGeom prst="rect">
            <a:avLst/>
          </a:prstGeom>
          <a:noFill/>
        </p:spPr>
        <p:txBody>
          <a:bodyPr wrap="square" rtlCol="0">
            <a:noAutofit/>
          </a:bodyPr>
          <a:p>
            <a:r>
              <a:rPr lang="en-US" sz="2400" dirty="0">
                <a:sym typeface="+mn-ea"/>
              </a:rPr>
              <a:t>In today's digital landscape, the threat of cyber attacks is ever-increasing, with hackers constantly developing new methods to breach security measures. Traditional security solutions often fail to detect internal threats, which can be as damaging as external attacks. Businesses, parents, and researchers face significant challenges in monitoring and protecting sensitive information and activities. There is a critical need for a reliable tool to capture and analyze keystrokes, helping to identify potential security breaches, ensure compliance, and improve productivity. Without an effective solution, organizations risk data theft, financial losses, compromised privacy, and reduced operational efficiency. This project addresses these challenges by developing a robust keylogger application that enhances security and provides valuable insights into user behavior.</a:t>
            </a:r>
            <a:endParaRPr lang="en-IN" sz="2400" dirty="0"/>
          </a:p>
          <a:p>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56" name="object 7"/>
          <p:cNvSpPr txBox="1">
            <a:spLocks noGrp="1"/>
          </p:cNvSpPr>
          <p:nvPr>
            <p:ph type="title"/>
          </p:nvPr>
        </p:nvSpPr>
        <p:spPr>
          <a:xfrm>
            <a:off x="381635" y="111125"/>
            <a:ext cx="5621655" cy="659130"/>
          </a:xfrm>
          <a:prstGeom prst="rect">
            <a:avLst/>
          </a:prstGeom>
        </p:spPr>
        <p:txBody>
          <a:bodyPr vert="horz" wrap="square" lIns="0" tIns="16510" rIns="0" bIns="0" rtlCol="0">
            <a:no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6" name="object 8"/>
          <p:cNvPicPr/>
          <p:nvPr/>
        </p:nvPicPr>
        <p:blipFill>
          <a:blip r:embed="rId1" cstate="print"/>
          <a:stretch>
            <a:fillRect/>
          </a:stretch>
        </p:blipFill>
        <p:spPr>
          <a:xfrm>
            <a:off x="676275" y="6467475"/>
            <a:ext cx="2143125" cy="200025"/>
          </a:xfrm>
          <a:prstGeom prst="rect">
            <a:avLst/>
          </a:prstGeom>
        </p:spPr>
      </p:pic>
      <p:sp>
        <p:nvSpPr>
          <p:cNvPr id="1048657"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58" name="Text Box 10"/>
          <p:cNvSpPr txBox="1"/>
          <p:nvPr/>
        </p:nvSpPr>
        <p:spPr>
          <a:xfrm>
            <a:off x="429260" y="932180"/>
            <a:ext cx="13495655" cy="5926455"/>
          </a:xfrm>
          <a:prstGeom prst="rect">
            <a:avLst/>
          </a:prstGeom>
          <a:noFill/>
        </p:spPr>
        <p:txBody>
          <a:bodyPr wrap="square" rtlCol="0">
            <a:noAutofit/>
          </a:bodyPr>
          <a:p>
            <a:r>
              <a:rPr lang="en-US" sz="2000" b="1" dirty="0">
                <a:sym typeface="+mn-ea"/>
              </a:rPr>
              <a:t>Objective:</a:t>
            </a:r>
            <a:endParaRPr lang="en-US" sz="2000" dirty="0"/>
          </a:p>
          <a:p>
            <a:pPr lvl="1">
              <a:buFont typeface="Arial" panose="020B0604020202020204" pitchFamily="34" charset="0"/>
              <a:buChar char="•"/>
            </a:pPr>
            <a:r>
              <a:rPr lang="en-US" sz="2000" dirty="0">
                <a:sym typeface="+mn-ea"/>
              </a:rPr>
              <a:t>To develop a keylogger that accurately captures and records all keystrokes.</a:t>
            </a:r>
            <a:endParaRPr lang="en-US" sz="2000" dirty="0">
              <a:sym typeface="+mn-ea"/>
            </a:endParaRPr>
          </a:p>
          <a:p>
            <a:pPr lvl="1">
              <a:buFont typeface="Arial" panose="020B0604020202020204" pitchFamily="34" charset="0"/>
              <a:buChar char="•"/>
            </a:pPr>
            <a:r>
              <a:rPr lang="en-US" sz="2000" dirty="0"/>
              <a:t>The keylogger project aims to develop a software application that records and </a:t>
            </a:r>
            <a:endParaRPr lang="en-US" sz="2000" dirty="0"/>
          </a:p>
          <a:p>
            <a:pPr lvl="1" indent="0">
              <a:buFont typeface="Arial" panose="020B0604020202020204" pitchFamily="34" charset="0"/>
              <a:buNone/>
            </a:pPr>
            <a:r>
              <a:rPr lang="en-US" sz="2000" dirty="0"/>
              <a:t>monitors keyboard inputs in real-time. Unlike traditional keyloggers, this project </a:t>
            </a:r>
            <a:endParaRPr lang="en-US" sz="2000" dirty="0"/>
          </a:p>
          <a:p>
            <a:pPr lvl="1" indent="0">
              <a:buFont typeface="Arial" panose="020B0604020202020204" pitchFamily="34" charset="0"/>
              <a:buNone/>
            </a:pPr>
            <a:r>
              <a:rPr lang="en-US" sz="2000" dirty="0"/>
              <a:t>incorporates advanced features leveraging artificial intelligence and machine </a:t>
            </a:r>
            <a:endParaRPr lang="en-US" sz="2000" dirty="0"/>
          </a:p>
          <a:p>
            <a:pPr lvl="1" indent="0">
              <a:buFont typeface="Arial" panose="020B0604020202020204" pitchFamily="34" charset="0"/>
              <a:buNone/>
            </a:pPr>
            <a:r>
              <a:rPr lang="en-US" sz="2000" dirty="0"/>
              <a:t>learning for enhanced functionality. The key objectives include improving security by </a:t>
            </a:r>
            <a:endParaRPr lang="en-US" sz="2000" dirty="0"/>
          </a:p>
          <a:p>
            <a:pPr lvl="1" indent="0">
              <a:buFont typeface="Arial" panose="020B0604020202020204" pitchFamily="34" charset="0"/>
              <a:buNone/>
            </a:pPr>
            <a:r>
              <a:rPr lang="en-US" sz="2000" dirty="0"/>
              <a:t>detecting suspicious activities, enhancing productivity through behavior analysis, </a:t>
            </a:r>
            <a:endParaRPr lang="en-US" sz="2000" dirty="0"/>
          </a:p>
          <a:p>
            <a:pPr lvl="1" indent="0">
              <a:buFont typeface="Arial" panose="020B0604020202020204" pitchFamily="34" charset="0"/>
              <a:buNone/>
            </a:pPr>
            <a:r>
              <a:rPr lang="en-US" sz="2000" dirty="0"/>
              <a:t>and ensuring user-friendly configuration options. Compatibility across multiple </a:t>
            </a:r>
            <a:endParaRPr lang="en-US" sz="2000" dirty="0"/>
          </a:p>
          <a:p>
            <a:pPr lvl="1" indent="0">
              <a:buFont typeface="Arial" panose="020B0604020202020204" pitchFamily="34" charset="0"/>
              <a:buNone/>
            </a:pPr>
            <a:r>
              <a:rPr lang="en-US" sz="2000" dirty="0"/>
              <a:t>operating systems and robust data security measures are prioritized to offer a </a:t>
            </a:r>
            <a:endParaRPr lang="en-US" sz="2000" dirty="0"/>
          </a:p>
          <a:p>
            <a:pPr lvl="1" indent="0">
              <a:buFont typeface="Arial" panose="020B0604020202020204" pitchFamily="34" charset="0"/>
              <a:buNone/>
            </a:pPr>
            <a:r>
              <a:rPr lang="en-US" sz="2000" dirty="0"/>
              <a:t>comprehensive solution. The project seeks to address concerns related to digital </a:t>
            </a:r>
            <a:endParaRPr lang="en-US" sz="2000" dirty="0"/>
          </a:p>
          <a:p>
            <a:pPr lvl="1" indent="0">
              <a:buFont typeface="Arial" panose="020B0604020202020204" pitchFamily="34" charset="0"/>
              <a:buNone/>
            </a:pPr>
            <a:r>
              <a:rPr lang="en-US" sz="2000" dirty="0"/>
              <a:t>security and productivity, catering to individuals and organizations seeking advanced </a:t>
            </a:r>
            <a:endParaRPr lang="en-US" sz="2000" dirty="0"/>
          </a:p>
          <a:p>
            <a:pPr lvl="1" indent="0">
              <a:buFont typeface="Arial" panose="020B0604020202020204" pitchFamily="34" charset="0"/>
              <a:buNone/>
            </a:pPr>
            <a:r>
              <a:rPr lang="en-US" sz="2000" dirty="0"/>
              <a:t>monitoring tools.</a:t>
            </a:r>
            <a:endParaRPr lang="en-US" sz="2000" dirty="0"/>
          </a:p>
          <a:p>
            <a:r>
              <a:rPr lang="en-US" sz="2000" b="1" dirty="0">
                <a:sym typeface="+mn-ea"/>
              </a:rPr>
              <a:t>Scope:</a:t>
            </a:r>
            <a:endParaRPr lang="en-US" sz="2000" dirty="0"/>
          </a:p>
          <a:p>
            <a:pPr lvl="1">
              <a:buFont typeface="Arial" panose="020B0604020202020204" pitchFamily="34" charset="0"/>
              <a:buChar char="•"/>
            </a:pPr>
            <a:r>
              <a:rPr lang="en-US" sz="2000" b="1" dirty="0">
                <a:sym typeface="+mn-ea"/>
              </a:rPr>
              <a:t>Real-time Recording:</a:t>
            </a:r>
            <a:r>
              <a:rPr lang="en-US" sz="2000" dirty="0">
                <a:sym typeface="+mn-ea"/>
              </a:rPr>
              <a:t> Capture keystrokes as they are typed.</a:t>
            </a:r>
            <a:endParaRPr lang="en-US" sz="2000" dirty="0"/>
          </a:p>
          <a:p>
            <a:pPr lvl="1">
              <a:buFont typeface="Arial" panose="020B0604020202020204" pitchFamily="34" charset="0"/>
              <a:buChar char="•"/>
            </a:pPr>
            <a:r>
              <a:rPr lang="en-US" sz="2000" b="1" dirty="0">
                <a:sym typeface="+mn-ea"/>
              </a:rPr>
              <a:t>Secure Data Storage:</a:t>
            </a:r>
            <a:r>
              <a:rPr lang="en-US" sz="2000" dirty="0">
                <a:sym typeface="+mn-ea"/>
              </a:rPr>
              <a:t> Ensure all captured data is stored securely.</a:t>
            </a:r>
            <a:endParaRPr lang="en-US" sz="2000" dirty="0"/>
          </a:p>
          <a:p>
            <a:pPr lvl="1">
              <a:buFont typeface="Arial" panose="020B0604020202020204" pitchFamily="34" charset="0"/>
              <a:buChar char="•"/>
            </a:pPr>
            <a:r>
              <a:rPr lang="en-US" sz="2000" b="1" dirty="0">
                <a:sym typeface="+mn-ea"/>
              </a:rPr>
              <a:t>Data Analysis Interface:</a:t>
            </a:r>
            <a:r>
              <a:rPr lang="en-US" sz="2000" dirty="0">
                <a:sym typeface="+mn-ea"/>
              </a:rPr>
              <a:t> Provide tools for analyzing recorded keystrokes.</a:t>
            </a:r>
            <a:endParaRPr lang="en-US" sz="2000" dirty="0"/>
          </a:p>
          <a:p>
            <a:r>
              <a:rPr lang="en-US" sz="2000" b="1" dirty="0">
                <a:sym typeface="+mn-ea"/>
              </a:rPr>
              <a:t>Technology Stack:</a:t>
            </a:r>
            <a:endParaRPr lang="en-US" sz="2000" dirty="0"/>
          </a:p>
          <a:p>
            <a:pPr lvl="1">
              <a:buFont typeface="Arial" panose="020B0604020202020204" pitchFamily="34" charset="0"/>
              <a:buChar char="•"/>
            </a:pPr>
            <a:r>
              <a:rPr lang="en-US" sz="2000" b="1" dirty="0">
                <a:sym typeface="+mn-ea"/>
              </a:rPr>
              <a:t>Programming Language:</a:t>
            </a:r>
            <a:r>
              <a:rPr lang="en-US" sz="2000" dirty="0">
                <a:sym typeface="+mn-ea"/>
              </a:rPr>
              <a:t> Python</a:t>
            </a:r>
            <a:endParaRPr lang="en-US" sz="2000" dirty="0"/>
          </a:p>
          <a:p>
            <a:endParaRPr lang="en-IN" sz="2000" dirty="0"/>
          </a:p>
          <a:p>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59" name="object 5"/>
          <p:cNvSpPr txBox="1">
            <a:spLocks noGrp="1"/>
          </p:cNvSpPr>
          <p:nvPr>
            <p:ph type="title"/>
          </p:nvPr>
        </p:nvSpPr>
        <p:spPr>
          <a:xfrm>
            <a:off x="365760" y="382270"/>
            <a:ext cx="5347970" cy="538480"/>
          </a:xfrm>
          <a:prstGeom prst="rect">
            <a:avLst/>
          </a:prstGeom>
        </p:spPr>
        <p:txBody>
          <a:bodyPr vert="horz" wrap="square" lIns="0" tIns="16510" rIns="0" bIns="0" rtlCol="0">
            <a:no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7" name="object 6"/>
          <p:cNvPicPr/>
          <p:nvPr/>
        </p:nvPicPr>
        <p:blipFill>
          <a:blip r:embed="rId1"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1" name="Text Box 8"/>
          <p:cNvSpPr txBox="1"/>
          <p:nvPr/>
        </p:nvSpPr>
        <p:spPr>
          <a:xfrm>
            <a:off x="274002" y="920749"/>
            <a:ext cx="10879455" cy="5584190"/>
          </a:xfrm>
          <a:prstGeom prst="rect">
            <a:avLst/>
          </a:prstGeom>
          <a:noFill/>
        </p:spPr>
        <p:txBody>
          <a:bodyPr wrap="square" rtlCol="0">
            <a:noAutofit/>
          </a:bodyPr>
          <a:p>
            <a:r>
              <a:rPr lang="en-US" sz="2000"/>
              <a:t>The end users of a keylogger application vary depending on its intended use and purpose. </a:t>
            </a:r>
            <a:endParaRPr lang="en-US" sz="2000"/>
          </a:p>
          <a:p>
            <a:r>
              <a:rPr lang="en-US" sz="2000"/>
              <a:t>Here are some potential end users:</a:t>
            </a:r>
            <a:endParaRPr lang="en-US" sz="2000"/>
          </a:p>
          <a:p>
            <a:endParaRPr lang="en-US" sz="2000"/>
          </a:p>
          <a:p>
            <a:r>
              <a:rPr lang="en-US" sz="2000" b="1"/>
              <a:t>▪ Individuals Concerned About Security:</a:t>
            </a:r>
            <a:r>
              <a:rPr lang="en-US" sz="2000"/>
              <a:t> Individuals who want to monitor their own computer </a:t>
            </a:r>
            <a:endParaRPr lang="en-US" sz="2000"/>
          </a:p>
          <a:p>
            <a:r>
              <a:rPr lang="en-US" sz="2000"/>
              <a:t>   activity for security purposes, such as parents monitoring their children's online activities or </a:t>
            </a:r>
            <a:endParaRPr lang="en-US" sz="2000"/>
          </a:p>
          <a:p>
            <a:r>
              <a:rPr lang="en-US" sz="2000"/>
              <a:t>   individuals who suspect unauthorized access to their devices.</a:t>
            </a:r>
            <a:endParaRPr lang="en-US" sz="2000"/>
          </a:p>
          <a:p>
            <a:r>
              <a:rPr lang="en-US" sz="2000" b="1"/>
              <a:t>▪ Employers and Administrators:</a:t>
            </a:r>
            <a:r>
              <a:rPr lang="en-US" sz="2000"/>
              <a:t> Employers who wish to monitor employee activity on company-    </a:t>
            </a:r>
            <a:r>
              <a:rPr lang="en-US" sz="2000"/>
              <a:t>o</a:t>
            </a:r>
            <a:r>
              <a:rPr lang="en-US" sz="2000"/>
              <a:t>wned devices for security, productivity, or compliance reasons. System administrators may also </a:t>
            </a:r>
            <a:r>
              <a:rPr lang="en-US" sz="2000"/>
              <a:t>use keyloggers to monitor network activity and identify potential security threats.</a:t>
            </a:r>
            <a:endParaRPr lang="en-US" sz="2000"/>
          </a:p>
          <a:p>
            <a:r>
              <a:rPr lang="en-US" sz="2000" b="1"/>
              <a:t>▪ Security Professionals: </a:t>
            </a:r>
            <a:r>
              <a:rPr lang="en-US" sz="2000"/>
              <a:t>Security professionals who use keyloggers as part of penetration testing or </a:t>
            </a:r>
            <a:r>
              <a:rPr lang="en-US" sz="2000"/>
              <a:t>f</a:t>
            </a:r>
            <a:r>
              <a:rPr lang="en-US" sz="2000"/>
              <a:t>orensic investigations to identify security vulnerabilities or track malicious activity.</a:t>
            </a:r>
            <a:endParaRPr lang="en-US" sz="2000"/>
          </a:p>
          <a:p>
            <a:r>
              <a:rPr lang="en-US" sz="2000" b="1"/>
              <a:t>▪ Educational Institutions:</a:t>
            </a:r>
            <a:r>
              <a:rPr lang="en-US" sz="2000"/>
              <a:t> Educational institutions may use keyloggers for research purposes or to monitor student activity on school-owned devices.</a:t>
            </a:r>
            <a:endParaRPr lang="en-US" sz="2000"/>
          </a:p>
          <a:p>
            <a:endParaRPr lang="en-US" sz="2000"/>
          </a:p>
          <a:p>
            <a:r>
              <a:rPr lang="en-US" sz="2000"/>
              <a:t>  It's important to note that the use of keyloggers can raise privacy concerns, and their usage </a:t>
            </a:r>
            <a:endParaRPr lang="en-US" sz="2000"/>
          </a:p>
          <a:p>
            <a:r>
              <a:rPr lang="en-US" sz="2000"/>
              <a:t>  should comply with applicable laws and regulations. Additionally,  ethical considerations should</a:t>
            </a:r>
            <a:r>
              <a:rPr lang="en-US" sz="2000"/>
              <a:t>  be taken into account to ensure the responsible and lawful use of keylogger applications.</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2" name="Subtitle 2"/>
          <p:cNvSpPr>
            <a:spLocks noGrp="1"/>
          </p:cNvSpPr>
          <p:nvPr>
            <p:ph type="subTitle" idx="4"/>
          </p:nvPr>
        </p:nvSpPr>
        <p:spPr>
          <a:xfrm>
            <a:off x="252095" y="838200"/>
            <a:ext cx="10212070" cy="4135120"/>
          </a:xfrm>
        </p:spPr>
        <p:txBody>
          <a:bodyPr>
            <a:noAutofit/>
          </a:bodyPr>
          <a:p>
            <a:pPr marL="0" marR="0" lvl="0" indent="0" algn="l" defTabSz="914400" rtl="0" eaLnBrk="0" fontAlgn="base" latinLnBrk="0" hangingPunct="0">
              <a:lnSpc>
                <a:spcPct val="100000"/>
              </a:lnSpc>
              <a:spcBef>
                <a:spcPct val="0"/>
              </a:spcBef>
              <a:spcAft>
                <a:spcPct val="0"/>
              </a:spcAft>
              <a:buClrTx/>
              <a:buSzTx/>
              <a:buFontTx/>
              <a:buChar char="•"/>
            </a:pPr>
            <a:r>
              <a:rPr lang="en-US" altLang="en-US" sz="2000" b="1" dirty="0">
                <a:ln>
                  <a:noFill/>
                </a:ln>
                <a:solidFill>
                  <a:schemeClr val="tx1"/>
                </a:solidFill>
                <a:effectLst/>
                <a:latin typeface="+mn-ea"/>
                <a:cs typeface="+mn-ea"/>
                <a:sym typeface="+mn-ea"/>
              </a:rPr>
              <a:t>Cybercriminals</a:t>
            </a:r>
            <a:r>
              <a:rPr lang="en-US" altLang="en-US" sz="2000" dirty="0">
                <a:ln>
                  <a:noFill/>
                </a:ln>
                <a:solidFill>
                  <a:schemeClr val="tx1"/>
                </a:solidFill>
                <a:effectLst/>
                <a:latin typeface="+mn-ea"/>
                <a:cs typeface="+mn-ea"/>
                <a:sym typeface="+mn-ea"/>
              </a:rPr>
              <a:t>: These individuals or groups deploy keyloggers to steal sensitive information.such as usernames,passwords,credit card numbers,and other personal</a:t>
            </a:r>
            <a:endParaRPr lang="en-US" altLang="en-US" sz="2000" dirty="0">
              <a:ln>
                <a:noFill/>
              </a:ln>
              <a:solidFill>
                <a:schemeClr val="tx1"/>
              </a:solidFill>
              <a:effectLst/>
              <a:latin typeface="+mn-ea"/>
              <a:cs typeface="+mn-ea"/>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en-US" sz="2000" dirty="0">
                <a:ln>
                  <a:noFill/>
                </a:ln>
                <a:solidFill>
                  <a:schemeClr val="tx1"/>
                </a:solidFill>
                <a:effectLst/>
                <a:latin typeface="+mn-ea"/>
                <a:cs typeface="+mn-ea"/>
                <a:sym typeface="+mn-ea"/>
              </a:rPr>
              <a:t>data for financial gain.</a:t>
            </a:r>
            <a:endParaRPr lang="en-US" altLang="en-US" sz="2000" dirty="0">
              <a:ln>
                <a:noFill/>
              </a:ln>
              <a:solidFill>
                <a:schemeClr val="tx1"/>
              </a:solidFill>
              <a:effectLst/>
              <a:latin typeface="+mn-ea"/>
              <a:cs typeface="+mn-ea"/>
              <a:sym typeface="+mn-ea"/>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mn-ea"/>
              <a:cs typeface="+mn-ea"/>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000" b="1" dirty="0">
                <a:ln>
                  <a:noFill/>
                </a:ln>
                <a:solidFill>
                  <a:schemeClr val="tx1"/>
                </a:solidFill>
                <a:effectLst/>
                <a:latin typeface="+mn-ea"/>
                <a:cs typeface="+mn-ea"/>
                <a:sym typeface="+mn-ea"/>
              </a:rPr>
              <a:t>Spyware Developers</a:t>
            </a:r>
            <a:r>
              <a:rPr lang="en-US" altLang="en-US" sz="2000" dirty="0">
                <a:ln>
                  <a:noFill/>
                </a:ln>
                <a:solidFill>
                  <a:schemeClr val="tx1"/>
                </a:solidFill>
                <a:effectLst/>
                <a:latin typeface="+mn-ea"/>
                <a:cs typeface="+mn-ea"/>
                <a:sym typeface="+mn-ea"/>
              </a:rPr>
              <a:t>: Some companies or individuals create and distribute key loggers as a form of spyware</a:t>
            </a:r>
            <a:endParaRPr kumimoji="0" lang="en-US" altLang="en-US" sz="2000" b="0" i="0" u="none" strike="noStrike" cap="none" normalizeH="0" baseline="0" dirty="0">
              <a:ln>
                <a:noFill/>
              </a:ln>
              <a:solidFill>
                <a:schemeClr val="tx1"/>
              </a:solidFill>
              <a:effectLst/>
              <a:latin typeface="+mn-ea"/>
              <a:cs typeface="+mn-ea"/>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000" dirty="0">
                <a:ln>
                  <a:noFill/>
                </a:ln>
                <a:solidFill>
                  <a:schemeClr val="tx1"/>
                </a:solidFill>
                <a:effectLst/>
                <a:latin typeface="+mn-ea"/>
                <a:cs typeface="+mn-ea"/>
                <a:sym typeface="+mn-ea"/>
              </a:rPr>
              <a:t> to monitor users' activities on their devices without their consent. This can include employers monitoring employees, parents monitoring children, or abusive partners spying on their significant others.</a:t>
            </a:r>
            <a:endParaRPr lang="en-US" altLang="en-US" sz="2000" dirty="0">
              <a:ln>
                <a:noFill/>
              </a:ln>
              <a:solidFill>
                <a:schemeClr val="tx1"/>
              </a:solidFill>
              <a:effectLst/>
              <a:latin typeface="+mn-ea"/>
              <a:cs typeface="+mn-ea"/>
              <a:sym typeface="+mn-ea"/>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mn-ea"/>
              <a:cs typeface="+mn-ea"/>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US" sz="2000" b="1" dirty="0">
                <a:ln>
                  <a:noFill/>
                </a:ln>
                <a:solidFill>
                  <a:schemeClr val="tx1"/>
                </a:solidFill>
                <a:effectLst/>
                <a:latin typeface="+mn-ea"/>
                <a:cs typeface="+mn-ea"/>
                <a:sym typeface="+mn-ea"/>
              </a:rPr>
              <a:t>Ethical Hackers and Penetration Testers</a:t>
            </a:r>
            <a:r>
              <a:rPr lang="en-US" altLang="en-US" sz="2000" dirty="0">
                <a:ln>
                  <a:noFill/>
                </a:ln>
                <a:solidFill>
                  <a:schemeClr val="tx1"/>
                </a:solidFill>
                <a:effectLst/>
                <a:latin typeface="+mn-ea"/>
                <a:cs typeface="+mn-ea"/>
                <a:sym typeface="+mn-ea"/>
              </a:rPr>
              <a:t>: Some security professionals use keyloggers as part of their job to test the security of systems and networks, identifying vulnerabilities and weaknesses that could be exploited by malicious actors.</a:t>
            </a:r>
            <a:endParaRPr lang="en-US" sz="2000">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3" name="Title 1"/>
          <p:cNvSpPr>
            <a:spLocks noGrp="1"/>
          </p:cNvSpPr>
          <p:nvPr>
            <p:ph type="ctrTitle"/>
          </p:nvPr>
        </p:nvSpPr>
        <p:spPr>
          <a:xfrm>
            <a:off x="348615" y="342900"/>
            <a:ext cx="6543675" cy="593090"/>
          </a:xfrm>
        </p:spPr>
        <p:txBody>
          <a:bodyPr>
            <a:noAutofit/>
          </a:bodyPr>
          <a:p>
            <a:r>
              <a:rPr lang="en-US" dirty="0">
                <a:sym typeface="+mn-ea"/>
              </a:rPr>
              <a:t>Threats of Keyloggers from Hackers</a:t>
            </a:r>
            <a:endParaRPr lang="en-US"/>
          </a:p>
        </p:txBody>
      </p:sp>
      <p:sp>
        <p:nvSpPr>
          <p:cNvPr id="1048664" name="Subtitle 2"/>
          <p:cNvSpPr>
            <a:spLocks noGrp="1"/>
          </p:cNvSpPr>
          <p:nvPr>
            <p:ph type="subTitle" idx="4"/>
          </p:nvPr>
        </p:nvSpPr>
        <p:spPr>
          <a:xfrm>
            <a:off x="318770" y="1066165"/>
            <a:ext cx="9996170" cy="5265420"/>
          </a:xfrm>
        </p:spPr>
        <p:txBody>
          <a:bodyPr>
            <a:noAutofit/>
          </a:bodyPr>
          <a:p>
            <a:pPr marL="0" marR="0" lvl="0" indent="0" defTabSz="914400" rtl="0" eaLnBrk="0" fontAlgn="base" latinLnBrk="0" hangingPunct="0">
              <a:lnSpc>
                <a:spcPct val="100000"/>
              </a:lnSpc>
              <a:spcBef>
                <a:spcPct val="0"/>
              </a:spcBef>
              <a:spcAft>
                <a:spcPct val="0"/>
              </a:spcAft>
              <a:buClrTx/>
              <a:buSzTx/>
              <a:buFontTx/>
              <a:buChar char="•"/>
            </a:pPr>
            <a:r>
              <a:rPr lang="en-US" altLang="en-US" b="1" dirty="0">
                <a:ln>
                  <a:noFill/>
                </a:ln>
                <a:solidFill>
                  <a:schemeClr val="tx1"/>
                </a:solidFill>
                <a:effectLst/>
                <a:latin typeface="+mn-ea"/>
                <a:cs typeface="+mn-ea"/>
                <a:sym typeface="+mn-ea"/>
              </a:rPr>
              <a:t>Data Theft:</a:t>
            </a:r>
            <a:endParaRPr kumimoji="0" lang="en-US" altLang="en-US" b="0" i="0" u="none" strike="noStrike" cap="none" normalizeH="0" baseline="0" dirty="0">
              <a:ln>
                <a:noFill/>
              </a:ln>
              <a:solidFill>
                <a:schemeClr val="tx1"/>
              </a:solidFill>
              <a:effectLst/>
              <a:latin typeface="+mn-ea"/>
              <a:cs typeface="+mn-ea"/>
            </a:endParaRPr>
          </a:p>
          <a:p>
            <a:pPr lvl="1" eaLnBrk="0" fontAlgn="base" hangingPunct="0">
              <a:spcBef>
                <a:spcPct val="0"/>
              </a:spcBef>
              <a:spcAft>
                <a:spcPct val="0"/>
              </a:spcAft>
              <a:buFontTx/>
              <a:buChar char="•"/>
            </a:pPr>
            <a:r>
              <a:rPr lang="en-US" altLang="en-US" b="1" dirty="0">
                <a:ln>
                  <a:noFill/>
                </a:ln>
                <a:solidFill>
                  <a:schemeClr val="tx1"/>
                </a:solidFill>
                <a:effectLst/>
                <a:latin typeface="+mn-ea"/>
                <a:cs typeface="+mn-ea"/>
                <a:sym typeface="+mn-ea"/>
              </a:rPr>
              <a:t>Description:</a:t>
            </a:r>
            <a:r>
              <a:rPr lang="en-US" altLang="en-US" dirty="0">
                <a:ln>
                  <a:noFill/>
                </a:ln>
                <a:solidFill>
                  <a:schemeClr val="tx1"/>
                </a:solidFill>
                <a:effectLst/>
                <a:latin typeface="+mn-ea"/>
                <a:cs typeface="+mn-ea"/>
                <a:sym typeface="+mn-ea"/>
              </a:rPr>
              <a:t> Hackers use keyloggers to steal sensitive information such as passwords, credit card numbers, and personal identification details.</a:t>
            </a:r>
            <a:endParaRPr kumimoji="0" lang="en-US" altLang="en-US" b="0" i="0" u="none" strike="noStrike" cap="none" normalizeH="0" baseline="0" dirty="0">
              <a:ln>
                <a:noFill/>
              </a:ln>
              <a:solidFill>
                <a:schemeClr val="tx1"/>
              </a:solidFill>
              <a:effectLst/>
              <a:latin typeface="+mn-ea"/>
              <a:cs typeface="+mn-ea"/>
            </a:endParaRPr>
          </a:p>
          <a:p>
            <a:pPr lvl="1" eaLnBrk="0" fontAlgn="base" hangingPunct="0">
              <a:spcBef>
                <a:spcPct val="0"/>
              </a:spcBef>
              <a:spcAft>
                <a:spcPct val="0"/>
              </a:spcAft>
              <a:buFontTx/>
              <a:buChar char="•"/>
            </a:pPr>
            <a:r>
              <a:rPr lang="en-US" altLang="en-US" b="1" dirty="0">
                <a:ln>
                  <a:noFill/>
                </a:ln>
                <a:solidFill>
                  <a:schemeClr val="tx1"/>
                </a:solidFill>
                <a:effectLst/>
                <a:latin typeface="+mn-ea"/>
                <a:cs typeface="+mn-ea"/>
                <a:sym typeface="+mn-ea"/>
              </a:rPr>
              <a:t>Impact:</a:t>
            </a:r>
            <a:r>
              <a:rPr lang="en-US" altLang="en-US" dirty="0">
                <a:ln>
                  <a:noFill/>
                </a:ln>
                <a:solidFill>
                  <a:schemeClr val="tx1"/>
                </a:solidFill>
                <a:effectLst/>
                <a:latin typeface="+mn-ea"/>
                <a:cs typeface="+mn-ea"/>
                <a:sym typeface="+mn-ea"/>
              </a:rPr>
              <a:t> This can lead to identity theft, financial loss, and unauthorized access to personal and corporate accounts.</a:t>
            </a:r>
            <a:endParaRPr kumimoji="0" lang="en-US" altLang="en-US" b="0" i="0" u="none" strike="noStrike" cap="none" normalizeH="0" baseline="0" dirty="0">
              <a:ln>
                <a:noFill/>
              </a:ln>
              <a:solidFill>
                <a:schemeClr val="tx1"/>
              </a:solidFill>
              <a:effectLst/>
              <a:latin typeface="+mn-ea"/>
              <a:cs typeface="+mn-ea"/>
            </a:endParaRPr>
          </a:p>
          <a:p>
            <a:pPr marL="0" marR="0" lvl="0" indent="0" defTabSz="914400" rtl="0" eaLnBrk="0" fontAlgn="base" latinLnBrk="0" hangingPunct="0">
              <a:lnSpc>
                <a:spcPct val="100000"/>
              </a:lnSpc>
              <a:spcBef>
                <a:spcPct val="0"/>
              </a:spcBef>
              <a:spcAft>
                <a:spcPct val="0"/>
              </a:spcAft>
              <a:buClrTx/>
              <a:buSzTx/>
              <a:buFontTx/>
              <a:buChar char="•"/>
            </a:pPr>
            <a:r>
              <a:rPr lang="en-US" altLang="en-US" b="1" dirty="0">
                <a:ln>
                  <a:noFill/>
                </a:ln>
                <a:solidFill>
                  <a:schemeClr val="tx1"/>
                </a:solidFill>
                <a:effectLst/>
                <a:latin typeface="+mn-ea"/>
                <a:cs typeface="+mn-ea"/>
                <a:sym typeface="+mn-ea"/>
              </a:rPr>
              <a:t>Corporate Espionage:</a:t>
            </a:r>
            <a:endParaRPr kumimoji="0" lang="en-US" altLang="en-US" b="0" i="0" u="none" strike="noStrike" cap="none" normalizeH="0" baseline="0" dirty="0">
              <a:ln>
                <a:noFill/>
              </a:ln>
              <a:solidFill>
                <a:schemeClr val="tx1"/>
              </a:solidFill>
              <a:effectLst/>
              <a:latin typeface="+mn-ea"/>
              <a:cs typeface="+mn-ea"/>
            </a:endParaRPr>
          </a:p>
          <a:p>
            <a:pPr lvl="1" eaLnBrk="0" fontAlgn="base" hangingPunct="0">
              <a:spcBef>
                <a:spcPct val="0"/>
              </a:spcBef>
              <a:spcAft>
                <a:spcPct val="0"/>
              </a:spcAft>
              <a:buFontTx/>
              <a:buChar char="•"/>
            </a:pPr>
            <a:r>
              <a:rPr lang="en-US" altLang="en-US" b="1" dirty="0">
                <a:ln>
                  <a:noFill/>
                </a:ln>
                <a:solidFill>
                  <a:schemeClr val="tx1"/>
                </a:solidFill>
                <a:effectLst/>
                <a:latin typeface="+mn-ea"/>
                <a:cs typeface="+mn-ea"/>
                <a:sym typeface="+mn-ea"/>
              </a:rPr>
              <a:t>Description:</a:t>
            </a:r>
            <a:r>
              <a:rPr lang="en-US" altLang="en-US" dirty="0">
                <a:ln>
                  <a:noFill/>
                </a:ln>
                <a:solidFill>
                  <a:schemeClr val="tx1"/>
                </a:solidFill>
                <a:effectLst/>
                <a:latin typeface="+mn-ea"/>
                <a:cs typeface="+mn-ea"/>
                <a:sym typeface="+mn-ea"/>
              </a:rPr>
              <a:t> Keyloggers can be used to capture confidential business information, trade secrets, and intellectual property.</a:t>
            </a:r>
            <a:endParaRPr kumimoji="0" lang="en-US" altLang="en-US" b="0" i="0" u="none" strike="noStrike" cap="none" normalizeH="0" baseline="0" dirty="0">
              <a:ln>
                <a:noFill/>
              </a:ln>
              <a:solidFill>
                <a:schemeClr val="tx1"/>
              </a:solidFill>
              <a:effectLst/>
              <a:latin typeface="+mn-ea"/>
              <a:cs typeface="+mn-ea"/>
            </a:endParaRPr>
          </a:p>
          <a:p>
            <a:pPr lvl="1" eaLnBrk="0" fontAlgn="base" hangingPunct="0">
              <a:spcBef>
                <a:spcPct val="0"/>
              </a:spcBef>
              <a:spcAft>
                <a:spcPct val="0"/>
              </a:spcAft>
              <a:buFontTx/>
              <a:buChar char="•"/>
            </a:pPr>
            <a:r>
              <a:rPr lang="en-US" altLang="en-US" b="1" dirty="0">
                <a:ln>
                  <a:noFill/>
                </a:ln>
                <a:solidFill>
                  <a:schemeClr val="tx1"/>
                </a:solidFill>
                <a:effectLst/>
                <a:latin typeface="+mn-ea"/>
                <a:cs typeface="+mn-ea"/>
                <a:sym typeface="+mn-ea"/>
              </a:rPr>
              <a:t>Impact:</a:t>
            </a:r>
            <a:r>
              <a:rPr lang="en-US" altLang="en-US" dirty="0">
                <a:ln>
                  <a:noFill/>
                </a:ln>
                <a:solidFill>
                  <a:schemeClr val="tx1"/>
                </a:solidFill>
                <a:effectLst/>
                <a:latin typeface="+mn-ea"/>
                <a:cs typeface="+mn-ea"/>
                <a:sym typeface="+mn-ea"/>
              </a:rPr>
              <a:t> This can result in significant financial losses, damage to a company’s reputation, and a competitive disadvantage.</a:t>
            </a:r>
            <a:endParaRPr kumimoji="0" lang="en-US" altLang="en-US" b="0" i="0" u="none" strike="noStrike" cap="none" normalizeH="0" baseline="0" dirty="0">
              <a:ln>
                <a:noFill/>
              </a:ln>
              <a:solidFill>
                <a:schemeClr val="tx1"/>
              </a:solidFill>
              <a:effectLst/>
              <a:latin typeface="+mn-ea"/>
              <a:cs typeface="+mn-ea"/>
            </a:endParaRPr>
          </a:p>
          <a:p>
            <a:pPr marL="0" marR="0" lvl="0" indent="0" defTabSz="914400" rtl="0" eaLnBrk="0" fontAlgn="base" latinLnBrk="0" hangingPunct="0">
              <a:lnSpc>
                <a:spcPct val="100000"/>
              </a:lnSpc>
              <a:spcBef>
                <a:spcPct val="0"/>
              </a:spcBef>
              <a:spcAft>
                <a:spcPct val="0"/>
              </a:spcAft>
              <a:buClrTx/>
              <a:buSzTx/>
              <a:buFontTx/>
              <a:buChar char="•"/>
            </a:pPr>
            <a:r>
              <a:rPr lang="en-US" altLang="en-US" b="1" dirty="0">
                <a:ln>
                  <a:noFill/>
                </a:ln>
                <a:solidFill>
                  <a:schemeClr val="tx1"/>
                </a:solidFill>
                <a:effectLst/>
                <a:latin typeface="+mn-ea"/>
                <a:cs typeface="+mn-ea"/>
                <a:sym typeface="+mn-ea"/>
              </a:rPr>
              <a:t>System Compromise:</a:t>
            </a:r>
            <a:endParaRPr kumimoji="0" lang="en-US" altLang="en-US" b="0" i="0" u="none" strike="noStrike" cap="none" normalizeH="0" baseline="0" dirty="0">
              <a:ln>
                <a:noFill/>
              </a:ln>
              <a:solidFill>
                <a:schemeClr val="tx1"/>
              </a:solidFill>
              <a:effectLst/>
              <a:latin typeface="+mn-ea"/>
              <a:cs typeface="+mn-ea"/>
            </a:endParaRPr>
          </a:p>
          <a:p>
            <a:pPr lvl="1" eaLnBrk="0" fontAlgn="base" hangingPunct="0">
              <a:spcBef>
                <a:spcPct val="0"/>
              </a:spcBef>
              <a:spcAft>
                <a:spcPct val="0"/>
              </a:spcAft>
              <a:buFontTx/>
              <a:buChar char="•"/>
            </a:pPr>
            <a:r>
              <a:rPr lang="en-US" altLang="en-US" b="1" dirty="0">
                <a:ln>
                  <a:noFill/>
                </a:ln>
                <a:solidFill>
                  <a:schemeClr val="tx1"/>
                </a:solidFill>
                <a:effectLst/>
                <a:latin typeface="+mn-ea"/>
                <a:cs typeface="+mn-ea"/>
                <a:sym typeface="+mn-ea"/>
              </a:rPr>
              <a:t>Description:</a:t>
            </a:r>
            <a:r>
              <a:rPr lang="en-US" altLang="en-US" dirty="0">
                <a:ln>
                  <a:noFill/>
                </a:ln>
                <a:solidFill>
                  <a:schemeClr val="tx1"/>
                </a:solidFill>
                <a:effectLst/>
                <a:latin typeface="+mn-ea"/>
                <a:cs typeface="+mn-ea"/>
                <a:sym typeface="+mn-ea"/>
              </a:rPr>
              <a:t> By capturing login credentials and other security information, hackers can gain unauthorized access to systems.</a:t>
            </a:r>
            <a:endParaRPr kumimoji="0" lang="en-US" altLang="en-US" b="0" i="0" u="none" strike="noStrike" cap="none" normalizeH="0" baseline="0" dirty="0">
              <a:ln>
                <a:noFill/>
              </a:ln>
              <a:solidFill>
                <a:schemeClr val="tx1"/>
              </a:solidFill>
              <a:effectLst/>
              <a:latin typeface="+mn-ea"/>
              <a:cs typeface="+mn-ea"/>
            </a:endParaRPr>
          </a:p>
          <a:p>
            <a:pPr lvl="1" eaLnBrk="0" fontAlgn="base" hangingPunct="0">
              <a:spcBef>
                <a:spcPct val="0"/>
              </a:spcBef>
              <a:spcAft>
                <a:spcPct val="0"/>
              </a:spcAft>
              <a:buFontTx/>
              <a:buChar char="•"/>
            </a:pPr>
            <a:r>
              <a:rPr lang="en-US" altLang="en-US" b="1" dirty="0">
                <a:ln>
                  <a:noFill/>
                </a:ln>
                <a:solidFill>
                  <a:schemeClr val="tx1"/>
                </a:solidFill>
                <a:effectLst/>
                <a:latin typeface="+mn-ea"/>
                <a:cs typeface="+mn-ea"/>
                <a:sym typeface="+mn-ea"/>
              </a:rPr>
              <a:t>Impact:</a:t>
            </a:r>
            <a:r>
              <a:rPr lang="en-US" altLang="en-US" dirty="0">
                <a:ln>
                  <a:noFill/>
                </a:ln>
                <a:solidFill>
                  <a:schemeClr val="tx1"/>
                </a:solidFill>
                <a:effectLst/>
                <a:latin typeface="+mn-ea"/>
                <a:cs typeface="+mn-ea"/>
                <a:sym typeface="+mn-ea"/>
              </a:rPr>
              <a:t> This can lead to further exploitation of network vulnerabilities, deployment of additional malware, and loss of control over IT infrastructure.</a:t>
            </a:r>
            <a:endParaRPr kumimoji="0" lang="en-US" altLang="en-US" b="0" i="0" u="none" strike="noStrike" cap="none" normalizeH="0" baseline="0" dirty="0">
              <a:ln>
                <a:noFill/>
              </a:ln>
              <a:solidFill>
                <a:schemeClr val="tx1"/>
              </a:solidFill>
              <a:effectLst/>
              <a:latin typeface="+mn-ea"/>
              <a:cs typeface="+mn-ea"/>
            </a:endParaRPr>
          </a:p>
          <a:p>
            <a:pPr marL="0" marR="0" lvl="0" indent="0" defTabSz="914400" rtl="0" eaLnBrk="0" fontAlgn="base" latinLnBrk="0" hangingPunct="0">
              <a:lnSpc>
                <a:spcPct val="100000"/>
              </a:lnSpc>
              <a:spcBef>
                <a:spcPct val="0"/>
              </a:spcBef>
              <a:spcAft>
                <a:spcPct val="0"/>
              </a:spcAft>
              <a:buClrTx/>
              <a:buSzTx/>
              <a:buFontTx/>
              <a:buChar char="•"/>
            </a:pPr>
            <a:r>
              <a:rPr lang="en-US" altLang="en-US" b="1" dirty="0">
                <a:ln>
                  <a:noFill/>
                </a:ln>
                <a:solidFill>
                  <a:schemeClr val="tx1"/>
                </a:solidFill>
                <a:effectLst/>
                <a:latin typeface="+mn-ea"/>
                <a:cs typeface="+mn-ea"/>
                <a:sym typeface="+mn-ea"/>
              </a:rPr>
              <a:t>Surveillance and Privacy Invasion:</a:t>
            </a:r>
            <a:endParaRPr kumimoji="0" lang="en-US" altLang="en-US" b="0" i="0" u="none" strike="noStrike" cap="none" normalizeH="0" baseline="0" dirty="0">
              <a:ln>
                <a:noFill/>
              </a:ln>
              <a:solidFill>
                <a:schemeClr val="tx1"/>
              </a:solidFill>
              <a:effectLst/>
              <a:latin typeface="+mn-ea"/>
              <a:cs typeface="+mn-ea"/>
            </a:endParaRPr>
          </a:p>
          <a:p>
            <a:pPr lvl="1" eaLnBrk="0" fontAlgn="base" hangingPunct="0">
              <a:spcBef>
                <a:spcPct val="0"/>
              </a:spcBef>
              <a:spcAft>
                <a:spcPct val="0"/>
              </a:spcAft>
              <a:buFontTx/>
              <a:buChar char="•"/>
            </a:pPr>
            <a:r>
              <a:rPr lang="en-US" altLang="en-US" b="1" dirty="0">
                <a:ln>
                  <a:noFill/>
                </a:ln>
                <a:solidFill>
                  <a:schemeClr val="tx1"/>
                </a:solidFill>
                <a:effectLst/>
                <a:latin typeface="+mn-ea"/>
                <a:cs typeface="+mn-ea"/>
                <a:sym typeface="+mn-ea"/>
              </a:rPr>
              <a:t>Description:</a:t>
            </a:r>
            <a:r>
              <a:rPr lang="en-US" altLang="en-US" dirty="0">
                <a:ln>
                  <a:noFill/>
                </a:ln>
                <a:solidFill>
                  <a:schemeClr val="tx1"/>
                </a:solidFill>
                <a:effectLst/>
                <a:latin typeface="+mn-ea"/>
                <a:cs typeface="+mn-ea"/>
                <a:sym typeface="+mn-ea"/>
              </a:rPr>
              <a:t> Keyloggers can monitor and record a user's activities, violating their privacy.</a:t>
            </a:r>
            <a:endParaRPr kumimoji="0" lang="en-US" altLang="en-US" b="0" i="0" u="none" strike="noStrike" cap="none" normalizeH="0" baseline="0" dirty="0">
              <a:ln>
                <a:noFill/>
              </a:ln>
              <a:solidFill>
                <a:schemeClr val="tx1"/>
              </a:solidFill>
              <a:effectLst/>
              <a:latin typeface="+mn-ea"/>
              <a:cs typeface="+mn-ea"/>
            </a:endParaRPr>
          </a:p>
          <a:p>
            <a:pPr lvl="1" eaLnBrk="0" fontAlgn="base" hangingPunct="0">
              <a:spcBef>
                <a:spcPct val="0"/>
              </a:spcBef>
              <a:spcAft>
                <a:spcPct val="0"/>
              </a:spcAft>
              <a:buFontTx/>
              <a:buChar char="•"/>
            </a:pPr>
            <a:r>
              <a:rPr lang="en-US" altLang="en-US" b="1" dirty="0">
                <a:ln>
                  <a:noFill/>
                </a:ln>
                <a:solidFill>
                  <a:schemeClr val="tx1"/>
                </a:solidFill>
                <a:effectLst/>
                <a:latin typeface="+mn-ea"/>
                <a:cs typeface="+mn-ea"/>
                <a:sym typeface="+mn-ea"/>
              </a:rPr>
              <a:t>Impact:</a:t>
            </a:r>
            <a:r>
              <a:rPr lang="en-US" altLang="en-US" dirty="0">
                <a:ln>
                  <a:noFill/>
                </a:ln>
                <a:solidFill>
                  <a:schemeClr val="tx1"/>
                </a:solidFill>
                <a:effectLst/>
                <a:latin typeface="+mn-ea"/>
                <a:cs typeface="+mn-ea"/>
                <a:sym typeface="+mn-ea"/>
              </a:rPr>
              <a:t> This leads to a significant breach of personal privacy and can be used for blackmail or harassment.</a:t>
            </a:r>
            <a:endParaRPr kumimoji="0" lang="en-US" altLang="en-US" b="0" i="0" u="none" strike="noStrike" cap="none" normalizeH="0" baseline="0" dirty="0">
              <a:ln>
                <a:noFill/>
              </a:ln>
              <a:solidFill>
                <a:schemeClr val="tx1"/>
              </a:solidFill>
              <a:effectLst/>
              <a:latin typeface="+mn-ea"/>
              <a:cs typeface="+mn-ea"/>
            </a:endParaRPr>
          </a:p>
          <a:p>
            <a:pPr marL="0" marR="0" lvl="0" indent="0" defTabSz="914400" rtl="0" eaLnBrk="0" fontAlgn="base" latinLnBrk="0" hangingPunct="0">
              <a:lnSpc>
                <a:spcPct val="100000"/>
              </a:lnSpc>
              <a:spcBef>
                <a:spcPct val="0"/>
              </a:spcBef>
              <a:spcAft>
                <a:spcPct val="0"/>
              </a:spcAft>
              <a:buClrTx/>
              <a:buSzTx/>
              <a:buFontTx/>
              <a:buNone/>
            </a:pPr>
            <a:endParaRPr lang="en-US">
              <a:latin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Title 1"/>
          <p:cNvSpPr>
            <a:spLocks noGrp="1"/>
          </p:cNvSpPr>
          <p:nvPr>
            <p:ph type="title"/>
          </p:nvPr>
        </p:nvSpPr>
        <p:spPr>
          <a:xfrm>
            <a:off x="464820" y="385445"/>
            <a:ext cx="10971530" cy="492125"/>
          </a:xfrm>
        </p:spPr>
        <p:txBody>
          <a:bodyPr wrap="square"/>
          <a:p>
            <a:r>
              <a:rPr lang="en-US" sz="3200" dirty="0"/>
              <a:t>Prevention Measures for keyloggers from hackers</a:t>
            </a:r>
            <a:endParaRPr lang="en-IN" sz="3200" dirty="0"/>
          </a:p>
        </p:txBody>
      </p:sp>
      <p:sp>
        <p:nvSpPr>
          <p:cNvPr id="1048671" name="Text Placeholder 2"/>
          <p:cNvSpPr>
            <a:spLocks noGrp="1"/>
          </p:cNvSpPr>
          <p:nvPr>
            <p:ph type="body" idx="1"/>
          </p:nvPr>
        </p:nvSpPr>
        <p:spPr>
          <a:xfrm>
            <a:off x="304800" y="1072399"/>
            <a:ext cx="10972800" cy="5867399"/>
          </a:xfrm>
        </p:spPr>
        <p:txBody>
          <a:bodyPr/>
          <a:p>
            <a:pPr marL="285750" indent="-285750">
              <a:buFont typeface="Arial" panose="020B0604020202020204" pitchFamily="34" charset="0"/>
              <a:buChar char="•"/>
            </a:pPr>
            <a:r>
              <a:rPr lang="en-US" b="1" dirty="0"/>
              <a:t>Use of Antivirus and Anti-Malware Software:</a:t>
            </a:r>
            <a:endParaRPr lang="en-US" dirty="0"/>
          </a:p>
          <a:p>
            <a:pPr marL="742950" lvl="1" indent="-285750">
              <a:buFont typeface="Arial" panose="020B0604020202020204" pitchFamily="34" charset="0"/>
              <a:buChar char="•"/>
            </a:pPr>
            <a:r>
              <a:rPr lang="en-US" b="1" dirty="0"/>
              <a:t>Description:</a:t>
            </a:r>
            <a:r>
              <a:rPr lang="en-US" dirty="0"/>
              <a:t> Install and regularly update comprehensive antivirus and anti-malware programs.</a:t>
            </a:r>
            <a:endParaRPr lang="en-US" dirty="0"/>
          </a:p>
          <a:p>
            <a:pPr marL="742950" lvl="1" indent="-285750">
              <a:buFont typeface="Arial" panose="020B0604020202020204" pitchFamily="34" charset="0"/>
              <a:buChar char="•"/>
            </a:pPr>
            <a:r>
              <a:rPr lang="en-US" b="1" dirty="0"/>
              <a:t>Effectiveness:</a:t>
            </a:r>
            <a:r>
              <a:rPr lang="en-US" dirty="0"/>
              <a:t> These programs can detect and remove keyloggers and other malicious software before they cause harm.</a:t>
            </a:r>
            <a:endParaRPr lang="en-US" dirty="0"/>
          </a:p>
          <a:p>
            <a:pPr marL="285750" indent="-285750">
              <a:buFont typeface="Arial" panose="020B0604020202020204" pitchFamily="34" charset="0"/>
              <a:buChar char="•"/>
            </a:pPr>
            <a:r>
              <a:rPr lang="en-US" b="1" dirty="0"/>
              <a:t>Regular Software Updates:</a:t>
            </a:r>
            <a:endParaRPr lang="en-US" dirty="0"/>
          </a:p>
          <a:p>
            <a:pPr marL="742950" lvl="1" indent="-285750">
              <a:buFont typeface="Arial" panose="020B0604020202020204" pitchFamily="34" charset="0"/>
              <a:buChar char="•"/>
            </a:pPr>
            <a:r>
              <a:rPr lang="en-US" b="1" dirty="0"/>
              <a:t>Description:</a:t>
            </a:r>
            <a:r>
              <a:rPr lang="en-US" dirty="0"/>
              <a:t> Keep all operating systems, browsers, and software applications updated with the latest security patches.</a:t>
            </a:r>
            <a:endParaRPr lang="en-US" dirty="0"/>
          </a:p>
          <a:p>
            <a:pPr marL="742950" lvl="1" indent="-285750">
              <a:buFont typeface="Arial" panose="020B0604020202020204" pitchFamily="34" charset="0"/>
              <a:buChar char="•"/>
            </a:pPr>
            <a:r>
              <a:rPr lang="en-US" b="1" dirty="0"/>
              <a:t>Effectiveness:</a:t>
            </a:r>
            <a:r>
              <a:rPr lang="en-US" dirty="0"/>
              <a:t> Regular updates help close security loopholes that keyloggers and other malware exploit.</a:t>
            </a:r>
            <a:endParaRPr lang="en-US" dirty="0"/>
          </a:p>
          <a:p>
            <a:pPr marL="285750" indent="-285750">
              <a:buFont typeface="Arial" panose="020B0604020202020204" pitchFamily="34" charset="0"/>
              <a:buChar char="•"/>
            </a:pPr>
            <a:r>
              <a:rPr lang="en-US" b="1" dirty="0"/>
              <a:t>Use of Firewalls:</a:t>
            </a:r>
            <a:endParaRPr lang="en-US" dirty="0"/>
          </a:p>
          <a:p>
            <a:pPr marL="742950" lvl="1" indent="-285750">
              <a:buFont typeface="Arial" panose="020B0604020202020204" pitchFamily="34" charset="0"/>
              <a:buChar char="•"/>
            </a:pPr>
            <a:r>
              <a:rPr lang="en-US" b="1" dirty="0"/>
              <a:t>Description:</a:t>
            </a:r>
            <a:r>
              <a:rPr lang="en-US" dirty="0"/>
              <a:t> Employ firewalls to monitor and control incoming and outgoing network traffic.</a:t>
            </a:r>
            <a:endParaRPr lang="en-US" dirty="0"/>
          </a:p>
          <a:p>
            <a:pPr marL="742950" lvl="1" indent="-285750">
              <a:buFont typeface="Arial" panose="020B0604020202020204" pitchFamily="34" charset="0"/>
              <a:buChar char="•"/>
            </a:pPr>
            <a:r>
              <a:rPr lang="en-US" b="1" dirty="0"/>
              <a:t>Effectiveness:</a:t>
            </a:r>
            <a:r>
              <a:rPr lang="en-US" dirty="0"/>
              <a:t> Firewalls can block malicious communications and unauthorized access attempts.</a:t>
            </a:r>
            <a:endParaRPr lang="en-US" dirty="0"/>
          </a:p>
          <a:p>
            <a:pPr marL="285750" indent="-285750">
              <a:buFont typeface="Arial" panose="020B0604020202020204" pitchFamily="34" charset="0"/>
              <a:buChar char="•"/>
            </a:pPr>
            <a:r>
              <a:rPr lang="en-US" b="1" dirty="0"/>
              <a:t>Two-Factor Authentication (2FA):</a:t>
            </a:r>
            <a:endParaRPr lang="en-US" dirty="0"/>
          </a:p>
          <a:p>
            <a:pPr marL="742950" lvl="1" indent="-285750">
              <a:buFont typeface="Arial" panose="020B0604020202020204" pitchFamily="34" charset="0"/>
              <a:buChar char="•"/>
            </a:pPr>
            <a:r>
              <a:rPr lang="en-US" b="1" dirty="0"/>
              <a:t>Description:</a:t>
            </a:r>
            <a:r>
              <a:rPr lang="en-US" dirty="0"/>
              <a:t> Implement two-factor authentication for accessing sensitive accounts.</a:t>
            </a:r>
            <a:endParaRPr lang="en-US" dirty="0"/>
          </a:p>
          <a:p>
            <a:pPr marL="742950" lvl="1" indent="-285750">
              <a:buFont typeface="Arial" panose="020B0604020202020204" pitchFamily="34" charset="0"/>
              <a:buChar char="•"/>
            </a:pPr>
            <a:r>
              <a:rPr lang="en-US" b="1" dirty="0"/>
              <a:t>Effectiveness:</a:t>
            </a:r>
            <a:r>
              <a:rPr lang="en-US" dirty="0"/>
              <a:t> 2FA provides an additional layer of security, making it harder for hackers to gain access even if they capture keystrokes.</a:t>
            </a:r>
            <a:endParaRPr lang="en-US" dirty="0"/>
          </a:p>
          <a:p>
            <a:pPr marL="285750" indent="-285750">
              <a:buFont typeface="Arial" panose="020B0604020202020204" pitchFamily="34" charset="0"/>
              <a:buChar char="•"/>
            </a:pPr>
            <a:r>
              <a:rPr lang="en-US" b="1" dirty="0"/>
              <a:t>Educating Users:</a:t>
            </a:r>
            <a:endParaRPr lang="en-US" dirty="0"/>
          </a:p>
          <a:p>
            <a:pPr marL="742950" lvl="1" indent="-285750">
              <a:buFont typeface="Arial" panose="020B0604020202020204" pitchFamily="34" charset="0"/>
              <a:buChar char="•"/>
            </a:pPr>
            <a:r>
              <a:rPr lang="en-US" b="1" dirty="0"/>
              <a:t>Description:</a:t>
            </a:r>
            <a:r>
              <a:rPr lang="en-US" dirty="0"/>
              <a:t> Regularly educate employees and users about the risks of keyloggers and best practices for cybersecurity.</a:t>
            </a:r>
            <a:endParaRPr lang="en-US" dirty="0"/>
          </a:p>
          <a:p>
            <a:pPr marL="742950" lvl="1" indent="-285750">
              <a:buFont typeface="Arial" panose="020B0604020202020204" pitchFamily="34" charset="0"/>
              <a:buChar char="•"/>
            </a:pPr>
            <a:r>
              <a:rPr lang="en-US" b="1" dirty="0"/>
              <a:t>Effectiveness:</a:t>
            </a:r>
            <a:r>
              <a:rPr lang="en-US" dirty="0"/>
              <a:t> Awareness training can help users recognize and avoid suspicious activities, such as phishing attempts that often precede keylogger attacks.</a:t>
            </a:r>
            <a:endParaRPr lang="en-US" dirty="0"/>
          </a:p>
          <a:p>
            <a:pPr marL="285750" indent="-285750">
              <a:buFont typeface="Arial" panose="020B0604020202020204" pitchFamily="34" charset="0"/>
              <a:buChar char="•"/>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12117</Words>
  <Application>WPS Presentation</Application>
  <PresentationFormat/>
  <Paragraphs>234</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Trebuchet MS</vt:lpstr>
      <vt:lpstr>Cambria</vt:lpstr>
      <vt:lpstr>Calibri</vt:lpstr>
      <vt:lpstr>Microsoft YaHei</vt:lpstr>
      <vt:lpstr>Arial Unicode MS</vt:lpstr>
      <vt:lpstr>Arial</vt:lpstr>
      <vt:lpstr>Trebuchet MS</vt:lpstr>
      <vt:lpstr>Times New Roman</vt:lpstr>
      <vt:lpstr>Office Theme</vt:lpstr>
      <vt:lpstr>Mohan Sai Bakkamunthala</vt:lpstr>
      <vt:lpstr> PROJECT TITLE:                    		  KEY LOGGER AND SECURITY</vt:lpstr>
      <vt:lpstr>AGENDA</vt:lpstr>
      <vt:lpstr>PROBLEM	STATEMENT</vt:lpstr>
      <vt:lpstr>PROJECT	OVERVIEW</vt:lpstr>
      <vt:lpstr>WHO ARE THE END USERS?</vt:lpstr>
      <vt:lpstr>PowerPoint 演示文稿</vt:lpstr>
      <vt:lpstr>Threats of Keyloggers from Hackers</vt:lpstr>
      <vt:lpstr>Prevention Measures for keyloggers from hackers</vt:lpstr>
      <vt:lpstr>YOUR SOLUTION AND ITS VALUE PROPOSITION</vt:lpstr>
      <vt:lpstr>THE WOW IN YOUR SOLUTION</vt:lpstr>
      <vt:lpstr>PowerPoint 演示文稿</vt:lpstr>
      <vt:lpstr>PowerPoint 演示文稿</vt:lpstr>
      <vt:lpstr>PowerPoint 演示文稿</vt:lpstr>
      <vt:lpstr>PowerPoint 演示文稿</vt:lpstr>
      <vt:lpstr>RESULTS</vt:lpstr>
      <vt:lpstr>RESULTS</vt:lpstr>
      <vt:lpstr>CONCLUSION</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Mohan Sai Bakkamunthala</dc:title>
  <dc:creator>RMX2189</dc:creator>
  <cp:lastModifiedBy>dell</cp:lastModifiedBy>
  <cp:revision>5</cp:revision>
  <dcterms:created xsi:type="dcterms:W3CDTF">2024-06-13T15:22:00Z</dcterms:created>
  <dcterms:modified xsi:type="dcterms:W3CDTF">2024-06-15T09:57:00Z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2024-06-04T14:30:00Z</vt:filetime>
  </property>
  <property fmtid="{D5CDD505-2E9C-101B-9397-08002B2CF9AE}" pid="4" name="ICV">
    <vt:lpwstr>13C82EE93DBA436E9D4B3A0E22D80DA2_13</vt:lpwstr>
  </property>
  <property fmtid="{D5CDD505-2E9C-101B-9397-08002B2CF9AE}" pid="5" name="KSOProductBuildVer">
    <vt:lpwstr>1033-12.2.0.13472</vt:lpwstr>
  </property>
</Properties>
</file>