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7" r:id="rId2"/>
  </p:sldIdLst>
  <p:sldSz cx="38404800" cy="36576000"/>
  <p:notesSz cx="35756850" cy="36722050"/>
  <p:defaultTextStyle>
    <a:defPPr>
      <a:defRPr lang="en-US"/>
    </a:defPPr>
    <a:lvl1pPr marL="0" algn="l" defTabSz="4284604" rtl="0" eaLnBrk="1" latinLnBrk="0" hangingPunct="1">
      <a:defRPr sz="8400" kern="1200">
        <a:solidFill>
          <a:schemeClr val="tx1"/>
        </a:solidFill>
        <a:latin typeface="+mn-lt"/>
        <a:ea typeface="+mn-ea"/>
        <a:cs typeface="+mn-cs"/>
      </a:defRPr>
    </a:lvl1pPr>
    <a:lvl2pPr marL="2142302" algn="l" defTabSz="4284604" rtl="0" eaLnBrk="1" latinLnBrk="0" hangingPunct="1">
      <a:defRPr sz="8400" kern="1200">
        <a:solidFill>
          <a:schemeClr val="tx1"/>
        </a:solidFill>
        <a:latin typeface="+mn-lt"/>
        <a:ea typeface="+mn-ea"/>
        <a:cs typeface="+mn-cs"/>
      </a:defRPr>
    </a:lvl2pPr>
    <a:lvl3pPr marL="4284604" algn="l" defTabSz="4284604" rtl="0" eaLnBrk="1" latinLnBrk="0" hangingPunct="1">
      <a:defRPr sz="8400" kern="1200">
        <a:solidFill>
          <a:schemeClr val="tx1"/>
        </a:solidFill>
        <a:latin typeface="+mn-lt"/>
        <a:ea typeface="+mn-ea"/>
        <a:cs typeface="+mn-cs"/>
      </a:defRPr>
    </a:lvl3pPr>
    <a:lvl4pPr marL="6426906" algn="l" defTabSz="4284604" rtl="0" eaLnBrk="1" latinLnBrk="0" hangingPunct="1">
      <a:defRPr sz="8400" kern="1200">
        <a:solidFill>
          <a:schemeClr val="tx1"/>
        </a:solidFill>
        <a:latin typeface="+mn-lt"/>
        <a:ea typeface="+mn-ea"/>
        <a:cs typeface="+mn-cs"/>
      </a:defRPr>
    </a:lvl4pPr>
    <a:lvl5pPr marL="8569208" algn="l" defTabSz="4284604" rtl="0" eaLnBrk="1" latinLnBrk="0" hangingPunct="1">
      <a:defRPr sz="8400" kern="1200">
        <a:solidFill>
          <a:schemeClr val="tx1"/>
        </a:solidFill>
        <a:latin typeface="+mn-lt"/>
        <a:ea typeface="+mn-ea"/>
        <a:cs typeface="+mn-cs"/>
      </a:defRPr>
    </a:lvl5pPr>
    <a:lvl6pPr marL="10711510" algn="l" defTabSz="4284604" rtl="0" eaLnBrk="1" latinLnBrk="0" hangingPunct="1">
      <a:defRPr sz="8400" kern="1200">
        <a:solidFill>
          <a:schemeClr val="tx1"/>
        </a:solidFill>
        <a:latin typeface="+mn-lt"/>
        <a:ea typeface="+mn-ea"/>
        <a:cs typeface="+mn-cs"/>
      </a:defRPr>
    </a:lvl6pPr>
    <a:lvl7pPr marL="12853812" algn="l" defTabSz="4284604" rtl="0" eaLnBrk="1" latinLnBrk="0" hangingPunct="1">
      <a:defRPr sz="8400" kern="1200">
        <a:solidFill>
          <a:schemeClr val="tx1"/>
        </a:solidFill>
        <a:latin typeface="+mn-lt"/>
        <a:ea typeface="+mn-ea"/>
        <a:cs typeface="+mn-cs"/>
      </a:defRPr>
    </a:lvl7pPr>
    <a:lvl8pPr marL="14996114" algn="l" defTabSz="4284604" rtl="0" eaLnBrk="1" latinLnBrk="0" hangingPunct="1">
      <a:defRPr sz="8400" kern="1200">
        <a:solidFill>
          <a:schemeClr val="tx1"/>
        </a:solidFill>
        <a:latin typeface="+mn-lt"/>
        <a:ea typeface="+mn-ea"/>
        <a:cs typeface="+mn-cs"/>
      </a:defRPr>
    </a:lvl8pPr>
    <a:lvl9pPr marL="17138416" algn="l" defTabSz="4284604" rtl="0" eaLnBrk="1" latinLnBrk="0" hangingPunct="1">
      <a:defRPr sz="8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664" userDrawn="1">
          <p15:clr>
            <a:srgbClr val="A4A3A4"/>
          </p15:clr>
        </p15:guide>
        <p15:guide id="2" pos="115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EDF6"/>
    <a:srgbClr val="E57200"/>
    <a:srgbClr val="232D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688" autoAdjust="0"/>
    <p:restoredTop sz="95928" autoAdjust="0"/>
  </p:normalViewPr>
  <p:slideViewPr>
    <p:cSldViewPr>
      <p:cViewPr>
        <p:scale>
          <a:sx n="51" d="100"/>
          <a:sy n="51" d="100"/>
        </p:scale>
        <p:origin x="-2560" y="-6208"/>
      </p:cViewPr>
      <p:guideLst>
        <p:guide orient="horz" pos="11664"/>
        <p:guide pos="1152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15494003" cy="1836738"/>
          </a:xfrm>
          <a:prstGeom prst="rect">
            <a:avLst/>
          </a:prstGeom>
        </p:spPr>
        <p:txBody>
          <a:bodyPr vert="horz" lIns="91405" tIns="45700" rIns="91405" bIns="45700" rtlCol="0"/>
          <a:lstStyle>
            <a:lvl1pPr algn="l">
              <a:defRPr sz="1300"/>
            </a:lvl1pPr>
          </a:lstStyle>
          <a:p>
            <a:endParaRPr lang="en-US"/>
          </a:p>
        </p:txBody>
      </p:sp>
      <p:sp>
        <p:nvSpPr>
          <p:cNvPr id="3" name="Date Placeholder 2"/>
          <p:cNvSpPr>
            <a:spLocks noGrp="1"/>
          </p:cNvSpPr>
          <p:nvPr>
            <p:ph type="dt" sz="quarter" idx="1"/>
          </p:nvPr>
        </p:nvSpPr>
        <p:spPr>
          <a:xfrm>
            <a:off x="20253327" y="2"/>
            <a:ext cx="15495589" cy="1836738"/>
          </a:xfrm>
          <a:prstGeom prst="rect">
            <a:avLst/>
          </a:prstGeom>
        </p:spPr>
        <p:txBody>
          <a:bodyPr vert="horz" lIns="91405" tIns="45700" rIns="91405" bIns="45700" rtlCol="0"/>
          <a:lstStyle>
            <a:lvl1pPr algn="r">
              <a:defRPr sz="1300"/>
            </a:lvl1pPr>
          </a:lstStyle>
          <a:p>
            <a:fld id="{BF5F96C7-04CF-47FC-9B81-43270B8C6A26}" type="datetimeFigureOut">
              <a:rPr lang="en-US" smtClean="0"/>
              <a:pPr/>
              <a:t>4/17/24</a:t>
            </a:fld>
            <a:endParaRPr lang="en-US"/>
          </a:p>
        </p:txBody>
      </p:sp>
      <p:sp>
        <p:nvSpPr>
          <p:cNvPr id="4" name="Footer Placeholder 3"/>
          <p:cNvSpPr>
            <a:spLocks noGrp="1"/>
          </p:cNvSpPr>
          <p:nvPr>
            <p:ph type="ftr" sz="quarter" idx="2"/>
          </p:nvPr>
        </p:nvSpPr>
        <p:spPr>
          <a:xfrm>
            <a:off x="0" y="34878966"/>
            <a:ext cx="15494003" cy="1836738"/>
          </a:xfrm>
          <a:prstGeom prst="rect">
            <a:avLst/>
          </a:prstGeom>
        </p:spPr>
        <p:txBody>
          <a:bodyPr vert="horz" lIns="91405" tIns="45700" rIns="91405" bIns="45700" rtlCol="0" anchor="b"/>
          <a:lstStyle>
            <a:lvl1pPr algn="l">
              <a:defRPr sz="1300"/>
            </a:lvl1pPr>
          </a:lstStyle>
          <a:p>
            <a:endParaRPr lang="en-US"/>
          </a:p>
        </p:txBody>
      </p:sp>
      <p:sp>
        <p:nvSpPr>
          <p:cNvPr id="5" name="Slide Number Placeholder 4"/>
          <p:cNvSpPr>
            <a:spLocks noGrp="1"/>
          </p:cNvSpPr>
          <p:nvPr>
            <p:ph type="sldNum" sz="quarter" idx="3"/>
          </p:nvPr>
        </p:nvSpPr>
        <p:spPr>
          <a:xfrm>
            <a:off x="20253327" y="34878966"/>
            <a:ext cx="15495589" cy="1836738"/>
          </a:xfrm>
          <a:prstGeom prst="rect">
            <a:avLst/>
          </a:prstGeom>
        </p:spPr>
        <p:txBody>
          <a:bodyPr vert="horz" lIns="91405" tIns="45700" rIns="91405" bIns="45700" rtlCol="0" anchor="b"/>
          <a:lstStyle>
            <a:lvl1pPr algn="r">
              <a:defRPr sz="1300"/>
            </a:lvl1pPr>
          </a:lstStyle>
          <a:p>
            <a:fld id="{E9946D06-C680-4CBA-8EF2-ADFB63265CDF}" type="slidenum">
              <a:rPr lang="en-US" smtClean="0"/>
              <a:pPr/>
              <a:t>‹#›</a:t>
            </a:fld>
            <a:endParaRPr lang="en-US"/>
          </a:p>
        </p:txBody>
      </p:sp>
    </p:spTree>
    <p:extLst>
      <p:ext uri="{BB962C8B-B14F-4D97-AF65-F5344CB8AC3E}">
        <p14:creationId xmlns:p14="http://schemas.microsoft.com/office/powerpoint/2010/main" val="433600030"/>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3T00:53:42.703"/>
    </inkml:context>
    <inkml:brush xml:id="br0">
      <inkml:brushProperty name="width" value="0.35" units="cm"/>
      <inkml:brushProperty name="height" value="0.35" units="cm"/>
      <inkml:brushProperty name="color" value="#FFFFFF"/>
    </inkml:brush>
  </inkml:definitions>
  <inkml:trace contextRef="#ctx0" brushRef="#br0">1 0 24575,'0'0'0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5494000" cy="18415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20253325" y="0"/>
            <a:ext cx="15495588" cy="1841500"/>
          </a:xfrm>
          <a:prstGeom prst="rect">
            <a:avLst/>
          </a:prstGeom>
        </p:spPr>
        <p:txBody>
          <a:bodyPr vert="horz" lIns="91440" tIns="45720" rIns="91440" bIns="45720" rtlCol="0"/>
          <a:lstStyle>
            <a:lvl1pPr algn="r">
              <a:defRPr sz="1200"/>
            </a:lvl1pPr>
          </a:lstStyle>
          <a:p>
            <a:fld id="{D4A767BA-D8A9-4A1A-95B9-0945C092ED17}" type="datetimeFigureOut">
              <a:rPr lang="en-US" smtClean="0"/>
              <a:t>4/17/24</a:t>
            </a:fld>
            <a:endParaRPr lang="en-US"/>
          </a:p>
        </p:txBody>
      </p:sp>
      <p:sp>
        <p:nvSpPr>
          <p:cNvPr id="4" name="Slide Image Placeholder 3"/>
          <p:cNvSpPr>
            <a:spLocks noGrp="1" noRot="1" noChangeAspect="1"/>
          </p:cNvSpPr>
          <p:nvPr>
            <p:ph type="sldImg" idx="2"/>
          </p:nvPr>
        </p:nvSpPr>
        <p:spPr>
          <a:xfrm>
            <a:off x="11371263" y="4591050"/>
            <a:ext cx="13014325" cy="1239361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575050" y="17672050"/>
            <a:ext cx="28606750" cy="14460538"/>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34880550"/>
            <a:ext cx="15494000" cy="18415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20253325" y="34880550"/>
            <a:ext cx="15495588" cy="1841500"/>
          </a:xfrm>
          <a:prstGeom prst="rect">
            <a:avLst/>
          </a:prstGeom>
        </p:spPr>
        <p:txBody>
          <a:bodyPr vert="horz" lIns="91440" tIns="45720" rIns="91440" bIns="45720" rtlCol="0" anchor="b"/>
          <a:lstStyle>
            <a:lvl1pPr algn="r">
              <a:defRPr sz="1200"/>
            </a:lvl1pPr>
          </a:lstStyle>
          <a:p>
            <a:fld id="{794F73C6-3F96-4AB1-B210-7E2590D6DF2E}" type="slidenum">
              <a:rPr lang="en-US" smtClean="0"/>
              <a:t>‹#›</a:t>
            </a:fld>
            <a:endParaRPr lang="en-US"/>
          </a:p>
        </p:txBody>
      </p:sp>
    </p:spTree>
    <p:extLst>
      <p:ext uri="{BB962C8B-B14F-4D97-AF65-F5344CB8AC3E}">
        <p14:creationId xmlns:p14="http://schemas.microsoft.com/office/powerpoint/2010/main" val="3022228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94F73C6-3F96-4AB1-B210-7E2590D6DF2E}" type="slidenum">
              <a:rPr lang="en-US" smtClean="0"/>
              <a:t>1</a:t>
            </a:fld>
            <a:endParaRPr lang="en-US"/>
          </a:p>
        </p:txBody>
      </p:sp>
    </p:spTree>
    <p:extLst>
      <p:ext uri="{BB962C8B-B14F-4D97-AF65-F5344CB8AC3E}">
        <p14:creationId xmlns:p14="http://schemas.microsoft.com/office/powerpoint/2010/main" val="3325643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362270"/>
            <a:ext cx="32644080" cy="7840133"/>
          </a:xfrm>
        </p:spPr>
        <p:txBody>
          <a:bodyPr/>
          <a:lstStyle/>
          <a:p>
            <a:r>
              <a:rPr lang="en-US"/>
              <a:t>Click to edit Master title style</a:t>
            </a:r>
          </a:p>
        </p:txBody>
      </p:sp>
      <p:sp>
        <p:nvSpPr>
          <p:cNvPr id="3" name="Subtitle 2"/>
          <p:cNvSpPr>
            <a:spLocks noGrp="1"/>
          </p:cNvSpPr>
          <p:nvPr>
            <p:ph type="subTitle" idx="1"/>
          </p:nvPr>
        </p:nvSpPr>
        <p:spPr>
          <a:xfrm>
            <a:off x="5760720" y="20726400"/>
            <a:ext cx="26883360" cy="9347200"/>
          </a:xfrm>
        </p:spPr>
        <p:txBody>
          <a:bodyPr/>
          <a:lstStyle>
            <a:lvl1pPr marL="0" indent="0" algn="ctr">
              <a:buNone/>
              <a:defRPr>
                <a:solidFill>
                  <a:schemeClr val="tx1">
                    <a:tint val="75000"/>
                  </a:schemeClr>
                </a:solidFill>
              </a:defRPr>
            </a:lvl1pPr>
            <a:lvl2pPr marL="2142302" indent="0" algn="ctr">
              <a:buNone/>
              <a:defRPr>
                <a:solidFill>
                  <a:schemeClr val="tx1">
                    <a:tint val="75000"/>
                  </a:schemeClr>
                </a:solidFill>
              </a:defRPr>
            </a:lvl2pPr>
            <a:lvl3pPr marL="4284604" indent="0" algn="ctr">
              <a:buNone/>
              <a:defRPr>
                <a:solidFill>
                  <a:schemeClr val="tx1">
                    <a:tint val="75000"/>
                  </a:schemeClr>
                </a:solidFill>
              </a:defRPr>
            </a:lvl3pPr>
            <a:lvl4pPr marL="6426906" indent="0" algn="ctr">
              <a:buNone/>
              <a:defRPr>
                <a:solidFill>
                  <a:schemeClr val="tx1">
                    <a:tint val="75000"/>
                  </a:schemeClr>
                </a:solidFill>
              </a:defRPr>
            </a:lvl4pPr>
            <a:lvl5pPr marL="8569208" indent="0" algn="ctr">
              <a:buNone/>
              <a:defRPr>
                <a:solidFill>
                  <a:schemeClr val="tx1">
                    <a:tint val="75000"/>
                  </a:schemeClr>
                </a:solidFill>
              </a:defRPr>
            </a:lvl5pPr>
            <a:lvl6pPr marL="10711510" indent="0" algn="ctr">
              <a:buNone/>
              <a:defRPr>
                <a:solidFill>
                  <a:schemeClr val="tx1">
                    <a:tint val="75000"/>
                  </a:schemeClr>
                </a:solidFill>
              </a:defRPr>
            </a:lvl6pPr>
            <a:lvl7pPr marL="12853812" indent="0" algn="ctr">
              <a:buNone/>
              <a:defRPr>
                <a:solidFill>
                  <a:schemeClr val="tx1">
                    <a:tint val="75000"/>
                  </a:schemeClr>
                </a:solidFill>
              </a:defRPr>
            </a:lvl7pPr>
            <a:lvl8pPr marL="14996114" indent="0" algn="ctr">
              <a:buNone/>
              <a:defRPr>
                <a:solidFill>
                  <a:schemeClr val="tx1">
                    <a:tint val="75000"/>
                  </a:schemeClr>
                </a:solidFill>
              </a:defRPr>
            </a:lvl8pPr>
            <a:lvl9pPr marL="17138416"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DA771FF-98B3-4822-AB3B-21DDF449BC3E}" type="datetimeFigureOut">
              <a:rPr lang="en-US" smtClean="0"/>
              <a:pPr/>
              <a:t>4/17/24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BD84202-AABD-449D-BF68-34E35F0A2D4E}"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A771FF-98B3-4822-AB3B-21DDF449BC3E}" type="datetimeFigureOut">
              <a:rPr lang="en-US" smtClean="0"/>
              <a:pPr/>
              <a:t>4/17/24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BD84202-AABD-449D-BF68-34E35F0A2D4E}"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843480" y="1464739"/>
            <a:ext cx="8641080" cy="3120813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920240" y="1464739"/>
            <a:ext cx="25283160" cy="31208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A771FF-98B3-4822-AB3B-21DDF449BC3E}" type="datetimeFigureOut">
              <a:rPr lang="en-US" smtClean="0"/>
              <a:pPr/>
              <a:t>4/17/24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BD84202-AABD-449D-BF68-34E35F0A2D4E}"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A771FF-98B3-4822-AB3B-21DDF449BC3E}" type="datetimeFigureOut">
              <a:rPr lang="en-US" smtClean="0"/>
              <a:pPr/>
              <a:t>4/17/24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BD84202-AABD-449D-BF68-34E35F0A2D4E}"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5" y="23503470"/>
            <a:ext cx="32644080" cy="7264400"/>
          </a:xfrm>
        </p:spPr>
        <p:txBody>
          <a:bodyPr anchor="t"/>
          <a:lstStyle>
            <a:lvl1pPr algn="l">
              <a:defRPr sz="18700" b="1" cap="all"/>
            </a:lvl1pPr>
          </a:lstStyle>
          <a:p>
            <a:r>
              <a:rPr lang="en-US"/>
              <a:t>Click to edit Master title style</a:t>
            </a:r>
          </a:p>
        </p:txBody>
      </p:sp>
      <p:sp>
        <p:nvSpPr>
          <p:cNvPr id="3" name="Text Placeholder 2"/>
          <p:cNvSpPr>
            <a:spLocks noGrp="1"/>
          </p:cNvSpPr>
          <p:nvPr>
            <p:ph type="body" idx="1"/>
          </p:nvPr>
        </p:nvSpPr>
        <p:spPr>
          <a:xfrm>
            <a:off x="3033715" y="15502473"/>
            <a:ext cx="32644080" cy="8000997"/>
          </a:xfrm>
        </p:spPr>
        <p:txBody>
          <a:bodyPr anchor="b"/>
          <a:lstStyle>
            <a:lvl1pPr marL="0" indent="0">
              <a:buNone/>
              <a:defRPr sz="9400">
                <a:solidFill>
                  <a:schemeClr val="tx1">
                    <a:tint val="75000"/>
                  </a:schemeClr>
                </a:solidFill>
              </a:defRPr>
            </a:lvl1pPr>
            <a:lvl2pPr marL="2142302" indent="0">
              <a:buNone/>
              <a:defRPr sz="8400">
                <a:solidFill>
                  <a:schemeClr val="tx1">
                    <a:tint val="75000"/>
                  </a:schemeClr>
                </a:solidFill>
              </a:defRPr>
            </a:lvl2pPr>
            <a:lvl3pPr marL="4284604" indent="0">
              <a:buNone/>
              <a:defRPr sz="7500">
                <a:solidFill>
                  <a:schemeClr val="tx1">
                    <a:tint val="75000"/>
                  </a:schemeClr>
                </a:solidFill>
              </a:defRPr>
            </a:lvl3pPr>
            <a:lvl4pPr marL="6426906" indent="0">
              <a:buNone/>
              <a:defRPr sz="6600">
                <a:solidFill>
                  <a:schemeClr val="tx1">
                    <a:tint val="75000"/>
                  </a:schemeClr>
                </a:solidFill>
              </a:defRPr>
            </a:lvl4pPr>
            <a:lvl5pPr marL="8569208" indent="0">
              <a:buNone/>
              <a:defRPr sz="6600">
                <a:solidFill>
                  <a:schemeClr val="tx1">
                    <a:tint val="75000"/>
                  </a:schemeClr>
                </a:solidFill>
              </a:defRPr>
            </a:lvl5pPr>
            <a:lvl6pPr marL="10711510" indent="0">
              <a:buNone/>
              <a:defRPr sz="6600">
                <a:solidFill>
                  <a:schemeClr val="tx1">
                    <a:tint val="75000"/>
                  </a:schemeClr>
                </a:solidFill>
              </a:defRPr>
            </a:lvl6pPr>
            <a:lvl7pPr marL="12853812" indent="0">
              <a:buNone/>
              <a:defRPr sz="6600">
                <a:solidFill>
                  <a:schemeClr val="tx1">
                    <a:tint val="75000"/>
                  </a:schemeClr>
                </a:solidFill>
              </a:defRPr>
            </a:lvl7pPr>
            <a:lvl8pPr marL="14996114" indent="0">
              <a:buNone/>
              <a:defRPr sz="6600">
                <a:solidFill>
                  <a:schemeClr val="tx1">
                    <a:tint val="75000"/>
                  </a:schemeClr>
                </a:solidFill>
              </a:defRPr>
            </a:lvl8pPr>
            <a:lvl9pPr marL="17138416" indent="0">
              <a:buNone/>
              <a:defRPr sz="6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A771FF-98B3-4822-AB3B-21DDF449BC3E}" type="datetimeFigureOut">
              <a:rPr lang="en-US" smtClean="0"/>
              <a:pPr/>
              <a:t>4/17/24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BD84202-AABD-449D-BF68-34E35F0A2D4E}"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920240" y="8534403"/>
            <a:ext cx="16962120" cy="24138470"/>
          </a:xfrm>
        </p:spPr>
        <p:txBody>
          <a:bodyPr/>
          <a:lstStyle>
            <a:lvl1pPr>
              <a:defRPr sz="13100"/>
            </a:lvl1pPr>
            <a:lvl2pPr>
              <a:defRPr sz="11200"/>
            </a:lvl2pPr>
            <a:lvl3pPr>
              <a:defRPr sz="940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9522440" y="8534403"/>
            <a:ext cx="16962120" cy="24138470"/>
          </a:xfrm>
        </p:spPr>
        <p:txBody>
          <a:bodyPr/>
          <a:lstStyle>
            <a:lvl1pPr>
              <a:defRPr sz="13100"/>
            </a:lvl1pPr>
            <a:lvl2pPr>
              <a:defRPr sz="11200"/>
            </a:lvl2pPr>
            <a:lvl3pPr>
              <a:defRPr sz="940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DA771FF-98B3-4822-AB3B-21DDF449BC3E}" type="datetimeFigureOut">
              <a:rPr lang="en-US" smtClean="0"/>
              <a:pPr/>
              <a:t>4/17/24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BD84202-AABD-449D-BF68-34E35F0A2D4E}"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920240" y="8187270"/>
            <a:ext cx="16968790" cy="3412064"/>
          </a:xfrm>
        </p:spPr>
        <p:txBody>
          <a:bodyPr anchor="b"/>
          <a:lstStyle>
            <a:lvl1pPr marL="0" indent="0">
              <a:buNone/>
              <a:defRPr sz="11200" b="1"/>
            </a:lvl1pPr>
            <a:lvl2pPr marL="2142302" indent="0">
              <a:buNone/>
              <a:defRPr sz="9400" b="1"/>
            </a:lvl2pPr>
            <a:lvl3pPr marL="4284604" indent="0">
              <a:buNone/>
              <a:defRPr sz="8400" b="1"/>
            </a:lvl3pPr>
            <a:lvl4pPr marL="6426906" indent="0">
              <a:buNone/>
              <a:defRPr sz="7500" b="1"/>
            </a:lvl4pPr>
            <a:lvl5pPr marL="8569208" indent="0">
              <a:buNone/>
              <a:defRPr sz="7500" b="1"/>
            </a:lvl5pPr>
            <a:lvl6pPr marL="10711510" indent="0">
              <a:buNone/>
              <a:defRPr sz="7500" b="1"/>
            </a:lvl6pPr>
            <a:lvl7pPr marL="12853812" indent="0">
              <a:buNone/>
              <a:defRPr sz="7500" b="1"/>
            </a:lvl7pPr>
            <a:lvl8pPr marL="14996114" indent="0">
              <a:buNone/>
              <a:defRPr sz="7500" b="1"/>
            </a:lvl8pPr>
            <a:lvl9pPr marL="17138416" indent="0">
              <a:buNone/>
              <a:defRPr sz="7500" b="1"/>
            </a:lvl9pPr>
          </a:lstStyle>
          <a:p>
            <a:pPr lvl="0"/>
            <a:r>
              <a:rPr lang="en-US"/>
              <a:t>Click to edit Master text styles</a:t>
            </a:r>
          </a:p>
        </p:txBody>
      </p:sp>
      <p:sp>
        <p:nvSpPr>
          <p:cNvPr id="4" name="Content Placeholder 3"/>
          <p:cNvSpPr>
            <a:spLocks noGrp="1"/>
          </p:cNvSpPr>
          <p:nvPr>
            <p:ph sz="half" idx="2"/>
          </p:nvPr>
        </p:nvSpPr>
        <p:spPr>
          <a:xfrm>
            <a:off x="1920240" y="11599334"/>
            <a:ext cx="16968790" cy="21073536"/>
          </a:xfrm>
        </p:spPr>
        <p:txBody>
          <a:bodyPr/>
          <a:lstStyle>
            <a:lvl1pPr>
              <a:defRPr sz="11200"/>
            </a:lvl1pPr>
            <a:lvl2pPr>
              <a:defRPr sz="9400"/>
            </a:lvl2pPr>
            <a:lvl3pPr>
              <a:defRPr sz="8400"/>
            </a:lvl3pPr>
            <a:lvl4pPr>
              <a:defRPr sz="7500"/>
            </a:lvl4pPr>
            <a:lvl5pPr>
              <a:defRPr sz="7500"/>
            </a:lvl5pPr>
            <a:lvl6pPr>
              <a:defRPr sz="7500"/>
            </a:lvl6pPr>
            <a:lvl7pPr>
              <a:defRPr sz="7500"/>
            </a:lvl7pPr>
            <a:lvl8pPr>
              <a:defRPr sz="7500"/>
            </a:lvl8pPr>
            <a:lvl9pPr>
              <a:defRPr sz="7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9509107" y="8187270"/>
            <a:ext cx="16975455" cy="3412064"/>
          </a:xfrm>
        </p:spPr>
        <p:txBody>
          <a:bodyPr anchor="b"/>
          <a:lstStyle>
            <a:lvl1pPr marL="0" indent="0">
              <a:buNone/>
              <a:defRPr sz="11200" b="1"/>
            </a:lvl1pPr>
            <a:lvl2pPr marL="2142302" indent="0">
              <a:buNone/>
              <a:defRPr sz="9400" b="1"/>
            </a:lvl2pPr>
            <a:lvl3pPr marL="4284604" indent="0">
              <a:buNone/>
              <a:defRPr sz="8400" b="1"/>
            </a:lvl3pPr>
            <a:lvl4pPr marL="6426906" indent="0">
              <a:buNone/>
              <a:defRPr sz="7500" b="1"/>
            </a:lvl4pPr>
            <a:lvl5pPr marL="8569208" indent="0">
              <a:buNone/>
              <a:defRPr sz="7500" b="1"/>
            </a:lvl5pPr>
            <a:lvl6pPr marL="10711510" indent="0">
              <a:buNone/>
              <a:defRPr sz="7500" b="1"/>
            </a:lvl6pPr>
            <a:lvl7pPr marL="12853812" indent="0">
              <a:buNone/>
              <a:defRPr sz="7500" b="1"/>
            </a:lvl7pPr>
            <a:lvl8pPr marL="14996114" indent="0">
              <a:buNone/>
              <a:defRPr sz="7500" b="1"/>
            </a:lvl8pPr>
            <a:lvl9pPr marL="17138416" indent="0">
              <a:buNone/>
              <a:defRPr sz="7500" b="1"/>
            </a:lvl9pPr>
          </a:lstStyle>
          <a:p>
            <a:pPr lvl="0"/>
            <a:r>
              <a:rPr lang="en-US"/>
              <a:t>Click to edit Master text styles</a:t>
            </a:r>
          </a:p>
        </p:txBody>
      </p:sp>
      <p:sp>
        <p:nvSpPr>
          <p:cNvPr id="6" name="Content Placeholder 5"/>
          <p:cNvSpPr>
            <a:spLocks noGrp="1"/>
          </p:cNvSpPr>
          <p:nvPr>
            <p:ph sz="quarter" idx="4"/>
          </p:nvPr>
        </p:nvSpPr>
        <p:spPr>
          <a:xfrm>
            <a:off x="19509107" y="11599334"/>
            <a:ext cx="16975455" cy="21073536"/>
          </a:xfrm>
        </p:spPr>
        <p:txBody>
          <a:bodyPr/>
          <a:lstStyle>
            <a:lvl1pPr>
              <a:defRPr sz="11200"/>
            </a:lvl1pPr>
            <a:lvl2pPr>
              <a:defRPr sz="9400"/>
            </a:lvl2pPr>
            <a:lvl3pPr>
              <a:defRPr sz="8400"/>
            </a:lvl3pPr>
            <a:lvl4pPr>
              <a:defRPr sz="7500"/>
            </a:lvl4pPr>
            <a:lvl5pPr>
              <a:defRPr sz="7500"/>
            </a:lvl5pPr>
            <a:lvl6pPr>
              <a:defRPr sz="7500"/>
            </a:lvl6pPr>
            <a:lvl7pPr>
              <a:defRPr sz="7500"/>
            </a:lvl7pPr>
            <a:lvl8pPr>
              <a:defRPr sz="7500"/>
            </a:lvl8pPr>
            <a:lvl9pPr>
              <a:defRPr sz="7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DA771FF-98B3-4822-AB3B-21DDF449BC3E}" type="datetimeFigureOut">
              <a:rPr lang="en-US" smtClean="0"/>
              <a:pPr/>
              <a:t>4/17/24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BD84202-AABD-449D-BF68-34E35F0A2D4E}"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DA771FF-98B3-4822-AB3B-21DDF449BC3E}" type="datetimeFigureOut">
              <a:rPr lang="en-US" smtClean="0"/>
              <a:pPr/>
              <a:t>4/17/24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BD84202-AABD-449D-BF68-34E35F0A2D4E}"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A771FF-98B3-4822-AB3B-21DDF449BC3E}" type="datetimeFigureOut">
              <a:rPr lang="en-US" smtClean="0"/>
              <a:pPr/>
              <a:t>4/17/24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BD84202-AABD-449D-BF68-34E35F0A2D4E}"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2" y="1456267"/>
            <a:ext cx="12634915" cy="6197600"/>
          </a:xfrm>
        </p:spPr>
        <p:txBody>
          <a:bodyPr anchor="b"/>
          <a:lstStyle>
            <a:lvl1pPr algn="l">
              <a:defRPr sz="9400" b="1"/>
            </a:lvl1pPr>
          </a:lstStyle>
          <a:p>
            <a:r>
              <a:rPr lang="en-US"/>
              <a:t>Click to edit Master title style</a:t>
            </a:r>
          </a:p>
        </p:txBody>
      </p:sp>
      <p:sp>
        <p:nvSpPr>
          <p:cNvPr id="3" name="Content Placeholder 2"/>
          <p:cNvSpPr>
            <a:spLocks noGrp="1"/>
          </p:cNvSpPr>
          <p:nvPr>
            <p:ph idx="1"/>
          </p:nvPr>
        </p:nvSpPr>
        <p:spPr>
          <a:xfrm>
            <a:off x="15015210" y="1456270"/>
            <a:ext cx="21469350" cy="31216603"/>
          </a:xfrm>
        </p:spPr>
        <p:txBody>
          <a:bodyPr/>
          <a:lstStyle>
            <a:lvl1pPr>
              <a:defRPr sz="15000"/>
            </a:lvl1pPr>
            <a:lvl2pPr>
              <a:defRPr sz="13100"/>
            </a:lvl2pPr>
            <a:lvl3pPr>
              <a:defRPr sz="11200"/>
            </a:lvl3pPr>
            <a:lvl4pPr>
              <a:defRPr sz="9400"/>
            </a:lvl4pPr>
            <a:lvl5pPr>
              <a:defRPr sz="9400"/>
            </a:lvl5pPr>
            <a:lvl6pPr>
              <a:defRPr sz="9400"/>
            </a:lvl6pPr>
            <a:lvl7pPr>
              <a:defRPr sz="9400"/>
            </a:lvl7pPr>
            <a:lvl8pPr>
              <a:defRPr sz="9400"/>
            </a:lvl8pPr>
            <a:lvl9pPr>
              <a:defRPr sz="9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920242" y="7653870"/>
            <a:ext cx="12634915" cy="25019003"/>
          </a:xfrm>
        </p:spPr>
        <p:txBody>
          <a:bodyPr/>
          <a:lstStyle>
            <a:lvl1pPr marL="0" indent="0">
              <a:buNone/>
              <a:defRPr sz="6600"/>
            </a:lvl1pPr>
            <a:lvl2pPr marL="2142302" indent="0">
              <a:buNone/>
              <a:defRPr sz="5600"/>
            </a:lvl2pPr>
            <a:lvl3pPr marL="4284604" indent="0">
              <a:buNone/>
              <a:defRPr sz="4700"/>
            </a:lvl3pPr>
            <a:lvl4pPr marL="6426906" indent="0">
              <a:buNone/>
              <a:defRPr sz="4200"/>
            </a:lvl4pPr>
            <a:lvl5pPr marL="8569208" indent="0">
              <a:buNone/>
              <a:defRPr sz="4200"/>
            </a:lvl5pPr>
            <a:lvl6pPr marL="10711510" indent="0">
              <a:buNone/>
              <a:defRPr sz="4200"/>
            </a:lvl6pPr>
            <a:lvl7pPr marL="12853812" indent="0">
              <a:buNone/>
              <a:defRPr sz="4200"/>
            </a:lvl7pPr>
            <a:lvl8pPr marL="14996114" indent="0">
              <a:buNone/>
              <a:defRPr sz="4200"/>
            </a:lvl8pPr>
            <a:lvl9pPr marL="17138416"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CDA771FF-98B3-4822-AB3B-21DDF449BC3E}" type="datetimeFigureOut">
              <a:rPr lang="en-US" smtClean="0"/>
              <a:pPr/>
              <a:t>4/17/24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BD84202-AABD-449D-BF68-34E35F0A2D4E}"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610" y="25603200"/>
            <a:ext cx="23042880" cy="3022603"/>
          </a:xfrm>
        </p:spPr>
        <p:txBody>
          <a:bodyPr anchor="b"/>
          <a:lstStyle>
            <a:lvl1pPr algn="l">
              <a:defRPr sz="9400" b="1"/>
            </a:lvl1pPr>
          </a:lstStyle>
          <a:p>
            <a:r>
              <a:rPr lang="en-US"/>
              <a:t>Click to edit Master title style</a:t>
            </a:r>
          </a:p>
        </p:txBody>
      </p:sp>
      <p:sp>
        <p:nvSpPr>
          <p:cNvPr id="3" name="Picture Placeholder 2"/>
          <p:cNvSpPr>
            <a:spLocks noGrp="1"/>
          </p:cNvSpPr>
          <p:nvPr>
            <p:ph type="pic" idx="1"/>
          </p:nvPr>
        </p:nvSpPr>
        <p:spPr>
          <a:xfrm>
            <a:off x="7527610" y="3268133"/>
            <a:ext cx="23042880" cy="21945600"/>
          </a:xfrm>
        </p:spPr>
        <p:txBody>
          <a:bodyPr/>
          <a:lstStyle>
            <a:lvl1pPr marL="0" indent="0">
              <a:buNone/>
              <a:defRPr sz="15000"/>
            </a:lvl1pPr>
            <a:lvl2pPr marL="2142302" indent="0">
              <a:buNone/>
              <a:defRPr sz="13100"/>
            </a:lvl2pPr>
            <a:lvl3pPr marL="4284604" indent="0">
              <a:buNone/>
              <a:defRPr sz="11200"/>
            </a:lvl3pPr>
            <a:lvl4pPr marL="6426906" indent="0">
              <a:buNone/>
              <a:defRPr sz="9400"/>
            </a:lvl4pPr>
            <a:lvl5pPr marL="8569208" indent="0">
              <a:buNone/>
              <a:defRPr sz="9400"/>
            </a:lvl5pPr>
            <a:lvl6pPr marL="10711510" indent="0">
              <a:buNone/>
              <a:defRPr sz="9400"/>
            </a:lvl6pPr>
            <a:lvl7pPr marL="12853812" indent="0">
              <a:buNone/>
              <a:defRPr sz="9400"/>
            </a:lvl7pPr>
            <a:lvl8pPr marL="14996114" indent="0">
              <a:buNone/>
              <a:defRPr sz="9400"/>
            </a:lvl8pPr>
            <a:lvl9pPr marL="17138416" indent="0">
              <a:buNone/>
              <a:defRPr sz="9400"/>
            </a:lvl9pPr>
          </a:lstStyle>
          <a:p>
            <a:r>
              <a:rPr lang="en-US"/>
              <a:t>Click icon to add picture</a:t>
            </a:r>
            <a:endParaRPr lang="en-US" dirty="0"/>
          </a:p>
        </p:txBody>
      </p:sp>
      <p:sp>
        <p:nvSpPr>
          <p:cNvPr id="4" name="Text Placeholder 3"/>
          <p:cNvSpPr>
            <a:spLocks noGrp="1"/>
          </p:cNvSpPr>
          <p:nvPr>
            <p:ph type="body" sz="half" idx="2"/>
          </p:nvPr>
        </p:nvSpPr>
        <p:spPr>
          <a:xfrm>
            <a:off x="7527610" y="28625803"/>
            <a:ext cx="23042880" cy="4292597"/>
          </a:xfrm>
        </p:spPr>
        <p:txBody>
          <a:bodyPr/>
          <a:lstStyle>
            <a:lvl1pPr marL="0" indent="0">
              <a:buNone/>
              <a:defRPr sz="6600"/>
            </a:lvl1pPr>
            <a:lvl2pPr marL="2142302" indent="0">
              <a:buNone/>
              <a:defRPr sz="5600"/>
            </a:lvl2pPr>
            <a:lvl3pPr marL="4284604" indent="0">
              <a:buNone/>
              <a:defRPr sz="4700"/>
            </a:lvl3pPr>
            <a:lvl4pPr marL="6426906" indent="0">
              <a:buNone/>
              <a:defRPr sz="4200"/>
            </a:lvl4pPr>
            <a:lvl5pPr marL="8569208" indent="0">
              <a:buNone/>
              <a:defRPr sz="4200"/>
            </a:lvl5pPr>
            <a:lvl6pPr marL="10711510" indent="0">
              <a:buNone/>
              <a:defRPr sz="4200"/>
            </a:lvl6pPr>
            <a:lvl7pPr marL="12853812" indent="0">
              <a:buNone/>
              <a:defRPr sz="4200"/>
            </a:lvl7pPr>
            <a:lvl8pPr marL="14996114" indent="0">
              <a:buNone/>
              <a:defRPr sz="4200"/>
            </a:lvl8pPr>
            <a:lvl9pPr marL="17138416"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CDA771FF-98B3-4822-AB3B-21DDF449BC3E}" type="datetimeFigureOut">
              <a:rPr lang="en-US" smtClean="0"/>
              <a:pPr/>
              <a:t>4/17/24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BD84202-AABD-449D-BF68-34E35F0A2D4E}"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1464736"/>
            <a:ext cx="34564320" cy="6096000"/>
          </a:xfrm>
          <a:prstGeom prst="rect">
            <a:avLst/>
          </a:prstGeom>
        </p:spPr>
        <p:txBody>
          <a:bodyPr vert="horz" lIns="428460" tIns="214230" rIns="428460" bIns="214230" rtlCol="0" anchor="ctr">
            <a:normAutofit/>
          </a:bodyPr>
          <a:lstStyle/>
          <a:p>
            <a:r>
              <a:rPr lang="en-US"/>
              <a:t>Click to edit Master title style</a:t>
            </a:r>
          </a:p>
        </p:txBody>
      </p:sp>
      <p:sp>
        <p:nvSpPr>
          <p:cNvPr id="3" name="Text Placeholder 2"/>
          <p:cNvSpPr>
            <a:spLocks noGrp="1"/>
          </p:cNvSpPr>
          <p:nvPr>
            <p:ph type="body" idx="1"/>
          </p:nvPr>
        </p:nvSpPr>
        <p:spPr>
          <a:xfrm>
            <a:off x="1920240" y="8534403"/>
            <a:ext cx="34564320" cy="24138470"/>
          </a:xfrm>
          <a:prstGeom prst="rect">
            <a:avLst/>
          </a:prstGeom>
        </p:spPr>
        <p:txBody>
          <a:bodyPr vert="horz" lIns="428460" tIns="214230" rIns="428460" bIns="21423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920240" y="33900536"/>
            <a:ext cx="8961120" cy="1947333"/>
          </a:xfrm>
          <a:prstGeom prst="rect">
            <a:avLst/>
          </a:prstGeom>
        </p:spPr>
        <p:txBody>
          <a:bodyPr vert="horz" lIns="428460" tIns="214230" rIns="428460" bIns="214230" rtlCol="0" anchor="ctr"/>
          <a:lstStyle>
            <a:lvl1pPr algn="l">
              <a:defRPr sz="5600">
                <a:solidFill>
                  <a:schemeClr val="tx1">
                    <a:tint val="75000"/>
                  </a:schemeClr>
                </a:solidFill>
              </a:defRPr>
            </a:lvl1pPr>
          </a:lstStyle>
          <a:p>
            <a:fld id="{CDA771FF-98B3-4822-AB3B-21DDF449BC3E}" type="datetimeFigureOut">
              <a:rPr lang="en-US" smtClean="0"/>
              <a:pPr/>
              <a:t>4/17/24</a:t>
            </a:fld>
            <a:endParaRPr lang="en-US" dirty="0"/>
          </a:p>
        </p:txBody>
      </p:sp>
      <p:sp>
        <p:nvSpPr>
          <p:cNvPr id="5" name="Footer Placeholder 4"/>
          <p:cNvSpPr>
            <a:spLocks noGrp="1"/>
          </p:cNvSpPr>
          <p:nvPr>
            <p:ph type="ftr" sz="quarter" idx="3"/>
          </p:nvPr>
        </p:nvSpPr>
        <p:spPr>
          <a:xfrm>
            <a:off x="13121640" y="33900536"/>
            <a:ext cx="12161520" cy="1947333"/>
          </a:xfrm>
          <a:prstGeom prst="rect">
            <a:avLst/>
          </a:prstGeom>
        </p:spPr>
        <p:txBody>
          <a:bodyPr vert="horz" lIns="428460" tIns="214230" rIns="428460" bIns="214230" rtlCol="0" anchor="ctr"/>
          <a:lstStyle>
            <a:lvl1pPr algn="ctr">
              <a:defRPr sz="5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7523440" y="33900536"/>
            <a:ext cx="8961120" cy="1947333"/>
          </a:xfrm>
          <a:prstGeom prst="rect">
            <a:avLst/>
          </a:prstGeom>
        </p:spPr>
        <p:txBody>
          <a:bodyPr vert="horz" lIns="428460" tIns="214230" rIns="428460" bIns="214230" rtlCol="0" anchor="ctr"/>
          <a:lstStyle>
            <a:lvl1pPr algn="r">
              <a:defRPr sz="5600">
                <a:solidFill>
                  <a:schemeClr val="tx1">
                    <a:tint val="75000"/>
                  </a:schemeClr>
                </a:solidFill>
              </a:defRPr>
            </a:lvl1pPr>
          </a:lstStyle>
          <a:p>
            <a:fld id="{8BD84202-AABD-449D-BF68-34E35F0A2D4E}"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284604" rtl="0" eaLnBrk="1" latinLnBrk="0" hangingPunct="1">
        <a:spcBef>
          <a:spcPct val="0"/>
        </a:spcBef>
        <a:buNone/>
        <a:defRPr sz="20600" kern="1200">
          <a:solidFill>
            <a:schemeClr val="tx1"/>
          </a:solidFill>
          <a:latin typeface="+mj-lt"/>
          <a:ea typeface="+mj-ea"/>
          <a:cs typeface="+mj-cs"/>
        </a:defRPr>
      </a:lvl1pPr>
    </p:titleStyle>
    <p:bodyStyle>
      <a:lvl1pPr marL="1606727" indent="-1606727" algn="l" defTabSz="4284604" rtl="0" eaLnBrk="1" latinLnBrk="0" hangingPunct="1">
        <a:spcBef>
          <a:spcPct val="20000"/>
        </a:spcBef>
        <a:buFont typeface="Arial" pitchFamily="34" charset="0"/>
        <a:buChar char="•"/>
        <a:defRPr sz="15000" kern="1200">
          <a:solidFill>
            <a:schemeClr val="tx1"/>
          </a:solidFill>
          <a:latin typeface="+mn-lt"/>
          <a:ea typeface="+mn-ea"/>
          <a:cs typeface="+mn-cs"/>
        </a:defRPr>
      </a:lvl1pPr>
      <a:lvl2pPr marL="3481241" indent="-1338939" algn="l" defTabSz="4284604" rtl="0" eaLnBrk="1" latinLnBrk="0" hangingPunct="1">
        <a:spcBef>
          <a:spcPct val="20000"/>
        </a:spcBef>
        <a:buFont typeface="Arial" pitchFamily="34" charset="0"/>
        <a:buChar char="–"/>
        <a:defRPr sz="13100" kern="1200">
          <a:solidFill>
            <a:schemeClr val="tx1"/>
          </a:solidFill>
          <a:latin typeface="+mn-lt"/>
          <a:ea typeface="+mn-ea"/>
          <a:cs typeface="+mn-cs"/>
        </a:defRPr>
      </a:lvl2pPr>
      <a:lvl3pPr marL="5355755" indent="-1071151" algn="l" defTabSz="4284604" rtl="0" eaLnBrk="1" latinLnBrk="0" hangingPunct="1">
        <a:spcBef>
          <a:spcPct val="20000"/>
        </a:spcBef>
        <a:buFont typeface="Arial" pitchFamily="34" charset="0"/>
        <a:buChar char="•"/>
        <a:defRPr sz="11200" kern="1200">
          <a:solidFill>
            <a:schemeClr val="tx1"/>
          </a:solidFill>
          <a:latin typeface="+mn-lt"/>
          <a:ea typeface="+mn-ea"/>
          <a:cs typeface="+mn-cs"/>
        </a:defRPr>
      </a:lvl3pPr>
      <a:lvl4pPr marL="7498057" indent="-1071151" algn="l" defTabSz="4284604" rtl="0" eaLnBrk="1" latinLnBrk="0" hangingPunct="1">
        <a:spcBef>
          <a:spcPct val="20000"/>
        </a:spcBef>
        <a:buFont typeface="Arial" pitchFamily="34" charset="0"/>
        <a:buChar char="–"/>
        <a:defRPr sz="9400" kern="1200">
          <a:solidFill>
            <a:schemeClr val="tx1"/>
          </a:solidFill>
          <a:latin typeface="+mn-lt"/>
          <a:ea typeface="+mn-ea"/>
          <a:cs typeface="+mn-cs"/>
        </a:defRPr>
      </a:lvl4pPr>
      <a:lvl5pPr marL="9640359" indent="-1071151" algn="l" defTabSz="4284604" rtl="0" eaLnBrk="1" latinLnBrk="0" hangingPunct="1">
        <a:spcBef>
          <a:spcPct val="20000"/>
        </a:spcBef>
        <a:buFont typeface="Arial" pitchFamily="34" charset="0"/>
        <a:buChar char="»"/>
        <a:defRPr sz="9400" kern="1200">
          <a:solidFill>
            <a:schemeClr val="tx1"/>
          </a:solidFill>
          <a:latin typeface="+mn-lt"/>
          <a:ea typeface="+mn-ea"/>
          <a:cs typeface="+mn-cs"/>
        </a:defRPr>
      </a:lvl5pPr>
      <a:lvl6pPr marL="11782661" indent="-1071151" algn="l" defTabSz="4284604" rtl="0" eaLnBrk="1" latinLnBrk="0" hangingPunct="1">
        <a:spcBef>
          <a:spcPct val="20000"/>
        </a:spcBef>
        <a:buFont typeface="Arial" pitchFamily="34" charset="0"/>
        <a:buChar char="•"/>
        <a:defRPr sz="9400" kern="1200">
          <a:solidFill>
            <a:schemeClr val="tx1"/>
          </a:solidFill>
          <a:latin typeface="+mn-lt"/>
          <a:ea typeface="+mn-ea"/>
          <a:cs typeface="+mn-cs"/>
        </a:defRPr>
      </a:lvl6pPr>
      <a:lvl7pPr marL="13924963" indent="-1071151" algn="l" defTabSz="4284604" rtl="0" eaLnBrk="1" latinLnBrk="0" hangingPunct="1">
        <a:spcBef>
          <a:spcPct val="20000"/>
        </a:spcBef>
        <a:buFont typeface="Arial" pitchFamily="34" charset="0"/>
        <a:buChar char="•"/>
        <a:defRPr sz="9400" kern="1200">
          <a:solidFill>
            <a:schemeClr val="tx1"/>
          </a:solidFill>
          <a:latin typeface="+mn-lt"/>
          <a:ea typeface="+mn-ea"/>
          <a:cs typeface="+mn-cs"/>
        </a:defRPr>
      </a:lvl7pPr>
      <a:lvl8pPr marL="16067265" indent="-1071151" algn="l" defTabSz="4284604" rtl="0" eaLnBrk="1" latinLnBrk="0" hangingPunct="1">
        <a:spcBef>
          <a:spcPct val="20000"/>
        </a:spcBef>
        <a:buFont typeface="Arial" pitchFamily="34" charset="0"/>
        <a:buChar char="•"/>
        <a:defRPr sz="9400" kern="1200">
          <a:solidFill>
            <a:schemeClr val="tx1"/>
          </a:solidFill>
          <a:latin typeface="+mn-lt"/>
          <a:ea typeface="+mn-ea"/>
          <a:cs typeface="+mn-cs"/>
        </a:defRPr>
      </a:lvl8pPr>
      <a:lvl9pPr marL="18209567" indent="-1071151" algn="l" defTabSz="4284604" rtl="0" eaLnBrk="1" latinLnBrk="0" hangingPunct="1">
        <a:spcBef>
          <a:spcPct val="20000"/>
        </a:spcBef>
        <a:buFont typeface="Arial" pitchFamily="34" charset="0"/>
        <a:buChar char="•"/>
        <a:defRPr sz="9400" kern="1200">
          <a:solidFill>
            <a:schemeClr val="tx1"/>
          </a:solidFill>
          <a:latin typeface="+mn-lt"/>
          <a:ea typeface="+mn-ea"/>
          <a:cs typeface="+mn-cs"/>
        </a:defRPr>
      </a:lvl9pPr>
    </p:bodyStyle>
    <p:otherStyle>
      <a:defPPr>
        <a:defRPr lang="en-US"/>
      </a:defPPr>
      <a:lvl1pPr marL="0" algn="l" defTabSz="4284604" rtl="0" eaLnBrk="1" latinLnBrk="0" hangingPunct="1">
        <a:defRPr sz="8400" kern="1200">
          <a:solidFill>
            <a:schemeClr val="tx1"/>
          </a:solidFill>
          <a:latin typeface="+mn-lt"/>
          <a:ea typeface="+mn-ea"/>
          <a:cs typeface="+mn-cs"/>
        </a:defRPr>
      </a:lvl1pPr>
      <a:lvl2pPr marL="2142302" algn="l" defTabSz="4284604" rtl="0" eaLnBrk="1" latinLnBrk="0" hangingPunct="1">
        <a:defRPr sz="8400" kern="1200">
          <a:solidFill>
            <a:schemeClr val="tx1"/>
          </a:solidFill>
          <a:latin typeface="+mn-lt"/>
          <a:ea typeface="+mn-ea"/>
          <a:cs typeface="+mn-cs"/>
        </a:defRPr>
      </a:lvl2pPr>
      <a:lvl3pPr marL="4284604" algn="l" defTabSz="4284604" rtl="0" eaLnBrk="1" latinLnBrk="0" hangingPunct="1">
        <a:defRPr sz="8400" kern="1200">
          <a:solidFill>
            <a:schemeClr val="tx1"/>
          </a:solidFill>
          <a:latin typeface="+mn-lt"/>
          <a:ea typeface="+mn-ea"/>
          <a:cs typeface="+mn-cs"/>
        </a:defRPr>
      </a:lvl3pPr>
      <a:lvl4pPr marL="6426906" algn="l" defTabSz="4284604" rtl="0" eaLnBrk="1" latinLnBrk="0" hangingPunct="1">
        <a:defRPr sz="8400" kern="1200">
          <a:solidFill>
            <a:schemeClr val="tx1"/>
          </a:solidFill>
          <a:latin typeface="+mn-lt"/>
          <a:ea typeface="+mn-ea"/>
          <a:cs typeface="+mn-cs"/>
        </a:defRPr>
      </a:lvl4pPr>
      <a:lvl5pPr marL="8569208" algn="l" defTabSz="4284604" rtl="0" eaLnBrk="1" latinLnBrk="0" hangingPunct="1">
        <a:defRPr sz="8400" kern="1200">
          <a:solidFill>
            <a:schemeClr val="tx1"/>
          </a:solidFill>
          <a:latin typeface="+mn-lt"/>
          <a:ea typeface="+mn-ea"/>
          <a:cs typeface="+mn-cs"/>
        </a:defRPr>
      </a:lvl5pPr>
      <a:lvl6pPr marL="10711510" algn="l" defTabSz="4284604" rtl="0" eaLnBrk="1" latinLnBrk="0" hangingPunct="1">
        <a:defRPr sz="8400" kern="1200">
          <a:solidFill>
            <a:schemeClr val="tx1"/>
          </a:solidFill>
          <a:latin typeface="+mn-lt"/>
          <a:ea typeface="+mn-ea"/>
          <a:cs typeface="+mn-cs"/>
        </a:defRPr>
      </a:lvl6pPr>
      <a:lvl7pPr marL="12853812" algn="l" defTabSz="4284604" rtl="0" eaLnBrk="1" latinLnBrk="0" hangingPunct="1">
        <a:defRPr sz="8400" kern="1200">
          <a:solidFill>
            <a:schemeClr val="tx1"/>
          </a:solidFill>
          <a:latin typeface="+mn-lt"/>
          <a:ea typeface="+mn-ea"/>
          <a:cs typeface="+mn-cs"/>
        </a:defRPr>
      </a:lvl7pPr>
      <a:lvl8pPr marL="14996114" algn="l" defTabSz="4284604" rtl="0" eaLnBrk="1" latinLnBrk="0" hangingPunct="1">
        <a:defRPr sz="8400" kern="1200">
          <a:solidFill>
            <a:schemeClr val="tx1"/>
          </a:solidFill>
          <a:latin typeface="+mn-lt"/>
          <a:ea typeface="+mn-ea"/>
          <a:cs typeface="+mn-cs"/>
        </a:defRPr>
      </a:lvl8pPr>
      <a:lvl9pPr marL="17138416" algn="l" defTabSz="4284604" rtl="0" eaLnBrk="1" latinLnBrk="0" hangingPunct="1">
        <a:defRPr sz="8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0.png"/><Relationship Id="rId13" Type="http://schemas.openxmlformats.org/officeDocument/2006/relationships/customXml" Target="../ink/ink1.xml"/><Relationship Id="rId39" Type="http://schemas.openxmlformats.org/officeDocument/2006/relationships/image" Target="../media/image12.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9.png"/><Relationship Id="rId38" Type="http://schemas.openxmlformats.org/officeDocument/2006/relationships/image" Target="../media/image11.png"/><Relationship Id="rId46" Type="http://schemas.openxmlformats.org/officeDocument/2006/relationships/image" Target="../media/image17.png"/><Relationship Id="rId2" Type="http://schemas.openxmlformats.org/officeDocument/2006/relationships/notesSlide" Target="../notesSlides/notesSlide1.xml"/><Relationship Id="rId41"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37" Type="http://schemas.openxmlformats.org/officeDocument/2006/relationships/image" Target="../media/image10.png"/><Relationship Id="rId40" Type="http://schemas.openxmlformats.org/officeDocument/2006/relationships/image" Target="../media/image13.png"/><Relationship Id="rId45" Type="http://schemas.openxmlformats.org/officeDocument/2006/relationships/image" Target="../media/image16.png"/><Relationship Id="rId5" Type="http://schemas.openxmlformats.org/officeDocument/2006/relationships/image" Target="../media/image3.png"/><Relationship Id="rId36" Type="http://schemas.openxmlformats.org/officeDocument/2006/relationships/image" Target="../media/image15.png"/><Relationship Id="rId10" Type="http://schemas.openxmlformats.org/officeDocument/2006/relationships/image" Target="../media/image7.png"/><Relationship Id="rId44" Type="http://schemas.openxmlformats.org/officeDocument/2006/relationships/image" Target="../media/image18.png"/><Relationship Id="rId4" Type="http://schemas.openxmlformats.org/officeDocument/2006/relationships/image" Target="../media/image2.pn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57200">
            <a:alpha val="10000"/>
          </a:srgbClr>
        </a:solidFill>
        <a:effectLst/>
      </p:bgPr>
    </p:bg>
    <p:spTree>
      <p:nvGrpSpPr>
        <p:cNvPr id="1" name=""/>
        <p:cNvGrpSpPr/>
        <p:nvPr/>
      </p:nvGrpSpPr>
      <p:grpSpPr>
        <a:xfrm>
          <a:off x="0" y="0"/>
          <a:ext cx="0" cy="0"/>
          <a:chOff x="0" y="0"/>
          <a:chExt cx="0" cy="0"/>
        </a:xfrm>
      </p:grpSpPr>
      <p:sp>
        <p:nvSpPr>
          <p:cNvPr id="714" name="Rectangle 713">
            <a:extLst>
              <a:ext uri="{FF2B5EF4-FFF2-40B4-BE49-F238E27FC236}">
                <a16:creationId xmlns:a16="http://schemas.microsoft.com/office/drawing/2014/main" id="{6FB71B3E-B025-4740-B60A-48EC9CCE7FDC}"/>
              </a:ext>
            </a:extLst>
          </p:cNvPr>
          <p:cNvSpPr/>
          <p:nvPr/>
        </p:nvSpPr>
        <p:spPr>
          <a:xfrm>
            <a:off x="467329" y="390573"/>
            <a:ext cx="37899449" cy="452844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4" name="Rectangle 3"/>
          <p:cNvSpPr/>
          <p:nvPr/>
        </p:nvSpPr>
        <p:spPr>
          <a:xfrm>
            <a:off x="4461574" y="413847"/>
            <a:ext cx="28265879" cy="2923877"/>
          </a:xfrm>
          <a:prstGeom prst="rect">
            <a:avLst/>
          </a:prstGeom>
        </p:spPr>
        <p:txBody>
          <a:bodyPr wrap="square">
            <a:spAutoFit/>
          </a:bodyPr>
          <a:lstStyle/>
          <a:p>
            <a:pPr algn="ctr">
              <a:spcAft>
                <a:spcPts val="600"/>
              </a:spcAft>
            </a:pPr>
            <a:r>
              <a:rPr lang="en-US" sz="9200" b="1" dirty="0"/>
              <a:t>Working Towards a Quantum Transition State Theory via Quantum Effusion</a:t>
            </a:r>
            <a:endParaRPr lang="en-US" sz="4800" b="1" dirty="0">
              <a:latin typeface="Calibri" pitchFamily="34" charset="0"/>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82639" y="471684"/>
            <a:ext cx="3984258" cy="4021150"/>
          </a:xfrm>
          <a:prstGeom prst="rect">
            <a:avLst/>
          </a:prstGeom>
          <a:noFill/>
          <a:ln w="9525">
            <a:noFill/>
            <a:miter lim="800000"/>
            <a:headEnd/>
            <a:tailEnd/>
          </a:ln>
        </p:spPr>
      </p:pic>
      <p:sp>
        <p:nvSpPr>
          <p:cNvPr id="18" name="TextBox 17"/>
          <p:cNvSpPr txBox="1"/>
          <p:nvPr/>
        </p:nvSpPr>
        <p:spPr>
          <a:xfrm>
            <a:off x="25113039" y="8278767"/>
            <a:ext cx="6515886" cy="447730"/>
          </a:xfrm>
          <a:prstGeom prst="rect">
            <a:avLst/>
          </a:prstGeom>
          <a:noFill/>
        </p:spPr>
        <p:txBody>
          <a:bodyPr wrap="none" rtlCol="0">
            <a:spAutoFit/>
          </a:bodyPr>
          <a:lstStyle/>
          <a:p>
            <a:r>
              <a:rPr lang="en-US" sz="2000" baseline="30000" dirty="0"/>
              <a:t>*</a:t>
            </a:r>
            <a:r>
              <a:rPr lang="en-US" sz="2000" dirty="0"/>
              <a:t>H. Mortensen, et al., J. Chem. Phys. </a:t>
            </a:r>
            <a:r>
              <a:rPr lang="en-US" sz="2000" b="1" dirty="0"/>
              <a:t>116</a:t>
            </a:r>
            <a:r>
              <a:rPr lang="en-US" sz="2000" dirty="0"/>
              <a:t>, 5781-5794 (2002) </a:t>
            </a:r>
          </a:p>
        </p:txBody>
      </p:sp>
      <p:sp>
        <p:nvSpPr>
          <p:cNvPr id="246" name="TextBox 245">
            <a:extLst>
              <a:ext uri="{FF2B5EF4-FFF2-40B4-BE49-F238E27FC236}">
                <a16:creationId xmlns:a16="http://schemas.microsoft.com/office/drawing/2014/main" id="{9B9A530C-EB91-2B48-B2A4-734C91C677D2}"/>
              </a:ext>
            </a:extLst>
          </p:cNvPr>
          <p:cNvSpPr txBox="1"/>
          <p:nvPr/>
        </p:nvSpPr>
        <p:spPr>
          <a:xfrm>
            <a:off x="8902470" y="3094246"/>
            <a:ext cx="19576472" cy="1646605"/>
          </a:xfrm>
          <a:prstGeom prst="rect">
            <a:avLst/>
          </a:prstGeom>
          <a:noFill/>
        </p:spPr>
        <p:txBody>
          <a:bodyPr wrap="square">
            <a:spAutoFit/>
          </a:bodyPr>
          <a:lstStyle/>
          <a:p>
            <a:pPr algn="ctr">
              <a:spcAft>
                <a:spcPts val="600"/>
              </a:spcAft>
            </a:pPr>
            <a:r>
              <a:rPr lang="en-US" sz="4800" dirty="0">
                <a:latin typeface="Calibri" pitchFamily="34" charset="0"/>
              </a:rPr>
              <a:t>Mohan Shankar</a:t>
            </a:r>
            <a:r>
              <a:rPr lang="en-US" sz="4800" baseline="30000" dirty="0">
                <a:latin typeface="Calibri" pitchFamily="34" charset="0"/>
              </a:rPr>
              <a:t>†</a:t>
            </a:r>
            <a:r>
              <a:rPr lang="en-US" sz="4800" dirty="0">
                <a:latin typeface="Calibri" pitchFamily="34" charset="0"/>
              </a:rPr>
              <a:t>, Sergei Egorov</a:t>
            </a:r>
            <a:r>
              <a:rPr lang="en-US" sz="4800" baseline="30000" dirty="0">
                <a:latin typeface="Calibri" pitchFamily="34" charset="0"/>
              </a:rPr>
              <a:t>†</a:t>
            </a:r>
            <a:endParaRPr lang="en-US" sz="4800" i="1" dirty="0">
              <a:latin typeface="Calibri" pitchFamily="34" charset="0"/>
            </a:endParaRPr>
          </a:p>
          <a:p>
            <a:pPr algn="ctr">
              <a:spcAft>
                <a:spcPts val="600"/>
              </a:spcAft>
            </a:pPr>
            <a:r>
              <a:rPr lang="en-US" sz="4800" baseline="30000" dirty="0">
                <a:latin typeface="Calibri" pitchFamily="34" charset="0"/>
              </a:rPr>
              <a:t>†</a:t>
            </a:r>
            <a:r>
              <a:rPr lang="en-US" sz="4800" i="1" dirty="0">
                <a:latin typeface="Calibri" pitchFamily="34" charset="0"/>
              </a:rPr>
              <a:t>Department of Chemistry, University of Virginia</a:t>
            </a:r>
            <a:endParaRPr lang="en-US" sz="4800" b="1" dirty="0">
              <a:latin typeface="Calibri" pitchFamily="34" charset="0"/>
            </a:endParaRPr>
          </a:p>
        </p:txBody>
      </p:sp>
      <p:sp>
        <p:nvSpPr>
          <p:cNvPr id="67" name="TextBox 66">
            <a:extLst>
              <a:ext uri="{FF2B5EF4-FFF2-40B4-BE49-F238E27FC236}">
                <a16:creationId xmlns:a16="http://schemas.microsoft.com/office/drawing/2014/main" id="{75F52EAE-A236-5B48-B284-259F3202C75E}"/>
              </a:ext>
            </a:extLst>
          </p:cNvPr>
          <p:cNvSpPr txBox="1"/>
          <p:nvPr/>
        </p:nvSpPr>
        <p:spPr>
          <a:xfrm>
            <a:off x="27840932" y="11956968"/>
            <a:ext cx="3215463" cy="792136"/>
          </a:xfrm>
          <a:prstGeom prst="rect">
            <a:avLst/>
          </a:prstGeom>
          <a:noFill/>
        </p:spPr>
        <p:txBody>
          <a:bodyPr wrap="square" rtlCol="0">
            <a:spAutoFit/>
          </a:bodyPr>
          <a:lstStyle/>
          <a:p>
            <a:pPr algn="ctr"/>
            <a:r>
              <a:rPr lang="en-US" sz="2000" dirty="0"/>
              <a:t>Figure 11:  </a:t>
            </a:r>
            <a:r>
              <a:rPr lang="zh-CN" altLang="en-US" sz="2000" dirty="0"/>
              <a:t>  </a:t>
            </a:r>
            <a:r>
              <a:rPr lang="en-US" altLang="zh-CN" sz="2000" dirty="0"/>
              <a:t>Different adsorption sites on Pt(111)</a:t>
            </a:r>
            <a:endParaRPr lang="en-US" sz="2000" dirty="0"/>
          </a:p>
        </p:txBody>
      </p:sp>
      <p:sp>
        <p:nvSpPr>
          <p:cNvPr id="427" name="Rectangle 426">
            <a:extLst>
              <a:ext uri="{FF2B5EF4-FFF2-40B4-BE49-F238E27FC236}">
                <a16:creationId xmlns:a16="http://schemas.microsoft.com/office/drawing/2014/main" id="{2C4C1225-C201-FC44-BFD4-5344A7431835}"/>
              </a:ext>
            </a:extLst>
          </p:cNvPr>
          <p:cNvSpPr/>
          <p:nvPr/>
        </p:nvSpPr>
        <p:spPr>
          <a:xfrm>
            <a:off x="486381" y="4942289"/>
            <a:ext cx="37861347" cy="312119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a:p>
            <a:pPr algn="ctr"/>
            <a:endParaRPr lang="en-US" dirty="0"/>
          </a:p>
          <a:p>
            <a:pPr algn="ctr"/>
            <a:endParaRPr lang="en-US" dirty="0"/>
          </a:p>
          <a:p>
            <a:pPr algn="ctr"/>
            <a:endParaRPr lang="en-US" dirty="0"/>
          </a:p>
        </p:txBody>
      </p:sp>
      <p:grpSp>
        <p:nvGrpSpPr>
          <p:cNvPr id="33" name="Group 32">
            <a:extLst>
              <a:ext uri="{FF2B5EF4-FFF2-40B4-BE49-F238E27FC236}">
                <a16:creationId xmlns:a16="http://schemas.microsoft.com/office/drawing/2014/main" id="{75696D66-4D3F-2D48-89C0-1FCCCF45DA88}"/>
              </a:ext>
            </a:extLst>
          </p:cNvPr>
          <p:cNvGrpSpPr/>
          <p:nvPr/>
        </p:nvGrpSpPr>
        <p:grpSpPr>
          <a:xfrm>
            <a:off x="579376" y="12805687"/>
            <a:ext cx="17446641" cy="6134842"/>
            <a:chOff x="455981" y="12883202"/>
            <a:chExt cx="17446641" cy="3750613"/>
          </a:xfrm>
        </p:grpSpPr>
        <p:sp>
          <p:nvSpPr>
            <p:cNvPr id="9" name="Rectangle 8"/>
            <p:cNvSpPr/>
            <p:nvPr/>
          </p:nvSpPr>
          <p:spPr>
            <a:xfrm>
              <a:off x="455981" y="12883202"/>
              <a:ext cx="6300675" cy="564490"/>
            </a:xfrm>
            <a:prstGeom prst="rect">
              <a:avLst/>
            </a:prstGeom>
          </p:spPr>
          <p:txBody>
            <a:bodyPr wrap="square">
              <a:spAutoFit/>
            </a:bodyPr>
            <a:lstStyle/>
            <a:p>
              <a:r>
                <a:rPr lang="en-US" sz="5400" dirty="0">
                  <a:solidFill>
                    <a:srgbClr val="0070C0"/>
                  </a:solidFill>
                </a:rPr>
                <a:t>Quantum Effusion</a:t>
              </a:r>
            </a:p>
          </p:txBody>
        </p:sp>
        <mc:AlternateContent xmlns:mc="http://schemas.openxmlformats.org/markup-compatibility/2006" xmlns:a14="http://schemas.microsoft.com/office/drawing/2010/main">
          <mc:Choice Requires="a14">
            <p:sp>
              <p:nvSpPr>
                <p:cNvPr id="27" name="Rectangle 26"/>
                <p:cNvSpPr/>
                <p:nvPr/>
              </p:nvSpPr>
              <p:spPr>
                <a:xfrm>
                  <a:off x="510853" y="13461163"/>
                  <a:ext cx="9349147" cy="2961217"/>
                </a:xfrm>
                <a:prstGeom prst="rect">
                  <a:avLst/>
                </a:prstGeom>
              </p:spPr>
              <p:txBody>
                <a:bodyPr wrap="square">
                  <a:spAutoFit/>
                </a:bodyPr>
                <a:lstStyle/>
                <a:p>
                  <a:pPr algn="just"/>
                  <a:r>
                    <a:rPr lang="en-US" sz="2800" dirty="0"/>
                    <a:t>For many quantum mechanical problems, the Schrödinger Equation </a:t>
                  </a:r>
                  <a14:m>
                    <m:oMath xmlns:m="http://schemas.openxmlformats.org/officeDocument/2006/math">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𝐻</m:t>
                          </m:r>
                        </m:e>
                      </m:acc>
                      <m:r>
                        <m:rPr>
                          <m:sty m:val="p"/>
                        </m:rPr>
                        <a:rPr lang="en-US" sz="2800" b="0" i="0" dirty="0" smtClean="0">
                          <a:latin typeface="Cambria Math" panose="02040503050406030204" pitchFamily="18" charset="0"/>
                        </a:rPr>
                        <m:t>Ψ</m:t>
                      </m:r>
                      <m:r>
                        <a:rPr lang="en-US" sz="2800" b="0" i="1" dirty="0" smtClean="0">
                          <a:latin typeface="Cambria Math" panose="02040503050406030204" pitchFamily="18" charset="0"/>
                        </a:rPr>
                        <m:t>=</m:t>
                      </m:r>
                      <m:r>
                        <a:rPr lang="en-US" sz="2800" b="0" i="1" dirty="0" smtClean="0">
                          <a:latin typeface="Cambria Math" panose="02040503050406030204" pitchFamily="18" charset="0"/>
                        </a:rPr>
                        <m:t>𝐸</m:t>
                      </m:r>
                      <m:r>
                        <m:rPr>
                          <m:sty m:val="p"/>
                        </m:rPr>
                        <a:rPr lang="en-US" sz="2800" b="0" i="0" dirty="0" smtClean="0">
                          <a:latin typeface="Cambria Math" panose="02040503050406030204" pitchFamily="18" charset="0"/>
                        </a:rPr>
                        <m:t>Ψ</m:t>
                      </m:r>
                      <m:r>
                        <a:rPr lang="en-US" sz="2800" b="0" i="1" dirty="0" smtClean="0">
                          <a:latin typeface="Cambria Math" panose="02040503050406030204" pitchFamily="18" charset="0"/>
                        </a:rPr>
                        <m:t> </m:t>
                      </m:r>
                    </m:oMath>
                  </a14:m>
                  <a:r>
                    <a:rPr lang="en-US" sz="2800" dirty="0"/>
                    <a:t>and its solution will be necessarily introduced and utilized. While the elementary PIB system is easy to solve analytically, the introduction of a slit leaves a solution analytically infeasible yet numerically amenable. </a:t>
                  </a:r>
                </a:p>
                <a:p>
                  <a:pPr algn="just"/>
                  <a:endParaRPr lang="en-US" sz="2800" dirty="0"/>
                </a:p>
                <a:p>
                  <a:pPr algn="just"/>
                  <a:r>
                    <a:rPr lang="en-US" sz="2800" dirty="0"/>
                    <a:t>As such, the first step in the solution process was to spatially discretize the system via the construction of a Hamiltonian matrix and compare our numerical results for the PIB to the known, analytic solution. Once those results were verified, we introduced a slit to the system, depicted in Figure 2.</a:t>
                  </a:r>
                </a:p>
              </p:txBody>
            </p:sp>
          </mc:Choice>
          <mc:Fallback xmlns="">
            <p:sp>
              <p:nvSpPr>
                <p:cNvPr id="27" name="Rectangle 26"/>
                <p:cNvSpPr>
                  <a:spLocks noRot="1" noChangeAspect="1" noMove="1" noResize="1" noEditPoints="1" noAdjustHandles="1" noChangeArrowheads="1" noChangeShapeType="1" noTextEdit="1"/>
                </p:cNvSpPr>
                <p:nvPr/>
              </p:nvSpPr>
              <p:spPr>
                <a:xfrm>
                  <a:off x="510853" y="13461163"/>
                  <a:ext cx="9349147" cy="2961217"/>
                </a:xfrm>
                <a:prstGeom prst="rect">
                  <a:avLst/>
                </a:prstGeom>
                <a:blipFill>
                  <a:blip r:embed="rId4"/>
                  <a:stretch>
                    <a:fillRect l="-1355" t="-1309" r="-1355" b="-2618"/>
                  </a:stretch>
                </a:blipFill>
              </p:spPr>
              <p:txBody>
                <a:bodyPr/>
                <a:lstStyle/>
                <a:p>
                  <a:r>
                    <a:rPr lang="en-US">
                      <a:noFill/>
                    </a:rPr>
                    <a:t> </a:t>
                  </a:r>
                </a:p>
              </p:txBody>
            </p:sp>
          </mc:Fallback>
        </mc:AlternateContent>
        <p:sp>
          <p:nvSpPr>
            <p:cNvPr id="34" name="TextBox 33"/>
            <p:cNvSpPr txBox="1"/>
            <p:nvPr/>
          </p:nvSpPr>
          <p:spPr>
            <a:xfrm>
              <a:off x="10057786" y="15260224"/>
              <a:ext cx="7844836" cy="1373591"/>
            </a:xfrm>
            <a:prstGeom prst="rect">
              <a:avLst/>
            </a:prstGeom>
            <a:noFill/>
          </p:spPr>
          <p:txBody>
            <a:bodyPr wrap="square" rtlCol="0">
              <a:spAutoFit/>
            </a:bodyPr>
            <a:lstStyle/>
            <a:p>
              <a:pPr algn="just"/>
              <a:r>
                <a:rPr lang="en-US" sz="2000" dirty="0"/>
                <a:t>Figure 2: Diagram showing what the system looks like (not to scale). The black points depict </a:t>
              </a:r>
              <a:r>
                <a:rPr lang="en-US" sz="2000" dirty="0" err="1"/>
                <a:t>equispaced</a:t>
              </a:r>
              <a:r>
                <a:rPr lang="en-US" sz="2000" dirty="0"/>
                <a:t> points in a grid corresponding to the spatial discretization. The red lines represent the walls where the value of the wavefunction at and outside the walls are set to zero. The left box represents the area where the particle is initially placed while the right box is where the particle effuses into. Lastly, the blue line represents the dividing surface which is later used to calculate the flux.</a:t>
              </a:r>
            </a:p>
          </p:txBody>
        </p:sp>
      </p:grpSp>
      <p:grpSp>
        <p:nvGrpSpPr>
          <p:cNvPr id="36" name="Group 35">
            <a:extLst>
              <a:ext uri="{FF2B5EF4-FFF2-40B4-BE49-F238E27FC236}">
                <a16:creationId xmlns:a16="http://schemas.microsoft.com/office/drawing/2014/main" id="{582320E5-278F-A041-B5F0-9868E1E4DAD4}"/>
              </a:ext>
            </a:extLst>
          </p:cNvPr>
          <p:cNvGrpSpPr/>
          <p:nvPr/>
        </p:nvGrpSpPr>
        <p:grpSpPr>
          <a:xfrm>
            <a:off x="308534" y="29452681"/>
            <a:ext cx="17171762" cy="6232917"/>
            <a:chOff x="-2040" y="29719867"/>
            <a:chExt cx="17171762" cy="6232917"/>
          </a:xfrm>
        </p:grpSpPr>
        <mc:AlternateContent xmlns:mc="http://schemas.openxmlformats.org/markup-compatibility/2006" xmlns:a14="http://schemas.microsoft.com/office/drawing/2010/main">
          <mc:Choice Requires="a14">
            <p:sp>
              <p:nvSpPr>
                <p:cNvPr id="71" name="Content Placeholder 3"/>
                <p:cNvSpPr txBox="1">
                  <a:spLocks/>
                </p:cNvSpPr>
                <p:nvPr/>
              </p:nvSpPr>
              <p:spPr>
                <a:xfrm>
                  <a:off x="-2040" y="30597019"/>
                  <a:ext cx="10594047" cy="5355765"/>
                </a:xfrm>
                <a:prstGeom prst="rect">
                  <a:avLst/>
                </a:prstGeom>
              </p:spPr>
              <p:txBody>
                <a:bodyPr vert="horz" lIns="428460" tIns="214230" rIns="428460" bIns="214230" rtlCol="0">
                  <a:noAutofit/>
                </a:bodyPr>
                <a:lstStyle/>
                <a:p>
                  <a:pPr algn="just">
                    <a:spcBef>
                      <a:spcPct val="20000"/>
                    </a:spcBef>
                    <a:defRPr/>
                  </a:pPr>
                  <a:r>
                    <a:rPr lang="en-US" sz="2800" dirty="0"/>
                    <a:t>For transition state theory, the choice of where to place the dividing surface is crucial for obtaining accurate rates. In order to extract rates of effusion from our system, we implement the quantum mechanical flux operator</a:t>
                  </a:r>
                  <a:endParaRPr lang="en-US" sz="2800" baseline="-25000" dirty="0"/>
                </a:p>
                <a:p>
                  <a:pPr algn="just">
                    <a:spcBef>
                      <a:spcPct val="20000"/>
                    </a:spcBef>
                    <a:defRPr/>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&lt;</m:t>
                        </m:r>
                        <m:r>
                          <a:rPr lang="en-US" sz="2800" b="0" i="1" smtClean="0">
                            <a:latin typeface="Cambria Math" panose="02040503050406030204" pitchFamily="18" charset="0"/>
                          </a:rPr>
                          <m:t>𝜙</m:t>
                        </m:r>
                        <m:d>
                          <m:dPr>
                            <m:begChr m:val="|"/>
                            <m:endChr m:val="|"/>
                            <m:ctrlPr>
                              <a:rPr lang="en-US" sz="2800" b="0" i="1" smtClean="0">
                                <a:latin typeface="Cambria Math" panose="02040503050406030204" pitchFamily="18" charset="0"/>
                              </a:rPr>
                            </m:ctrlPr>
                          </m:d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𝐹</m:t>
                                </m:r>
                              </m:e>
                            </m:acc>
                          </m:e>
                        </m:d>
                        <m:r>
                          <a:rPr lang="en-US" sz="2800" b="0" i="1" smtClean="0">
                            <a:latin typeface="Cambria Math" panose="02040503050406030204" pitchFamily="18" charset="0"/>
                          </a:rPr>
                          <m:t>𝜓</m:t>
                        </m:r>
                        <m:r>
                          <a:rPr lang="en-US" sz="2800" b="0" i="1" smtClean="0">
                            <a:latin typeface="Cambria Math" panose="02040503050406030204" pitchFamily="18" charset="0"/>
                          </a:rPr>
                          <m:t>&gt; =</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2</m:t>
                            </m:r>
                            <m:r>
                              <a:rPr lang="en-US" sz="2800" b="0" i="1" smtClean="0">
                                <a:latin typeface="Cambria Math" panose="02040503050406030204" pitchFamily="18" charset="0"/>
                              </a:rPr>
                              <m:t>𝑚</m:t>
                            </m:r>
                          </m:den>
                        </m:f>
                        <m:d>
                          <m:dPr>
                            <m:begChr m:val="["/>
                            <m:endChr m:val="]"/>
                            <m:ctrlPr>
                              <a:rPr lang="en-US" sz="2800" b="0" i="1" smtClean="0">
                                <a:latin typeface="Cambria Math" panose="02040503050406030204" pitchFamily="18" charset="0"/>
                              </a:rPr>
                            </m:ctrlPr>
                          </m:dPr>
                          <m:e>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𝜙</m:t>
                                </m:r>
                              </m:e>
                              <m:sup>
                                <m:r>
                                  <a:rPr lang="en-US" sz="2800" b="0" i="1" smtClean="0">
                                    <a:latin typeface="Cambria Math" panose="02040503050406030204" pitchFamily="18" charset="0"/>
                                  </a:rPr>
                                  <m:t>∗</m:t>
                                </m:r>
                              </m:sup>
                            </m:sSup>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𝑝</m:t>
                                </m:r>
                              </m:e>
                            </m:acc>
                            <m:r>
                              <a:rPr lang="en-US" sz="2800" b="0" i="1" smtClean="0">
                                <a:latin typeface="Cambria Math" panose="02040503050406030204" pitchFamily="18" charset="0"/>
                              </a:rPr>
                              <m:t>𝜓</m:t>
                            </m:r>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𝜓</m:t>
                                </m:r>
                              </m:e>
                              <m:sup>
                                <m:r>
                                  <a:rPr lang="en-US" sz="2800" b="0" i="1" smtClean="0">
                                    <a:latin typeface="Cambria Math" panose="02040503050406030204" pitchFamily="18" charset="0"/>
                                  </a:rPr>
                                  <m:t>∗</m:t>
                                </m:r>
                              </m:sup>
                            </m:sSup>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𝑝</m:t>
                                </m:r>
                              </m:e>
                            </m:acc>
                            <m:r>
                              <a:rPr lang="en-US" sz="2800" b="0" i="1" smtClean="0">
                                <a:latin typeface="Cambria Math" panose="02040503050406030204" pitchFamily="18" charset="0"/>
                              </a:rPr>
                              <m:t>𝜙</m:t>
                            </m:r>
                          </m:e>
                        </m:d>
                      </m:oMath>
                    </m:oMathPara>
                  </a14:m>
                  <a:endParaRPr lang="en-US" sz="2800" b="0" dirty="0"/>
                </a:p>
                <a:p>
                  <a:pPr algn="just">
                    <a:spcBef>
                      <a:spcPct val="20000"/>
                    </a:spcBef>
                    <a:defRPr/>
                  </a:pPr>
                  <a:r>
                    <a:rPr lang="en-US" sz="2800" dirty="0"/>
                    <a:t>where </a:t>
                  </a:r>
                  <a14:m>
                    <m:oMath xmlns:m="http://schemas.openxmlformats.org/officeDocument/2006/math">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𝑝</m:t>
                          </m:r>
                        </m:e>
                      </m:acc>
                    </m:oMath>
                  </a14:m>
                  <a:r>
                    <a:rPr lang="en-US" sz="2800" dirty="0"/>
                    <a:t> is the quantum mechanical momentum operator. From here we find the second derivative over the dividing surface to determine the flux squared factors, which are necessary to generate the correlation functions.</a:t>
                  </a:r>
                </a:p>
              </p:txBody>
            </p:sp>
          </mc:Choice>
          <mc:Fallback xmlns="">
            <p:sp>
              <p:nvSpPr>
                <p:cNvPr id="71" name="Content Placeholder 3"/>
                <p:cNvSpPr txBox="1">
                  <a:spLocks noRot="1" noChangeAspect="1" noMove="1" noResize="1" noEditPoints="1" noAdjustHandles="1" noChangeArrowheads="1" noChangeShapeType="1" noTextEdit="1"/>
                </p:cNvSpPr>
                <p:nvPr/>
              </p:nvSpPr>
              <p:spPr>
                <a:xfrm>
                  <a:off x="-2040" y="30597019"/>
                  <a:ext cx="10594047" cy="5355765"/>
                </a:xfrm>
                <a:prstGeom prst="rect">
                  <a:avLst/>
                </a:prstGeom>
                <a:blipFill>
                  <a:blip r:embed="rId5"/>
                  <a:stretch>
                    <a:fillRect/>
                  </a:stretch>
                </a:blipFill>
              </p:spPr>
              <p:txBody>
                <a:bodyPr/>
                <a:lstStyle/>
                <a:p>
                  <a:r>
                    <a:rPr lang="en-US">
                      <a:noFill/>
                    </a:rPr>
                    <a:t> </a:t>
                  </a:r>
                </a:p>
              </p:txBody>
            </p:sp>
          </mc:Fallback>
        </mc:AlternateContent>
        <p:sp>
          <p:nvSpPr>
            <p:cNvPr id="61" name="TextBox 60"/>
            <p:cNvSpPr txBox="1"/>
            <p:nvPr/>
          </p:nvSpPr>
          <p:spPr>
            <a:xfrm>
              <a:off x="10878968" y="34896669"/>
              <a:ext cx="6290754" cy="707886"/>
            </a:xfrm>
            <a:prstGeom prst="rect">
              <a:avLst/>
            </a:prstGeom>
            <a:noFill/>
          </p:spPr>
          <p:txBody>
            <a:bodyPr wrap="square" rtlCol="0">
              <a:spAutoFit/>
            </a:bodyPr>
            <a:lstStyle/>
            <a:p>
              <a:pPr algn="just"/>
              <a:r>
                <a:rPr lang="en-US" sz="2000" dirty="0"/>
                <a:t>Figure 5: Example of an arbitrary reaction and dividing surface.</a:t>
              </a:r>
              <a:endParaRPr lang="en-US" sz="2000" b="1" baseline="30000" dirty="0"/>
            </a:p>
          </p:txBody>
        </p:sp>
        <p:sp>
          <p:nvSpPr>
            <p:cNvPr id="70" name="Rectangle 69"/>
            <p:cNvSpPr/>
            <p:nvPr/>
          </p:nvSpPr>
          <p:spPr>
            <a:xfrm>
              <a:off x="328876" y="29719867"/>
              <a:ext cx="4562467" cy="923330"/>
            </a:xfrm>
            <a:prstGeom prst="rect">
              <a:avLst/>
            </a:prstGeom>
          </p:spPr>
          <p:txBody>
            <a:bodyPr wrap="none">
              <a:spAutoFit/>
            </a:bodyPr>
            <a:lstStyle/>
            <a:p>
              <a:r>
                <a:rPr lang="en-US" sz="5400" dirty="0">
                  <a:solidFill>
                    <a:srgbClr val="0070C0"/>
                  </a:solidFill>
                </a:rPr>
                <a:t>Calculating Flux</a:t>
              </a:r>
            </a:p>
          </p:txBody>
        </p:sp>
      </p:grpSp>
      <p:grpSp>
        <p:nvGrpSpPr>
          <p:cNvPr id="37" name="Group 36">
            <a:extLst>
              <a:ext uri="{FF2B5EF4-FFF2-40B4-BE49-F238E27FC236}">
                <a16:creationId xmlns:a16="http://schemas.microsoft.com/office/drawing/2014/main" id="{BA40948E-3DCB-0A4D-9F8A-77BE462AE94E}"/>
              </a:ext>
            </a:extLst>
          </p:cNvPr>
          <p:cNvGrpSpPr/>
          <p:nvPr/>
        </p:nvGrpSpPr>
        <p:grpSpPr>
          <a:xfrm>
            <a:off x="582639" y="5423640"/>
            <a:ext cx="17337060" cy="7899537"/>
            <a:chOff x="-7812653" y="4878108"/>
            <a:chExt cx="17337060" cy="7899537"/>
          </a:xfrm>
        </p:grpSpPr>
        <p:sp>
          <p:nvSpPr>
            <p:cNvPr id="7" name="TextBox 6"/>
            <p:cNvSpPr txBox="1"/>
            <p:nvPr/>
          </p:nvSpPr>
          <p:spPr>
            <a:xfrm>
              <a:off x="-7812653" y="4878108"/>
              <a:ext cx="12395002" cy="923330"/>
            </a:xfrm>
            <a:prstGeom prst="rect">
              <a:avLst/>
            </a:prstGeom>
            <a:noFill/>
          </p:spPr>
          <p:txBody>
            <a:bodyPr wrap="square" rtlCol="0">
              <a:spAutoFit/>
            </a:bodyPr>
            <a:lstStyle/>
            <a:p>
              <a:r>
                <a:rPr lang="en-US" sz="5400" dirty="0"/>
                <a:t>Introduction	</a:t>
              </a:r>
            </a:p>
          </p:txBody>
        </p:sp>
        <mc:AlternateContent xmlns:mc="http://schemas.openxmlformats.org/markup-compatibility/2006" xmlns:a14="http://schemas.microsoft.com/office/drawing/2010/main">
          <mc:Choice Requires="a14">
            <p:sp>
              <p:nvSpPr>
                <p:cNvPr id="8" name="TextBox 7"/>
                <p:cNvSpPr txBox="1"/>
                <p:nvPr/>
              </p:nvSpPr>
              <p:spPr>
                <a:xfrm>
                  <a:off x="642920" y="4894846"/>
                  <a:ext cx="8881487" cy="7882799"/>
                </a:xfrm>
                <a:prstGeom prst="rect">
                  <a:avLst/>
                </a:prstGeom>
                <a:noFill/>
              </p:spPr>
              <p:txBody>
                <a:bodyPr wrap="square" rtlCol="0">
                  <a:spAutoFit/>
                </a:bodyPr>
                <a:lstStyle/>
                <a:p>
                  <a:pPr algn="just"/>
                  <a:endParaRPr lang="en-US" sz="2800" dirty="0"/>
                </a:p>
                <a:p>
                  <a:pPr algn="just"/>
                  <a:r>
                    <a:rPr lang="en-US" sz="2800" dirty="0"/>
                    <a:t>In the field of kinetics, transition state theory </a:t>
                  </a:r>
                  <a:r>
                    <a:rPr lang="en-US" sz="2800" b="1" dirty="0"/>
                    <a:t>(TST) </a:t>
                  </a:r>
                  <a:r>
                    <a:rPr lang="en-US" sz="2800" dirty="0"/>
                    <a:t>is a well-known method for calculating reaction rates. The theory is classical in nature, however, and does not include quantum mechanical effects. Consequently, the Egorov group is interested in developing a quantum transition state theory </a:t>
                  </a:r>
                  <a:r>
                    <a:rPr lang="en-US" sz="2800" b="1" dirty="0"/>
                    <a:t>(QTST)</a:t>
                  </a:r>
                  <a:r>
                    <a:rPr lang="en-US" sz="2800" dirty="0"/>
                    <a:t> to describe systems where TST models would otherwise fail.  To accomplish this, we compare the rates of effusion found from a quantum mechanical model with the classical results.</a:t>
                  </a:r>
                </a:p>
                <a:p>
                  <a:pPr algn="just"/>
                  <a:endParaRPr lang="en-US" sz="2800" dirty="0"/>
                </a:p>
                <a:p>
                  <a:pPr algn="just"/>
                  <a:r>
                    <a:rPr lang="en-US" sz="2800" dirty="0"/>
                    <a:t>In order to accomplish this, we first begin by confirming the validity of our solver, comparing known results for the particle-in-a-box </a:t>
                  </a:r>
                  <a:r>
                    <a:rPr lang="en-US" sz="2800" b="1" dirty="0"/>
                    <a:t>(PIB)</a:t>
                  </a:r>
                  <a:r>
                    <a:rPr lang="en-US" sz="2800" dirty="0"/>
                    <a:t> system to numeric ones. From there, a slit for effusion was added, and correlation functions were calculated. Lastly, rates were extracted from the flux-side  correlation functions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𝐶</m:t>
                          </m:r>
                        </m:e>
                        <m:sub>
                          <m:r>
                            <a:rPr lang="en-US" sz="2800" b="0" i="1" smtClean="0">
                              <a:latin typeface="Cambria Math" panose="02040503050406030204" pitchFamily="18" charset="0"/>
                            </a:rPr>
                            <m:t>𝑓</m:t>
                          </m:r>
                          <m:r>
                            <a:rPr lang="en-US" sz="2800" b="0" i="1" smtClean="0">
                              <a:latin typeface="Cambria Math" panose="02040503050406030204" pitchFamily="18" charset="0"/>
                            </a:rPr>
                            <m:t>,</m:t>
                          </m:r>
                          <m:r>
                            <a:rPr lang="en-US" sz="2800" b="0" i="1" smtClean="0">
                              <a:latin typeface="Cambria Math" panose="02040503050406030204" pitchFamily="18" charset="0"/>
                            </a:rPr>
                            <m:t>𝑠</m:t>
                          </m:r>
                        </m:sub>
                      </m:sSub>
                    </m:oMath>
                  </a14:m>
                  <a:r>
                    <a:rPr lang="en-US" sz="2800" dirty="0"/>
                    <a:t>) through dividing by the partition function, </a:t>
                  </a:r>
                  <a:r>
                    <a:rPr lang="en-US" sz="2800" dirty="0" err="1"/>
                    <a:t>Q</a:t>
                  </a:r>
                  <a:r>
                    <a:rPr lang="en-US" sz="2800" baseline="-25000" dirty="0" err="1"/>
                    <a:t>r</a:t>
                  </a:r>
                  <a:r>
                    <a:rPr lang="en-US" sz="2800" dirty="0"/>
                    <a:t>(T).</a:t>
                  </a:r>
                </a:p>
              </p:txBody>
            </p:sp>
          </mc:Choice>
          <mc:Fallback xmlns="">
            <p:sp>
              <p:nvSpPr>
                <p:cNvPr id="8" name="TextBox 7"/>
                <p:cNvSpPr txBox="1">
                  <a:spLocks noRot="1" noChangeAspect="1" noMove="1" noResize="1" noEditPoints="1" noAdjustHandles="1" noChangeArrowheads="1" noChangeShapeType="1" noTextEdit="1"/>
                </p:cNvSpPr>
                <p:nvPr/>
              </p:nvSpPr>
              <p:spPr>
                <a:xfrm>
                  <a:off x="642920" y="4894846"/>
                  <a:ext cx="8881487" cy="7882799"/>
                </a:xfrm>
                <a:prstGeom prst="rect">
                  <a:avLst/>
                </a:prstGeom>
                <a:blipFill>
                  <a:blip r:embed="rId6"/>
                  <a:stretch>
                    <a:fillRect l="-1427" r="-1284" b="-965"/>
                  </a:stretch>
                </a:blipFill>
              </p:spPr>
              <p:txBody>
                <a:bodyPr/>
                <a:lstStyle/>
                <a:p>
                  <a:r>
                    <a:rPr lang="en-US">
                      <a:noFill/>
                    </a:rPr>
                    <a:t> </a:t>
                  </a:r>
                </a:p>
              </p:txBody>
            </p:sp>
          </mc:Fallback>
        </mc:AlternateContent>
      </p:grpSp>
      <p:sp>
        <p:nvSpPr>
          <p:cNvPr id="40" name="Rectangle 26">
            <a:extLst>
              <a:ext uri="{FF2B5EF4-FFF2-40B4-BE49-F238E27FC236}">
                <a16:creationId xmlns:a16="http://schemas.microsoft.com/office/drawing/2014/main" id="{F3962F9E-E334-3843-977D-C5E4EDED8060}"/>
              </a:ext>
            </a:extLst>
          </p:cNvPr>
          <p:cNvSpPr>
            <a:spLocks noChangeArrowheads="1"/>
          </p:cNvSpPr>
          <p:nvPr/>
        </p:nvSpPr>
        <p:spPr bwMode="auto">
          <a:xfrm>
            <a:off x="0" y="0"/>
            <a:ext cx="38404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42" name="Group 41">
            <a:extLst>
              <a:ext uri="{FF2B5EF4-FFF2-40B4-BE49-F238E27FC236}">
                <a16:creationId xmlns:a16="http://schemas.microsoft.com/office/drawing/2014/main" id="{F8816D07-F9BB-764B-BD6F-27AA9672D5E0}"/>
              </a:ext>
            </a:extLst>
          </p:cNvPr>
          <p:cNvGrpSpPr/>
          <p:nvPr/>
        </p:nvGrpSpPr>
        <p:grpSpPr>
          <a:xfrm>
            <a:off x="802107" y="19224432"/>
            <a:ext cx="17538032" cy="10075918"/>
            <a:chOff x="725159" y="19658453"/>
            <a:chExt cx="17538032" cy="10075918"/>
          </a:xfrm>
        </p:grpSpPr>
        <p:grpSp>
          <p:nvGrpSpPr>
            <p:cNvPr id="35" name="Group 34">
              <a:extLst>
                <a:ext uri="{FF2B5EF4-FFF2-40B4-BE49-F238E27FC236}">
                  <a16:creationId xmlns:a16="http://schemas.microsoft.com/office/drawing/2014/main" id="{18C469FF-9C21-E548-883D-88BBE5C149FE}"/>
                </a:ext>
              </a:extLst>
            </p:cNvPr>
            <p:cNvGrpSpPr/>
            <p:nvPr/>
          </p:nvGrpSpPr>
          <p:grpSpPr>
            <a:xfrm>
              <a:off x="725159" y="19658453"/>
              <a:ext cx="17538032" cy="9660180"/>
              <a:chOff x="619527" y="19658453"/>
              <a:chExt cx="17538032" cy="9660180"/>
            </a:xfrm>
          </p:grpSpPr>
          <p:sp>
            <p:nvSpPr>
              <p:cNvPr id="63" name="Rectangle 62"/>
              <p:cNvSpPr/>
              <p:nvPr/>
            </p:nvSpPr>
            <p:spPr>
              <a:xfrm>
                <a:off x="619527" y="19658453"/>
                <a:ext cx="17538032" cy="923330"/>
              </a:xfrm>
              <a:prstGeom prst="rect">
                <a:avLst/>
              </a:prstGeom>
            </p:spPr>
            <p:txBody>
              <a:bodyPr wrap="square">
                <a:spAutoFit/>
              </a:bodyPr>
              <a:lstStyle/>
              <a:p>
                <a:r>
                  <a:rPr lang="en-US" sz="5400" dirty="0">
                    <a:solidFill>
                      <a:srgbClr val="0070C0"/>
                    </a:solidFill>
                  </a:rPr>
                  <a:t>Analytical Wavefunctions</a:t>
                </a:r>
              </a:p>
            </p:txBody>
          </p:sp>
          <mc:AlternateContent xmlns:mc="http://schemas.openxmlformats.org/markup-compatibility/2006" xmlns:a14="http://schemas.microsoft.com/office/drawing/2010/main">
            <mc:Choice Requires="a14">
              <p:sp>
                <p:nvSpPr>
                  <p:cNvPr id="90" name="TextBox 89"/>
                  <p:cNvSpPr txBox="1"/>
                  <p:nvPr/>
                </p:nvSpPr>
                <p:spPr>
                  <a:xfrm>
                    <a:off x="8062760" y="26148534"/>
                    <a:ext cx="9304422" cy="3170099"/>
                  </a:xfrm>
                  <a:prstGeom prst="rect">
                    <a:avLst/>
                  </a:prstGeom>
                  <a:noFill/>
                </p:spPr>
                <p:txBody>
                  <a:bodyPr wrap="square" rtlCol="0">
                    <a:spAutoFit/>
                  </a:bodyPr>
                  <a:lstStyle/>
                  <a:p>
                    <a:pPr algn="just"/>
                    <a:endParaRPr lang="en-US" sz="2800" dirty="0"/>
                  </a:p>
                  <a:p>
                    <a:pPr algn="just"/>
                    <a:endParaRPr lang="en-US" sz="2800" dirty="0"/>
                  </a:p>
                  <a:p>
                    <a:pPr algn="just"/>
                    <a:r>
                      <a:rPr lang="en-US" sz="2800" dirty="0"/>
                      <a:t>When a slit is introduced, the solutions to the Schrödinger Equation (</a:t>
                    </a:r>
                    <a14:m>
                      <m:oMath xmlns:m="http://schemas.openxmlformats.org/officeDocument/2006/math">
                        <m:r>
                          <a:rPr lang="en-US" sz="2800" b="0" i="1" smtClean="0">
                            <a:latin typeface="Cambria Math" panose="02040503050406030204" pitchFamily="18" charset="0"/>
                          </a:rPr>
                          <m:t>𝜓</m:t>
                        </m:r>
                      </m:oMath>
                    </a14:m>
                    <a:r>
                      <a:rPr lang="en-US" sz="3200" dirty="0"/>
                      <a:t>) </a:t>
                    </a:r>
                    <a:r>
                      <a:rPr lang="en-US" sz="2800" dirty="0"/>
                      <a:t>change such that the wavefunction primarily exists in the products region, though there is some recrossing to the reactant region at higher energy states, depicted in Figure 4.</a:t>
                    </a:r>
                  </a:p>
                </p:txBody>
              </p:sp>
            </mc:Choice>
            <mc:Fallback xmlns="">
              <p:sp>
                <p:nvSpPr>
                  <p:cNvPr id="90" name="TextBox 89"/>
                  <p:cNvSpPr txBox="1">
                    <a:spLocks noRot="1" noChangeAspect="1" noMove="1" noResize="1" noEditPoints="1" noAdjustHandles="1" noChangeArrowheads="1" noChangeShapeType="1" noTextEdit="1"/>
                  </p:cNvSpPr>
                  <p:nvPr/>
                </p:nvSpPr>
                <p:spPr>
                  <a:xfrm>
                    <a:off x="8062760" y="26148534"/>
                    <a:ext cx="9304422" cy="3170099"/>
                  </a:xfrm>
                  <a:prstGeom prst="rect">
                    <a:avLst/>
                  </a:prstGeom>
                  <a:blipFill>
                    <a:blip r:embed="rId7"/>
                    <a:stretch>
                      <a:fillRect l="-1364" r="-1364" b="-43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1" name="TextBox 80"/>
                  <p:cNvSpPr txBox="1"/>
                  <p:nvPr/>
                </p:nvSpPr>
                <p:spPr>
                  <a:xfrm>
                    <a:off x="8111423" y="19890480"/>
                    <a:ext cx="9620467" cy="6785704"/>
                  </a:xfrm>
                  <a:prstGeom prst="rect">
                    <a:avLst/>
                  </a:prstGeom>
                  <a:noFill/>
                </p:spPr>
                <p:txBody>
                  <a:bodyPr wrap="square" rtlCol="0">
                    <a:spAutoFit/>
                  </a:bodyPr>
                  <a:lstStyle/>
                  <a:p>
                    <a:pPr algn="just"/>
                    <a:r>
                      <a:rPr lang="en-US" sz="2800" dirty="0"/>
                      <a:t>During this process, it was important to ensure the system that was created produced accurate results when compared to the known solution. For the 2D particle in a box:</a:t>
                    </a:r>
                  </a:p>
                  <a:p>
                    <a:pPr algn="just"/>
                    <a:endParaRPr lang="en-US" sz="2800" dirty="0"/>
                  </a:p>
                  <a:p>
                    <a:pPr algn="just"/>
                    <a14:m>
                      <m:oMathPara xmlns:m="http://schemas.openxmlformats.org/officeDocument/2006/math">
                        <m:oMathParaPr>
                          <m:jc m:val="centerGroup"/>
                        </m:oMathParaPr>
                        <m:oMath xmlns:m="http://schemas.openxmlformats.org/officeDocument/2006/math">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𝐻</m:t>
                              </m:r>
                            </m:e>
                          </m:acc>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ℏ</m:t>
                                  </m:r>
                                </m:e>
                                <m:sup>
                                  <m:r>
                                    <a:rPr lang="en-US" sz="2800" b="0" i="1" smtClean="0">
                                      <a:latin typeface="Cambria Math" panose="02040503050406030204" pitchFamily="18" charset="0"/>
                                    </a:rPr>
                                    <m:t>2</m:t>
                                  </m:r>
                                </m:sup>
                              </m:sSup>
                            </m:num>
                            <m:den>
                              <m:r>
                                <a:rPr lang="en-US" sz="2800" b="0" i="1" smtClean="0">
                                  <a:latin typeface="Cambria Math" panose="02040503050406030204" pitchFamily="18" charset="0"/>
                                </a:rPr>
                                <m:t>2</m:t>
                              </m:r>
                              <m:r>
                                <a:rPr lang="en-US" sz="2800" b="0" i="1" smtClean="0">
                                  <a:latin typeface="Cambria Math" panose="02040503050406030204" pitchFamily="18" charset="0"/>
                                </a:rPr>
                                <m:t>𝑚</m:t>
                              </m:r>
                            </m:den>
                          </m:f>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m:t>
                                      </m:r>
                                    </m:e>
                                    <m:sup>
                                      <m:r>
                                        <a:rPr lang="en-US" sz="2800" b="0" i="1" smtClean="0">
                                          <a:latin typeface="Cambria Math" panose="02040503050406030204" pitchFamily="18" charset="0"/>
                                        </a:rPr>
                                        <m:t>2</m:t>
                                      </m:r>
                                    </m:sup>
                                  </m:sSup>
                                </m:num>
                                <m:den>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𝑥</m:t>
                                      </m:r>
                                    </m:e>
                                    <m:sup>
                                      <m:r>
                                        <a:rPr lang="en-US" sz="2800" b="0" i="1" smtClean="0">
                                          <a:latin typeface="Cambria Math" panose="02040503050406030204" pitchFamily="18" charset="0"/>
                                        </a:rPr>
                                        <m:t>2</m:t>
                                      </m:r>
                                    </m:sup>
                                  </m:sSup>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m:t>
                                      </m:r>
                                    </m:e>
                                    <m:sup>
                                      <m:r>
                                        <a:rPr lang="en-US" sz="2800" b="0" i="1" smtClean="0">
                                          <a:latin typeface="Cambria Math" panose="02040503050406030204" pitchFamily="18" charset="0"/>
                                        </a:rPr>
                                        <m:t>2</m:t>
                                      </m:r>
                                    </m:sup>
                                  </m:sSup>
                                </m:num>
                                <m:den>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𝑦</m:t>
                                      </m:r>
                                    </m:e>
                                    <m:sup>
                                      <m:r>
                                        <a:rPr lang="en-US" sz="2800" b="0" i="1" smtClean="0">
                                          <a:latin typeface="Cambria Math" panose="02040503050406030204" pitchFamily="18" charset="0"/>
                                        </a:rPr>
                                        <m:t>2</m:t>
                                      </m:r>
                                    </m:sup>
                                  </m:sSup>
                                </m:den>
                              </m:f>
                            </m:e>
                          </m:d>
                        </m:oMath>
                      </m:oMathPara>
                    </a14:m>
                    <a:endParaRPr lang="en-US" sz="2800" b="0" dirty="0"/>
                  </a:p>
                  <a:p>
                    <a:pPr algn="just"/>
                    <a:endParaRPr lang="en-US" sz="2800" b="0" dirty="0"/>
                  </a:p>
                  <a:p>
                    <a:pPr/>
                    <a14:m>
                      <m:oMathPara xmlns:m="http://schemas.openxmlformats.org/officeDocument/2006/math">
                        <m:oMathParaPr>
                          <m:jc m:val="center"/>
                        </m:oMathParaPr>
                        <m:oMath xmlns:m="http://schemas.openxmlformats.org/officeDocument/2006/math">
                          <m:sSub>
                            <m:sSubPr>
                              <m:ctrlPr>
                                <a:rPr lang="en-US" sz="2800" b="0" i="1" dirty="0" smtClean="0">
                                  <a:latin typeface="Cambria Math" panose="02040503050406030204" pitchFamily="18" charset="0"/>
                                </a:rPr>
                              </m:ctrlPr>
                            </m:sSubPr>
                            <m:e>
                              <m:r>
                                <m:rPr>
                                  <m:sty m:val="p"/>
                                </m:rPr>
                                <a:rPr lang="en-US" sz="2800" b="0" i="0" dirty="0" smtClean="0">
                                  <a:latin typeface="Cambria Math" panose="02040503050406030204" pitchFamily="18" charset="0"/>
                                </a:rPr>
                                <m:t>Ψ</m:t>
                              </m:r>
                            </m:e>
                            <m:sub>
                              <m:r>
                                <m:rPr>
                                  <m:sty m:val="p"/>
                                </m:rPr>
                                <a:rPr lang="en-US" sz="2800" b="0" i="0" dirty="0" smtClean="0">
                                  <a:latin typeface="Cambria Math" panose="02040503050406030204" pitchFamily="18" charset="0"/>
                                </a:rPr>
                                <m:t>nx</m:t>
                              </m:r>
                              <m:r>
                                <a:rPr lang="en-US" sz="2800" b="0" i="0" dirty="0" smtClean="0">
                                  <a:latin typeface="Cambria Math" panose="02040503050406030204" pitchFamily="18" charset="0"/>
                                </a:rPr>
                                <m:t>,</m:t>
                              </m:r>
                              <m:r>
                                <m:rPr>
                                  <m:sty m:val="p"/>
                                </m:rPr>
                                <a:rPr lang="en-US" sz="2800" b="0" i="0" dirty="0" smtClean="0">
                                  <a:latin typeface="Cambria Math" panose="02040503050406030204" pitchFamily="18" charset="0"/>
                                </a:rPr>
                                <m:t>ny</m:t>
                              </m:r>
                            </m:sub>
                          </m:sSub>
                          <m:r>
                            <a:rPr lang="en-US" sz="2800" b="0" i="1" dirty="0" smtClean="0">
                              <a:latin typeface="Cambria Math" panose="02040503050406030204" pitchFamily="18" charset="0"/>
                            </a:rPr>
                            <m:t>=</m:t>
                          </m:r>
                          <m:f>
                            <m:fPr>
                              <m:ctrlPr>
                                <a:rPr lang="en-US" sz="2800" b="0" i="1" dirty="0" smtClean="0">
                                  <a:latin typeface="Cambria Math" panose="02040503050406030204" pitchFamily="18" charset="0"/>
                                </a:rPr>
                              </m:ctrlPr>
                            </m:fPr>
                            <m:num>
                              <m:r>
                                <a:rPr lang="en-US" sz="2800" b="0" i="1" dirty="0" smtClean="0">
                                  <a:latin typeface="Cambria Math" panose="02040503050406030204" pitchFamily="18" charset="0"/>
                                </a:rPr>
                                <m:t>2</m:t>
                              </m:r>
                            </m:num>
                            <m:den>
                              <m:r>
                                <a:rPr lang="en-US" sz="2800" b="0" i="1" dirty="0" smtClean="0">
                                  <a:latin typeface="Cambria Math" panose="02040503050406030204" pitchFamily="18" charset="0"/>
                                </a:rPr>
                                <m:t>𝐿</m:t>
                              </m:r>
                            </m:den>
                          </m:f>
                          <m:func>
                            <m:funcPr>
                              <m:ctrlPr>
                                <a:rPr lang="en-US" sz="2800" b="0" i="1" dirty="0" smtClean="0">
                                  <a:latin typeface="Cambria Math" panose="02040503050406030204" pitchFamily="18" charset="0"/>
                                </a:rPr>
                              </m:ctrlPr>
                            </m:funcPr>
                            <m:fName>
                              <m:r>
                                <m:rPr>
                                  <m:sty m:val="p"/>
                                </m:rPr>
                                <a:rPr lang="en-US" sz="2800" b="0" i="0" dirty="0" smtClean="0">
                                  <a:latin typeface="Cambria Math" panose="02040503050406030204" pitchFamily="18" charset="0"/>
                                </a:rPr>
                                <m:t>sin</m:t>
                              </m:r>
                            </m:fName>
                            <m:e>
                              <m:d>
                                <m:dPr>
                                  <m:ctrlPr>
                                    <a:rPr lang="en-US" sz="2800" b="0" i="1" dirty="0" smtClean="0">
                                      <a:latin typeface="Cambria Math" panose="02040503050406030204" pitchFamily="18" charset="0"/>
                                    </a:rPr>
                                  </m:ctrlPr>
                                </m:dPr>
                                <m:e>
                                  <m:f>
                                    <m:fPr>
                                      <m:ctrlPr>
                                        <a:rPr lang="en-US" sz="2800" b="0" i="1" dirty="0" smtClean="0">
                                          <a:latin typeface="Cambria Math" panose="02040503050406030204" pitchFamily="18" charset="0"/>
                                        </a:rPr>
                                      </m:ctrlPr>
                                    </m:fPr>
                                    <m:num>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𝑛</m:t>
                                          </m:r>
                                        </m:e>
                                        <m:sub>
                                          <m:r>
                                            <a:rPr lang="en-US" sz="2800" b="0" i="1" dirty="0" smtClean="0">
                                              <a:latin typeface="Cambria Math" panose="02040503050406030204" pitchFamily="18" charset="0"/>
                                            </a:rPr>
                                            <m:t>𝑥</m:t>
                                          </m:r>
                                        </m:sub>
                                      </m:sSub>
                                      <m:r>
                                        <a:rPr lang="en-US" sz="2800" b="0" i="1" dirty="0" smtClean="0">
                                          <a:latin typeface="Cambria Math" panose="02040503050406030204" pitchFamily="18" charset="0"/>
                                        </a:rPr>
                                        <m:t>𝜋</m:t>
                                      </m:r>
                                      <m:r>
                                        <a:rPr lang="en-US" sz="2800" b="0" i="1" dirty="0" smtClean="0">
                                          <a:latin typeface="Cambria Math" panose="02040503050406030204" pitchFamily="18" charset="0"/>
                                        </a:rPr>
                                        <m:t>𝑥</m:t>
                                      </m:r>
                                    </m:num>
                                    <m:den>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𝐿</m:t>
                                          </m:r>
                                        </m:e>
                                        <m:sub>
                                          <m:r>
                                            <a:rPr lang="en-US" sz="2800" b="0" i="1" dirty="0" smtClean="0">
                                              <a:latin typeface="Cambria Math" panose="02040503050406030204" pitchFamily="18" charset="0"/>
                                            </a:rPr>
                                            <m:t>𝑥</m:t>
                                          </m:r>
                                        </m:sub>
                                      </m:sSub>
                                    </m:den>
                                  </m:f>
                                </m:e>
                              </m:d>
                            </m:e>
                          </m:func>
                          <m:func>
                            <m:funcPr>
                              <m:ctrlPr>
                                <a:rPr lang="en-US" sz="2800" i="1" dirty="0">
                                  <a:latin typeface="Cambria Math" panose="02040503050406030204" pitchFamily="18" charset="0"/>
                                </a:rPr>
                              </m:ctrlPr>
                            </m:funcPr>
                            <m:fName>
                              <m:r>
                                <m:rPr>
                                  <m:sty m:val="p"/>
                                </m:rPr>
                                <a:rPr lang="en-US" sz="2800" dirty="0">
                                  <a:latin typeface="Cambria Math" panose="02040503050406030204" pitchFamily="18" charset="0"/>
                                </a:rPr>
                                <m:t>sin</m:t>
                              </m:r>
                            </m:fName>
                            <m:e>
                              <m:d>
                                <m:dPr>
                                  <m:ctrlPr>
                                    <a:rPr lang="en-US" sz="2800" i="1" dirty="0">
                                      <a:latin typeface="Cambria Math" panose="02040503050406030204" pitchFamily="18" charset="0"/>
                                    </a:rPr>
                                  </m:ctrlPr>
                                </m:dPr>
                                <m:e>
                                  <m:f>
                                    <m:fPr>
                                      <m:ctrlPr>
                                        <a:rPr lang="en-US" sz="2800" i="1" dirty="0">
                                          <a:latin typeface="Cambria Math" panose="02040503050406030204" pitchFamily="18" charset="0"/>
                                        </a:rPr>
                                      </m:ctrlPr>
                                    </m:fPr>
                                    <m:num>
                                      <m:sSub>
                                        <m:sSubPr>
                                          <m:ctrlPr>
                                            <a:rPr lang="en-US" sz="2800" i="1" dirty="0">
                                              <a:latin typeface="Cambria Math" panose="02040503050406030204" pitchFamily="18" charset="0"/>
                                            </a:rPr>
                                          </m:ctrlPr>
                                        </m:sSubPr>
                                        <m:e>
                                          <m:r>
                                            <a:rPr lang="en-US" sz="2800" i="1" dirty="0">
                                              <a:latin typeface="Cambria Math" panose="02040503050406030204" pitchFamily="18" charset="0"/>
                                            </a:rPr>
                                            <m:t>𝑛</m:t>
                                          </m:r>
                                        </m:e>
                                        <m:sub>
                                          <m:r>
                                            <a:rPr lang="en-US" sz="2800" b="0" i="1" dirty="0" smtClean="0">
                                              <a:latin typeface="Cambria Math" panose="02040503050406030204" pitchFamily="18" charset="0"/>
                                            </a:rPr>
                                            <m:t>𝑦</m:t>
                                          </m:r>
                                        </m:sub>
                                      </m:sSub>
                                      <m:r>
                                        <a:rPr lang="en-US" sz="2800" i="1" dirty="0">
                                          <a:latin typeface="Cambria Math" panose="02040503050406030204" pitchFamily="18" charset="0"/>
                                        </a:rPr>
                                        <m:t>𝜋</m:t>
                                      </m:r>
                                      <m:r>
                                        <a:rPr lang="en-US" sz="2800" i="1" dirty="0">
                                          <a:latin typeface="Cambria Math" panose="02040503050406030204" pitchFamily="18" charset="0"/>
                                        </a:rPr>
                                        <m:t>𝑥</m:t>
                                      </m:r>
                                    </m:num>
                                    <m:den>
                                      <m:sSub>
                                        <m:sSubPr>
                                          <m:ctrlPr>
                                            <a:rPr lang="en-US" sz="2800" i="1" dirty="0">
                                              <a:latin typeface="Cambria Math" panose="02040503050406030204" pitchFamily="18" charset="0"/>
                                            </a:rPr>
                                          </m:ctrlPr>
                                        </m:sSubPr>
                                        <m:e>
                                          <m:r>
                                            <a:rPr lang="en-US" sz="2800" i="1" dirty="0">
                                              <a:latin typeface="Cambria Math" panose="02040503050406030204" pitchFamily="18" charset="0"/>
                                            </a:rPr>
                                            <m:t>𝐿</m:t>
                                          </m:r>
                                        </m:e>
                                        <m:sub>
                                          <m:r>
                                            <a:rPr lang="en-US" sz="2800" b="0" i="1" dirty="0" smtClean="0">
                                              <a:latin typeface="Cambria Math" panose="02040503050406030204" pitchFamily="18" charset="0"/>
                                            </a:rPr>
                                            <m:t>𝑦</m:t>
                                          </m:r>
                                        </m:sub>
                                      </m:sSub>
                                    </m:den>
                                  </m:f>
                                </m:e>
                              </m:d>
                            </m:e>
                          </m:func>
                        </m:oMath>
                      </m:oMathPara>
                    </a14:m>
                    <a:endParaRPr lang="en-US" sz="2800" b="0" dirty="0"/>
                  </a:p>
                  <a:p>
                    <a:pPr algn="just"/>
                    <a:endParaRPr lang="en-US" sz="2800" dirty="0"/>
                  </a:p>
                  <a:p>
                    <a:pPr algn="just"/>
                    <a:r>
                      <a:rPr lang="en-US" sz="2800" dirty="0"/>
                      <a:t>When we compared our numeric solutions to the analytical one, we found marginal error at the corners of the box, but insignificant error in the center and toward the edges as depicted in Figure 3. We then moved on to the slit system, which has no analytical solutions.</a:t>
                    </a:r>
                    <a:endParaRPr lang="en-US" sz="2800" b="0" dirty="0"/>
                  </a:p>
                </p:txBody>
              </p:sp>
            </mc:Choice>
            <mc:Fallback xmlns="">
              <p:sp>
                <p:nvSpPr>
                  <p:cNvPr id="81" name="TextBox 80"/>
                  <p:cNvSpPr txBox="1">
                    <a:spLocks noRot="1" noChangeAspect="1" noMove="1" noResize="1" noEditPoints="1" noAdjustHandles="1" noChangeArrowheads="1" noChangeShapeType="1" noTextEdit="1"/>
                  </p:cNvSpPr>
                  <p:nvPr/>
                </p:nvSpPr>
                <p:spPr>
                  <a:xfrm>
                    <a:off x="8111423" y="19890480"/>
                    <a:ext cx="9620467" cy="6785704"/>
                  </a:xfrm>
                  <a:prstGeom prst="rect">
                    <a:avLst/>
                  </a:prstGeom>
                  <a:blipFill>
                    <a:blip r:embed="rId8"/>
                    <a:stretch>
                      <a:fillRect l="-1319" t="-1121" r="-1319" b="-1682"/>
                    </a:stretch>
                  </a:blipFill>
                </p:spPr>
                <p:txBody>
                  <a:bodyPr/>
                  <a:lstStyle/>
                  <a:p>
                    <a:r>
                      <a:rPr lang="en-US">
                        <a:noFill/>
                      </a:rPr>
                      <a:t> </a:t>
                    </a:r>
                  </a:p>
                </p:txBody>
              </p:sp>
            </mc:Fallback>
          </mc:AlternateContent>
          <p:sp>
            <p:nvSpPr>
              <p:cNvPr id="77" name="TextBox 76"/>
              <p:cNvSpPr txBox="1"/>
              <p:nvPr/>
            </p:nvSpPr>
            <p:spPr>
              <a:xfrm>
                <a:off x="824377" y="24609671"/>
                <a:ext cx="6308243" cy="707886"/>
              </a:xfrm>
              <a:prstGeom prst="rect">
                <a:avLst/>
              </a:prstGeom>
              <a:noFill/>
            </p:spPr>
            <p:txBody>
              <a:bodyPr wrap="square" rtlCol="0" anchor="b">
                <a:spAutoFit/>
              </a:bodyPr>
              <a:lstStyle/>
              <a:p>
                <a:pPr marL="19050" indent="-19050"/>
                <a:r>
                  <a:rPr lang="en-US" sz="2000" dirty="0"/>
                  <a:t>Figure 3: Percent error of numeric solution for the 2D particle in a box  relative to the analytic solution.</a:t>
                </a:r>
                <a:endParaRPr lang="en-US" sz="2000" baseline="-25000" dirty="0"/>
              </a:p>
            </p:txBody>
          </p:sp>
        </p:grpSp>
        <p:sp>
          <p:nvSpPr>
            <p:cNvPr id="428" name="TextBox 427">
              <a:extLst>
                <a:ext uri="{FF2B5EF4-FFF2-40B4-BE49-F238E27FC236}">
                  <a16:creationId xmlns:a16="http://schemas.microsoft.com/office/drawing/2014/main" id="{4A151D9C-2495-AB48-AD7A-C675300CD801}"/>
                </a:ext>
              </a:extLst>
            </p:cNvPr>
            <p:cNvSpPr txBox="1"/>
            <p:nvPr/>
          </p:nvSpPr>
          <p:spPr>
            <a:xfrm>
              <a:off x="725159" y="28410932"/>
              <a:ext cx="6187358" cy="1323439"/>
            </a:xfrm>
            <a:prstGeom prst="rect">
              <a:avLst/>
            </a:prstGeom>
            <a:noFill/>
          </p:spPr>
          <p:txBody>
            <a:bodyPr wrap="square" rtlCol="0" anchor="b">
              <a:spAutoFit/>
            </a:bodyPr>
            <a:lstStyle/>
            <a:p>
              <a:pPr marL="26988" indent="-26988"/>
              <a:r>
                <a:rPr lang="en-US" sz="2000" dirty="0"/>
                <a:t>Figure 4: The 10</a:t>
              </a:r>
              <a:r>
                <a:rPr lang="en-US" sz="2000" baseline="30000" dirty="0"/>
                <a:t>th</a:t>
              </a:r>
              <a:r>
                <a:rPr lang="en-US" sz="2000" dirty="0"/>
                <a:t> excited state of the particle in a box system in the presence of a slit. For an insufficiently large system, recrossing into the reactant region occurs at high energy.</a:t>
              </a:r>
              <a:endParaRPr lang="en-US" sz="2000" baseline="-25000" dirty="0"/>
            </a:p>
          </p:txBody>
        </p:sp>
      </p:grpSp>
      <mc:AlternateContent xmlns:mc="http://schemas.openxmlformats.org/markup-compatibility/2006" xmlns:a14="http://schemas.microsoft.com/office/drawing/2010/main">
        <mc:Choice Requires="a14">
          <p:sp>
            <p:nvSpPr>
              <p:cNvPr id="62" name="Content Placeholder 3"/>
              <p:cNvSpPr txBox="1">
                <a:spLocks/>
              </p:cNvSpPr>
              <p:nvPr/>
            </p:nvSpPr>
            <p:spPr>
              <a:xfrm>
                <a:off x="18067177" y="6021744"/>
                <a:ext cx="18572759" cy="7442554"/>
              </a:xfrm>
              <a:prstGeom prst="rect">
                <a:avLst/>
              </a:prstGeom>
            </p:spPr>
            <p:txBody>
              <a:bodyPr vert="horz" lIns="428460" tIns="214230" rIns="428460" bIns="214230" rtlCol="0">
                <a:noAutofit/>
              </a:bodyPr>
              <a:lstStyle/>
              <a:p>
                <a:pPr lvl="0" algn="just">
                  <a:spcBef>
                    <a:spcPct val="20000"/>
                  </a:spcBef>
                  <a:defRPr/>
                </a:pPr>
                <a:r>
                  <a:rPr kumimoji="0" lang="en-US" sz="2400" b="0" i="0" u="none" strike="noStrike" kern="1200" cap="none" spc="0" normalizeH="0" baseline="0" noProof="0" dirty="0">
                    <a:ln>
                      <a:noFill/>
                    </a:ln>
                    <a:effectLst/>
                    <a:uLnTx/>
                    <a:uFillTx/>
                    <a:ea typeface="+mn-ea"/>
                    <a:cs typeface="+mn-cs"/>
                  </a:rPr>
                  <a:t>Correlation functions </a:t>
                </a:r>
                <a:r>
                  <a:rPr lang="en-US" sz="2400" dirty="0"/>
                  <a:t>provide information about how closely two variables are related. We are particularly interested in the flux-side and side-side correlation functions, which elucidate the relationship between how many particles have crossed the dividing surface and how many particles are on the product side at a given time.</a:t>
                </a:r>
                <a:r>
                  <a:rPr lang="en-US" sz="2400" baseline="30000" dirty="0"/>
                  <a:t>1</a:t>
                </a:r>
                <a:endParaRPr kumimoji="0" lang="en-US" sz="2400" i="0" u="none" strike="noStrike" kern="1200" cap="none" spc="0" normalizeH="0" baseline="0" noProof="0" dirty="0">
                  <a:ln>
                    <a:noFill/>
                  </a:ln>
                  <a:effectLst/>
                  <a:uLnTx/>
                  <a:uFillTx/>
                  <a:ea typeface="+mn-ea"/>
                  <a:cs typeface="+mn-cs"/>
                </a:endParaRPr>
              </a:p>
              <a:p>
                <a:pPr algn="just">
                  <a:spcBef>
                    <a:spcPct val="20000"/>
                  </a:spcBef>
                  <a:defRPr/>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𝑓</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e>
                      </m:d>
                      <m:r>
                        <a:rPr lang="en-US" sz="2400" b="0" i="1" smtClean="0">
                          <a:latin typeface="Cambria Math" panose="02040503050406030204" pitchFamily="18" charset="0"/>
                        </a:rPr>
                        <m:t>=</m:t>
                      </m:r>
                      <m:r>
                        <a:rPr lang="en-US" sz="2400" b="0" i="1" smtClean="0">
                          <a:latin typeface="Cambria Math" panose="02040503050406030204" pitchFamily="18" charset="0"/>
                        </a:rPr>
                        <m:t>𝑇𝑟</m:t>
                      </m:r>
                      <m:r>
                        <a:rPr lang="en-US" sz="2400" b="0" i="1" smtClean="0">
                          <a:latin typeface="Cambria Math" panose="02040503050406030204" pitchFamily="18" charset="0"/>
                        </a:rPr>
                        <m:t>[</m:t>
                      </m:r>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𝐹</m:t>
                          </m:r>
                        </m:e>
                      </m:acc>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exp</m:t>
                          </m:r>
                        </m:fName>
                        <m:e>
                          <m:d>
                            <m:dPr>
                              <m:ctrlPr>
                                <a:rPr lang="en-US" sz="2400" b="0" i="1" smtClean="0">
                                  <a:latin typeface="Cambria Math" panose="02040503050406030204" pitchFamily="18" charset="0"/>
                                </a:rPr>
                              </m:ctrlPr>
                            </m:dPr>
                            <m:e>
                              <m:f>
                                <m:fPr>
                                  <m:ctrlPr>
                                    <a:rPr lang="en-US" sz="2400" b="0" i="1" smtClean="0">
                                      <a:latin typeface="Cambria Math" panose="02040503050406030204" pitchFamily="18" charset="0"/>
                                    </a:rPr>
                                  </m:ctrlPr>
                                </m:fPr>
                                <m:num>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𝑖𝐻</m:t>
                                      </m:r>
                                    </m:e>
                                  </m:acc>
                                  <m:r>
                                    <a:rPr lang="en-US" sz="2400" b="0" i="1" smtClean="0">
                                      <a:latin typeface="Cambria Math" panose="02040503050406030204" pitchFamily="18" charset="0"/>
                                    </a:rPr>
                                    <m:t>𝑡</m:t>
                                  </m:r>
                                </m:num>
                                <m:den>
                                  <m:r>
                                    <a:rPr lang="en-US" sz="2400" b="0" i="1" smtClean="0">
                                      <a:latin typeface="Cambria Math" panose="02040503050406030204" pitchFamily="18" charset="0"/>
                                    </a:rPr>
                                    <m:t>ℏ</m:t>
                                  </m:r>
                                </m:den>
                              </m:f>
                            </m:e>
                          </m:d>
                        </m:e>
                      </m:func>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exp</m:t>
                          </m:r>
                        </m:fName>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𝛽</m:t>
                                  </m:r>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𝐻</m:t>
                                      </m:r>
                                    </m:e>
                                  </m:acc>
                                </m:num>
                                <m:den>
                                  <m:r>
                                    <a:rPr lang="en-US" sz="2400" b="0" i="1" smtClean="0">
                                      <a:latin typeface="Cambria Math" panose="02040503050406030204" pitchFamily="18" charset="0"/>
                                    </a:rPr>
                                    <m:t>2</m:t>
                                  </m:r>
                                </m:den>
                              </m:f>
                            </m:e>
                          </m:d>
                        </m:e>
                      </m:func>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𝐹</m:t>
                          </m:r>
                        </m:e>
                      </m:acc>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exp</m:t>
                          </m:r>
                        </m:fName>
                        <m:e>
                          <m:d>
                            <m:dPr>
                              <m:ctrlPr>
                                <a:rPr lang="en-US" sz="2400" i="1">
                                  <a:latin typeface="Cambria Math" panose="02040503050406030204" pitchFamily="18" charset="0"/>
                                </a:rPr>
                              </m:ctrlPr>
                            </m:dPr>
                            <m:e>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𝛽</m:t>
                                  </m:r>
                                  <m:acc>
                                    <m:accPr>
                                      <m:chr m:val="̂"/>
                                      <m:ctrlPr>
                                        <a:rPr lang="en-US" sz="2400" i="1">
                                          <a:latin typeface="Cambria Math" panose="02040503050406030204" pitchFamily="18" charset="0"/>
                                        </a:rPr>
                                      </m:ctrlPr>
                                    </m:accPr>
                                    <m:e>
                                      <m:r>
                                        <a:rPr lang="en-US" sz="2400" i="1">
                                          <a:latin typeface="Cambria Math" panose="02040503050406030204" pitchFamily="18" charset="0"/>
                                        </a:rPr>
                                        <m:t>𝐻</m:t>
                                      </m:r>
                                    </m:e>
                                  </m:acc>
                                </m:num>
                                <m:den>
                                  <m:r>
                                    <a:rPr lang="en-US" sz="2400" i="1">
                                      <a:latin typeface="Cambria Math" panose="02040503050406030204" pitchFamily="18" charset="0"/>
                                    </a:rPr>
                                    <m:t>2</m:t>
                                  </m:r>
                                </m:den>
                              </m:f>
                            </m:e>
                          </m:d>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exp</m:t>
                              </m:r>
                            </m:fName>
                            <m:e>
                              <m:d>
                                <m:dPr>
                                  <m:ctrlPr>
                                    <a:rPr lang="en-US" sz="2400" i="1">
                                      <a:latin typeface="Cambria Math" panose="02040503050406030204" pitchFamily="18" charset="0"/>
                                    </a:rPr>
                                  </m:ctrlPr>
                                </m:dPr>
                                <m:e>
                                  <m:f>
                                    <m:fPr>
                                      <m:ctrlPr>
                                        <a:rPr lang="en-US" sz="2400" i="1">
                                          <a:latin typeface="Cambria Math" panose="02040503050406030204" pitchFamily="18" charset="0"/>
                                        </a:rPr>
                                      </m:ctrlPr>
                                    </m:fPr>
                                    <m:num>
                                      <m:acc>
                                        <m:accPr>
                                          <m:chr m:val="̂"/>
                                          <m:ctrlPr>
                                            <a:rPr lang="en-US" sz="2400" i="1">
                                              <a:latin typeface="Cambria Math" panose="02040503050406030204" pitchFamily="18" charset="0"/>
                                            </a:rPr>
                                          </m:ctrlPr>
                                        </m:accPr>
                                        <m:e>
                                          <m:r>
                                            <a:rPr lang="en-US" sz="2400" i="1">
                                              <a:latin typeface="Cambria Math" panose="02040503050406030204" pitchFamily="18" charset="0"/>
                                            </a:rPr>
                                            <m:t>𝑖𝐻</m:t>
                                          </m:r>
                                        </m:e>
                                      </m:acc>
                                      <m:r>
                                        <a:rPr lang="en-US" sz="2400" i="1">
                                          <a:latin typeface="Cambria Math" panose="02040503050406030204" pitchFamily="18" charset="0"/>
                                        </a:rPr>
                                        <m:t>𝑡</m:t>
                                      </m:r>
                                    </m:num>
                                    <m:den>
                                      <m:r>
                                        <a:rPr lang="en-US" sz="2400" i="1">
                                          <a:latin typeface="Cambria Math" panose="02040503050406030204" pitchFamily="18" charset="0"/>
                                        </a:rPr>
                                        <m:t>ℏ</m:t>
                                      </m:r>
                                    </m:den>
                                  </m:f>
                                </m:e>
                              </m:d>
                            </m:e>
                          </m:func>
                          <m:r>
                            <a:rPr lang="en-US" sz="2400" b="0" i="1" smtClean="0">
                              <a:latin typeface="Cambria Math" panose="02040503050406030204" pitchFamily="18" charset="0"/>
                            </a:rPr>
                            <m:t>] </m:t>
                          </m:r>
                        </m:e>
                      </m:func>
                    </m:oMath>
                  </m:oMathPara>
                </a14:m>
                <a:endParaRPr lang="en-US" sz="2400" b="0" dirty="0"/>
              </a:p>
              <a:p>
                <a:pPr algn="just">
                  <a:spcBef>
                    <a:spcPct val="20000"/>
                  </a:spcBef>
                  <a:defRPr/>
                </a:pPr>
                <a:endParaRPr lang="en-US" sz="2400" b="0" dirty="0"/>
              </a:p>
              <a:p>
                <a:pPr algn="just">
                  <a:spcBef>
                    <a:spcPct val="20000"/>
                  </a:spcBef>
                  <a:defRPr/>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𝐶</m:t>
                          </m:r>
                        </m:e>
                        <m:sub>
                          <m:r>
                            <a:rPr lang="en-US" sz="2400" i="1">
                              <a:latin typeface="Cambria Math" panose="02040503050406030204" pitchFamily="18" charset="0"/>
                            </a:rPr>
                            <m:t>𝑓</m:t>
                          </m:r>
                          <m:r>
                            <a:rPr lang="en-US" sz="2400" b="0" i="1" smtClean="0">
                              <a:latin typeface="Cambria Math" panose="02040503050406030204" pitchFamily="18" charset="0"/>
                            </a:rPr>
                            <m:t>,</m:t>
                          </m:r>
                          <m:r>
                            <a:rPr lang="en-US" sz="2400" b="0" i="1" smtClean="0">
                              <a:latin typeface="Cambria Math" panose="02040503050406030204" pitchFamily="18" charset="0"/>
                            </a:rPr>
                            <m:t>𝑠</m:t>
                          </m:r>
                        </m:sub>
                      </m:sSub>
                      <m:d>
                        <m:dPr>
                          <m:ctrlPr>
                            <a:rPr lang="en-US" sz="2400" i="1">
                              <a:latin typeface="Cambria Math" panose="02040503050406030204" pitchFamily="18" charset="0"/>
                            </a:rPr>
                          </m:ctrlPr>
                        </m:dPr>
                        <m:e>
                          <m:r>
                            <a:rPr lang="en-US" sz="2400" i="1">
                              <a:latin typeface="Cambria Math" panose="02040503050406030204" pitchFamily="18" charset="0"/>
                            </a:rPr>
                            <m:t>𝑡</m:t>
                          </m:r>
                        </m:e>
                      </m:d>
                      <m:r>
                        <a:rPr lang="en-US" sz="2400" i="1">
                          <a:latin typeface="Cambria Math" panose="02040503050406030204" pitchFamily="18" charset="0"/>
                        </a:rPr>
                        <m:t>=</m:t>
                      </m:r>
                      <m:r>
                        <a:rPr lang="en-US" sz="2400" i="1">
                          <a:latin typeface="Cambria Math" panose="02040503050406030204" pitchFamily="18" charset="0"/>
                        </a:rPr>
                        <m:t>𝑇𝑟</m:t>
                      </m:r>
                      <m:r>
                        <a:rPr lang="en-US" sz="2400" i="1">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𝐹</m:t>
                          </m:r>
                        </m:e>
                      </m:acc>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exp</m:t>
                          </m:r>
                        </m:fName>
                        <m:e>
                          <m:d>
                            <m:dPr>
                              <m:ctrlPr>
                                <a:rPr lang="en-US" sz="2400" i="1">
                                  <a:latin typeface="Cambria Math" panose="02040503050406030204" pitchFamily="18" charset="0"/>
                                </a:rPr>
                              </m:ctrlPr>
                            </m:dPr>
                            <m:e>
                              <m:f>
                                <m:fPr>
                                  <m:ctrlPr>
                                    <a:rPr lang="en-US" sz="2400" i="1">
                                      <a:latin typeface="Cambria Math" panose="02040503050406030204" pitchFamily="18" charset="0"/>
                                    </a:rPr>
                                  </m:ctrlPr>
                                </m:fPr>
                                <m:num>
                                  <m:acc>
                                    <m:accPr>
                                      <m:chr m:val="̂"/>
                                      <m:ctrlPr>
                                        <a:rPr lang="en-US" sz="2400" i="1">
                                          <a:latin typeface="Cambria Math" panose="02040503050406030204" pitchFamily="18" charset="0"/>
                                        </a:rPr>
                                      </m:ctrlPr>
                                    </m:accPr>
                                    <m:e>
                                      <m:r>
                                        <a:rPr lang="en-US" sz="2400" i="1">
                                          <a:latin typeface="Cambria Math" panose="02040503050406030204" pitchFamily="18" charset="0"/>
                                        </a:rPr>
                                        <m:t>𝑖𝐻</m:t>
                                      </m:r>
                                    </m:e>
                                  </m:acc>
                                  <m:r>
                                    <a:rPr lang="en-US" sz="2400" i="1">
                                      <a:latin typeface="Cambria Math" panose="02040503050406030204" pitchFamily="18" charset="0"/>
                                    </a:rPr>
                                    <m:t>𝑡</m:t>
                                  </m:r>
                                </m:num>
                                <m:den>
                                  <m:r>
                                    <a:rPr lang="en-US" sz="2400" i="1">
                                      <a:latin typeface="Cambria Math" panose="02040503050406030204" pitchFamily="18" charset="0"/>
                                    </a:rPr>
                                    <m:t>ℏ</m:t>
                                  </m:r>
                                </m:den>
                              </m:f>
                            </m:e>
                          </m:d>
                        </m:e>
                      </m:func>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exp</m:t>
                          </m:r>
                        </m:fName>
                        <m:e>
                          <m:d>
                            <m:dPr>
                              <m:ctrlPr>
                                <a:rPr lang="en-US" sz="2400" i="1">
                                  <a:latin typeface="Cambria Math" panose="02040503050406030204" pitchFamily="18" charset="0"/>
                                </a:rPr>
                              </m:ctrlPr>
                            </m:dPr>
                            <m:e>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𝛽</m:t>
                                  </m:r>
                                  <m:acc>
                                    <m:accPr>
                                      <m:chr m:val="̂"/>
                                      <m:ctrlPr>
                                        <a:rPr lang="en-US" sz="2400" i="1">
                                          <a:latin typeface="Cambria Math" panose="02040503050406030204" pitchFamily="18" charset="0"/>
                                        </a:rPr>
                                      </m:ctrlPr>
                                    </m:accPr>
                                    <m:e>
                                      <m:r>
                                        <a:rPr lang="en-US" sz="2400" i="1">
                                          <a:latin typeface="Cambria Math" panose="02040503050406030204" pitchFamily="18" charset="0"/>
                                        </a:rPr>
                                        <m:t>𝐻</m:t>
                                      </m:r>
                                    </m:e>
                                  </m:acc>
                                </m:num>
                                <m:den>
                                  <m:r>
                                    <a:rPr lang="en-US" sz="2400" i="1">
                                      <a:latin typeface="Cambria Math" panose="02040503050406030204" pitchFamily="18" charset="0"/>
                                    </a:rPr>
                                    <m:t>2</m:t>
                                  </m:r>
                                </m:den>
                              </m:f>
                            </m:e>
                          </m:d>
                        </m:e>
                      </m:func>
                      <m:acc>
                        <m:accPr>
                          <m:chr m:val="̂"/>
                          <m:ctrlPr>
                            <a:rPr lang="en-US" sz="2400" i="1">
                              <a:latin typeface="Cambria Math" panose="02040503050406030204" pitchFamily="18" charset="0"/>
                            </a:rPr>
                          </m:ctrlPr>
                        </m:accPr>
                        <m:e>
                          <m:r>
                            <a:rPr lang="en-US" sz="2400" b="0" i="1" smtClean="0">
                              <a:latin typeface="Cambria Math" panose="02040503050406030204" pitchFamily="18" charset="0"/>
                            </a:rPr>
                            <m:t>h</m:t>
                          </m:r>
                        </m:e>
                      </m:acc>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exp</m:t>
                          </m:r>
                        </m:fName>
                        <m:e>
                          <m:d>
                            <m:dPr>
                              <m:ctrlPr>
                                <a:rPr lang="en-US" sz="2400" i="1">
                                  <a:latin typeface="Cambria Math" panose="02040503050406030204" pitchFamily="18" charset="0"/>
                                </a:rPr>
                              </m:ctrlPr>
                            </m:dPr>
                            <m:e>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𝛽</m:t>
                                  </m:r>
                                  <m:acc>
                                    <m:accPr>
                                      <m:chr m:val="̂"/>
                                      <m:ctrlPr>
                                        <a:rPr lang="en-US" sz="2400" i="1">
                                          <a:latin typeface="Cambria Math" panose="02040503050406030204" pitchFamily="18" charset="0"/>
                                        </a:rPr>
                                      </m:ctrlPr>
                                    </m:accPr>
                                    <m:e>
                                      <m:r>
                                        <a:rPr lang="en-US" sz="2400" i="1">
                                          <a:latin typeface="Cambria Math" panose="02040503050406030204" pitchFamily="18" charset="0"/>
                                        </a:rPr>
                                        <m:t>𝐻</m:t>
                                      </m:r>
                                    </m:e>
                                  </m:acc>
                                </m:num>
                                <m:den>
                                  <m:r>
                                    <a:rPr lang="en-US" sz="2400" i="1">
                                      <a:latin typeface="Cambria Math" panose="02040503050406030204" pitchFamily="18" charset="0"/>
                                    </a:rPr>
                                    <m:t>2</m:t>
                                  </m:r>
                                </m:den>
                              </m:f>
                            </m:e>
                          </m:d>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exp</m:t>
                              </m:r>
                            </m:fName>
                            <m:e>
                              <m:d>
                                <m:dPr>
                                  <m:ctrlPr>
                                    <a:rPr lang="en-US" sz="2400" i="1">
                                      <a:latin typeface="Cambria Math" panose="02040503050406030204" pitchFamily="18" charset="0"/>
                                    </a:rPr>
                                  </m:ctrlPr>
                                </m:dPr>
                                <m:e>
                                  <m:f>
                                    <m:fPr>
                                      <m:ctrlPr>
                                        <a:rPr lang="en-US" sz="2400" i="1">
                                          <a:latin typeface="Cambria Math" panose="02040503050406030204" pitchFamily="18" charset="0"/>
                                        </a:rPr>
                                      </m:ctrlPr>
                                    </m:fPr>
                                    <m:num>
                                      <m:acc>
                                        <m:accPr>
                                          <m:chr m:val="̂"/>
                                          <m:ctrlPr>
                                            <a:rPr lang="en-US" sz="2400" i="1">
                                              <a:latin typeface="Cambria Math" panose="02040503050406030204" pitchFamily="18" charset="0"/>
                                            </a:rPr>
                                          </m:ctrlPr>
                                        </m:accPr>
                                        <m:e>
                                          <m:r>
                                            <a:rPr lang="en-US" sz="2400" i="1">
                                              <a:latin typeface="Cambria Math" panose="02040503050406030204" pitchFamily="18" charset="0"/>
                                            </a:rPr>
                                            <m:t>𝑖𝐻</m:t>
                                          </m:r>
                                        </m:e>
                                      </m:acc>
                                      <m:r>
                                        <a:rPr lang="en-US" sz="2400" i="1">
                                          <a:latin typeface="Cambria Math" panose="02040503050406030204" pitchFamily="18" charset="0"/>
                                        </a:rPr>
                                        <m:t>𝑡</m:t>
                                      </m:r>
                                    </m:num>
                                    <m:den>
                                      <m:r>
                                        <a:rPr lang="en-US" sz="2400" i="1">
                                          <a:latin typeface="Cambria Math" panose="02040503050406030204" pitchFamily="18" charset="0"/>
                                        </a:rPr>
                                        <m:t>ℏ</m:t>
                                      </m:r>
                                    </m:den>
                                  </m:f>
                                </m:e>
                              </m:d>
                            </m:e>
                          </m:func>
                          <m:r>
                            <a:rPr lang="en-US" sz="2400" i="1">
                              <a:latin typeface="Cambria Math" panose="02040503050406030204" pitchFamily="18" charset="0"/>
                            </a:rPr>
                            <m:t>] </m:t>
                          </m:r>
                        </m:e>
                      </m:func>
                    </m:oMath>
                  </m:oMathPara>
                </a14:m>
                <a:endParaRPr lang="en-US" sz="2400" dirty="0"/>
              </a:p>
              <a:p>
                <a:pPr algn="just">
                  <a:spcBef>
                    <a:spcPct val="20000"/>
                  </a:spcBef>
                  <a:defRPr/>
                </a:pPr>
                <a:endParaRPr lang="en-US" sz="2400" dirty="0"/>
              </a:p>
              <a:p>
                <a:pPr algn="just">
                  <a:spcBef>
                    <a:spcPct val="20000"/>
                  </a:spcBef>
                  <a:defRPr/>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𝐶</m:t>
                          </m:r>
                        </m:e>
                        <m:sub>
                          <m:r>
                            <a:rPr lang="en-US" sz="2400" b="0" i="1" smtClean="0">
                              <a:latin typeface="Cambria Math" panose="02040503050406030204" pitchFamily="18" charset="0"/>
                            </a:rPr>
                            <m:t>𝑠</m:t>
                          </m:r>
                        </m:sub>
                      </m:sSub>
                      <m:d>
                        <m:dPr>
                          <m:ctrlPr>
                            <a:rPr lang="en-US" sz="2400" i="1">
                              <a:latin typeface="Cambria Math" panose="02040503050406030204" pitchFamily="18" charset="0"/>
                            </a:rPr>
                          </m:ctrlPr>
                        </m:dPr>
                        <m:e>
                          <m:r>
                            <a:rPr lang="en-US" sz="2400" i="1">
                              <a:latin typeface="Cambria Math" panose="02040503050406030204" pitchFamily="18" charset="0"/>
                            </a:rPr>
                            <m:t>𝑡</m:t>
                          </m:r>
                        </m:e>
                      </m:d>
                      <m:r>
                        <a:rPr lang="en-US" sz="2400" i="1">
                          <a:latin typeface="Cambria Math" panose="02040503050406030204" pitchFamily="18" charset="0"/>
                        </a:rPr>
                        <m:t>=</m:t>
                      </m:r>
                      <m:r>
                        <a:rPr lang="en-US" sz="2400" i="1">
                          <a:latin typeface="Cambria Math" panose="02040503050406030204" pitchFamily="18" charset="0"/>
                        </a:rPr>
                        <m:t>𝑇𝑟</m:t>
                      </m:r>
                      <m:r>
                        <a:rPr lang="en-US" sz="2400" i="1">
                          <a:latin typeface="Cambria Math" panose="02040503050406030204" pitchFamily="18" charset="0"/>
                        </a:rPr>
                        <m:t>[</m:t>
                      </m:r>
                      <m:acc>
                        <m:accPr>
                          <m:chr m:val="̂"/>
                          <m:ctrlPr>
                            <a:rPr lang="en-US" sz="2400" i="1">
                              <a:latin typeface="Cambria Math" panose="02040503050406030204" pitchFamily="18" charset="0"/>
                            </a:rPr>
                          </m:ctrlPr>
                        </m:accPr>
                        <m:e>
                          <m:r>
                            <a:rPr lang="en-US" sz="2400" b="0" i="1" smtClean="0">
                              <a:latin typeface="Cambria Math" panose="02040503050406030204" pitchFamily="18" charset="0"/>
                            </a:rPr>
                            <m:t>h</m:t>
                          </m:r>
                        </m:e>
                      </m:acc>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exp</m:t>
                          </m:r>
                        </m:fName>
                        <m:e>
                          <m:d>
                            <m:dPr>
                              <m:ctrlPr>
                                <a:rPr lang="en-US" sz="2400" i="1">
                                  <a:latin typeface="Cambria Math" panose="02040503050406030204" pitchFamily="18" charset="0"/>
                                </a:rPr>
                              </m:ctrlPr>
                            </m:dPr>
                            <m:e>
                              <m:f>
                                <m:fPr>
                                  <m:ctrlPr>
                                    <a:rPr lang="en-US" sz="2400" i="1">
                                      <a:latin typeface="Cambria Math" panose="02040503050406030204" pitchFamily="18" charset="0"/>
                                    </a:rPr>
                                  </m:ctrlPr>
                                </m:fPr>
                                <m:num>
                                  <m:acc>
                                    <m:accPr>
                                      <m:chr m:val="̂"/>
                                      <m:ctrlPr>
                                        <a:rPr lang="en-US" sz="2400" i="1">
                                          <a:latin typeface="Cambria Math" panose="02040503050406030204" pitchFamily="18" charset="0"/>
                                        </a:rPr>
                                      </m:ctrlPr>
                                    </m:accPr>
                                    <m:e>
                                      <m:r>
                                        <a:rPr lang="en-US" sz="2400" b="0" i="1" smtClean="0">
                                          <a:latin typeface="Cambria Math" panose="02040503050406030204" pitchFamily="18" charset="0"/>
                                        </a:rPr>
                                        <m:t>𝑖𝐻</m:t>
                                      </m:r>
                                    </m:e>
                                  </m:acc>
                                  <m:r>
                                    <a:rPr lang="en-US" sz="2400" i="1">
                                      <a:latin typeface="Cambria Math" panose="02040503050406030204" pitchFamily="18" charset="0"/>
                                    </a:rPr>
                                    <m:t>𝑡</m:t>
                                  </m:r>
                                </m:num>
                                <m:den>
                                  <m:r>
                                    <a:rPr lang="en-US" sz="2400" i="1">
                                      <a:latin typeface="Cambria Math" panose="02040503050406030204" pitchFamily="18" charset="0"/>
                                    </a:rPr>
                                    <m:t>ℏ</m:t>
                                  </m:r>
                                </m:den>
                              </m:f>
                            </m:e>
                          </m:d>
                        </m:e>
                      </m:func>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exp</m:t>
                          </m:r>
                        </m:fName>
                        <m:e>
                          <m:d>
                            <m:dPr>
                              <m:ctrlPr>
                                <a:rPr lang="en-US" sz="2400" i="1">
                                  <a:latin typeface="Cambria Math" panose="02040503050406030204" pitchFamily="18" charset="0"/>
                                </a:rPr>
                              </m:ctrlPr>
                            </m:dPr>
                            <m:e>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𝛽</m:t>
                                  </m:r>
                                  <m:acc>
                                    <m:accPr>
                                      <m:chr m:val="̂"/>
                                      <m:ctrlPr>
                                        <a:rPr lang="en-US" sz="2400" i="1">
                                          <a:latin typeface="Cambria Math" panose="02040503050406030204" pitchFamily="18" charset="0"/>
                                        </a:rPr>
                                      </m:ctrlPr>
                                    </m:accPr>
                                    <m:e>
                                      <m:r>
                                        <a:rPr lang="en-US" sz="2400" i="1">
                                          <a:latin typeface="Cambria Math" panose="02040503050406030204" pitchFamily="18" charset="0"/>
                                        </a:rPr>
                                        <m:t>𝐻</m:t>
                                      </m:r>
                                    </m:e>
                                  </m:acc>
                                </m:num>
                                <m:den>
                                  <m:r>
                                    <a:rPr lang="en-US" sz="2400" i="1">
                                      <a:latin typeface="Cambria Math" panose="02040503050406030204" pitchFamily="18" charset="0"/>
                                    </a:rPr>
                                    <m:t>2</m:t>
                                  </m:r>
                                </m:den>
                              </m:f>
                            </m:e>
                          </m:d>
                        </m:e>
                      </m:func>
                      <m:acc>
                        <m:accPr>
                          <m:chr m:val="̂"/>
                          <m:ctrlPr>
                            <a:rPr lang="en-US" sz="2400" i="1">
                              <a:latin typeface="Cambria Math" panose="02040503050406030204" pitchFamily="18" charset="0"/>
                            </a:rPr>
                          </m:ctrlPr>
                        </m:accPr>
                        <m:e>
                          <m:r>
                            <a:rPr lang="en-US" sz="2400" b="0" i="1" smtClean="0">
                              <a:latin typeface="Cambria Math" panose="02040503050406030204" pitchFamily="18" charset="0"/>
                            </a:rPr>
                            <m:t>h</m:t>
                          </m:r>
                        </m:e>
                      </m:acc>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exp</m:t>
                          </m:r>
                        </m:fName>
                        <m:e>
                          <m:d>
                            <m:dPr>
                              <m:ctrlPr>
                                <a:rPr lang="en-US" sz="2400" i="1">
                                  <a:latin typeface="Cambria Math" panose="02040503050406030204" pitchFamily="18" charset="0"/>
                                </a:rPr>
                              </m:ctrlPr>
                            </m:dPr>
                            <m:e>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𝛽</m:t>
                                  </m:r>
                                  <m:acc>
                                    <m:accPr>
                                      <m:chr m:val="̂"/>
                                      <m:ctrlPr>
                                        <a:rPr lang="en-US" sz="2400" i="1">
                                          <a:latin typeface="Cambria Math" panose="02040503050406030204" pitchFamily="18" charset="0"/>
                                        </a:rPr>
                                      </m:ctrlPr>
                                    </m:accPr>
                                    <m:e>
                                      <m:r>
                                        <a:rPr lang="en-US" sz="2400" i="1">
                                          <a:latin typeface="Cambria Math" panose="02040503050406030204" pitchFamily="18" charset="0"/>
                                        </a:rPr>
                                        <m:t>𝐻</m:t>
                                      </m:r>
                                    </m:e>
                                  </m:acc>
                                </m:num>
                                <m:den>
                                  <m:r>
                                    <a:rPr lang="en-US" sz="2400" i="1">
                                      <a:latin typeface="Cambria Math" panose="02040503050406030204" pitchFamily="18" charset="0"/>
                                    </a:rPr>
                                    <m:t>2</m:t>
                                  </m:r>
                                </m:den>
                              </m:f>
                            </m:e>
                          </m:d>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exp</m:t>
                              </m:r>
                            </m:fName>
                            <m:e>
                              <m:d>
                                <m:dPr>
                                  <m:ctrlPr>
                                    <a:rPr lang="en-US" sz="2400" i="1">
                                      <a:latin typeface="Cambria Math" panose="02040503050406030204" pitchFamily="18" charset="0"/>
                                    </a:rPr>
                                  </m:ctrlPr>
                                </m:dPr>
                                <m:e>
                                  <m:f>
                                    <m:fPr>
                                      <m:ctrlPr>
                                        <a:rPr lang="en-US" sz="2400" i="1">
                                          <a:latin typeface="Cambria Math" panose="02040503050406030204" pitchFamily="18" charset="0"/>
                                        </a:rPr>
                                      </m:ctrlPr>
                                    </m:fPr>
                                    <m:num>
                                      <m:acc>
                                        <m:accPr>
                                          <m:chr m:val="̂"/>
                                          <m:ctrlPr>
                                            <a:rPr lang="en-US" sz="2400" i="1">
                                              <a:latin typeface="Cambria Math" panose="02040503050406030204" pitchFamily="18" charset="0"/>
                                            </a:rPr>
                                          </m:ctrlPr>
                                        </m:accPr>
                                        <m:e>
                                          <m:r>
                                            <a:rPr lang="en-US" sz="2400" i="1">
                                              <a:latin typeface="Cambria Math" panose="02040503050406030204" pitchFamily="18" charset="0"/>
                                            </a:rPr>
                                            <m:t>𝑖𝐻</m:t>
                                          </m:r>
                                        </m:e>
                                      </m:acc>
                                      <m:r>
                                        <a:rPr lang="en-US" sz="2400" i="1">
                                          <a:latin typeface="Cambria Math" panose="02040503050406030204" pitchFamily="18" charset="0"/>
                                        </a:rPr>
                                        <m:t>𝑡</m:t>
                                      </m:r>
                                    </m:num>
                                    <m:den>
                                      <m:r>
                                        <a:rPr lang="en-US" sz="2400" i="1">
                                          <a:latin typeface="Cambria Math" panose="02040503050406030204" pitchFamily="18" charset="0"/>
                                        </a:rPr>
                                        <m:t>ℏ</m:t>
                                      </m:r>
                                    </m:den>
                                  </m:f>
                                </m:e>
                              </m:d>
                            </m:e>
                          </m:func>
                          <m:r>
                            <a:rPr lang="en-US" sz="2400" i="1">
                              <a:latin typeface="Cambria Math" panose="02040503050406030204" pitchFamily="18" charset="0"/>
                            </a:rPr>
                            <m:t>] </m:t>
                          </m:r>
                        </m:e>
                      </m:func>
                    </m:oMath>
                  </m:oMathPara>
                </a14:m>
                <a:endParaRPr lang="en-US" sz="2400" dirty="0"/>
              </a:p>
              <a:p>
                <a:pPr algn="just">
                  <a:spcBef>
                    <a:spcPct val="20000"/>
                  </a:spcBef>
                  <a:defRPr/>
                </a:pPr>
                <a:endParaRPr lang="en-US" sz="2400" b="0" i="1" dirty="0">
                  <a:latin typeface="Cambria Math" panose="02040503050406030204" pitchFamily="18" charset="0"/>
                </a:endParaRPr>
              </a:p>
              <a:p>
                <a:pPr algn="just">
                  <a:spcBef>
                    <a:spcPct val="20000"/>
                  </a:spcBef>
                  <a:defRPr/>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𝐶</m:t>
                          </m:r>
                        </m:e>
                        <m:sub>
                          <m:r>
                            <a:rPr lang="en-US" sz="2800" b="0" i="1" smtClean="0">
                              <a:latin typeface="Cambria Math" panose="02040503050406030204" pitchFamily="18" charset="0"/>
                            </a:rPr>
                            <m:t>𝑓</m:t>
                          </m:r>
                        </m:sub>
                      </m:sSub>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𝐶</m:t>
                              </m:r>
                            </m:e>
                          </m:acc>
                        </m:e>
                        <m:sub>
                          <m:r>
                            <a:rPr lang="en-US" sz="2800" b="0" i="1" smtClean="0">
                              <a:latin typeface="Cambria Math" panose="02040503050406030204" pitchFamily="18" charset="0"/>
                            </a:rPr>
                            <m:t>𝑓</m:t>
                          </m:r>
                          <m:r>
                            <a:rPr lang="en-US" sz="2800" b="0" i="1" smtClean="0">
                              <a:latin typeface="Cambria Math" panose="02040503050406030204" pitchFamily="18" charset="0"/>
                            </a:rPr>
                            <m:t>,</m:t>
                          </m:r>
                          <m:r>
                            <a:rPr lang="en-US" sz="2800" b="0" i="1" smtClean="0">
                              <a:latin typeface="Cambria Math" panose="02040503050406030204" pitchFamily="18" charset="0"/>
                            </a:rPr>
                            <m:t>𝑠</m:t>
                          </m:r>
                        </m:sub>
                      </m:sSub>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en-US" sz="2800" b="0" i="1" smtClean="0">
                          <a:latin typeface="Cambria Math" panose="02040503050406030204" pitchFamily="18" charset="0"/>
                        </a:rPr>
                        <m:t>=</m:t>
                      </m:r>
                      <m:sSub>
                        <m:sSubPr>
                          <m:ctrlPr>
                            <a:rPr lang="en-US" sz="2800" b="0" i="1" dirty="0" smtClean="0">
                              <a:latin typeface="Cambria Math" panose="02040503050406030204" pitchFamily="18" charset="0"/>
                            </a:rPr>
                          </m:ctrlPr>
                        </m:sSub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𝐶</m:t>
                              </m:r>
                            </m:e>
                          </m:acc>
                        </m:e>
                        <m:sub>
                          <m:r>
                            <a:rPr lang="en-US" sz="2800" b="0" i="1" dirty="0" smtClean="0">
                              <a:latin typeface="Cambria Math" panose="02040503050406030204" pitchFamily="18" charset="0"/>
                            </a:rPr>
                            <m:t>𝑠</m:t>
                          </m:r>
                        </m:sub>
                      </m:sSub>
                      <m:d>
                        <m:dPr>
                          <m:ctrlPr>
                            <a:rPr lang="en-US" sz="2800" b="0" i="1" dirty="0" smtClean="0">
                              <a:latin typeface="Cambria Math" panose="02040503050406030204" pitchFamily="18" charset="0"/>
                            </a:rPr>
                          </m:ctrlPr>
                        </m:dPr>
                        <m:e>
                          <m:r>
                            <a:rPr lang="en-US" sz="2800" b="0" i="1" dirty="0" smtClean="0">
                              <a:latin typeface="Cambria Math" panose="02040503050406030204" pitchFamily="18" charset="0"/>
                            </a:rPr>
                            <m:t>𝑡</m:t>
                          </m:r>
                        </m:e>
                      </m:d>
                      <m:r>
                        <a:rPr lang="en-US" sz="2800" b="0" i="1" dirty="0" smtClean="0">
                          <a:latin typeface="Cambria Math" panose="02040503050406030204" pitchFamily="18" charset="0"/>
                        </a:rPr>
                        <m:t> </m:t>
                      </m:r>
                    </m:oMath>
                  </m:oMathPara>
                </a14:m>
                <a:endParaRPr lang="en-US" sz="2800" b="0" i="1" dirty="0">
                  <a:latin typeface="Cambria Math" panose="02040503050406030204" pitchFamily="18" charset="0"/>
                </a:endParaRPr>
              </a:p>
              <a:p>
                <a:pPr algn="just">
                  <a:spcBef>
                    <a:spcPct val="20000"/>
                  </a:spcBef>
                  <a:defRPr/>
                </a:pPr>
                <a:endParaRPr lang="en-US" sz="2400" b="0" i="1" dirty="0">
                  <a:latin typeface="Cambria Math" panose="02040503050406030204" pitchFamily="18" charset="0"/>
                </a:endParaRPr>
              </a:p>
              <a:p>
                <a:pPr algn="just">
                  <a:spcBef>
                    <a:spcPct val="20000"/>
                  </a:spcBef>
                  <a:defRPr/>
                </a:pPr>
                <a:endParaRPr lang="en-US" sz="2400" b="0" i="1" dirty="0">
                  <a:latin typeface="Cambria Math" panose="02040503050406030204" pitchFamily="18" charset="0"/>
                </a:endParaRPr>
              </a:p>
              <a:p>
                <a:pPr algn="just">
                  <a:spcBef>
                    <a:spcPct val="20000"/>
                  </a:spcBef>
                  <a:defRPr/>
                </a:pPr>
                <a:endParaRPr lang="en-US" sz="2400" dirty="0"/>
              </a:p>
            </p:txBody>
          </p:sp>
        </mc:Choice>
        <mc:Fallback xmlns="">
          <p:sp>
            <p:nvSpPr>
              <p:cNvPr id="62" name="Content Placeholder 3"/>
              <p:cNvSpPr txBox="1">
                <a:spLocks noRot="1" noChangeAspect="1" noMove="1" noResize="1" noEditPoints="1" noAdjustHandles="1" noChangeArrowheads="1" noChangeShapeType="1" noTextEdit="1"/>
              </p:cNvSpPr>
              <p:nvPr/>
            </p:nvSpPr>
            <p:spPr>
              <a:xfrm>
                <a:off x="18067177" y="6021744"/>
                <a:ext cx="18572759" cy="7442554"/>
              </a:xfrm>
              <a:prstGeom prst="rect">
                <a:avLst/>
              </a:prstGeom>
              <a:blipFill>
                <a:blip r:embed="rId9"/>
                <a:stretch>
                  <a:fillRect/>
                </a:stretch>
              </a:blipFill>
            </p:spPr>
            <p:txBody>
              <a:bodyPr/>
              <a:lstStyle/>
              <a:p>
                <a:r>
                  <a:rPr lang="en-US">
                    <a:noFill/>
                  </a:rPr>
                  <a:t> </a:t>
                </a:r>
              </a:p>
            </p:txBody>
          </p:sp>
        </mc:Fallback>
      </mc:AlternateContent>
      <p:sp>
        <p:nvSpPr>
          <p:cNvPr id="65" name="Rectangle 64"/>
          <p:cNvSpPr/>
          <p:nvPr/>
        </p:nvSpPr>
        <p:spPr>
          <a:xfrm>
            <a:off x="18277610" y="5423640"/>
            <a:ext cx="9245884" cy="923330"/>
          </a:xfrm>
          <a:prstGeom prst="rect">
            <a:avLst/>
          </a:prstGeom>
        </p:spPr>
        <p:txBody>
          <a:bodyPr wrap="square">
            <a:spAutoFit/>
          </a:bodyPr>
          <a:lstStyle/>
          <a:p>
            <a:r>
              <a:rPr lang="en-US" sz="5400" dirty="0">
                <a:solidFill>
                  <a:srgbClr val="FF0000"/>
                </a:solidFill>
              </a:rPr>
              <a:t>Correlation Functions</a:t>
            </a:r>
          </a:p>
        </p:txBody>
      </p:sp>
      <p:sp>
        <p:nvSpPr>
          <p:cNvPr id="101" name="Rectangle 100"/>
          <p:cNvSpPr/>
          <p:nvPr/>
        </p:nvSpPr>
        <p:spPr>
          <a:xfrm>
            <a:off x="18377433" y="23053666"/>
            <a:ext cx="13787537" cy="923330"/>
          </a:xfrm>
          <a:prstGeom prst="rect">
            <a:avLst/>
          </a:prstGeom>
        </p:spPr>
        <p:txBody>
          <a:bodyPr wrap="square">
            <a:spAutoFit/>
          </a:bodyPr>
          <a:lstStyle/>
          <a:p>
            <a:r>
              <a:rPr lang="en-US" sz="5400" dirty="0">
                <a:solidFill>
                  <a:srgbClr val="7030A0"/>
                </a:solidFill>
              </a:rPr>
              <a:t>Reaction Rates</a:t>
            </a:r>
          </a:p>
        </p:txBody>
      </p:sp>
      <p:sp>
        <p:nvSpPr>
          <p:cNvPr id="708" name="TextBox 707">
            <a:extLst>
              <a:ext uri="{FF2B5EF4-FFF2-40B4-BE49-F238E27FC236}">
                <a16:creationId xmlns:a16="http://schemas.microsoft.com/office/drawing/2014/main" id="{A08A5010-4089-4C4E-AF74-39940F4284FC}"/>
              </a:ext>
            </a:extLst>
          </p:cNvPr>
          <p:cNvSpPr txBox="1"/>
          <p:nvPr/>
        </p:nvSpPr>
        <p:spPr>
          <a:xfrm>
            <a:off x="885097" y="11061082"/>
            <a:ext cx="7745051" cy="400110"/>
          </a:xfrm>
          <a:prstGeom prst="rect">
            <a:avLst/>
          </a:prstGeom>
          <a:noFill/>
        </p:spPr>
        <p:txBody>
          <a:bodyPr wrap="square" rtlCol="0">
            <a:spAutoFit/>
          </a:bodyPr>
          <a:lstStyle/>
          <a:p>
            <a:pPr algn="just"/>
            <a:r>
              <a:rPr lang="en-US" sz="2000" dirty="0"/>
              <a:t>Figure 1: Third excited state of </a:t>
            </a:r>
            <a:r>
              <a:rPr lang="el-GR" sz="2000" dirty="0"/>
              <a:t>ψ</a:t>
            </a:r>
            <a:r>
              <a:rPr lang="en-US" sz="2000" baseline="-25000" dirty="0"/>
              <a:t>PIB</a:t>
            </a:r>
            <a:r>
              <a:rPr lang="en-US" sz="2000" dirty="0"/>
              <a:t> in the presence of a slit. </a:t>
            </a:r>
          </a:p>
        </p:txBody>
      </p:sp>
      <p:sp>
        <p:nvSpPr>
          <p:cNvPr id="715" name="TextBox 714">
            <a:extLst>
              <a:ext uri="{FF2B5EF4-FFF2-40B4-BE49-F238E27FC236}">
                <a16:creationId xmlns:a16="http://schemas.microsoft.com/office/drawing/2014/main" id="{3BBD84C6-299A-5942-9C91-9BC0AB6D6589}"/>
              </a:ext>
            </a:extLst>
          </p:cNvPr>
          <p:cNvSpPr txBox="1"/>
          <p:nvPr/>
        </p:nvSpPr>
        <p:spPr>
          <a:xfrm>
            <a:off x="304800" y="36145113"/>
            <a:ext cx="37899448" cy="1015663"/>
          </a:xfrm>
          <a:prstGeom prst="rect">
            <a:avLst/>
          </a:prstGeom>
          <a:noFill/>
        </p:spPr>
        <p:txBody>
          <a:bodyPr wrap="square" rtlCol="0">
            <a:spAutoFit/>
          </a:bodyPr>
          <a:lstStyle/>
          <a:p>
            <a:pPr algn="l" fontAlgn="base"/>
            <a:r>
              <a:rPr lang="en-US" sz="2000" b="1" dirty="0"/>
              <a:t>(1)</a:t>
            </a:r>
            <a:r>
              <a:rPr lang="en-US" sz="800" b="0" i="0" dirty="0">
                <a:solidFill>
                  <a:srgbClr val="1A1A1A"/>
                </a:solidFill>
                <a:effectLst/>
                <a:latin typeface="Helvetica" pitchFamily="2" charset="0"/>
              </a:rPr>
              <a:t> </a:t>
            </a:r>
            <a:r>
              <a:rPr lang="en-US" sz="2000" b="0" i="0" dirty="0">
                <a:effectLst/>
              </a:rPr>
              <a:t>W. H. Miller, S. D. Schwartz,  J. W. Tromp, </a:t>
            </a:r>
            <a:r>
              <a:rPr lang="en-US" sz="2000" b="0" i="1" dirty="0">
                <a:effectLst/>
              </a:rPr>
              <a:t>J. Chem. Phys.</a:t>
            </a:r>
            <a:r>
              <a:rPr lang="en-US" sz="2000" b="0" i="0" dirty="0">
                <a:effectLst/>
              </a:rPr>
              <a:t> 79, 4889 (1983)</a:t>
            </a:r>
            <a:r>
              <a:rPr lang="en-US" sz="2000" dirty="0"/>
              <a:t>.</a:t>
            </a:r>
            <a:r>
              <a:rPr lang="en-US" sz="2000" b="1" dirty="0"/>
              <a:t> </a:t>
            </a:r>
            <a:br>
              <a:rPr lang="en-US" sz="2000" b="0" i="0" dirty="0">
                <a:solidFill>
                  <a:srgbClr val="1A1A1A"/>
                </a:solidFill>
                <a:effectLst/>
              </a:rPr>
            </a:br>
            <a:endParaRPr lang="en-US" sz="2000" b="0" i="0" dirty="0">
              <a:solidFill>
                <a:srgbClr val="1A1A1A"/>
              </a:solidFill>
              <a:effectLst/>
            </a:endParaRPr>
          </a:p>
          <a:p>
            <a:pPr algn="l" fontAlgn="base"/>
            <a:endParaRPr lang="en-US" sz="2000" dirty="0"/>
          </a:p>
        </p:txBody>
      </p:sp>
      <p:pic>
        <p:nvPicPr>
          <p:cNvPr id="3" name="Picture 2">
            <a:extLst>
              <a:ext uri="{FF2B5EF4-FFF2-40B4-BE49-F238E27FC236}">
                <a16:creationId xmlns:a16="http://schemas.microsoft.com/office/drawing/2014/main" id="{1D60AB32-0749-BA14-0417-E509388C1DD4}"/>
              </a:ext>
            </a:extLst>
          </p:cNvPr>
          <p:cNvPicPr>
            <a:picLocks noChangeAspect="1"/>
          </p:cNvPicPr>
          <p:nvPr/>
        </p:nvPicPr>
        <p:blipFill>
          <a:blip r:embed="rId10"/>
          <a:stretch>
            <a:fillRect/>
          </a:stretch>
        </p:blipFill>
        <p:spPr>
          <a:xfrm>
            <a:off x="10335260" y="13909864"/>
            <a:ext cx="7731917" cy="2458083"/>
          </a:xfrm>
          <a:prstGeom prst="rect">
            <a:avLst/>
          </a:prstGeom>
        </p:spPr>
      </p:pic>
      <p:pic>
        <p:nvPicPr>
          <p:cNvPr id="12" name="Picture 11">
            <a:extLst>
              <a:ext uri="{FF2B5EF4-FFF2-40B4-BE49-F238E27FC236}">
                <a16:creationId xmlns:a16="http://schemas.microsoft.com/office/drawing/2014/main" id="{E94ADB53-5EE5-1ACC-89C4-90AA97F4A2B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30852" y="20143123"/>
            <a:ext cx="6723454" cy="4031109"/>
          </a:xfrm>
          <a:prstGeom prst="rect">
            <a:avLst/>
          </a:prstGeom>
        </p:spPr>
      </p:pic>
      <p:pic>
        <p:nvPicPr>
          <p:cNvPr id="24" name="Picture 23">
            <a:extLst>
              <a:ext uri="{FF2B5EF4-FFF2-40B4-BE49-F238E27FC236}">
                <a16:creationId xmlns:a16="http://schemas.microsoft.com/office/drawing/2014/main" id="{C68AAC95-AC03-F40D-A47C-5F834860726F}"/>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2541409" y="11606583"/>
            <a:ext cx="11005332" cy="1359149"/>
          </a:xfrm>
          <a:prstGeom prst="rect">
            <a:avLst/>
          </a:prstGeom>
        </p:spPr>
      </p:pic>
      <mc:AlternateContent xmlns:mc="http://schemas.openxmlformats.org/markup-compatibility/2006" xmlns:p14="http://schemas.microsoft.com/office/powerpoint/2010/main">
        <mc:Choice Requires="p14">
          <p:contentPart p14:bwMode="auto" r:id="rId13">
            <p14:nvContentPartPr>
              <p14:cNvPr id="25" name="Ink 24">
                <a:extLst>
                  <a:ext uri="{FF2B5EF4-FFF2-40B4-BE49-F238E27FC236}">
                    <a16:creationId xmlns:a16="http://schemas.microsoft.com/office/drawing/2014/main" id="{778EF010-D362-B85F-DD44-E055059F9B46}"/>
                  </a:ext>
                </a:extLst>
              </p14:cNvPr>
              <p14:cNvContentPartPr/>
              <p14:nvPr/>
            </p14:nvContentPartPr>
            <p14:xfrm>
              <a:off x="33737732" y="13522135"/>
              <a:ext cx="360" cy="360"/>
            </p14:xfrm>
          </p:contentPart>
        </mc:Choice>
        <mc:Fallback xmlns="">
          <p:pic>
            <p:nvPicPr>
              <p:cNvPr id="25" name="Ink 24">
                <a:extLst>
                  <a:ext uri="{FF2B5EF4-FFF2-40B4-BE49-F238E27FC236}">
                    <a16:creationId xmlns:a16="http://schemas.microsoft.com/office/drawing/2014/main" id="{778EF010-D362-B85F-DD44-E055059F9B46}"/>
                  </a:ext>
                </a:extLst>
              </p:cNvPr>
              <p:cNvPicPr/>
              <p:nvPr/>
            </p:nvPicPr>
            <p:blipFill>
              <a:blip r:embed="rId36"/>
              <a:stretch>
                <a:fillRect/>
              </a:stretch>
            </p:blipFill>
            <p:spPr>
              <a:xfrm>
                <a:off x="33675092" y="13459135"/>
                <a:ext cx="126000" cy="126000"/>
              </a:xfrm>
              <a:prstGeom prst="rect">
                <a:avLst/>
              </a:prstGeom>
            </p:spPr>
          </p:pic>
        </mc:Fallback>
      </mc:AlternateContent>
      <p:pic>
        <p:nvPicPr>
          <p:cNvPr id="28" name="Picture 27">
            <a:extLst>
              <a:ext uri="{FF2B5EF4-FFF2-40B4-BE49-F238E27FC236}">
                <a16:creationId xmlns:a16="http://schemas.microsoft.com/office/drawing/2014/main" id="{AFA83116-C369-88F7-9D1C-A7F692DB12D9}"/>
              </a:ext>
            </a:extLst>
          </p:cNvPr>
          <p:cNvPicPr>
            <a:picLocks noChangeAspect="1"/>
          </p:cNvPicPr>
          <p:nvPr/>
        </p:nvPicPr>
        <p:blipFill>
          <a:blip r:embed="rId37" cstate="print">
            <a:extLst>
              <a:ext uri="{28A0092B-C50C-407E-A947-70E740481C1C}">
                <a14:useLocalDpi xmlns:a14="http://schemas.microsoft.com/office/drawing/2010/main" val="0"/>
              </a:ext>
            </a:extLst>
          </a:blip>
          <a:stretch>
            <a:fillRect/>
          </a:stretch>
        </p:blipFill>
        <p:spPr>
          <a:xfrm>
            <a:off x="22290491" y="13150411"/>
            <a:ext cx="15063578" cy="4811977"/>
          </a:xfrm>
          <a:prstGeom prst="rect">
            <a:avLst/>
          </a:prstGeom>
        </p:spPr>
      </p:pic>
      <p:sp>
        <p:nvSpPr>
          <p:cNvPr id="2" name="TextBox 1">
            <a:extLst>
              <a:ext uri="{FF2B5EF4-FFF2-40B4-BE49-F238E27FC236}">
                <a16:creationId xmlns:a16="http://schemas.microsoft.com/office/drawing/2014/main" id="{82746141-B6B7-239D-DD62-ED27EA07E0DF}"/>
              </a:ext>
            </a:extLst>
          </p:cNvPr>
          <p:cNvSpPr txBox="1"/>
          <p:nvPr/>
        </p:nvSpPr>
        <p:spPr>
          <a:xfrm>
            <a:off x="18425650" y="13625834"/>
            <a:ext cx="3575884" cy="8094524"/>
          </a:xfrm>
          <a:prstGeom prst="rect">
            <a:avLst/>
          </a:prstGeom>
          <a:noFill/>
        </p:spPr>
        <p:txBody>
          <a:bodyPr wrap="square" rtlCol="0">
            <a:spAutoFit/>
          </a:bodyPr>
          <a:lstStyle/>
          <a:p>
            <a:pPr algn="just"/>
            <a:r>
              <a:rPr lang="en-US" sz="2600" dirty="0"/>
              <a:t>The flux-side and flux-flux correlation functions were obtained for the slit system over a range of different temperatures as depicted in Figure 6. At higher temperatures, the system becomes unstable and collapses after some time has elapsed. However, the functions obtained all show a region of desirable plateau that will be used to extract the quantum rates, </a:t>
            </a:r>
            <a:r>
              <a:rPr lang="en-US" sz="2600" dirty="0" err="1"/>
              <a:t>kQ</a:t>
            </a:r>
            <a:r>
              <a:rPr lang="en-US" sz="2600" dirty="0"/>
              <a:t>. Increasing the total number of time steps is also currently being explored.</a:t>
            </a:r>
          </a:p>
        </p:txBody>
      </p:sp>
      <p:sp>
        <p:nvSpPr>
          <p:cNvPr id="5" name="TextBox 4">
            <a:extLst>
              <a:ext uri="{FF2B5EF4-FFF2-40B4-BE49-F238E27FC236}">
                <a16:creationId xmlns:a16="http://schemas.microsoft.com/office/drawing/2014/main" id="{2AFE73B8-3A54-5EA3-269E-257BA8014206}"/>
              </a:ext>
            </a:extLst>
          </p:cNvPr>
          <p:cNvSpPr txBox="1"/>
          <p:nvPr/>
        </p:nvSpPr>
        <p:spPr>
          <a:xfrm>
            <a:off x="22941231" y="22390095"/>
            <a:ext cx="13558568" cy="707886"/>
          </a:xfrm>
          <a:prstGeom prst="rect">
            <a:avLst/>
          </a:prstGeom>
          <a:noFill/>
        </p:spPr>
        <p:txBody>
          <a:bodyPr wrap="square" rtlCol="0">
            <a:spAutoFit/>
          </a:bodyPr>
          <a:lstStyle/>
          <a:p>
            <a:pPr algn="just"/>
            <a:r>
              <a:rPr lang="en-US" sz="2000" dirty="0"/>
              <a:t>Figure 6:  Top) Series of graphs depicting flux-side correlation functions at 200, 1250, and 2000 K. Bottom) Series of graphs depicting flux-flux correlation functions at 200, 1250, and 2000 K.</a:t>
            </a:r>
          </a:p>
        </p:txBody>
      </p:sp>
      <p:pic>
        <p:nvPicPr>
          <p:cNvPr id="15" name="Picture 14">
            <a:extLst>
              <a:ext uri="{FF2B5EF4-FFF2-40B4-BE49-F238E27FC236}">
                <a16:creationId xmlns:a16="http://schemas.microsoft.com/office/drawing/2014/main" id="{7ED9C0DA-8A8D-B65E-5B75-C475E1CB3B14}"/>
              </a:ext>
            </a:extLst>
          </p:cNvPr>
          <p:cNvPicPr>
            <a:picLocks noChangeAspect="1"/>
          </p:cNvPicPr>
          <p:nvPr/>
        </p:nvPicPr>
        <p:blipFill>
          <a:blip r:embed="rId38">
            <a:extLst>
              <a:ext uri="{28A0092B-C50C-407E-A947-70E740481C1C}">
                <a14:useLocalDpi xmlns:a14="http://schemas.microsoft.com/office/drawing/2010/main" val="0"/>
              </a:ext>
            </a:extLst>
          </a:blip>
          <a:stretch>
            <a:fillRect/>
          </a:stretch>
        </p:blipFill>
        <p:spPr>
          <a:xfrm>
            <a:off x="22375916" y="17615100"/>
            <a:ext cx="15063580" cy="4811977"/>
          </a:xfrm>
          <a:prstGeom prst="rect">
            <a:avLst/>
          </a:prstGeom>
        </p:spPr>
      </p:pic>
      <p:pic>
        <p:nvPicPr>
          <p:cNvPr id="26" name="Picture 25">
            <a:extLst>
              <a:ext uri="{FF2B5EF4-FFF2-40B4-BE49-F238E27FC236}">
                <a16:creationId xmlns:a16="http://schemas.microsoft.com/office/drawing/2014/main" id="{D6DFEF29-6F04-0A4C-3A80-CD489C522C8C}"/>
              </a:ext>
            </a:extLst>
          </p:cNvPr>
          <p:cNvPicPr>
            <a:picLocks noChangeAspect="1"/>
          </p:cNvPicPr>
          <p:nvPr/>
        </p:nvPicPr>
        <p:blipFill>
          <a:blip r:embed="rId39">
            <a:extLst>
              <a:ext uri="{28A0092B-C50C-407E-A947-70E740481C1C}">
                <a14:useLocalDpi xmlns:a14="http://schemas.microsoft.com/office/drawing/2010/main" val="0"/>
              </a:ext>
            </a:extLst>
          </a:blip>
          <a:stretch>
            <a:fillRect/>
          </a:stretch>
        </p:blipFill>
        <p:spPr>
          <a:xfrm>
            <a:off x="570803" y="6727936"/>
            <a:ext cx="8379935" cy="4310300"/>
          </a:xfrm>
          <a:prstGeom prst="rect">
            <a:avLst/>
          </a:prstGeom>
        </p:spPr>
      </p:pic>
      <p:pic>
        <p:nvPicPr>
          <p:cNvPr id="30" name="Picture 29">
            <a:extLst>
              <a:ext uri="{FF2B5EF4-FFF2-40B4-BE49-F238E27FC236}">
                <a16:creationId xmlns:a16="http://schemas.microsoft.com/office/drawing/2014/main" id="{42BF9B6E-A326-D41D-0A56-450BD14E20C5}"/>
              </a:ext>
            </a:extLst>
          </p:cNvPr>
          <p:cNvPicPr>
            <a:picLocks noChangeAspect="1"/>
          </p:cNvPicPr>
          <p:nvPr/>
        </p:nvPicPr>
        <p:blipFill>
          <a:blip r:embed="rId40">
            <a:extLst>
              <a:ext uri="{28A0092B-C50C-407E-A947-70E740481C1C}">
                <a14:useLocalDpi xmlns:a14="http://schemas.microsoft.com/office/drawing/2010/main" val="0"/>
              </a:ext>
            </a:extLst>
          </a:blip>
          <a:stretch>
            <a:fillRect/>
          </a:stretch>
        </p:blipFill>
        <p:spPr>
          <a:xfrm>
            <a:off x="668654" y="24883537"/>
            <a:ext cx="6723454" cy="3093044"/>
          </a:xfrm>
          <a:prstGeom prst="rect">
            <a:avLst/>
          </a:prstGeom>
        </p:spPr>
      </p:pic>
      <p:pic>
        <p:nvPicPr>
          <p:cNvPr id="10" name="Picture 9">
            <a:extLst>
              <a:ext uri="{FF2B5EF4-FFF2-40B4-BE49-F238E27FC236}">
                <a16:creationId xmlns:a16="http://schemas.microsoft.com/office/drawing/2014/main" id="{826BB523-102B-BFD2-49D8-113078CB23F4}"/>
              </a:ext>
            </a:extLst>
          </p:cNvPr>
          <p:cNvPicPr>
            <a:picLocks noChangeAspect="1"/>
          </p:cNvPicPr>
          <p:nvPr/>
        </p:nvPicPr>
        <p:blipFill>
          <a:blip r:embed="rId41"/>
          <a:stretch>
            <a:fillRect/>
          </a:stretch>
        </p:blipFill>
        <p:spPr>
          <a:xfrm>
            <a:off x="10850458" y="29694153"/>
            <a:ext cx="6958472" cy="4690241"/>
          </a:xfrm>
          <a:prstGeom prst="rect">
            <a:avLst/>
          </a:prstGeom>
        </p:spPr>
      </p:pic>
      <p:sp>
        <p:nvSpPr>
          <p:cNvPr id="48" name="Right Arrow 47">
            <a:extLst>
              <a:ext uri="{FF2B5EF4-FFF2-40B4-BE49-F238E27FC236}">
                <a16:creationId xmlns:a16="http://schemas.microsoft.com/office/drawing/2014/main" id="{596BA290-710D-7E3C-A3A7-1CDA3EB9BC37}"/>
              </a:ext>
            </a:extLst>
          </p:cNvPr>
          <p:cNvSpPr/>
          <p:nvPr/>
        </p:nvSpPr>
        <p:spPr>
          <a:xfrm>
            <a:off x="27079448" y="28317242"/>
            <a:ext cx="1735990" cy="649150"/>
          </a:xfrm>
          <a:prstGeom prst="rightArrow">
            <a:avLst/>
          </a:prstGeom>
          <a:solidFill>
            <a:srgbClr val="E5EDF6"/>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2BBDCCA9-1CD2-A058-477E-101F1CBCA303}"/>
                  </a:ext>
                </a:extLst>
              </p:cNvPr>
              <p:cNvSpPr txBox="1"/>
              <p:nvPr/>
            </p:nvSpPr>
            <p:spPr>
              <a:xfrm>
                <a:off x="18594513" y="34612963"/>
                <a:ext cx="18353013" cy="860620"/>
              </a:xfrm>
              <a:prstGeom prst="rect">
                <a:avLst/>
              </a:prstGeom>
              <a:noFill/>
            </p:spPr>
            <p:txBody>
              <a:bodyPr wrap="square" rtlCol="0">
                <a:spAutoFit/>
              </a:bodyPr>
              <a:lstStyle/>
              <a:p>
                <a:pPr algn="just"/>
                <a:r>
                  <a:rPr lang="en-US" sz="2400" dirty="0"/>
                  <a:t>From the flux-side correlation functions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𝑓</m:t>
                        </m:r>
                        <m:r>
                          <a:rPr lang="en-US" sz="2400" b="0" i="1" smtClean="0">
                            <a:latin typeface="Cambria Math" panose="02040503050406030204" pitchFamily="18" charset="0"/>
                          </a:rPr>
                          <m:t>,</m:t>
                        </m:r>
                        <m:r>
                          <a:rPr lang="en-US" sz="2400" b="0" i="1" smtClean="0">
                            <a:latin typeface="Cambria Math" panose="02040503050406030204" pitchFamily="18" charset="0"/>
                          </a:rPr>
                          <m:t>𝑠</m:t>
                        </m:r>
                      </m:sub>
                    </m:sSub>
                  </m:oMath>
                </a14:m>
                <a:r>
                  <a:rPr lang="en-US" sz="2400" dirty="0"/>
                  <a:t>),  rates can be found by identifying plateaus and extracting the y-value. Once  a relevant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𝐶</m:t>
                        </m:r>
                      </m:e>
                      <m:sub>
                        <m:r>
                          <a:rPr lang="en-US" sz="2400" i="1">
                            <a:latin typeface="Cambria Math" panose="02040503050406030204" pitchFamily="18" charset="0"/>
                          </a:rPr>
                          <m:t>𝑓</m:t>
                        </m:r>
                        <m:r>
                          <a:rPr lang="en-US" sz="2400" i="1">
                            <a:latin typeface="Cambria Math" panose="02040503050406030204" pitchFamily="18" charset="0"/>
                          </a:rPr>
                          <m:t>,</m:t>
                        </m:r>
                        <m:r>
                          <a:rPr lang="en-US" sz="2400" i="1">
                            <a:latin typeface="Cambria Math" panose="02040503050406030204" pitchFamily="18" charset="0"/>
                          </a:rPr>
                          <m:t>𝑠</m:t>
                        </m:r>
                      </m:sub>
                    </m:sSub>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a14:m>
                <a:r>
                  <a:rPr lang="en-US" sz="2400" dirty="0"/>
                  <a:t> is found, we divide by the partition function calculated in order to produce </a:t>
                </a:r>
                <a:r>
                  <a:rPr lang="en-US" sz="2400"/>
                  <a:t>a rate.</a:t>
                </a:r>
                <a:endParaRPr lang="en-US" sz="2400" dirty="0"/>
              </a:p>
            </p:txBody>
          </p:sp>
        </mc:Choice>
        <mc:Fallback xmlns="">
          <p:sp>
            <p:nvSpPr>
              <p:cNvPr id="49" name="TextBox 48">
                <a:extLst>
                  <a:ext uri="{FF2B5EF4-FFF2-40B4-BE49-F238E27FC236}">
                    <a16:creationId xmlns:a16="http://schemas.microsoft.com/office/drawing/2014/main" id="{2BBDCCA9-1CD2-A058-477E-101F1CBCA303}"/>
                  </a:ext>
                </a:extLst>
              </p:cNvPr>
              <p:cNvSpPr txBox="1">
                <a:spLocks noRot="1" noChangeAspect="1" noMove="1" noResize="1" noEditPoints="1" noAdjustHandles="1" noChangeArrowheads="1" noChangeShapeType="1" noTextEdit="1"/>
              </p:cNvSpPr>
              <p:nvPr/>
            </p:nvSpPr>
            <p:spPr>
              <a:xfrm>
                <a:off x="18594513" y="34612963"/>
                <a:ext cx="18353013" cy="860620"/>
              </a:xfrm>
              <a:prstGeom prst="rect">
                <a:avLst/>
              </a:prstGeom>
              <a:blipFill>
                <a:blip r:embed="rId44"/>
                <a:stretch>
                  <a:fillRect l="-553" t="-4348" r="-484" b="-14493"/>
                </a:stretch>
              </a:blipFill>
            </p:spPr>
            <p:txBody>
              <a:bodyPr/>
              <a:lstStyle/>
              <a:p>
                <a:r>
                  <a:rPr lang="en-US">
                    <a:noFill/>
                  </a:rPr>
                  <a:t> </a:t>
                </a:r>
              </a:p>
            </p:txBody>
          </p:sp>
        </mc:Fallback>
      </mc:AlternateContent>
      <p:sp>
        <p:nvSpPr>
          <p:cNvPr id="54" name="TextBox 53">
            <a:extLst>
              <a:ext uri="{FF2B5EF4-FFF2-40B4-BE49-F238E27FC236}">
                <a16:creationId xmlns:a16="http://schemas.microsoft.com/office/drawing/2014/main" id="{7BB8331B-25B0-D09A-C851-36CFF3C297E8}"/>
              </a:ext>
            </a:extLst>
          </p:cNvPr>
          <p:cNvSpPr txBox="1"/>
          <p:nvPr/>
        </p:nvSpPr>
        <p:spPr>
          <a:xfrm>
            <a:off x="18594513" y="33215369"/>
            <a:ext cx="7770687" cy="707886"/>
          </a:xfrm>
          <a:prstGeom prst="rect">
            <a:avLst/>
          </a:prstGeom>
          <a:noFill/>
        </p:spPr>
        <p:txBody>
          <a:bodyPr wrap="square" rtlCol="0">
            <a:spAutoFit/>
          </a:bodyPr>
          <a:lstStyle/>
          <a:p>
            <a:pPr algn="just"/>
            <a:r>
              <a:rPr lang="en-US" sz="2000" dirty="0"/>
              <a:t>Figure 7: Flux-side correlation functions of different gap sizes with the plateau highlighted.</a:t>
            </a:r>
            <a:endParaRPr lang="en-US" sz="2000" b="1" baseline="30000" dirty="0"/>
          </a:p>
        </p:txBody>
      </p:sp>
      <p:sp>
        <p:nvSpPr>
          <p:cNvPr id="55" name="TextBox 54">
            <a:extLst>
              <a:ext uri="{FF2B5EF4-FFF2-40B4-BE49-F238E27FC236}">
                <a16:creationId xmlns:a16="http://schemas.microsoft.com/office/drawing/2014/main" id="{0E2B85A3-4A4A-29F3-9C32-30286A80BC65}"/>
              </a:ext>
            </a:extLst>
          </p:cNvPr>
          <p:cNvSpPr txBox="1"/>
          <p:nvPr/>
        </p:nvSpPr>
        <p:spPr>
          <a:xfrm>
            <a:off x="29184600" y="33561085"/>
            <a:ext cx="7770687" cy="707886"/>
          </a:xfrm>
          <a:prstGeom prst="rect">
            <a:avLst/>
          </a:prstGeom>
          <a:noFill/>
        </p:spPr>
        <p:txBody>
          <a:bodyPr wrap="square" rtlCol="0">
            <a:spAutoFit/>
          </a:bodyPr>
          <a:lstStyle/>
          <a:p>
            <a:pPr algn="just"/>
            <a:r>
              <a:rPr lang="en-US" sz="2000" dirty="0"/>
              <a:t>Figure 8: Log of extrapolated rates as wall thickness tends to 0 from correlation functions at varying temperatures and gap sizes.</a:t>
            </a:r>
            <a:endParaRPr lang="en-US" sz="2000" b="1" baseline="30000" dirty="0"/>
          </a:p>
        </p:txBody>
      </p:sp>
      <p:pic>
        <p:nvPicPr>
          <p:cNvPr id="11" name="Picture 10">
            <a:extLst>
              <a:ext uri="{FF2B5EF4-FFF2-40B4-BE49-F238E27FC236}">
                <a16:creationId xmlns:a16="http://schemas.microsoft.com/office/drawing/2014/main" id="{3DAD7D50-A36B-ADA9-2195-6653E662633D}"/>
              </a:ext>
            </a:extLst>
          </p:cNvPr>
          <p:cNvPicPr>
            <a:picLocks noChangeAspect="1"/>
          </p:cNvPicPr>
          <p:nvPr/>
        </p:nvPicPr>
        <p:blipFill rotWithShape="1">
          <a:blip r:embed="rId45">
            <a:extLst>
              <a:ext uri="{28A0092B-C50C-407E-A947-70E740481C1C}">
                <a14:useLocalDpi xmlns:a14="http://schemas.microsoft.com/office/drawing/2010/main" val="0"/>
              </a:ext>
            </a:extLst>
          </a:blip>
          <a:srcRect l="4681" t="6103" r="7181" b="4485"/>
          <a:stretch/>
        </p:blipFill>
        <p:spPr>
          <a:xfrm>
            <a:off x="18139226" y="24060252"/>
            <a:ext cx="8742632" cy="9155117"/>
          </a:xfrm>
          <a:prstGeom prst="rect">
            <a:avLst/>
          </a:prstGeom>
        </p:spPr>
      </p:pic>
      <p:pic>
        <p:nvPicPr>
          <p:cNvPr id="16" name="Picture 15">
            <a:extLst>
              <a:ext uri="{FF2B5EF4-FFF2-40B4-BE49-F238E27FC236}">
                <a16:creationId xmlns:a16="http://schemas.microsoft.com/office/drawing/2014/main" id="{BCEA9BEA-C9BC-A183-4956-CA736ED9E997}"/>
              </a:ext>
            </a:extLst>
          </p:cNvPr>
          <p:cNvPicPr>
            <a:picLocks noChangeAspect="1"/>
          </p:cNvPicPr>
          <p:nvPr/>
        </p:nvPicPr>
        <p:blipFill rotWithShape="1">
          <a:blip r:embed="rId46">
            <a:extLst>
              <a:ext uri="{28A0092B-C50C-407E-A947-70E740481C1C}">
                <a14:useLocalDpi xmlns:a14="http://schemas.microsoft.com/office/drawing/2010/main" val="0"/>
              </a:ext>
            </a:extLst>
          </a:blip>
          <a:srcRect l="2913" t="5034" b="3063"/>
          <a:stretch/>
        </p:blipFill>
        <p:spPr>
          <a:xfrm>
            <a:off x="29089631" y="23810115"/>
            <a:ext cx="8745042" cy="9657873"/>
          </a:xfrm>
          <a:prstGeom prst="rect">
            <a:avLst/>
          </a:prstGeom>
        </p:spPr>
      </p:pic>
    </p:spTree>
    <p:extLst>
      <p:ext uri="{BB962C8B-B14F-4D97-AF65-F5344CB8AC3E}">
        <p14:creationId xmlns:p14="http://schemas.microsoft.com/office/powerpoint/2010/main" val="12789495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ospective Poster 2022" id="{85296019-D2DB-2242-ACC4-5257C48DFA80}" vid="{4D41B42C-062B-704F-A6A7-3EE8180943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774</TotalTime>
  <Words>1055</Words>
  <Application>Microsoft Macintosh PowerPoint</Application>
  <PresentationFormat>Custom</PresentationFormat>
  <Paragraphs>54</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Cambria Math</vt:lpstr>
      <vt:lpstr>Helvetica</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Mohan Shankar</dc:creator>
  <cp:lastModifiedBy>Mohan Shankar</cp:lastModifiedBy>
  <cp:revision>79</cp:revision>
  <cp:lastPrinted>2022-03-17T15:48:49Z</cp:lastPrinted>
  <dcterms:created xsi:type="dcterms:W3CDTF">2024-03-11T18:37:57Z</dcterms:created>
  <dcterms:modified xsi:type="dcterms:W3CDTF">2024-04-17T19:27:18Z</dcterms:modified>
</cp:coreProperties>
</file>