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8" r:id="rId12"/>
    <p:sldId id="270" r:id="rId13"/>
    <p:sldId id="271" r:id="rId14"/>
    <p:sldId id="276" r:id="rId15"/>
    <p:sldId id="280" r:id="rId16"/>
    <p:sldId id="281" r:id="rId17"/>
    <p:sldId id="275" r:id="rId18"/>
    <p:sldId id="278" r:id="rId19"/>
    <p:sldId id="279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6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60"/>
  </p:normalViewPr>
  <p:slideViewPr>
    <p:cSldViewPr snapToGrid="0">
      <p:cViewPr varScale="1">
        <p:scale>
          <a:sx n="85" d="100"/>
          <a:sy n="85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7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468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329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904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34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3/20/2023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31750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3/20/2023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3253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0DBE609-F3F2-45E6-BD6A-E03A8C86C1AE}" type="datetimeFigureOut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54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A24AD68-089C-4467-A8F3-EA2BBCA6B44E}" type="datetimeFigureOut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5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66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4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1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3/20/2023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6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3/20/2023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76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3/20/2023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27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61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48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5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han0796/final_hack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2C64-24D1-9A65-B8E4-25A59ABDE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3600" dirty="0"/>
              <a:t>Insurance Fraudulent detection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106BD-3B5B-E42A-BCB8-CE6806D4E1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                                                                                  by</a:t>
            </a:r>
          </a:p>
          <a:p>
            <a:r>
              <a:rPr lang="en-IN" dirty="0"/>
              <a:t>                                                                                             </a:t>
            </a:r>
            <a:r>
              <a:rPr lang="en-IN" dirty="0" err="1"/>
              <a:t>k.mohan</a:t>
            </a:r>
            <a:r>
              <a:rPr lang="en-IN" dirty="0"/>
              <a:t> </a:t>
            </a:r>
            <a:r>
              <a:rPr lang="en-IN" dirty="0" err="1"/>
              <a:t>sri</a:t>
            </a:r>
            <a:r>
              <a:rPr lang="en-IN" dirty="0"/>
              <a:t> </a:t>
            </a:r>
            <a:r>
              <a:rPr lang="en-IN" dirty="0" err="1"/>
              <a:t>vinay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9894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AF28-495C-16B1-2453-60F06B0F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Null value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0E936-58E7-A6B5-BBB4-6BF6BB045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18" y="2339787"/>
            <a:ext cx="11125199" cy="4025153"/>
          </a:xfrm>
        </p:spPr>
        <p:txBody>
          <a:bodyPr>
            <a:normAutofit/>
          </a:bodyPr>
          <a:lstStyle/>
          <a:p>
            <a:r>
              <a:rPr lang="en-IN" dirty="0"/>
              <a:t>After checking for null values in the data  it can be seen that </a:t>
            </a:r>
          </a:p>
          <a:p>
            <a:pPr marL="0" indent="0">
              <a:buNone/>
            </a:pPr>
            <a:r>
              <a:rPr lang="en-IN" dirty="0"/>
              <a:t>   a significant </a:t>
            </a:r>
            <a:r>
              <a:rPr lang="en-IN" dirty="0" err="1"/>
              <a:t>no.of</a:t>
            </a:r>
            <a:r>
              <a:rPr lang="en-IN" dirty="0"/>
              <a:t> null values are in “</a:t>
            </a:r>
            <a:r>
              <a:rPr lang="en-IN" dirty="0" err="1"/>
              <a:t>TypeOfCollision</a:t>
            </a:r>
            <a:r>
              <a:rPr lang="en-IN" dirty="0"/>
              <a:t>”,”</a:t>
            </a:r>
            <a:r>
              <a:rPr lang="en-IN" dirty="0" err="1"/>
              <a:t>PoliceReport</a:t>
            </a:r>
            <a:r>
              <a:rPr lang="en-IN" dirty="0"/>
              <a:t>” </a:t>
            </a:r>
          </a:p>
          <a:p>
            <a:pPr marL="0" indent="0">
              <a:buNone/>
            </a:pPr>
            <a:r>
              <a:rPr lang="en-IN" dirty="0"/>
              <a:t>   and “</a:t>
            </a:r>
            <a:r>
              <a:rPr lang="en-IN" dirty="0" err="1"/>
              <a:t>PropertyDamage</a:t>
            </a:r>
            <a:r>
              <a:rPr lang="en-IN" dirty="0"/>
              <a:t>”.</a:t>
            </a:r>
          </a:p>
          <a:p>
            <a:r>
              <a:rPr lang="en-IN" dirty="0"/>
              <a:t>So, imputation is done to replace the null values with respective </a:t>
            </a:r>
          </a:p>
          <a:p>
            <a:pPr marL="0" indent="0">
              <a:buNone/>
            </a:pPr>
            <a:r>
              <a:rPr lang="en-IN" dirty="0"/>
              <a:t>     Central tendencies of those attributes using “</a:t>
            </a:r>
            <a:r>
              <a:rPr lang="en-IN" dirty="0" err="1"/>
              <a:t>SimpleImputer</a:t>
            </a:r>
            <a:r>
              <a:rPr lang="en-IN" dirty="0"/>
              <a:t>”.</a:t>
            </a:r>
          </a:p>
          <a:p>
            <a:endParaRPr lang="en-IN" dirty="0"/>
          </a:p>
          <a:p>
            <a:r>
              <a:rPr lang="en-IN" dirty="0"/>
              <a:t>Next, the </a:t>
            </a:r>
            <a:r>
              <a:rPr lang="en-IN" dirty="0" err="1"/>
              <a:t>no.of</a:t>
            </a:r>
            <a:r>
              <a:rPr lang="en-IN" dirty="0"/>
              <a:t> unique values in each column are checked using “</a:t>
            </a:r>
            <a:r>
              <a:rPr lang="en-IN" dirty="0" err="1"/>
              <a:t>df.nunique</a:t>
            </a:r>
            <a:r>
              <a:rPr lang="en-IN" dirty="0"/>
              <a:t>()” command.</a:t>
            </a:r>
          </a:p>
          <a:p>
            <a:r>
              <a:rPr lang="en-IN" dirty="0"/>
              <a:t>And , the columns with a very high </a:t>
            </a:r>
            <a:r>
              <a:rPr lang="en-IN" dirty="0" err="1"/>
              <a:t>no.of</a:t>
            </a:r>
            <a:r>
              <a:rPr lang="en-IN" dirty="0"/>
              <a:t> unique values like(</a:t>
            </a:r>
            <a:r>
              <a:rPr lang="en-IN" dirty="0" err="1"/>
              <a:t>InsurancePolicyNumber,InsuranceZipcode,Vehicle_id</a:t>
            </a:r>
            <a:r>
              <a:rPr lang="en-IN" dirty="0"/>
              <a:t>. ..etc) are dropped. </a:t>
            </a:r>
          </a:p>
          <a:p>
            <a:r>
              <a:rPr lang="en-IN" b="1" dirty="0" err="1"/>
              <a:t>df.drop</a:t>
            </a:r>
            <a:r>
              <a:rPr lang="en-IN" b="1" dirty="0"/>
              <a:t>([“ ”]) </a:t>
            </a:r>
            <a:r>
              <a:rPr lang="en-IN" dirty="0"/>
              <a:t>command is used for this operation.</a:t>
            </a:r>
            <a:endParaRPr lang="en-IN" b="1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CA8F63-8A87-2995-3A84-EBBE10B4A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153" y="2577147"/>
            <a:ext cx="3048425" cy="157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8100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CEE42-9D58-E11C-F1F1-7A59E64C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Outlier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1AFF4-8B53-57DD-23E9-96E470DDA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2" y="2312893"/>
            <a:ext cx="11134165" cy="4096871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Outlier Analysis is done with the help of </a:t>
            </a:r>
            <a:r>
              <a:rPr lang="en-IN" dirty="0" err="1"/>
              <a:t>BoxPlot</a:t>
            </a:r>
            <a:r>
              <a:rPr lang="en-IN" dirty="0"/>
              <a:t> and it is observed that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policyannualpremium,Umbrellalimit,ammount</a:t>
            </a:r>
            <a:r>
              <a:rPr lang="en-US" b="1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 of total </a:t>
            </a:r>
            <a:r>
              <a:rPr lang="en-US" b="1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claim,InsuredAge</a:t>
            </a:r>
            <a:r>
              <a:rPr lang="en-US" b="1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CustomerLoyaltyPeriod</a:t>
            </a:r>
            <a:r>
              <a:rPr lang="en-US" b="1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consists of outliers.</a:t>
            </a:r>
          </a:p>
          <a:p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Instead of removing the outliers we cap them to the </a:t>
            </a:r>
            <a:r>
              <a:rPr lang="en-US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upper and lower limit 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values that can be found from the IQR(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InterQuartileRange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).</a:t>
            </a:r>
          </a:p>
          <a:p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IQR = (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combined_train_final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[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 err="1">
                <a:solidFill>
                  <a:srgbClr val="A3151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PolicyAnnualPremium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]).quantile(</a:t>
            </a:r>
            <a:r>
              <a:rPr lang="en-IN" b="0" dirty="0">
                <a:solidFill>
                  <a:srgbClr val="09815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0.75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) - (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combined_train_final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[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 err="1">
                <a:solidFill>
                  <a:srgbClr val="A3151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PolicyAnnualPremium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]).quantile(</a:t>
            </a:r>
            <a:r>
              <a:rPr lang="en-IN" b="0" dirty="0">
                <a:solidFill>
                  <a:srgbClr val="09815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0.25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Upper_limit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 = (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combined_train_final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[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 err="1">
                <a:solidFill>
                  <a:srgbClr val="A3151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PolicyAnnualPremium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]).quantile(</a:t>
            </a:r>
            <a:r>
              <a:rPr lang="en-IN" b="0" dirty="0">
                <a:solidFill>
                  <a:srgbClr val="09815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0.75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) + IQR*</a:t>
            </a:r>
            <a:r>
              <a:rPr lang="en-IN" b="0" dirty="0">
                <a:solidFill>
                  <a:srgbClr val="09815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1.5</a:t>
            </a:r>
            <a:endParaRPr lang="en-IN" b="0" dirty="0">
              <a:solidFill>
                <a:srgbClr val="000000"/>
              </a:solidFill>
              <a:effectLst/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lower_limit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 = (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combined_train_final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[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 err="1">
                <a:solidFill>
                  <a:srgbClr val="A3151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PolicyAnnualPremium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]).quantile(</a:t>
            </a:r>
            <a:r>
              <a:rPr lang="en-IN" b="0" dirty="0">
                <a:solidFill>
                  <a:srgbClr val="09815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0.25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) - IQR*</a:t>
            </a:r>
            <a:r>
              <a:rPr lang="en-IN" b="0" dirty="0">
                <a:solidFill>
                  <a:srgbClr val="09815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1.5</a:t>
            </a:r>
            <a:endParaRPr lang="en-IN" b="0" dirty="0">
              <a:solidFill>
                <a:srgbClr val="000000"/>
              </a:solidFill>
              <a:effectLst/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combined_train_final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[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 err="1">
                <a:solidFill>
                  <a:srgbClr val="A3151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PolicyAnnualPremium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]= 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np.where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combined_train_final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[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 err="1">
                <a:solidFill>
                  <a:srgbClr val="A3151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PolicyAnnualPremium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]&lt; 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lower_limit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, 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lower_limit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, 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combined_train_final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[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 err="1">
                <a:solidFill>
                  <a:srgbClr val="A3151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PolicyAnnualPremium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combined_train_final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[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 err="1">
                <a:solidFill>
                  <a:srgbClr val="A3151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PolicyAnnualPremium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]= 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np.where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combined_train_final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[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 err="1">
                <a:solidFill>
                  <a:srgbClr val="A3151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PolicyAnnualPremium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]&gt; 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Upper_limit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, 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Upper_limit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, 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combined_train_final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[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 err="1">
                <a:solidFill>
                  <a:srgbClr val="A3151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PolicyAnnualPremium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764230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D9BD-2E36-D958-47F3-21D5BFF0A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Visualisations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FDC34-7B9F-7FBA-AC8C-15F00A83D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3059" y="2339788"/>
            <a:ext cx="5487053" cy="4312024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A </a:t>
            </a:r>
            <a:r>
              <a:rPr lang="en-IN" dirty="0" err="1"/>
              <a:t>countplot</a:t>
            </a:r>
            <a:r>
              <a:rPr lang="en-IN" dirty="0"/>
              <a:t> of </a:t>
            </a:r>
            <a:r>
              <a:rPr lang="en-IN" dirty="0" err="1"/>
              <a:t>fraud_yes</a:t>
            </a:r>
            <a:r>
              <a:rPr lang="en-IN" dirty="0"/>
              <a:t> and incident state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From this plot we can identify which state </a:t>
            </a:r>
          </a:p>
          <a:p>
            <a:pPr marL="0" indent="0">
              <a:buNone/>
            </a:pPr>
            <a:r>
              <a:rPr lang="en-IN" dirty="0"/>
              <a:t>has more fraudulent claims.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85AE7-6ADA-DF2E-6CE6-AD2057A8D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339787"/>
            <a:ext cx="5418512" cy="422237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A </a:t>
            </a:r>
            <a:r>
              <a:rPr lang="en-IN" dirty="0" err="1"/>
              <a:t>countplot</a:t>
            </a:r>
            <a:r>
              <a:rPr lang="en-IN" dirty="0"/>
              <a:t> of </a:t>
            </a:r>
            <a:r>
              <a:rPr lang="en-IN" dirty="0" err="1"/>
              <a:t>fraud_yes</a:t>
            </a:r>
            <a:r>
              <a:rPr lang="en-IN" dirty="0"/>
              <a:t> and </a:t>
            </a:r>
            <a:r>
              <a:rPr lang="en-IN" dirty="0" err="1"/>
              <a:t>Insuredhobbies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From this plot we can identify what are the hobbies with high fraudulent claims.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3DB3CC-A444-503E-6005-4C691E40F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54" y="2667854"/>
            <a:ext cx="5084505" cy="3023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46C68B-5A4F-6078-B65C-A8374961C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258" y="2667855"/>
            <a:ext cx="5976588" cy="30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4713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0178-2751-BF0F-D699-2AE8E5DE6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Visualisations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4BB02-FAD0-1B5C-5E4E-F4F7E257A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0636" y="2249488"/>
            <a:ext cx="5423648" cy="4384394"/>
          </a:xfrm>
        </p:spPr>
        <p:txBody>
          <a:bodyPr/>
          <a:lstStyle/>
          <a:p>
            <a:r>
              <a:rPr lang="en-IN" dirty="0"/>
              <a:t>The count plots of “</a:t>
            </a:r>
            <a:r>
              <a:rPr lang="en-IN" dirty="0" err="1"/>
              <a:t>ReportedFraud</a:t>
            </a:r>
            <a:r>
              <a:rPr lang="en-IN" dirty="0"/>
              <a:t>” vs various attributes like “</a:t>
            </a:r>
            <a:r>
              <a:rPr lang="en-IN" dirty="0" err="1"/>
              <a:t>PoliceReport</a:t>
            </a:r>
            <a:r>
              <a:rPr lang="en-IN" dirty="0"/>
              <a:t>” , “</a:t>
            </a:r>
            <a:r>
              <a:rPr lang="en-IN" dirty="0" err="1"/>
              <a:t>PropertyDamage</a:t>
            </a:r>
            <a:r>
              <a:rPr lang="en-IN" dirty="0"/>
              <a:t>”, “</a:t>
            </a:r>
            <a:r>
              <a:rPr lang="en-IN" dirty="0" err="1"/>
              <a:t>Time_period</a:t>
            </a:r>
            <a:r>
              <a:rPr lang="en-IN" dirty="0"/>
              <a:t>” etc are as follows.</a:t>
            </a:r>
          </a:p>
          <a:p>
            <a:r>
              <a:rPr lang="en-IN" dirty="0"/>
              <a:t>From the above graphs we can see that 61.1% of reported fraud cases has no police report.</a:t>
            </a:r>
          </a:p>
          <a:p>
            <a:r>
              <a:rPr lang="en-IN" dirty="0"/>
              <a:t>Young adults raise more fraud claims.</a:t>
            </a:r>
          </a:p>
          <a:p>
            <a:r>
              <a:rPr lang="en-IN" dirty="0"/>
              <a:t>60.9% of reported fraud claims has no property damage.</a:t>
            </a:r>
          </a:p>
          <a:p>
            <a:r>
              <a:rPr lang="en-IN" dirty="0"/>
              <a:t>And Rear collision is more prevalent in fraud claims.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9DF9AC-2DCD-B7B8-2BA6-E0E6A05984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8048" y="2339787"/>
            <a:ext cx="5253316" cy="3792071"/>
          </a:xfrm>
        </p:spPr>
      </p:pic>
    </p:spTree>
    <p:extLst>
      <p:ext uri="{BB962C8B-B14F-4D97-AF65-F5344CB8AC3E}">
        <p14:creationId xmlns:p14="http://schemas.microsoft.com/office/powerpoint/2010/main" val="51045942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9F37-8CBA-E1D0-7BD2-5F620CCD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Visualisations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53799-D7FC-CCBC-043E-F64933A89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0283" y="2315368"/>
            <a:ext cx="5289828" cy="1016263"/>
          </a:xfrm>
        </p:spPr>
        <p:txBody>
          <a:bodyPr/>
          <a:lstStyle/>
          <a:p>
            <a:r>
              <a:rPr lang="en-IN" sz="1800" dirty="0">
                <a:solidFill>
                  <a:schemeClr val="tx1"/>
                </a:solidFill>
              </a:rPr>
              <a:t>From the below graph it can be seen that </a:t>
            </a:r>
            <a:r>
              <a:rPr lang="en-IN" sz="1800" dirty="0" err="1">
                <a:solidFill>
                  <a:schemeClr val="tx1"/>
                </a:solidFill>
              </a:rPr>
              <a:t>MiddleAdults</a:t>
            </a:r>
            <a:r>
              <a:rPr lang="en-IN" sz="1800" dirty="0">
                <a:solidFill>
                  <a:schemeClr val="tx1"/>
                </a:solidFill>
              </a:rPr>
              <a:t> has more </a:t>
            </a:r>
            <a:r>
              <a:rPr lang="en-IN" sz="1800" dirty="0" err="1">
                <a:solidFill>
                  <a:schemeClr val="tx1"/>
                </a:solidFill>
              </a:rPr>
              <a:t>no.of</a:t>
            </a:r>
            <a:r>
              <a:rPr lang="en-IN" sz="1800" dirty="0">
                <a:solidFill>
                  <a:schemeClr val="tx1"/>
                </a:solidFill>
              </a:rPr>
              <a:t> fraud claims that the rest of the age groups.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D304DC3-801D-AE3A-6FDD-354FE73419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0283" y="3429000"/>
            <a:ext cx="4954400" cy="290008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0AA25-ACAB-CEA1-FF62-F4D66D230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8712" y="2315367"/>
            <a:ext cx="4825159" cy="1016263"/>
          </a:xfrm>
        </p:spPr>
        <p:txBody>
          <a:bodyPr/>
          <a:lstStyle/>
          <a:p>
            <a:r>
              <a:rPr lang="en-IN" sz="1800" dirty="0">
                <a:solidFill>
                  <a:schemeClr val="tx1"/>
                </a:solidFill>
              </a:rPr>
              <a:t>From the below graph we can see the type of collisions  different car models experienced.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F117833-44B4-97C6-A745-E89C174004D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09458" y="3331630"/>
            <a:ext cx="5372941" cy="3171162"/>
          </a:xfrm>
        </p:spPr>
      </p:pic>
    </p:spTree>
    <p:extLst>
      <p:ext uri="{BB962C8B-B14F-4D97-AF65-F5344CB8AC3E}">
        <p14:creationId xmlns:p14="http://schemas.microsoft.com/office/powerpoint/2010/main" val="87601620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656BB-A988-CC1B-D497-0F5EA3C5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EAF99-AF37-D914-5056-FE6DFE81F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776" y="2277035"/>
            <a:ext cx="11071411" cy="3742765"/>
          </a:xfrm>
        </p:spPr>
        <p:txBody>
          <a:bodyPr>
            <a:normAutofit/>
          </a:bodyPr>
          <a:lstStyle/>
          <a:p>
            <a:r>
              <a:rPr lang="en-IN" u="sng" dirty="0"/>
              <a:t>Random forest:</a:t>
            </a:r>
          </a:p>
          <a:p>
            <a:r>
              <a:rPr lang="en-IN" dirty="0"/>
              <a:t>Random forest model is built and train and test data is passed.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Predictions are made for the data and the respective f1_scores are as follows:</a:t>
            </a:r>
          </a:p>
          <a:p>
            <a:r>
              <a:rPr lang="en-IN" dirty="0"/>
              <a:t>f1_score for train data: 1.0</a:t>
            </a:r>
          </a:p>
          <a:p>
            <a:r>
              <a:rPr lang="en-IN" dirty="0"/>
              <a:t>F1_score for test data: </a:t>
            </a:r>
            <a:r>
              <a:rPr lang="en-IN" i="0" dirty="0">
                <a:solidFill>
                  <a:srgbClr val="212121"/>
                </a:solidFill>
                <a:effectLst/>
              </a:rPr>
              <a:t>0.8669097538742023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349178-96F8-63E1-722C-3C41E1280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20" y="3217068"/>
            <a:ext cx="9030960" cy="148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9614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22F5A-F69A-5579-866A-464F6BDA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6F905-1A0A-0879-E629-D18164738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41" y="2303929"/>
            <a:ext cx="11143130" cy="4052047"/>
          </a:xfrm>
        </p:spPr>
        <p:txBody>
          <a:bodyPr>
            <a:normAutofit/>
          </a:bodyPr>
          <a:lstStyle/>
          <a:p>
            <a:r>
              <a:rPr lang="en-IN" u="sng" dirty="0" err="1"/>
              <a:t>RandomForest</a:t>
            </a:r>
            <a:r>
              <a:rPr lang="en-IN" u="sng" dirty="0"/>
              <a:t> model with Tuning:</a:t>
            </a:r>
          </a:p>
          <a:p>
            <a:r>
              <a:rPr lang="en-IN" dirty="0"/>
              <a:t>Hyper parameter tuning is done for the betterment of the  model.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u="sng" dirty="0"/>
          </a:p>
          <a:p>
            <a:endParaRPr lang="en-IN" u="sng" dirty="0"/>
          </a:p>
          <a:p>
            <a:r>
              <a:rPr lang="en-IN" dirty="0"/>
              <a:t>Hyper Parameters used are : </a:t>
            </a:r>
            <a:r>
              <a:rPr lang="en-IN" b="1" dirty="0"/>
              <a:t>criterion , </a:t>
            </a:r>
            <a:r>
              <a:rPr lang="en-IN" b="1" dirty="0" err="1"/>
              <a:t>max_depth</a:t>
            </a:r>
            <a:r>
              <a:rPr lang="en-IN" b="1" dirty="0"/>
              <a:t>, </a:t>
            </a:r>
            <a:r>
              <a:rPr lang="en-IN" b="1" dirty="0" err="1"/>
              <a:t>min_samples_leaf</a:t>
            </a:r>
            <a:r>
              <a:rPr lang="en-IN" b="1" dirty="0"/>
              <a:t>, </a:t>
            </a:r>
            <a:r>
              <a:rPr lang="en-IN" b="1" dirty="0" err="1"/>
              <a:t>min_samples_split</a:t>
            </a:r>
            <a:r>
              <a:rPr lang="en-IN" b="1" dirty="0"/>
              <a:t>, </a:t>
            </a:r>
            <a:r>
              <a:rPr lang="en-IN" b="1" dirty="0" err="1"/>
              <a:t>ccp_alpha</a:t>
            </a:r>
            <a:r>
              <a:rPr lang="en-IN" b="1" dirty="0"/>
              <a:t>.</a:t>
            </a:r>
          </a:p>
          <a:p>
            <a:r>
              <a:rPr lang="en-IN" dirty="0"/>
              <a:t>f1_score for train data = </a:t>
            </a:r>
            <a:r>
              <a:rPr lang="en-IN" b="0" i="0" dirty="0">
                <a:solidFill>
                  <a:srgbClr val="212121"/>
                </a:solidFill>
                <a:effectLst/>
              </a:rPr>
              <a:t>0.9815794021081735</a:t>
            </a:r>
          </a:p>
          <a:p>
            <a:r>
              <a:rPr lang="en-IN" dirty="0">
                <a:solidFill>
                  <a:srgbClr val="212121"/>
                </a:solidFill>
              </a:rPr>
              <a:t>f1_score for test data = </a:t>
            </a:r>
            <a:r>
              <a:rPr lang="en-IN" b="0" i="0" dirty="0">
                <a:solidFill>
                  <a:srgbClr val="212121"/>
                </a:solidFill>
                <a:effectLst/>
              </a:rPr>
              <a:t>0.8690476190476191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CE11C8-65B7-3989-1738-6F56104E7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69" y="3106931"/>
            <a:ext cx="7449590" cy="157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2757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9BDA-E3FB-C459-65E0-143EA932F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6359-8645-315C-0594-D8E7EF54C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42" y="2232212"/>
            <a:ext cx="11008658" cy="4276164"/>
          </a:xfrm>
        </p:spPr>
        <p:txBody>
          <a:bodyPr>
            <a:normAutofit/>
          </a:bodyPr>
          <a:lstStyle/>
          <a:p>
            <a:r>
              <a:rPr lang="en-IN" u="sng" dirty="0"/>
              <a:t>Logistic Regression Model :</a:t>
            </a:r>
          </a:p>
          <a:p>
            <a:r>
              <a:rPr lang="en-IN" dirty="0"/>
              <a:t>A logistic regression model is built and the train and test data is passed to the model.</a:t>
            </a:r>
          </a:p>
          <a:p>
            <a:r>
              <a:rPr lang="en-IN" dirty="0"/>
              <a:t>Predictions for test data are obtained.</a:t>
            </a:r>
          </a:p>
          <a:p>
            <a:r>
              <a:rPr lang="en-IN" dirty="0"/>
              <a:t>Error metric : </a:t>
            </a:r>
            <a:r>
              <a:rPr lang="en-IN" b="1" dirty="0"/>
              <a:t>f1_score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dirty="0"/>
              <a:t>f1_score for train data = </a:t>
            </a:r>
            <a:r>
              <a:rPr lang="en-IN" b="0" i="0" dirty="0">
                <a:solidFill>
                  <a:srgbClr val="212121"/>
                </a:solidFill>
                <a:effectLst/>
              </a:rPr>
              <a:t>0.9284951214300976</a:t>
            </a:r>
          </a:p>
          <a:p>
            <a:r>
              <a:rPr lang="en-IN" dirty="0">
                <a:solidFill>
                  <a:srgbClr val="212121"/>
                </a:solidFill>
              </a:rPr>
              <a:t>f1_score for test data = </a:t>
            </a:r>
            <a:r>
              <a:rPr lang="en-IN" b="0" i="0" dirty="0">
                <a:solidFill>
                  <a:srgbClr val="212121"/>
                </a:solidFill>
                <a:effectLst/>
              </a:rPr>
              <a:t>0.869971104689931</a:t>
            </a:r>
            <a:endParaRPr lang="en-IN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D5671F-3D32-334B-384E-853AC93A1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797082"/>
            <a:ext cx="11008658" cy="16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224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5A0D4-DE75-8895-AC0E-03ED7C10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32117-51C9-1C9D-05D7-2CF549725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846" y="2250141"/>
            <a:ext cx="11107271" cy="4087906"/>
          </a:xfrm>
        </p:spPr>
        <p:txBody>
          <a:bodyPr>
            <a:normAutofit/>
          </a:bodyPr>
          <a:lstStyle/>
          <a:p>
            <a:r>
              <a:rPr lang="en-IN" u="sng" dirty="0"/>
              <a:t>Logistic with Tuning :</a:t>
            </a:r>
          </a:p>
          <a:p>
            <a:r>
              <a:rPr lang="en-IN" dirty="0"/>
              <a:t>The logistic regression model is tuned using hyper parameters for betterment of the model.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Hyper parameters given are : </a:t>
            </a:r>
            <a:r>
              <a:rPr lang="en-IN" b="1" dirty="0"/>
              <a:t>C , penalty, solver.</a:t>
            </a:r>
          </a:p>
          <a:p>
            <a:r>
              <a:rPr lang="en-IN" dirty="0"/>
              <a:t>f1_score for train data = </a:t>
            </a:r>
            <a:r>
              <a:rPr lang="en-IN" b="0" i="0" dirty="0">
                <a:solidFill>
                  <a:srgbClr val="212121"/>
                </a:solidFill>
                <a:effectLst/>
              </a:rPr>
              <a:t>0.9337120539676904</a:t>
            </a:r>
          </a:p>
          <a:p>
            <a:r>
              <a:rPr lang="en-IN" dirty="0">
                <a:solidFill>
                  <a:srgbClr val="212121"/>
                </a:solidFill>
              </a:rPr>
              <a:t>f1_score for test data = </a:t>
            </a:r>
            <a:r>
              <a:rPr lang="en-IN" b="0" i="0" dirty="0">
                <a:solidFill>
                  <a:srgbClr val="212121"/>
                </a:solidFill>
                <a:effectLst/>
              </a:rPr>
              <a:t>0.8693913816081741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B5044-E635-2D0D-5612-CD751AEF1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46" y="3144231"/>
            <a:ext cx="11098308" cy="16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233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2DC00-DB8F-BBC1-B0A2-3EB45E9D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23E51-8BA2-7A72-3DB5-0782E95AD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18" y="2259106"/>
            <a:ext cx="11152093" cy="3908612"/>
          </a:xfrm>
        </p:spPr>
        <p:txBody>
          <a:bodyPr>
            <a:normAutofit/>
          </a:bodyPr>
          <a:lstStyle/>
          <a:p>
            <a:r>
              <a:rPr lang="en-IN" u="sng" dirty="0"/>
              <a:t>Support Vector Machine(SVM):</a:t>
            </a:r>
          </a:p>
          <a:p>
            <a:r>
              <a:rPr lang="en-IN" dirty="0"/>
              <a:t>An SVM model is built with smote done. And, data is passed to the model.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f1_score for train data : </a:t>
            </a:r>
            <a:r>
              <a:rPr lang="en-IN" b="0" i="0" dirty="0">
                <a:solidFill>
                  <a:srgbClr val="212121"/>
                </a:solidFill>
                <a:effectLst/>
              </a:rPr>
              <a:t>0.9248214734273513</a:t>
            </a:r>
          </a:p>
          <a:p>
            <a:r>
              <a:rPr lang="en-IN" dirty="0">
                <a:solidFill>
                  <a:srgbClr val="212121"/>
                </a:solidFill>
              </a:rPr>
              <a:t>f1_score for test data : </a:t>
            </a:r>
            <a:r>
              <a:rPr lang="en-IN" b="0" i="0" dirty="0">
                <a:solidFill>
                  <a:srgbClr val="212121"/>
                </a:solidFill>
                <a:effectLst/>
                <a:latin typeface="Century Gothic" panose="020B0502020202020204" pitchFamily="34" charset="0"/>
              </a:rPr>
              <a:t>0.8878848308312794</a:t>
            </a:r>
            <a:endParaRPr lang="en-IN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29583-A8FC-3137-7C40-7F8F84ECF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94" y="3072488"/>
            <a:ext cx="8106906" cy="187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1030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DA7B-6A59-4351-016E-BFD0BA0D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A0818-7890-C8AA-C062-116980386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321859"/>
            <a:ext cx="8761412" cy="3697941"/>
          </a:xfrm>
        </p:spPr>
        <p:txBody>
          <a:bodyPr>
            <a:normAutofit/>
          </a:bodyPr>
          <a:lstStyle/>
          <a:p>
            <a:r>
              <a:rPr lang="en-IN" dirty="0"/>
              <a:t>A major insurance company is witnessing a significant </a:t>
            </a:r>
            <a:r>
              <a:rPr lang="en-IN" dirty="0" err="1"/>
              <a:t>no.of</a:t>
            </a:r>
            <a:r>
              <a:rPr lang="en-IN" dirty="0"/>
              <a:t> insurance claims turning out to be fraudulent.</a:t>
            </a:r>
          </a:p>
          <a:p>
            <a:r>
              <a:rPr lang="en-IN" dirty="0"/>
              <a:t>So, it is trying to predict the fraudulent claims before the processing of claims in order to better allocation of costs and minimise the leakages.</a:t>
            </a:r>
          </a:p>
          <a:p>
            <a:r>
              <a:rPr lang="en-IN" dirty="0"/>
              <a:t>Predicting the fraudulent claims helps both the insurance company and the society by reducing the money wasted on false claims and thus concentrating on the real claims.</a:t>
            </a:r>
          </a:p>
          <a:p>
            <a:r>
              <a:rPr lang="en-IN" dirty="0"/>
              <a:t>And reporting the fraudulent insurance claims to suitable legal entities is also a responsibility of the insurance company which can be done efficiently  by a ml algorithm</a:t>
            </a:r>
          </a:p>
        </p:txBody>
      </p:sp>
    </p:spTree>
    <p:extLst>
      <p:ext uri="{BB962C8B-B14F-4D97-AF65-F5344CB8AC3E}">
        <p14:creationId xmlns:p14="http://schemas.microsoft.com/office/powerpoint/2010/main" val="183951919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60C6-93D3-98BD-D437-086D90BD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F96B9-6247-042F-FA07-0456C1786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776" y="2286000"/>
            <a:ext cx="11125200" cy="3733800"/>
          </a:xfrm>
        </p:spPr>
        <p:txBody>
          <a:bodyPr>
            <a:normAutofit/>
          </a:bodyPr>
          <a:lstStyle/>
          <a:p>
            <a:r>
              <a:rPr lang="en-IN" u="sng" dirty="0"/>
              <a:t>SVM model without </a:t>
            </a:r>
            <a:r>
              <a:rPr lang="en-IN" u="sng" dirty="0" err="1"/>
              <a:t>smoting</a:t>
            </a:r>
            <a:r>
              <a:rPr lang="en-IN" dirty="0"/>
              <a:t>:</a:t>
            </a:r>
          </a:p>
          <a:p>
            <a:r>
              <a:rPr lang="en-IN" dirty="0"/>
              <a:t>A SVM model is built and data is passed to it.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respective f1_scores for train and test data is as follows:</a:t>
            </a:r>
          </a:p>
          <a:p>
            <a:r>
              <a:rPr lang="en-IN" dirty="0"/>
              <a:t>f1_score for train data : </a:t>
            </a:r>
            <a:r>
              <a:rPr lang="en-IN" b="0" i="0" dirty="0">
                <a:solidFill>
                  <a:srgbClr val="212121"/>
                </a:solidFill>
                <a:effectLst/>
                <a:latin typeface="Century Gothic" panose="020B0502020202020204" pitchFamily="34" charset="0"/>
              </a:rPr>
              <a:t>0.8885020791026014</a:t>
            </a:r>
          </a:p>
          <a:p>
            <a:r>
              <a:rPr lang="en-IN" dirty="0">
                <a:solidFill>
                  <a:srgbClr val="212121"/>
                </a:solidFill>
                <a:latin typeface="Century Gothic" panose="020B0502020202020204" pitchFamily="34" charset="0"/>
              </a:rPr>
              <a:t>f1_score for test data : </a:t>
            </a:r>
            <a:r>
              <a:rPr lang="en-IN" b="0" i="0" dirty="0">
                <a:solidFill>
                  <a:srgbClr val="212121"/>
                </a:solidFill>
                <a:effectLst/>
              </a:rPr>
              <a:t>0.8804347826086956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2BFC1-00E4-6504-A561-678BB06D7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58" y="3066332"/>
            <a:ext cx="9192908" cy="15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0355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A8AC2-B8CF-EA1F-138C-CB175BCB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curves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05FB5-94E1-E94C-B355-4F3EE893A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256" y="4697506"/>
            <a:ext cx="5445035" cy="199642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</a:rPr>
              <a:t>From the learning curve of the </a:t>
            </a:r>
            <a:r>
              <a:rPr lang="en-IN" sz="1800" b="1" dirty="0">
                <a:solidFill>
                  <a:schemeClr val="tx1"/>
                </a:solidFill>
              </a:rPr>
              <a:t>random forest</a:t>
            </a:r>
            <a:r>
              <a:rPr lang="en-IN" sz="1800" dirty="0">
                <a:solidFill>
                  <a:schemeClr val="tx1"/>
                </a:solidFill>
              </a:rPr>
              <a:t> model we can see that as the training set increases both the scores converge.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</a:rPr>
              <a:t>Since the training score is very accurate, this indicates low bias and high variance.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</a:rPr>
              <a:t> Model results in overfitting.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7CF359E-326E-B451-E6EE-26C15E2BAD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8256" y="2034989"/>
            <a:ext cx="5205603" cy="253701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67B3BC-741F-F028-DCB3-353FDE9F3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0428" y="4858872"/>
            <a:ext cx="5049279" cy="183505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</a:rPr>
              <a:t>The learning curve of the </a:t>
            </a:r>
            <a:r>
              <a:rPr lang="en-IN" sz="1800" b="1" dirty="0">
                <a:solidFill>
                  <a:schemeClr val="tx1"/>
                </a:solidFill>
              </a:rPr>
              <a:t>SVM </a:t>
            </a:r>
            <a:r>
              <a:rPr lang="en-IN" sz="1800" dirty="0">
                <a:solidFill>
                  <a:schemeClr val="tx1"/>
                </a:solidFill>
              </a:rPr>
              <a:t>model is as above.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</a:rPr>
              <a:t>We can see that this model is much better compared to random forest with good bias variance </a:t>
            </a:r>
            <a:r>
              <a:rPr lang="en-IN" sz="1800" dirty="0" err="1">
                <a:solidFill>
                  <a:schemeClr val="tx1"/>
                </a:solidFill>
              </a:rPr>
              <a:t>tradeoff</a:t>
            </a:r>
            <a:r>
              <a:rPr lang="en-IN" sz="18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CACA7B5-0D53-616F-C785-4C5D1777AB0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65237" y="1999129"/>
            <a:ext cx="4398597" cy="2698377"/>
          </a:xfrm>
        </p:spPr>
      </p:pic>
    </p:spTree>
    <p:extLst>
      <p:ext uri="{BB962C8B-B14F-4D97-AF65-F5344CB8AC3E}">
        <p14:creationId xmlns:p14="http://schemas.microsoft.com/office/powerpoint/2010/main" val="93276448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A2055-A5F2-6AFA-410F-A285881E9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 performance Overview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D543E42-43EF-AD8D-1665-900CFD73D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877124"/>
              </p:ext>
            </p:extLst>
          </p:nvPr>
        </p:nvGraphicFramePr>
        <p:xfrm>
          <a:off x="1637553" y="2790512"/>
          <a:ext cx="8761410" cy="2876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35">
                  <a:extLst>
                    <a:ext uri="{9D8B030D-6E8A-4147-A177-3AD203B41FA5}">
                      <a16:colId xmlns:a16="http://schemas.microsoft.com/office/drawing/2014/main" val="1016476049"/>
                    </a:ext>
                  </a:extLst>
                </a:gridCol>
                <a:gridCol w="1460235">
                  <a:extLst>
                    <a:ext uri="{9D8B030D-6E8A-4147-A177-3AD203B41FA5}">
                      <a16:colId xmlns:a16="http://schemas.microsoft.com/office/drawing/2014/main" val="3997007762"/>
                    </a:ext>
                  </a:extLst>
                </a:gridCol>
                <a:gridCol w="1460235">
                  <a:extLst>
                    <a:ext uri="{9D8B030D-6E8A-4147-A177-3AD203B41FA5}">
                      <a16:colId xmlns:a16="http://schemas.microsoft.com/office/drawing/2014/main" val="670572804"/>
                    </a:ext>
                  </a:extLst>
                </a:gridCol>
                <a:gridCol w="1460235">
                  <a:extLst>
                    <a:ext uri="{9D8B030D-6E8A-4147-A177-3AD203B41FA5}">
                      <a16:colId xmlns:a16="http://schemas.microsoft.com/office/drawing/2014/main" val="3894901172"/>
                    </a:ext>
                  </a:extLst>
                </a:gridCol>
                <a:gridCol w="1460235">
                  <a:extLst>
                    <a:ext uri="{9D8B030D-6E8A-4147-A177-3AD203B41FA5}">
                      <a16:colId xmlns:a16="http://schemas.microsoft.com/office/drawing/2014/main" val="3087868733"/>
                    </a:ext>
                  </a:extLst>
                </a:gridCol>
                <a:gridCol w="1460235">
                  <a:extLst>
                    <a:ext uri="{9D8B030D-6E8A-4147-A177-3AD203B41FA5}">
                      <a16:colId xmlns:a16="http://schemas.microsoft.com/office/drawing/2014/main" val="4265568696"/>
                    </a:ext>
                  </a:extLst>
                </a:gridCol>
              </a:tblGrid>
              <a:tr h="773123">
                <a:tc>
                  <a:txBody>
                    <a:bodyPr/>
                    <a:lstStyle/>
                    <a:p>
                      <a:r>
                        <a:rPr lang="en-IN" dirty="0"/>
                        <a:t>Models/</a:t>
                      </a:r>
                    </a:p>
                    <a:p>
                      <a:r>
                        <a:rPr lang="en-IN" dirty="0"/>
                        <a:t>f1scores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Random</a:t>
                      </a:r>
                    </a:p>
                    <a:p>
                      <a:r>
                        <a:rPr lang="en-IN" dirty="0"/>
                        <a:t>Forest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Logistic </a:t>
                      </a:r>
                      <a:r>
                        <a:rPr lang="en-IN" dirty="0" err="1"/>
                        <a:t>Regressionwithout</a:t>
                      </a:r>
                      <a:r>
                        <a:rPr lang="en-IN" dirty="0"/>
                        <a:t> 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Logistic Regression with 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SVM model with 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SVM model without smote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960889"/>
                  </a:ext>
                </a:extLst>
              </a:tr>
              <a:tr h="773123">
                <a:tc>
                  <a:txBody>
                    <a:bodyPr/>
                    <a:lstStyle/>
                    <a:p>
                      <a:r>
                        <a:rPr lang="en-IN" dirty="0"/>
                        <a:t>F1_score</a:t>
                      </a:r>
                    </a:p>
                    <a:p>
                      <a:r>
                        <a:rPr lang="en-IN" dirty="0"/>
                        <a:t>(</a:t>
                      </a:r>
                      <a:r>
                        <a:rPr lang="en-IN" dirty="0" err="1"/>
                        <a:t>traindata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i="0" dirty="0">
                          <a:solidFill>
                            <a:srgbClr val="212121"/>
                          </a:solidFill>
                          <a:effectLst/>
                        </a:rPr>
                        <a:t>0.9815794021081735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i="0" dirty="0">
                          <a:solidFill>
                            <a:srgbClr val="212121"/>
                          </a:solidFill>
                          <a:effectLst/>
                        </a:rPr>
                        <a:t>0.9284951214300976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i="0" dirty="0">
                          <a:solidFill>
                            <a:srgbClr val="212121"/>
                          </a:solidFill>
                          <a:effectLst/>
                        </a:rPr>
                        <a:t>0.9337120539676904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i="0" dirty="0">
                          <a:solidFill>
                            <a:srgbClr val="212121"/>
                          </a:solidFill>
                          <a:effectLst/>
                        </a:rPr>
                        <a:t>0.9248214734273513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i="0" dirty="0">
                          <a:solidFill>
                            <a:srgbClr val="212121"/>
                          </a:solidFill>
                          <a:effectLst/>
                          <a:latin typeface="Century Gothic" panose="020B0502020202020204" pitchFamily="34" charset="0"/>
                        </a:rPr>
                        <a:t>0.8885020791026014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158838"/>
                  </a:ext>
                </a:extLst>
              </a:tr>
              <a:tr h="773123">
                <a:tc>
                  <a:txBody>
                    <a:bodyPr/>
                    <a:lstStyle/>
                    <a:p>
                      <a:r>
                        <a:rPr lang="en-IN" dirty="0"/>
                        <a:t>F1_score</a:t>
                      </a:r>
                    </a:p>
                    <a:p>
                      <a:r>
                        <a:rPr lang="en-IN" dirty="0"/>
                        <a:t>(</a:t>
                      </a:r>
                      <a:r>
                        <a:rPr lang="en-IN" dirty="0" err="1"/>
                        <a:t>testdata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i="0" dirty="0">
                          <a:solidFill>
                            <a:srgbClr val="212121"/>
                          </a:solidFill>
                          <a:effectLst/>
                        </a:rPr>
                        <a:t>0.8690476190476191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i="0" dirty="0">
                          <a:solidFill>
                            <a:srgbClr val="212121"/>
                          </a:solidFill>
                          <a:effectLst/>
                        </a:rPr>
                        <a:t>0.869971104689931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i="0" dirty="0">
                          <a:solidFill>
                            <a:srgbClr val="212121"/>
                          </a:solidFill>
                          <a:effectLst/>
                        </a:rPr>
                        <a:t>0.8693913816081741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i="0" dirty="0">
                          <a:solidFill>
                            <a:srgbClr val="212121"/>
                          </a:solidFill>
                          <a:effectLst/>
                          <a:latin typeface="Century Gothic" panose="020B0502020202020204" pitchFamily="34" charset="0"/>
                        </a:rPr>
                        <a:t>0.8878848308312794</a:t>
                      </a:r>
                      <a:endParaRPr lang="en-IN" dirty="0">
                        <a:latin typeface="Century Gothic" panose="020B0502020202020204" pitchFamily="34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i="0" dirty="0">
                          <a:solidFill>
                            <a:srgbClr val="212121"/>
                          </a:solidFill>
                          <a:effectLst/>
                        </a:rPr>
                        <a:t>0.8804347826086956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700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835470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B415-9937-40FB-038F-4178EAE8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C8955-46A7-B705-4002-373F9244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2" y="2294965"/>
            <a:ext cx="11205883" cy="3724835"/>
          </a:xfrm>
        </p:spPr>
        <p:txBody>
          <a:bodyPr>
            <a:normAutofit/>
          </a:bodyPr>
          <a:lstStyle/>
          <a:p>
            <a:r>
              <a:rPr lang="en-IN" dirty="0"/>
              <a:t>From the above graphs it is observed that there are many key details is finding a fraudulent claims:</a:t>
            </a:r>
          </a:p>
          <a:p>
            <a:r>
              <a:rPr lang="en-IN" b="1" dirty="0"/>
              <a:t>State3</a:t>
            </a:r>
            <a:r>
              <a:rPr lang="en-IN" dirty="0"/>
              <a:t> has high </a:t>
            </a:r>
            <a:r>
              <a:rPr lang="en-IN" dirty="0" err="1"/>
              <a:t>no.of</a:t>
            </a:r>
            <a:r>
              <a:rPr lang="en-IN" dirty="0"/>
              <a:t> fraudulent claims and </a:t>
            </a:r>
            <a:r>
              <a:rPr lang="en-IN" b="1" dirty="0"/>
              <a:t>young adults </a:t>
            </a:r>
            <a:r>
              <a:rPr lang="en-IN" dirty="0"/>
              <a:t>is the age group with highest fraudulent claims. </a:t>
            </a:r>
          </a:p>
          <a:p>
            <a:r>
              <a:rPr lang="en-IN" dirty="0"/>
              <a:t>Police report is also important to catch fraud claims as more than 60% of the fraud claims does not have it.</a:t>
            </a:r>
          </a:p>
          <a:p>
            <a:r>
              <a:rPr lang="en-IN" b="1" dirty="0"/>
              <a:t>Female</a:t>
            </a:r>
            <a:r>
              <a:rPr lang="en-IN" dirty="0"/>
              <a:t> Gender has more fraud claims than males and the insurance claims with more </a:t>
            </a:r>
            <a:r>
              <a:rPr lang="en-IN" b="1" dirty="0"/>
              <a:t>severe damage</a:t>
            </a:r>
            <a:r>
              <a:rPr lang="en-IN" dirty="0"/>
              <a:t> have more  chance of being a fraudulent claim.</a:t>
            </a:r>
          </a:p>
          <a:p>
            <a:r>
              <a:rPr lang="en-IN" dirty="0"/>
              <a:t>More fraud claims are present in cases with </a:t>
            </a:r>
            <a:r>
              <a:rPr lang="en-IN" b="1" dirty="0"/>
              <a:t>rear collision</a:t>
            </a:r>
            <a:r>
              <a:rPr lang="en-IN" dirty="0"/>
              <a:t>.</a:t>
            </a:r>
          </a:p>
          <a:p>
            <a:r>
              <a:rPr lang="en-IN" dirty="0"/>
              <a:t>These are main insights that are derived from the problem.</a:t>
            </a:r>
          </a:p>
        </p:txBody>
      </p:sp>
    </p:spTree>
    <p:extLst>
      <p:ext uri="{BB962C8B-B14F-4D97-AF65-F5344CB8AC3E}">
        <p14:creationId xmlns:p14="http://schemas.microsoft.com/office/powerpoint/2010/main" val="61495753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82E1-7D38-6E6C-0554-6E7F8AB1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Suggestions for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0132D-28E2-D458-0CE2-F5294211E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5" y="2456330"/>
            <a:ext cx="9574307" cy="2868706"/>
          </a:xfrm>
        </p:spPr>
        <p:txBody>
          <a:bodyPr/>
          <a:lstStyle/>
          <a:p>
            <a:r>
              <a:rPr lang="en-US" i="0" dirty="0">
                <a:solidFill>
                  <a:srgbClr val="212121"/>
                </a:solidFill>
                <a:effectLst/>
              </a:rPr>
              <a:t>Company should check whether a </a:t>
            </a:r>
            <a:r>
              <a:rPr lang="en-US" b="1" i="0" dirty="0">
                <a:solidFill>
                  <a:srgbClr val="212121"/>
                </a:solidFill>
                <a:effectLst/>
              </a:rPr>
              <a:t>police report </a:t>
            </a:r>
            <a:r>
              <a:rPr lang="en-US" i="0" dirty="0">
                <a:solidFill>
                  <a:srgbClr val="212121"/>
                </a:solidFill>
                <a:effectLst/>
              </a:rPr>
              <a:t>has been filed or not .</a:t>
            </a:r>
          </a:p>
          <a:p>
            <a:r>
              <a:rPr lang="en-US" i="0" dirty="0">
                <a:solidFill>
                  <a:srgbClr val="212121"/>
                </a:solidFill>
                <a:effectLst/>
              </a:rPr>
              <a:t>Proper </a:t>
            </a:r>
            <a:r>
              <a:rPr lang="en-US" b="1" i="0" dirty="0">
                <a:solidFill>
                  <a:srgbClr val="212121"/>
                </a:solidFill>
                <a:effectLst/>
              </a:rPr>
              <a:t>property damage </a:t>
            </a:r>
            <a:r>
              <a:rPr lang="en-US" i="0" dirty="0">
                <a:solidFill>
                  <a:srgbClr val="212121"/>
                </a:solidFill>
                <a:effectLst/>
              </a:rPr>
              <a:t>inspection should be done.</a:t>
            </a:r>
          </a:p>
          <a:p>
            <a:r>
              <a:rPr lang="en-US" i="0" dirty="0">
                <a:solidFill>
                  <a:srgbClr val="212121"/>
                </a:solidFill>
                <a:effectLst/>
              </a:rPr>
              <a:t>Company should focus on situations where a </a:t>
            </a:r>
            <a:r>
              <a:rPr lang="en-US" b="1" i="0" dirty="0">
                <a:solidFill>
                  <a:srgbClr val="212121"/>
                </a:solidFill>
                <a:effectLst/>
              </a:rPr>
              <a:t>rear collision </a:t>
            </a:r>
            <a:r>
              <a:rPr lang="en-US" dirty="0">
                <a:solidFill>
                  <a:srgbClr val="212121"/>
                </a:solidFill>
              </a:rPr>
              <a:t>has happened.</a:t>
            </a:r>
          </a:p>
          <a:p>
            <a:r>
              <a:rPr lang="en-IN" dirty="0"/>
              <a:t>Extra care should be taken while considering the claims of  </a:t>
            </a:r>
            <a:r>
              <a:rPr lang="en-IN" b="1" dirty="0"/>
              <a:t>young adults</a:t>
            </a:r>
            <a:r>
              <a:rPr lang="en-IN" dirty="0"/>
              <a:t> and claims from </a:t>
            </a:r>
            <a:r>
              <a:rPr lang="en-IN" b="1" dirty="0"/>
              <a:t>state3</a:t>
            </a:r>
            <a:r>
              <a:rPr lang="en-IN" dirty="0"/>
              <a:t> 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3081265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A3CF-C0B9-2ECC-D196-382BC7DA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Suggestions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CDDDE-56DD-2C51-F341-AA21DAA5B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060" y="5173663"/>
            <a:ext cx="11205882" cy="1099595"/>
          </a:xfrm>
        </p:spPr>
        <p:txBody>
          <a:bodyPr/>
          <a:lstStyle/>
          <a:p>
            <a:endParaRPr lang="en-IN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</a:rPr>
              <a:t>From the above two graphs we can concur that </a:t>
            </a:r>
            <a:r>
              <a:rPr lang="en-US" sz="1800" dirty="0">
                <a:solidFill>
                  <a:srgbClr val="212121"/>
                </a:solidFill>
              </a:rPr>
              <a:t>h</a:t>
            </a:r>
            <a:r>
              <a:rPr lang="en-US" sz="1800" b="0" i="0" dirty="0">
                <a:solidFill>
                  <a:srgbClr val="212121"/>
                </a:solidFill>
                <a:effectLst/>
              </a:rPr>
              <a:t>ighest number of fraud cases were </a:t>
            </a:r>
            <a:r>
              <a:rPr lang="en-US" sz="1800" b="0" i="0" dirty="0" err="1">
                <a:solidFill>
                  <a:srgbClr val="212121"/>
                </a:solidFill>
                <a:effectLst/>
              </a:rPr>
              <a:t>happend</a:t>
            </a:r>
            <a:r>
              <a:rPr lang="en-US" sz="1800" b="0" i="0" dirty="0">
                <a:solidFill>
                  <a:srgbClr val="212121"/>
                </a:solidFill>
                <a:effectLst/>
              </a:rPr>
              <a:t> when severity of incident is 2(Major Damage). hence when severity is rated 2 company have to be more careful.</a:t>
            </a:r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192D60C-6BB9-14E6-C210-0C25075B77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4424" y="2411515"/>
            <a:ext cx="5324943" cy="276214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35908-29BB-3917-D8FC-B9D71E3AE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 flipH="1">
            <a:off x="12514728" y="2603500"/>
            <a:ext cx="1102659" cy="57626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8435A9B-2FB4-7B44-B5AC-386CD7C37A4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87473" y="2294966"/>
            <a:ext cx="5121821" cy="2878698"/>
          </a:xfrm>
        </p:spPr>
      </p:pic>
    </p:spTree>
    <p:extLst>
      <p:ext uri="{BB962C8B-B14F-4D97-AF65-F5344CB8AC3E}">
        <p14:creationId xmlns:p14="http://schemas.microsoft.com/office/powerpoint/2010/main" val="392126250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63B4F-D9E0-A3E9-CEEF-8448A982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927847"/>
          </a:xfrm>
        </p:spPr>
        <p:txBody>
          <a:bodyPr/>
          <a:lstStyle/>
          <a:p>
            <a:r>
              <a:rPr lang="en-IN" dirty="0"/>
              <a:t>Suggestions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918141-9423-23BA-10C7-FDA8DEF02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682" y="1972235"/>
            <a:ext cx="6122893" cy="415065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20A00-ECAA-5115-D7FF-D49D4AA67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2528048"/>
            <a:ext cx="2793158" cy="349683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bg2"/>
                </a:solidFill>
              </a:rPr>
              <a:t>From the graph,</a:t>
            </a:r>
          </a:p>
          <a:p>
            <a:pPr algn="l"/>
            <a:r>
              <a:rPr lang="en-US" sz="1800" i="0" dirty="0">
                <a:solidFill>
                  <a:schemeClr val="bg2"/>
                </a:solidFill>
                <a:effectLst/>
              </a:rPr>
              <a:t>Policies in state2 and state3 should be rechecked for the customers whoever claiming more than 83k</a:t>
            </a:r>
          </a:p>
          <a:p>
            <a:pPr algn="l"/>
            <a:endParaRPr lang="en-US" b="0" i="0" dirty="0">
              <a:solidFill>
                <a:schemeClr val="bg2"/>
              </a:solidFill>
              <a:effectLst/>
              <a:latin typeface="var(--colab-chrome-font-family)"/>
            </a:endParaRP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0843499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D1C2-11F5-43C3-04D6-A70CC928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Source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8FDFA-0455-6A47-65F5-09B61CF08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812" y="4814046"/>
            <a:ext cx="11187953" cy="143435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</a:rPr>
              <a:t>Get the full code here - </a:t>
            </a:r>
            <a:r>
              <a:rPr lang="en-IN" sz="1800" dirty="0">
                <a:solidFill>
                  <a:schemeClr val="tx1"/>
                </a:solidFill>
                <a:hlinkClick r:id="rId2"/>
              </a:rPr>
              <a:t>https://github.com/mohan0796/final_hack</a:t>
            </a:r>
            <a:endParaRPr lang="en-IN" sz="18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 err="1">
                <a:solidFill>
                  <a:schemeClr val="tx1"/>
                </a:solidFill>
              </a:rPr>
              <a:t>Colab</a:t>
            </a:r>
            <a:r>
              <a:rPr lang="en-IN" sz="1800" dirty="0">
                <a:solidFill>
                  <a:schemeClr val="tx1"/>
                </a:solidFill>
              </a:rPr>
              <a:t> file :</a:t>
            </a:r>
          </a:p>
          <a:p>
            <a:r>
              <a:rPr lang="en-IN" sz="1800" dirty="0">
                <a:solidFill>
                  <a:schemeClr val="tx1"/>
                </a:solidFill>
              </a:rPr>
              <a:t>https://colab.research.google.com/drive/1DtflzXZKr5fo9qpW4Ttpu3a-ZfPb21dr#scrollTo=oRafUJUiSvYf</a:t>
            </a:r>
          </a:p>
        </p:txBody>
      </p:sp>
    </p:spTree>
    <p:extLst>
      <p:ext uri="{BB962C8B-B14F-4D97-AF65-F5344CB8AC3E}">
        <p14:creationId xmlns:p14="http://schemas.microsoft.com/office/powerpoint/2010/main" val="323331811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CA63-C896-3A82-FAB4-65A673E27E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D0D07-FECA-C831-8F4B-58ECEC0505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167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03590-A9E5-A79E-93D9-4296D6148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ML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8AF22-E9C1-0D76-8191-6813B90FD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312894"/>
            <a:ext cx="8761412" cy="3706906"/>
          </a:xfrm>
        </p:spPr>
        <p:txBody>
          <a:bodyPr/>
          <a:lstStyle/>
          <a:p>
            <a:r>
              <a:rPr lang="en-IN" dirty="0"/>
              <a:t>In the above statement our duty is to predict whether a reported insurance claim is fraudulent or not.</a:t>
            </a:r>
          </a:p>
          <a:p>
            <a:r>
              <a:rPr lang="en-IN" dirty="0"/>
              <a:t>So, it is a classification problem under supervised learning method with “</a:t>
            </a:r>
            <a:r>
              <a:rPr lang="en-IN" dirty="0" err="1"/>
              <a:t>ReportedFraud</a:t>
            </a:r>
            <a:r>
              <a:rPr lang="en-IN" dirty="0"/>
              <a:t>” being our target variable.</a:t>
            </a:r>
          </a:p>
          <a:p>
            <a:r>
              <a:rPr lang="en-IN" dirty="0"/>
              <a:t>We can use various ML models for doing this problem and choose </a:t>
            </a:r>
            <a:r>
              <a:rPr lang="en-IN" dirty="0" err="1"/>
              <a:t>th</a:t>
            </a:r>
            <a:r>
              <a:rPr lang="en-IN" dirty="0"/>
              <a:t> one with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974174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5273-EA9A-2A31-611A-3C29CB219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647D2-E6FC-CF9B-393D-7B4E9588E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68071"/>
            <a:ext cx="10481233" cy="3751729"/>
          </a:xfrm>
        </p:spPr>
        <p:txBody>
          <a:bodyPr>
            <a:normAutofit/>
          </a:bodyPr>
          <a:lstStyle/>
          <a:p>
            <a:r>
              <a:rPr lang="en-IN" u="sng" dirty="0"/>
              <a:t>Data sets:</a:t>
            </a:r>
          </a:p>
          <a:p>
            <a:r>
              <a:rPr lang="en-IN" dirty="0"/>
              <a:t>The individual datasets given before merging are</a:t>
            </a:r>
          </a:p>
          <a:p>
            <a:pPr lvl="1" indent="-342900">
              <a:buFont typeface="+mj-lt"/>
              <a:buAutoNum type="arabicPeriod"/>
            </a:pPr>
            <a:r>
              <a:rPr lang="en-IN" dirty="0"/>
              <a:t>Demographics data</a:t>
            </a:r>
          </a:p>
          <a:p>
            <a:pPr lvl="1" indent="-342900">
              <a:buFont typeface="+mj-lt"/>
              <a:buAutoNum type="arabicPeriod"/>
            </a:pPr>
            <a:r>
              <a:rPr lang="en-IN" dirty="0"/>
              <a:t>Policy information</a:t>
            </a:r>
          </a:p>
          <a:p>
            <a:pPr lvl="1" indent="-342900">
              <a:buFont typeface="+mj-lt"/>
              <a:buAutoNum type="arabicPeriod"/>
            </a:pPr>
            <a:r>
              <a:rPr lang="en-IN" dirty="0"/>
              <a:t>Claim information</a:t>
            </a:r>
          </a:p>
          <a:p>
            <a:pPr lvl="1" indent="-342900">
              <a:buFont typeface="+mj-lt"/>
              <a:buAutoNum type="arabicPeriod"/>
            </a:pPr>
            <a:r>
              <a:rPr lang="en-IN" dirty="0"/>
              <a:t>Data of Vehicle</a:t>
            </a:r>
          </a:p>
          <a:p>
            <a:pPr lvl="1" indent="-342900">
              <a:buFont typeface="+mj-lt"/>
              <a:buAutoNum type="arabicPeriod"/>
            </a:pPr>
            <a:r>
              <a:rPr lang="en-IN" dirty="0"/>
              <a:t>Fraud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 the vehicle dataset it is observed that the vehicle data attributes are given individually to each record or customer.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So, to make computation easier I converted then into columns using “.query” function.</a:t>
            </a:r>
          </a:p>
        </p:txBody>
      </p:sp>
    </p:spTree>
    <p:extLst>
      <p:ext uri="{BB962C8B-B14F-4D97-AF65-F5344CB8AC3E}">
        <p14:creationId xmlns:p14="http://schemas.microsoft.com/office/powerpoint/2010/main" val="109897595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F5E18-103A-3FB9-162A-1D9CFED12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2962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6D61C-43BF-DE99-01AB-8B739196F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204720"/>
            <a:ext cx="5340031" cy="48768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Before using  .query function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FDEB0B96-797D-9CC0-83D3-3204309002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080" y="2823882"/>
            <a:ext cx="4335332" cy="350519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2D93D-8F89-A5EE-09A7-570631118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8712" y="2204720"/>
            <a:ext cx="5857782" cy="48768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After using .query function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4C4704C1-0615-EF23-E819-724759A78E0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16706" y="2823883"/>
            <a:ext cx="4780297" cy="3505198"/>
          </a:xfrm>
        </p:spPr>
      </p:pic>
    </p:spTree>
    <p:extLst>
      <p:ext uri="{BB962C8B-B14F-4D97-AF65-F5344CB8AC3E}">
        <p14:creationId xmlns:p14="http://schemas.microsoft.com/office/powerpoint/2010/main" val="66738024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9A19E-9D36-18FA-00FD-8B86F691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Merging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45C6B-E173-3354-5ED3-FCE03CF2C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86000"/>
            <a:ext cx="10356325" cy="3733800"/>
          </a:xfrm>
        </p:spPr>
        <p:txBody>
          <a:bodyPr/>
          <a:lstStyle/>
          <a:p>
            <a:r>
              <a:rPr lang="en-IN" dirty="0"/>
              <a:t>After that all the individual train and test data sets are merged to get a single unified train dataset and test data set using “</a:t>
            </a:r>
            <a:r>
              <a:rPr lang="en-IN" b="1" dirty="0" err="1"/>
              <a:t>pd.merge</a:t>
            </a:r>
            <a:r>
              <a:rPr lang="en-IN" dirty="0"/>
              <a:t>” function .</a:t>
            </a:r>
          </a:p>
          <a:p>
            <a:endParaRPr lang="en-IN" dirty="0"/>
          </a:p>
          <a:p>
            <a:r>
              <a:rPr lang="en-IN" dirty="0"/>
              <a:t>As “</a:t>
            </a:r>
            <a:r>
              <a:rPr lang="en-IN" dirty="0" err="1"/>
              <a:t>customerID</a:t>
            </a:r>
            <a:r>
              <a:rPr lang="en-IN" dirty="0"/>
              <a:t>” is the common attribute in all the data sets we merge using that attribute.</a:t>
            </a:r>
          </a:p>
          <a:p>
            <a:endParaRPr lang="en-IN" dirty="0"/>
          </a:p>
          <a:p>
            <a:r>
              <a:rPr lang="en-IN" dirty="0" err="1">
                <a:highlight>
                  <a:srgbClr val="C0C0C0"/>
                </a:highlight>
              </a:rPr>
              <a:t>combined_train</a:t>
            </a:r>
            <a:r>
              <a:rPr lang="en-IN" dirty="0">
                <a:highlight>
                  <a:srgbClr val="C0C0C0"/>
                </a:highlight>
              </a:rPr>
              <a:t>=</a:t>
            </a:r>
            <a:r>
              <a:rPr lang="en-IN" dirty="0" err="1">
                <a:highlight>
                  <a:srgbClr val="C0C0C0"/>
                </a:highlight>
              </a:rPr>
              <a:t>train_claim.merge</a:t>
            </a:r>
            <a:r>
              <a:rPr lang="en-IN" dirty="0">
                <a:highlight>
                  <a:srgbClr val="C0C0C0"/>
                </a:highlight>
              </a:rPr>
              <a:t>(</a:t>
            </a:r>
            <a:r>
              <a:rPr lang="en-IN" dirty="0" err="1">
                <a:highlight>
                  <a:srgbClr val="C0C0C0"/>
                </a:highlight>
              </a:rPr>
              <a:t>train_demo</a:t>
            </a:r>
            <a:r>
              <a:rPr lang="en-IN" dirty="0">
                <a:highlight>
                  <a:srgbClr val="C0C0C0"/>
                </a:highlight>
              </a:rPr>
              <a:t>, on="</a:t>
            </a:r>
            <a:r>
              <a:rPr lang="en-IN" dirty="0" err="1">
                <a:highlight>
                  <a:srgbClr val="C0C0C0"/>
                </a:highlight>
              </a:rPr>
              <a:t>CustomerID</a:t>
            </a:r>
            <a:r>
              <a:rPr lang="en-IN" dirty="0">
                <a:highlight>
                  <a:srgbClr val="C0C0C0"/>
                </a:highlight>
              </a:rPr>
              <a:t>").merge(</a:t>
            </a:r>
            <a:r>
              <a:rPr lang="en-IN" dirty="0" err="1">
                <a:highlight>
                  <a:srgbClr val="C0C0C0"/>
                </a:highlight>
              </a:rPr>
              <a:t>train_policy</a:t>
            </a:r>
            <a:r>
              <a:rPr lang="en-IN" dirty="0">
                <a:highlight>
                  <a:srgbClr val="C0C0C0"/>
                </a:highlight>
              </a:rPr>
              <a:t>, on="</a:t>
            </a:r>
            <a:r>
              <a:rPr lang="en-IN" dirty="0" err="1">
                <a:highlight>
                  <a:srgbClr val="C0C0C0"/>
                </a:highlight>
              </a:rPr>
              <a:t>CustomerID</a:t>
            </a:r>
            <a:r>
              <a:rPr lang="en-IN" dirty="0">
                <a:highlight>
                  <a:srgbClr val="C0C0C0"/>
                </a:highlight>
              </a:rPr>
              <a:t>").merge(</a:t>
            </a:r>
            <a:r>
              <a:rPr lang="en-IN" dirty="0" err="1">
                <a:highlight>
                  <a:srgbClr val="C0C0C0"/>
                </a:highlight>
              </a:rPr>
              <a:t>vehicle_train</a:t>
            </a:r>
            <a:r>
              <a:rPr lang="en-IN" dirty="0">
                <a:highlight>
                  <a:srgbClr val="C0C0C0"/>
                </a:highlight>
              </a:rPr>
              <a:t>, on="</a:t>
            </a:r>
            <a:r>
              <a:rPr lang="en-IN" dirty="0" err="1">
                <a:highlight>
                  <a:srgbClr val="C0C0C0"/>
                </a:highlight>
              </a:rPr>
              <a:t>CustomerID</a:t>
            </a:r>
            <a:r>
              <a:rPr lang="en-IN" dirty="0">
                <a:highlight>
                  <a:srgbClr val="C0C0C0"/>
                </a:highlight>
              </a:rPr>
              <a:t>").merge(</a:t>
            </a:r>
            <a:r>
              <a:rPr lang="en-IN" dirty="0" err="1">
                <a:highlight>
                  <a:srgbClr val="C0C0C0"/>
                </a:highlight>
              </a:rPr>
              <a:t>train_target</a:t>
            </a:r>
            <a:r>
              <a:rPr lang="en-IN" dirty="0">
                <a:highlight>
                  <a:srgbClr val="C0C0C0"/>
                </a:highlight>
              </a:rPr>
              <a:t>, on="</a:t>
            </a:r>
            <a:r>
              <a:rPr lang="en-IN" dirty="0" err="1">
                <a:highlight>
                  <a:srgbClr val="C0C0C0"/>
                </a:highlight>
              </a:rPr>
              <a:t>CustomerID</a:t>
            </a:r>
            <a:r>
              <a:rPr lang="en-IN" dirty="0">
                <a:highlight>
                  <a:srgbClr val="C0C0C0"/>
                </a:highlight>
              </a:rPr>
              <a:t>")</a:t>
            </a:r>
          </a:p>
          <a:p>
            <a:pPr marL="0" indent="0">
              <a:buNone/>
            </a:pPr>
            <a:endParaRPr lang="en-IN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4033046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C4E3C-EA94-6EF0-F1EC-322B4522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71" y="973668"/>
            <a:ext cx="9324695" cy="706964"/>
          </a:xfrm>
        </p:spPr>
        <p:txBody>
          <a:bodyPr/>
          <a:lstStyle/>
          <a:p>
            <a:r>
              <a:rPr lang="en-IN" dirty="0"/>
              <a:t>Pre 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C2976-F2FF-E970-7B05-0C5188EBE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953" y="2079687"/>
            <a:ext cx="11162461" cy="435697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5AFFDB-08A9-6556-1BFD-D5F6ED1D0B2C}"/>
              </a:ext>
            </a:extLst>
          </p:cNvPr>
          <p:cNvSpPr/>
          <p:nvPr/>
        </p:nvSpPr>
        <p:spPr>
          <a:xfrm>
            <a:off x="747903" y="2380660"/>
            <a:ext cx="3191435" cy="4303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Synthesizing date columns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4581BD-F6D5-136E-A3F2-10642FF7F0AA}"/>
              </a:ext>
            </a:extLst>
          </p:cNvPr>
          <p:cNvSpPr/>
          <p:nvPr/>
        </p:nvSpPr>
        <p:spPr>
          <a:xfrm>
            <a:off x="4395238" y="2374168"/>
            <a:ext cx="3191435" cy="4303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Conversion of Datatypes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E33519-A7EC-07FE-C4C6-8C48B8721A5C}"/>
              </a:ext>
            </a:extLst>
          </p:cNvPr>
          <p:cNvSpPr/>
          <p:nvPr/>
        </p:nvSpPr>
        <p:spPr>
          <a:xfrm>
            <a:off x="8131212" y="2362980"/>
            <a:ext cx="3191435" cy="4479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Null Values Treatment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B9AD33-5B56-1854-7D6C-2E3730429E44}"/>
              </a:ext>
            </a:extLst>
          </p:cNvPr>
          <p:cNvSpPr/>
          <p:nvPr/>
        </p:nvSpPr>
        <p:spPr>
          <a:xfrm>
            <a:off x="8131212" y="3470991"/>
            <a:ext cx="3505201" cy="4303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Dropping Unwanted Columns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F16119-4CCB-C967-E14F-0715FFA0916E}"/>
              </a:ext>
            </a:extLst>
          </p:cNvPr>
          <p:cNvSpPr/>
          <p:nvPr/>
        </p:nvSpPr>
        <p:spPr>
          <a:xfrm>
            <a:off x="8117988" y="4588811"/>
            <a:ext cx="3505202" cy="4479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Outliers treatment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2EBF5F-2A59-D126-1055-D58DA9A06EBE}"/>
              </a:ext>
            </a:extLst>
          </p:cNvPr>
          <p:cNvSpPr/>
          <p:nvPr/>
        </p:nvSpPr>
        <p:spPr>
          <a:xfrm>
            <a:off x="8131212" y="5702248"/>
            <a:ext cx="3357278" cy="4303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Visualisations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5368E4-7D05-582E-2B90-6AA9147002F3}"/>
              </a:ext>
            </a:extLst>
          </p:cNvPr>
          <p:cNvSpPr/>
          <p:nvPr/>
        </p:nvSpPr>
        <p:spPr>
          <a:xfrm>
            <a:off x="4389783" y="5744176"/>
            <a:ext cx="3191434" cy="4303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Train-test split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1C6187-19AD-2FAD-9780-B7C30D262B50}"/>
              </a:ext>
            </a:extLst>
          </p:cNvPr>
          <p:cNvSpPr/>
          <p:nvPr/>
        </p:nvSpPr>
        <p:spPr>
          <a:xfrm>
            <a:off x="898421" y="5525762"/>
            <a:ext cx="2824677" cy="7532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Standardisation and </a:t>
            </a:r>
            <a:r>
              <a:rPr lang="en-IN" dirty="0" err="1"/>
              <a:t>Dummification</a:t>
            </a:r>
            <a:endParaRPr lang="en-IN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AD78B9B-AD06-04FF-2AA7-AC4EC67A81EE}"/>
              </a:ext>
            </a:extLst>
          </p:cNvPr>
          <p:cNvSpPr/>
          <p:nvPr/>
        </p:nvSpPr>
        <p:spPr>
          <a:xfrm>
            <a:off x="4063812" y="2520268"/>
            <a:ext cx="230842" cy="13341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88038FA-0213-147F-1D93-BFB3ACCF39FC}"/>
              </a:ext>
            </a:extLst>
          </p:cNvPr>
          <p:cNvSpPr/>
          <p:nvPr/>
        </p:nvSpPr>
        <p:spPr>
          <a:xfrm>
            <a:off x="7699202" y="2522616"/>
            <a:ext cx="230842" cy="13341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BBC81FEA-A313-6AB8-A400-5446B6862FEC}"/>
              </a:ext>
            </a:extLst>
          </p:cNvPr>
          <p:cNvSpPr/>
          <p:nvPr/>
        </p:nvSpPr>
        <p:spPr>
          <a:xfrm>
            <a:off x="9735671" y="2953620"/>
            <a:ext cx="180695" cy="32273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C64D74CC-A310-9E7D-3503-F6A144E648F0}"/>
              </a:ext>
            </a:extLst>
          </p:cNvPr>
          <p:cNvSpPr/>
          <p:nvPr/>
        </p:nvSpPr>
        <p:spPr>
          <a:xfrm>
            <a:off x="9735671" y="4172669"/>
            <a:ext cx="180695" cy="29636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C43363AD-A8A6-2207-CCF6-F02B58F29012}"/>
              </a:ext>
            </a:extLst>
          </p:cNvPr>
          <p:cNvSpPr/>
          <p:nvPr/>
        </p:nvSpPr>
        <p:spPr>
          <a:xfrm rot="5400000">
            <a:off x="7729807" y="5809109"/>
            <a:ext cx="169630" cy="30044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488D2C5B-C0F1-A236-1B60-AA6ED07E66A1}"/>
              </a:ext>
            </a:extLst>
          </p:cNvPr>
          <p:cNvSpPr/>
          <p:nvPr/>
        </p:nvSpPr>
        <p:spPr>
          <a:xfrm rot="16200000">
            <a:off x="9676839" y="5238986"/>
            <a:ext cx="345608" cy="227944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A3D915E7-3BE7-F4B3-A290-294CD599E6B7}"/>
              </a:ext>
            </a:extLst>
          </p:cNvPr>
          <p:cNvSpPr/>
          <p:nvPr/>
        </p:nvSpPr>
        <p:spPr>
          <a:xfrm>
            <a:off x="3917022" y="5856816"/>
            <a:ext cx="306392" cy="197687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41368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E2F2-64FB-2F69-8D0A-88BE98AAA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604120"/>
          </a:xfrm>
        </p:spPr>
        <p:txBody>
          <a:bodyPr/>
          <a:lstStyle/>
          <a:p>
            <a:r>
              <a:rPr lang="en-IN" sz="2400" dirty="0"/>
              <a:t>Splitting Date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F1E3A-1A4E-E2DE-C6CE-6ED147ABF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060" y="2133599"/>
            <a:ext cx="11160460" cy="4303059"/>
          </a:xfrm>
        </p:spPr>
        <p:txBody>
          <a:bodyPr/>
          <a:lstStyle/>
          <a:p>
            <a:r>
              <a:rPr lang="en-IN" dirty="0"/>
              <a:t>In the columns “</a:t>
            </a:r>
            <a:r>
              <a:rPr lang="en-IN" dirty="0" err="1"/>
              <a:t>DateOfIncedent</a:t>
            </a:r>
            <a:r>
              <a:rPr lang="en-IN" dirty="0"/>
              <a:t>” and “</a:t>
            </a:r>
            <a:r>
              <a:rPr lang="en-IN" dirty="0" err="1"/>
              <a:t>DateOfPolicyCoverage</a:t>
            </a:r>
            <a:r>
              <a:rPr lang="en-IN" dirty="0"/>
              <a:t>” the dates in the format DD/MM/YYYY are split into three columns using lambda split.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2FEBE-37B8-730C-2289-9E1BD0442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5" y="2832847"/>
            <a:ext cx="11654118" cy="14971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442BC6-6F38-7429-012C-53232BB39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60" y="4329952"/>
            <a:ext cx="11160460" cy="210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5438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D307-C4F2-76DC-A4F8-98DA7925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Datatype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20A44-925B-139D-27B5-A52A1B73F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954" y="2321859"/>
            <a:ext cx="11116234" cy="4114800"/>
          </a:xfrm>
        </p:spPr>
        <p:txBody>
          <a:bodyPr/>
          <a:lstStyle/>
          <a:p>
            <a:r>
              <a:rPr lang="en-IN" dirty="0"/>
              <a:t>The attributes were given their appropriate datatypes </a:t>
            </a:r>
            <a:r>
              <a:rPr lang="en-IN" dirty="0" err="1"/>
              <a:t>i,e</a:t>
            </a:r>
            <a:r>
              <a:rPr lang="en-IN" dirty="0"/>
              <a:t> to “int” or “</a:t>
            </a:r>
            <a:r>
              <a:rPr lang="en-IN" dirty="0" err="1"/>
              <a:t>category”using</a:t>
            </a:r>
            <a:r>
              <a:rPr lang="en-IN" dirty="0"/>
              <a:t> </a:t>
            </a:r>
            <a:r>
              <a:rPr lang="en-IN" b="1" dirty="0" err="1"/>
              <a:t>astype</a:t>
            </a:r>
            <a:r>
              <a:rPr lang="en-IN" b="1" dirty="0"/>
              <a:t>() </a:t>
            </a:r>
            <a:r>
              <a:rPr lang="en-IN" dirty="0"/>
              <a:t>command.</a:t>
            </a:r>
          </a:p>
          <a:p>
            <a:r>
              <a:rPr lang="en-IN" dirty="0"/>
              <a:t>And , the attributes “</a:t>
            </a:r>
            <a:r>
              <a:rPr lang="en-IN" dirty="0" err="1"/>
              <a:t>DateOfIncedent</a:t>
            </a:r>
            <a:r>
              <a:rPr lang="en-IN" dirty="0"/>
              <a:t>” and “</a:t>
            </a:r>
            <a:r>
              <a:rPr lang="en-IN" dirty="0" err="1"/>
              <a:t>DateOfPolicyCoverage</a:t>
            </a:r>
            <a:r>
              <a:rPr lang="en-IN" dirty="0"/>
              <a:t>” are </a:t>
            </a:r>
            <a:r>
              <a:rPr lang="en-IN" dirty="0" err="1"/>
              <a:t>coverted</a:t>
            </a:r>
            <a:r>
              <a:rPr lang="en-IN" dirty="0"/>
              <a:t> to </a:t>
            </a:r>
            <a:r>
              <a:rPr lang="en-IN" dirty="0" err="1"/>
              <a:t>dtype</a:t>
            </a:r>
            <a:r>
              <a:rPr lang="en-IN" dirty="0"/>
              <a:t> </a:t>
            </a:r>
            <a:r>
              <a:rPr lang="en-IN" b="1" dirty="0"/>
              <a:t>datetime64.</a:t>
            </a:r>
          </a:p>
          <a:p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39969-B767-7AA7-A5A3-4E3339D96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59" y="3643117"/>
            <a:ext cx="10847294" cy="249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28262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1776</TotalTime>
  <Words>1613</Words>
  <Application>Microsoft Office PowerPoint</Application>
  <PresentationFormat>Widescreen</PresentationFormat>
  <Paragraphs>246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Century Gothic</vt:lpstr>
      <vt:lpstr>Courier New</vt:lpstr>
      <vt:lpstr>var(--colab-chrome-font-family)</vt:lpstr>
      <vt:lpstr>Wingdings</vt:lpstr>
      <vt:lpstr>Wingdings 3</vt:lpstr>
      <vt:lpstr>Ion Boardroom</vt:lpstr>
      <vt:lpstr>Insurance Fraudulent detection </vt:lpstr>
      <vt:lpstr>Business Problem</vt:lpstr>
      <vt:lpstr>ML Problem Statement</vt:lpstr>
      <vt:lpstr>Data Exploration</vt:lpstr>
      <vt:lpstr>PowerPoint Presentation</vt:lpstr>
      <vt:lpstr>Merging Data</vt:lpstr>
      <vt:lpstr>Pre processing Steps</vt:lpstr>
      <vt:lpstr>Splitting Date Columns</vt:lpstr>
      <vt:lpstr>Datatype conversion</vt:lpstr>
      <vt:lpstr>Null value Treatment</vt:lpstr>
      <vt:lpstr>Outlier Treatment</vt:lpstr>
      <vt:lpstr>Visualisations</vt:lpstr>
      <vt:lpstr>Visualisations</vt:lpstr>
      <vt:lpstr>Visualisations</vt:lpstr>
      <vt:lpstr>Models</vt:lpstr>
      <vt:lpstr>Models</vt:lpstr>
      <vt:lpstr>Models</vt:lpstr>
      <vt:lpstr>Models</vt:lpstr>
      <vt:lpstr>Models</vt:lpstr>
      <vt:lpstr>Models</vt:lpstr>
      <vt:lpstr>Learning curves</vt:lpstr>
      <vt:lpstr>Models performance Overview</vt:lpstr>
      <vt:lpstr>Conclusions</vt:lpstr>
      <vt:lpstr>Suggestions for Business</vt:lpstr>
      <vt:lpstr>Suggestions</vt:lpstr>
      <vt:lpstr>Suggestions</vt:lpstr>
      <vt:lpstr>Source Code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</dc:title>
  <dc:creator>Dhanush Thulluru</dc:creator>
  <cp:lastModifiedBy>Dhanush Thulluru</cp:lastModifiedBy>
  <cp:revision>15</cp:revision>
  <dcterms:created xsi:type="dcterms:W3CDTF">2023-03-17T04:58:43Z</dcterms:created>
  <dcterms:modified xsi:type="dcterms:W3CDTF">2023-03-20T14:46:29Z</dcterms:modified>
</cp:coreProperties>
</file>