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custDataLst>
    <p:tags r:id="rId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613" y="3124200"/>
            <a:ext cx="6607175" cy="215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5699125"/>
            <a:ext cx="5441950" cy="2571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EC9EE8B-A507-4588-9ABC-394A47EEB8A5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4B0A4-4938-4E83-BA30-018A83C8E77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B40C6F9-3465-4DE5-B503-944C711535BF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80C43-9458-4E01-AD56-F1F5EE6B522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875" y="427038"/>
            <a:ext cx="1698625" cy="909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427038"/>
            <a:ext cx="4946650" cy="909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BF93972-80AA-43E3-8D42-4A786513B892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BDFBB-301A-404F-8102-BBD9C8CF288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30CB4CA-076A-46AE-B142-4CBBF8F224D1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D8075-00C9-44EE-8B2D-99A7E5DC30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6462713"/>
            <a:ext cx="6605587" cy="19986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363" y="4262438"/>
            <a:ext cx="6605587" cy="22002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D42EB6A-76A8-4BFC-AA0D-50B6FF8FF276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A60F3-66ED-4BB1-9492-AA034CE3A79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59038"/>
            <a:ext cx="3322638" cy="705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2863" y="2459038"/>
            <a:ext cx="3322637" cy="705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5364088-5A40-4E65-A819-E7F5A66B4F69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EDCFB-3104-4DB2-98BA-BDB6AD2F77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4525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2251075"/>
            <a:ext cx="3433762" cy="938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938" y="3189288"/>
            <a:ext cx="3433762" cy="579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113" y="2251075"/>
            <a:ext cx="3435350" cy="938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113" y="3189288"/>
            <a:ext cx="3435350" cy="579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B751EAE-2212-407A-977C-7FF46E5D9A87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12ABE-3368-4285-88A6-9AEE90EBD9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8CCA5A7-6519-496B-BF03-34B1878C44AD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C48FD-B807-4900-9496-2E5EEED49E6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CBA03F1-7FF7-460D-98B6-C9B74384229A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E806A-B7C5-4D92-B4C8-2562CD545A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0050"/>
            <a:ext cx="2557462" cy="170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5" y="400050"/>
            <a:ext cx="4344988" cy="8585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938" y="2105025"/>
            <a:ext cx="2557462" cy="688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77B6967-2705-4D46-9800-15DD923393D5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1C1D1-67D3-4104-AA19-BD8932C51E4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040563"/>
            <a:ext cx="4662488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898525"/>
            <a:ext cx="4662488" cy="6035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7872413"/>
            <a:ext cx="4662488" cy="1179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EFBAD15-DFA6-446E-8C2E-42593447AA8C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7C7D1-E6DF-46FF-B780-108F8B503B5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8" name="Holder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9" name="Holder 5"/>
          <p:cNvSpPr>
            <a:spLocks noGrp="1" noChangeArrowheads="1"/>
          </p:cNvSpPr>
          <p:nvPr>
            <p:ph type="dt" sz="half" idx="3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90656E-A6BF-42D5-8B77-EA6B13DF1095}" type="datetime1">
              <a:rPr lang="en-US"/>
              <a:pPr/>
              <a:t>4/21/2017</a:t>
            </a:fld>
            <a:endParaRPr lang="en-US"/>
          </a:p>
        </p:txBody>
      </p:sp>
      <p:sp>
        <p:nvSpPr>
          <p:cNvPr id="1030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424AA2B-4A60-4295-903B-AA353054F67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5pPr>
      <a:lvl6pPr marL="22860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6pPr>
      <a:lvl7pPr marL="27432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7pPr>
      <a:lvl8pPr marL="32004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8pPr>
      <a:lvl9pPr marL="3657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1"/>
          <p:cNvSpPr>
            <a:spLocks noChangeArrowheads="1"/>
          </p:cNvSpPr>
          <p:nvPr/>
        </p:nvSpPr>
        <p:spPr bwMode="auto">
          <a:xfrm>
            <a:off x="457200" y="468313"/>
            <a:ext cx="6853238" cy="912177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object 3"/>
          <p:cNvSpPr>
            <a:spLocks noChangeArrowheads="1"/>
          </p:cNvSpPr>
          <p:nvPr/>
        </p:nvSpPr>
        <p:spPr bwMode="auto">
          <a:xfrm>
            <a:off x="501824" y="5245224"/>
            <a:ext cx="6727825" cy="1309687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311150">
              <a:lnSpc>
                <a:spcPts val="3963"/>
              </a:lnSpc>
            </a:pPr>
            <a:r>
              <a:rPr lang="ru-RU" sz="2800" dirty="0">
                <a:solidFill>
                  <a:srgbClr val="000000"/>
                </a:solidFill>
                <a:latin typeface="AFQQCE+Arial Black"/>
              </a:rPr>
              <a:t>MAIL SERVER ON UBUNTU</a:t>
            </a:r>
          </a:p>
          <a:p>
            <a:pPr marL="311150">
              <a:lnSpc>
                <a:spcPts val="2538"/>
              </a:lnSpc>
              <a:spcBef>
                <a:spcPts val="675"/>
              </a:spcBef>
            </a:pPr>
            <a:r>
              <a:rPr lang="ru-RU" dirty="0">
                <a:solidFill>
                  <a:srgbClr val="D1282E"/>
                </a:solidFill>
                <a:latin typeface="AFQQCE+Arial Black"/>
              </a:rPr>
              <a:t>POSTFIX, COURIER, SSL/TLS, SPAMASSASSIN,</a:t>
            </a:r>
          </a:p>
        </p:txBody>
      </p:sp>
      <p:sp>
        <p:nvSpPr>
          <p:cNvPr id="2052" name="object 4"/>
          <p:cNvSpPr>
            <a:spLocks noChangeArrowheads="1"/>
          </p:cNvSpPr>
          <p:nvPr/>
        </p:nvSpPr>
        <p:spPr bwMode="auto">
          <a:xfrm>
            <a:off x="789856" y="6181328"/>
            <a:ext cx="4035425" cy="1281112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771525">
              <a:lnSpc>
                <a:spcPts val="2538"/>
              </a:lnSpc>
            </a:pPr>
            <a:r>
              <a:rPr lang="ru-RU" dirty="0">
                <a:solidFill>
                  <a:srgbClr val="D1282E"/>
                </a:solidFill>
                <a:latin typeface="AFQQCE+Arial Black"/>
              </a:rPr>
              <a:t>CLAMAV, AMAVIS</a:t>
            </a:r>
          </a:p>
          <a:p>
            <a:pPr marL="771525">
              <a:spcBef>
                <a:spcPts val="1375"/>
              </a:spcBef>
            </a:pPr>
            <a:endParaRPr lang="en-IN" sz="1300" b="1" dirty="0" smtClean="0">
              <a:solidFill>
                <a:srgbClr val="555555"/>
              </a:solidFill>
              <a:latin typeface="LLSPHS+Arial,Bold"/>
            </a:endParaRPr>
          </a:p>
          <a:p>
            <a:pPr marL="771525">
              <a:spcBef>
                <a:spcPts val="1375"/>
              </a:spcBef>
            </a:pPr>
            <a:endParaRPr lang="en-IN" sz="1300" b="1" dirty="0">
              <a:solidFill>
                <a:srgbClr val="555555"/>
              </a:solidFill>
              <a:latin typeface="LLSPHS+Arial,Bold"/>
            </a:endParaRPr>
          </a:p>
          <a:p>
            <a:pPr marL="771525">
              <a:spcBef>
                <a:spcPts val="1375"/>
              </a:spcBef>
            </a:pPr>
            <a:endParaRPr lang="en-IN" sz="1300" b="1" dirty="0" smtClean="0">
              <a:solidFill>
                <a:srgbClr val="555555"/>
              </a:solidFill>
              <a:latin typeface="LLSPHS+Arial,Bold"/>
            </a:endParaRPr>
          </a:p>
          <a:p>
            <a:pPr marL="771525">
              <a:spcBef>
                <a:spcPts val="1375"/>
              </a:spcBef>
            </a:pPr>
            <a:endParaRPr lang="en-IN" sz="1300" b="1" dirty="0">
              <a:solidFill>
                <a:srgbClr val="555555"/>
              </a:solidFill>
              <a:latin typeface="LLSPHS+Arial,Bold"/>
            </a:endParaRPr>
          </a:p>
          <a:p>
            <a:pPr marL="771525">
              <a:spcBef>
                <a:spcPts val="1375"/>
              </a:spcBef>
            </a:pPr>
            <a:r>
              <a:rPr lang="en-IN" b="1" dirty="0" err="1" smtClean="0">
                <a:solidFill>
                  <a:srgbClr val="555555"/>
                </a:solidFill>
                <a:latin typeface="LLSPHS+Arial,Bold"/>
              </a:rPr>
              <a:t>Ritesh</a:t>
            </a:r>
            <a:r>
              <a:rPr lang="en-IN" b="1" dirty="0" smtClean="0">
                <a:solidFill>
                  <a:srgbClr val="555555"/>
                </a:solidFill>
                <a:latin typeface="LLSPHS+Arial,Bold"/>
              </a:rPr>
              <a:t> </a:t>
            </a:r>
            <a:r>
              <a:rPr lang="en-IN" b="1" dirty="0" err="1" smtClean="0">
                <a:solidFill>
                  <a:srgbClr val="555555"/>
                </a:solidFill>
                <a:latin typeface="LLSPHS+Arial,Bold"/>
              </a:rPr>
              <a:t>Agicha</a:t>
            </a:r>
            <a:r>
              <a:rPr lang="en-IN" b="1" dirty="0" smtClean="0">
                <a:solidFill>
                  <a:srgbClr val="555555"/>
                </a:solidFill>
                <a:latin typeface="LLSPHS+Arial,Bold"/>
              </a:rPr>
              <a:t> - 02</a:t>
            </a:r>
          </a:p>
          <a:p>
            <a:pPr marL="771525">
              <a:spcBef>
                <a:spcPts val="1375"/>
              </a:spcBef>
            </a:pPr>
            <a:r>
              <a:rPr lang="en-IN" b="1" dirty="0" err="1" smtClean="0">
                <a:solidFill>
                  <a:srgbClr val="555555"/>
                </a:solidFill>
                <a:latin typeface="LLSPHS+Arial,Bold"/>
              </a:rPr>
              <a:t>Jitesh</a:t>
            </a:r>
            <a:r>
              <a:rPr lang="en-IN" b="1" dirty="0" smtClean="0">
                <a:solidFill>
                  <a:srgbClr val="555555"/>
                </a:solidFill>
                <a:latin typeface="LLSPHS+Arial,Bold"/>
              </a:rPr>
              <a:t> Bhatia - 08</a:t>
            </a:r>
          </a:p>
          <a:p>
            <a:pPr marL="771525">
              <a:spcBef>
                <a:spcPts val="1375"/>
              </a:spcBef>
            </a:pPr>
            <a:r>
              <a:rPr lang="en-IN" b="1" dirty="0" smtClean="0">
                <a:solidFill>
                  <a:srgbClr val="555555"/>
                </a:solidFill>
                <a:latin typeface="LLSPHS+Arial,Bold"/>
              </a:rPr>
              <a:t>Sagar Bhojwani - 09</a:t>
            </a:r>
            <a:endParaRPr lang="ru-RU" b="1" dirty="0">
              <a:solidFill>
                <a:srgbClr val="555555"/>
              </a:solidFill>
              <a:latin typeface="LLSPHS+Arial,Bold"/>
            </a:endParaRPr>
          </a:p>
        </p:txBody>
      </p:sp>
      <p:sp>
        <p:nvSpPr>
          <p:cNvPr id="2053" name="object 5"/>
          <p:cNvSpPr>
            <a:spLocks noChangeArrowheads="1"/>
          </p:cNvSpPr>
          <p:nvPr/>
        </p:nvSpPr>
        <p:spPr bwMode="auto">
          <a:xfrm>
            <a:off x="1185863" y="8557592"/>
            <a:ext cx="6015037" cy="956296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1670050">
              <a:lnSpc>
                <a:spcPts val="1500"/>
              </a:lnSpc>
            </a:pPr>
            <a:endParaRPr lang="ru-RU" sz="1300" b="1" dirty="0">
              <a:solidFill>
                <a:srgbClr val="555555"/>
              </a:solidFill>
              <a:latin typeface="LLSPHS+Arial,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object 1"/>
          <p:cNvSpPr>
            <a:spLocks noChangeArrowheads="1"/>
          </p:cNvSpPr>
          <p:nvPr/>
        </p:nvSpPr>
        <p:spPr bwMode="auto">
          <a:xfrm>
            <a:off x="461963" y="468313"/>
            <a:ext cx="6881812" cy="912177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7" name="object 2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8" name="object 4"/>
          <p:cNvSpPr>
            <a:spLocks noChangeArrowheads="1"/>
          </p:cNvSpPr>
          <p:nvPr/>
        </p:nvSpPr>
        <p:spPr bwMode="auto">
          <a:xfrm>
            <a:off x="685800" y="685800"/>
            <a:ext cx="4910138" cy="1976438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5075"/>
              </a:lnSpc>
            </a:pPr>
            <a:r>
              <a:rPr lang="ru-RU" sz="3600">
                <a:solidFill>
                  <a:srgbClr val="000000"/>
                </a:solidFill>
                <a:latin typeface="AFQQCE+Arial Black"/>
              </a:rPr>
              <a:t>MAIL SERVER ON</a:t>
            </a:r>
          </a:p>
          <a:p>
            <a:pPr>
              <a:lnSpc>
                <a:spcPts val="5075"/>
              </a:lnSpc>
              <a:spcBef>
                <a:spcPts val="13"/>
              </a:spcBef>
            </a:pPr>
            <a:r>
              <a:rPr lang="ru-RU" sz="3600">
                <a:solidFill>
                  <a:srgbClr val="000000"/>
                </a:solidFill>
                <a:latin typeface="AFQQCE+Arial Black"/>
              </a:rPr>
              <a:t>UBUNTU</a:t>
            </a:r>
          </a:p>
        </p:txBody>
      </p:sp>
      <p:sp>
        <p:nvSpPr>
          <p:cNvPr id="2059" name="object 5"/>
          <p:cNvSpPr>
            <a:spLocks noChangeArrowheads="1"/>
          </p:cNvSpPr>
          <p:nvPr/>
        </p:nvSpPr>
        <p:spPr bwMode="auto">
          <a:xfrm>
            <a:off x="5954713" y="730250"/>
            <a:ext cx="914400" cy="665163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2538"/>
              </a:lnSpc>
            </a:pPr>
            <a:r>
              <a:rPr lang="ru-RU">
                <a:solidFill>
                  <a:srgbClr val="C8C8B1"/>
                </a:solidFill>
                <a:latin typeface="AFQQCE+Arial Black"/>
              </a:rPr>
              <a:t>MDA</a:t>
            </a:r>
          </a:p>
        </p:txBody>
      </p:sp>
      <p:sp>
        <p:nvSpPr>
          <p:cNvPr id="2060" name="object 6"/>
          <p:cNvSpPr>
            <a:spLocks noChangeArrowheads="1"/>
          </p:cNvSpPr>
          <p:nvPr/>
        </p:nvSpPr>
        <p:spPr bwMode="auto">
          <a:xfrm>
            <a:off x="5530850" y="1244600"/>
            <a:ext cx="1104900" cy="366713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225"/>
              </a:lnSpc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The MDA gets</a:t>
            </a:r>
          </a:p>
        </p:txBody>
      </p:sp>
      <p:sp>
        <p:nvSpPr>
          <p:cNvPr id="2061" name="object 7"/>
          <p:cNvSpPr>
            <a:spLocks noChangeArrowheads="1"/>
          </p:cNvSpPr>
          <p:nvPr/>
        </p:nvSpPr>
        <p:spPr bwMode="auto">
          <a:xfrm>
            <a:off x="5530850" y="1568450"/>
            <a:ext cx="1587500" cy="454977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225"/>
              </a:lnSpc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messages from the</a:t>
            </a:r>
          </a:p>
          <a:p>
            <a:pPr>
              <a:lnSpc>
                <a:spcPts val="1225"/>
              </a:lnSpc>
              <a:spcBef>
                <a:spcPts val="1275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mail server into the</a:t>
            </a:r>
          </a:p>
          <a:p>
            <a:pPr>
              <a:lnSpc>
                <a:spcPts val="1225"/>
              </a:lnSpc>
              <a:spcBef>
                <a:spcPts val="1275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users' inboxes, most</a:t>
            </a:r>
          </a:p>
          <a:p>
            <a:pPr>
              <a:lnSpc>
                <a:spcPts val="1225"/>
              </a:lnSpc>
              <a:spcBef>
                <a:spcPts val="1300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commonly with the</a:t>
            </a:r>
          </a:p>
          <a:p>
            <a:pPr>
              <a:lnSpc>
                <a:spcPts val="1225"/>
              </a:lnSpc>
              <a:spcBef>
                <a:spcPts val="1275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POP or IMAP mail</a:t>
            </a:r>
          </a:p>
          <a:p>
            <a:pPr>
              <a:lnSpc>
                <a:spcPts val="1225"/>
              </a:lnSpc>
              <a:spcBef>
                <a:spcPts val="1300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protocols. Except</a:t>
            </a:r>
          </a:p>
          <a:p>
            <a:pPr>
              <a:lnSpc>
                <a:spcPts val="1225"/>
              </a:lnSpc>
              <a:spcBef>
                <a:spcPts val="1288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under some very</a:t>
            </a:r>
          </a:p>
          <a:p>
            <a:pPr>
              <a:lnSpc>
                <a:spcPts val="1225"/>
              </a:lnSpc>
              <a:spcBef>
                <a:spcPts val="1275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limited circumstances,</a:t>
            </a:r>
          </a:p>
          <a:p>
            <a:pPr>
              <a:lnSpc>
                <a:spcPts val="1225"/>
              </a:lnSpc>
              <a:spcBef>
                <a:spcPts val="1300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an MTA isn't going to</a:t>
            </a:r>
          </a:p>
          <a:p>
            <a:pPr>
              <a:lnSpc>
                <a:spcPts val="1225"/>
              </a:lnSpc>
              <a:spcBef>
                <a:spcPts val="1288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do you much good</a:t>
            </a:r>
          </a:p>
          <a:p>
            <a:pPr>
              <a:lnSpc>
                <a:spcPts val="1225"/>
              </a:lnSpc>
              <a:spcBef>
                <a:spcPts val="1300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without an MDA, so</a:t>
            </a:r>
          </a:p>
          <a:p>
            <a:pPr>
              <a:lnSpc>
                <a:spcPts val="1225"/>
              </a:lnSpc>
              <a:spcBef>
                <a:spcPts val="1275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we're going to be</a:t>
            </a:r>
          </a:p>
          <a:p>
            <a:pPr>
              <a:lnSpc>
                <a:spcPts val="1225"/>
              </a:lnSpc>
              <a:spcBef>
                <a:spcPts val="1288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using Dovecot as our</a:t>
            </a:r>
          </a:p>
          <a:p>
            <a:pPr>
              <a:lnSpc>
                <a:spcPts val="1225"/>
              </a:lnSpc>
              <a:spcBef>
                <a:spcPts val="1350"/>
              </a:spcBef>
            </a:pPr>
            <a:r>
              <a:rPr lang="ru-RU" sz="1100">
                <a:solidFill>
                  <a:srgbClr val="FFFFFF"/>
                </a:solidFill>
                <a:latin typeface="IGCLCW+Arial"/>
              </a:rPr>
              <a:t>MDA.</a:t>
            </a:r>
          </a:p>
        </p:txBody>
      </p:sp>
      <p:sp>
        <p:nvSpPr>
          <p:cNvPr id="2062" name="object 8"/>
          <p:cNvSpPr>
            <a:spLocks noChangeArrowheads="1"/>
          </p:cNvSpPr>
          <p:nvPr/>
        </p:nvSpPr>
        <p:spPr bwMode="auto">
          <a:xfrm>
            <a:off x="685800" y="2012950"/>
            <a:ext cx="4235450" cy="665163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2538"/>
              </a:lnSpc>
            </a:pPr>
            <a:r>
              <a:rPr lang="ru-RU">
                <a:solidFill>
                  <a:srgbClr val="D1282E"/>
                </a:solidFill>
                <a:latin typeface="AFQQCE+Arial Black"/>
              </a:rPr>
              <a:t>POSTFIX, COURIER, SSL/TLS,</a:t>
            </a:r>
          </a:p>
        </p:txBody>
      </p:sp>
      <p:sp>
        <p:nvSpPr>
          <p:cNvPr id="2063" name="object 9"/>
          <p:cNvSpPr>
            <a:spLocks noChangeArrowheads="1"/>
          </p:cNvSpPr>
          <p:nvPr/>
        </p:nvSpPr>
        <p:spPr bwMode="auto">
          <a:xfrm>
            <a:off x="685800" y="2398713"/>
            <a:ext cx="5064125" cy="665162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2538"/>
              </a:lnSpc>
            </a:pPr>
            <a:r>
              <a:rPr lang="ru-RU">
                <a:solidFill>
                  <a:srgbClr val="D1282E"/>
                </a:solidFill>
                <a:latin typeface="AFQQCE+Arial Black"/>
              </a:rPr>
              <a:t>SPAMASSASSIN, CLAMAV, AMAVIS</a:t>
            </a:r>
          </a:p>
        </p:txBody>
      </p:sp>
      <p:sp>
        <p:nvSpPr>
          <p:cNvPr id="2064" name="object 10"/>
          <p:cNvSpPr>
            <a:spLocks noChangeArrowheads="1"/>
          </p:cNvSpPr>
          <p:nvPr/>
        </p:nvSpPr>
        <p:spPr bwMode="auto">
          <a:xfrm>
            <a:off x="685800" y="2914650"/>
            <a:ext cx="162560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63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INTRODUCTION</a:t>
            </a:r>
          </a:p>
        </p:txBody>
      </p:sp>
      <p:sp>
        <p:nvSpPr>
          <p:cNvPr id="2065" name="object 11"/>
          <p:cNvSpPr>
            <a:spLocks noChangeArrowheads="1"/>
          </p:cNvSpPr>
          <p:nvPr/>
        </p:nvSpPr>
        <p:spPr bwMode="auto">
          <a:xfrm>
            <a:off x="817563" y="6638925"/>
            <a:ext cx="4932362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325438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I. The green circles show what will happen when</a:t>
            </a:r>
          </a:p>
          <a:p>
            <a:pPr marL="325438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you receive an email.</a:t>
            </a:r>
          </a:p>
        </p:txBody>
      </p:sp>
      <p:sp>
        <p:nvSpPr>
          <p:cNvPr id="2066" name="object 12"/>
          <p:cNvSpPr>
            <a:spLocks noChangeArrowheads="1"/>
          </p:cNvSpPr>
          <p:nvPr/>
        </p:nvSpPr>
        <p:spPr bwMode="auto">
          <a:xfrm>
            <a:off x="765175" y="7129463"/>
            <a:ext cx="4994275" cy="95567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377825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II. A remote mail server requests a TCP</a:t>
            </a:r>
          </a:p>
          <a:p>
            <a:pPr marL="377825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connection on port 25 to your mail server.</a:t>
            </a:r>
          </a:p>
          <a:p>
            <a:pPr marL="377825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Your</a:t>
            </a:r>
          </a:p>
        </p:txBody>
      </p:sp>
      <p:sp>
        <p:nvSpPr>
          <p:cNvPr id="2067" name="object 13"/>
          <p:cNvSpPr>
            <a:spLocks noChangeArrowheads="1"/>
          </p:cNvSpPr>
          <p:nvPr/>
        </p:nvSpPr>
        <p:spPr bwMode="auto">
          <a:xfrm>
            <a:off x="698500" y="7867650"/>
            <a:ext cx="5068888" cy="9525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17463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III. firewall lets that connection through and the</a:t>
            </a:r>
          </a:p>
          <a:p>
            <a:pPr marL="17463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Postfix “smtpd” process will accept it.</a:t>
            </a:r>
          </a:p>
          <a:p>
            <a:pPr marL="17463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IV. </a:t>
            </a:r>
            <a:r>
              <a:rPr lang="ru-RU" sz="1400" b="1">
                <a:solidFill>
                  <a:srgbClr val="000000"/>
                </a:solidFill>
                <a:latin typeface="TTGBIM+Arial,Bold"/>
              </a:rPr>
              <a:t>Postfix starts speaking SMTP (the “simple</a:t>
            </a:r>
          </a:p>
        </p:txBody>
      </p:sp>
      <p:sp>
        <p:nvSpPr>
          <p:cNvPr id="2068" name="object 14"/>
          <p:cNvSpPr>
            <a:spLocks noChangeArrowheads="1"/>
          </p:cNvSpPr>
          <p:nvPr/>
        </p:nvSpPr>
        <p:spPr bwMode="auto">
          <a:xfrm>
            <a:off x="1143000" y="8602663"/>
            <a:ext cx="620713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mail</a:t>
            </a:r>
          </a:p>
        </p:txBody>
      </p:sp>
      <p:sp>
        <p:nvSpPr>
          <p:cNvPr id="2069" name="object 15"/>
          <p:cNvSpPr>
            <a:spLocks noChangeArrowheads="1"/>
          </p:cNvSpPr>
          <p:nvPr/>
        </p:nvSpPr>
        <p:spPr bwMode="auto">
          <a:xfrm>
            <a:off x="1779588" y="8602663"/>
            <a:ext cx="92710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transfer</a:t>
            </a:r>
          </a:p>
        </p:txBody>
      </p:sp>
      <p:sp>
        <p:nvSpPr>
          <p:cNvPr id="2070" name="object 16"/>
          <p:cNvSpPr>
            <a:spLocks noChangeArrowheads="1"/>
          </p:cNvSpPr>
          <p:nvPr/>
        </p:nvSpPr>
        <p:spPr bwMode="auto">
          <a:xfrm>
            <a:off x="2724150" y="8602663"/>
            <a:ext cx="112553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protocol”)</a:t>
            </a:r>
          </a:p>
        </p:txBody>
      </p:sp>
      <p:sp>
        <p:nvSpPr>
          <p:cNvPr id="2071" name="object 17"/>
          <p:cNvSpPr>
            <a:spLocks noChangeArrowheads="1"/>
          </p:cNvSpPr>
          <p:nvPr/>
        </p:nvSpPr>
        <p:spPr bwMode="auto">
          <a:xfrm>
            <a:off x="3865563" y="8602663"/>
            <a:ext cx="58102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and</a:t>
            </a:r>
          </a:p>
        </p:txBody>
      </p:sp>
      <p:sp>
        <p:nvSpPr>
          <p:cNvPr id="2072" name="object 18"/>
          <p:cNvSpPr>
            <a:spLocks noChangeArrowheads="1"/>
          </p:cNvSpPr>
          <p:nvPr/>
        </p:nvSpPr>
        <p:spPr bwMode="auto">
          <a:xfrm>
            <a:off x="4465638" y="8602663"/>
            <a:ext cx="906462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gathers</a:t>
            </a:r>
          </a:p>
        </p:txBody>
      </p:sp>
      <p:sp>
        <p:nvSpPr>
          <p:cNvPr id="2073" name="object 19"/>
          <p:cNvSpPr>
            <a:spLocks noChangeArrowheads="1"/>
          </p:cNvSpPr>
          <p:nvPr/>
        </p:nvSpPr>
        <p:spPr bwMode="auto">
          <a:xfrm>
            <a:off x="1143000" y="8847138"/>
            <a:ext cx="4559300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information who the alleged sender and the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intended recipient addresses are. While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object 1"/>
          <p:cNvSpPr>
            <a:spLocks noChangeArrowheads="1"/>
          </p:cNvSpPr>
          <p:nvPr/>
        </p:nvSpPr>
        <p:spPr bwMode="auto">
          <a:xfrm>
            <a:off x="461963" y="468313"/>
            <a:ext cx="6848475" cy="912177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7" name="object 2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8" name="object 4"/>
          <p:cNvSpPr>
            <a:spLocks noChangeArrowheads="1"/>
          </p:cNvSpPr>
          <p:nvPr/>
        </p:nvSpPr>
        <p:spPr bwMode="auto">
          <a:xfrm>
            <a:off x="1143000" y="687388"/>
            <a:ext cx="6831013" cy="70802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connection is still active Postfix does a couple of checks and may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decide to reject the email.</a:t>
            </a:r>
          </a:p>
        </p:txBody>
      </p:sp>
      <p:sp>
        <p:nvSpPr>
          <p:cNvPr id="2079" name="object 5"/>
          <p:cNvSpPr>
            <a:spLocks noChangeArrowheads="1"/>
          </p:cNvSpPr>
          <p:nvPr/>
        </p:nvSpPr>
        <p:spPr bwMode="auto">
          <a:xfrm>
            <a:off x="747713" y="1177925"/>
            <a:ext cx="7289800" cy="1446213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395288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V. Postfix will also check real-time black lists (RBLs) via DNS to see if</a:t>
            </a:r>
          </a:p>
          <a:p>
            <a:pPr marL="395288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the sending IP address should be distrusted. For example it will reject</a:t>
            </a:r>
          </a:p>
          <a:p>
            <a:pPr marL="395288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senders running on a dynamic IP address because that almost always</a:t>
            </a:r>
          </a:p>
          <a:p>
            <a:pPr marL="395288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means the email is coming from yet another infected Windows</a:t>
            </a:r>
          </a:p>
          <a:p>
            <a:pPr marL="395288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workstation or hacked server and is likely spam.</a:t>
            </a:r>
          </a:p>
        </p:txBody>
      </p:sp>
      <p:sp>
        <p:nvSpPr>
          <p:cNvPr id="2080" name="object 6"/>
          <p:cNvSpPr>
            <a:spLocks noChangeArrowheads="1"/>
          </p:cNvSpPr>
          <p:nvPr/>
        </p:nvSpPr>
        <p:spPr bwMode="auto">
          <a:xfrm>
            <a:off x="698500" y="2403475"/>
            <a:ext cx="7345363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44500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VI. Postfix asks Dovecot whether the recipient email address belongs to</a:t>
            </a:r>
          </a:p>
          <a:p>
            <a:pPr marL="444500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an actually known user.</a:t>
            </a:r>
          </a:p>
        </p:txBody>
      </p:sp>
      <p:sp>
        <p:nvSpPr>
          <p:cNvPr id="2081" name="object 7"/>
          <p:cNvSpPr>
            <a:spLocks noChangeArrowheads="1"/>
          </p:cNvSpPr>
          <p:nvPr/>
        </p:nvSpPr>
        <p:spPr bwMode="auto">
          <a:xfrm>
            <a:off x="646113" y="2895600"/>
            <a:ext cx="7405687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95300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VII. Dovecot checks the MySQL database and looks for an entry for the</a:t>
            </a:r>
          </a:p>
          <a:p>
            <a:pPr marL="495300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email address in question.</a:t>
            </a:r>
          </a:p>
        </p:txBody>
      </p:sp>
      <p:sp>
        <p:nvSpPr>
          <p:cNvPr id="2082" name="object 8"/>
          <p:cNvSpPr>
            <a:spLocks noChangeArrowheads="1"/>
          </p:cNvSpPr>
          <p:nvPr/>
        </p:nvSpPr>
        <p:spPr bwMode="auto">
          <a:xfrm>
            <a:off x="598488" y="3386138"/>
            <a:ext cx="7454900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544513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VIII. If the user exists then Postfix will accept the email and forward it to</a:t>
            </a:r>
          </a:p>
          <a:p>
            <a:pPr marL="544513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Dovecot.</a:t>
            </a:r>
          </a:p>
        </p:txBody>
      </p:sp>
      <p:sp>
        <p:nvSpPr>
          <p:cNvPr id="2083" name="object 9"/>
          <p:cNvSpPr>
            <a:spLocks noChangeArrowheads="1"/>
          </p:cNvSpPr>
          <p:nvPr/>
        </p:nvSpPr>
        <p:spPr bwMode="auto">
          <a:xfrm>
            <a:off x="698500" y="3876675"/>
            <a:ext cx="7335838" cy="95567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7625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IX. Dovecot stores the received email in a file in the /var/vmail directory.</a:t>
            </a:r>
          </a:p>
          <a:p>
            <a:pPr marL="47625"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X. The user fetches new email using the POP3 or IMAP protocols from</a:t>
            </a:r>
          </a:p>
          <a:p>
            <a:pPr marL="47625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Dovecot.</a:t>
            </a:r>
          </a:p>
        </p:txBody>
      </p:sp>
      <p:sp>
        <p:nvSpPr>
          <p:cNvPr id="2084" name="object 10"/>
          <p:cNvSpPr>
            <a:spLocks noChangeArrowheads="1"/>
          </p:cNvSpPr>
          <p:nvPr/>
        </p:nvSpPr>
        <p:spPr bwMode="auto">
          <a:xfrm>
            <a:off x="698500" y="4614863"/>
            <a:ext cx="7345363" cy="70802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44500"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XI. </a:t>
            </a:r>
            <a:r>
              <a:rPr lang="ru-RU" sz="1400" b="1">
                <a:solidFill>
                  <a:srgbClr val="000000"/>
                </a:solidFill>
                <a:latin typeface="TTGBIM+Arial,Bold"/>
              </a:rPr>
              <a:t>Now let’s assume the user replies to the email and w</a:t>
            </a:r>
            <a:r>
              <a:rPr lang="ru-RU" sz="1400" b="1">
                <a:solidFill>
                  <a:srgbClr val="000000"/>
                </a:solidFill>
                <a:latin typeface="LLSPHS+Arial,Bold"/>
              </a:rPr>
              <a:t>ants to send the</a:t>
            </a:r>
          </a:p>
          <a:p>
            <a:pPr marL="444500"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reply. This is depicted by the blue circles.</a:t>
            </a:r>
          </a:p>
        </p:txBody>
      </p:sp>
      <p:sp>
        <p:nvSpPr>
          <p:cNvPr id="2085" name="object 11"/>
          <p:cNvSpPr>
            <a:spLocks noChangeArrowheads="1"/>
          </p:cNvSpPr>
          <p:nvPr/>
        </p:nvSpPr>
        <p:spPr bwMode="auto">
          <a:xfrm>
            <a:off x="685800" y="5233988"/>
            <a:ext cx="735330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(A) The us</a:t>
            </a:r>
            <a:r>
              <a:rPr lang="ru-RU" sz="1400" b="1">
                <a:solidFill>
                  <a:srgbClr val="000000"/>
                </a:solidFill>
                <a:latin typeface="TTGBIM+Arial,Bold"/>
              </a:rPr>
              <a:t>er’s mail client establishes an SMTP connection to Postfix. It</a:t>
            </a:r>
          </a:p>
        </p:txBody>
      </p:sp>
      <p:sp>
        <p:nvSpPr>
          <p:cNvPr id="2086" name="object 12"/>
          <p:cNvSpPr>
            <a:spLocks noChangeArrowheads="1"/>
          </p:cNvSpPr>
          <p:nvPr/>
        </p:nvSpPr>
        <p:spPr bwMode="auto">
          <a:xfrm>
            <a:off x="685800" y="5476875"/>
            <a:ext cx="477837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sends a username and password to authenticate.</a:t>
            </a:r>
          </a:p>
        </p:txBody>
      </p:sp>
      <p:sp>
        <p:nvSpPr>
          <p:cNvPr id="2087" name="object 13"/>
          <p:cNvSpPr>
            <a:spLocks noChangeArrowheads="1"/>
          </p:cNvSpPr>
          <p:nvPr/>
        </p:nvSpPr>
        <p:spPr bwMode="auto">
          <a:xfrm>
            <a:off x="685800" y="5849938"/>
            <a:ext cx="7353300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(B) Postfix asks Dovecot whether the username and password are correct.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This prevents accepting unauthorized email from untrusted parties.</a:t>
            </a:r>
          </a:p>
        </p:txBody>
      </p:sp>
      <p:sp>
        <p:nvSpPr>
          <p:cNvPr id="2088" name="object 14"/>
          <p:cNvSpPr>
            <a:spLocks noChangeArrowheads="1"/>
          </p:cNvSpPr>
          <p:nvPr/>
        </p:nvSpPr>
        <p:spPr bwMode="auto">
          <a:xfrm>
            <a:off x="685800" y="6469063"/>
            <a:ext cx="7354888" cy="95567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(C) Dovecot searches for the account information of the sending user in the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MySQL database. It tells Postfix whether the authentication was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successful.</a:t>
            </a:r>
          </a:p>
        </p:txBody>
      </p:sp>
      <p:sp>
        <p:nvSpPr>
          <p:cNvPr id="2089" name="object 15"/>
          <p:cNvSpPr>
            <a:spLocks noChangeArrowheads="1"/>
          </p:cNvSpPr>
          <p:nvPr/>
        </p:nvSpPr>
        <p:spPr bwMode="auto">
          <a:xfrm>
            <a:off x="685800" y="7331075"/>
            <a:ext cx="7356475" cy="1198563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(D) Postfix needs to find out which server on the internet the email needs to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be sent to. It asks a DNS (domain name service) server for an MX (mail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exchanger) record of the receiving domain. If successful it will get the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name of the server back and will know where to send the email.</a:t>
            </a:r>
          </a:p>
        </p:txBody>
      </p:sp>
      <p:sp>
        <p:nvSpPr>
          <p:cNvPr id="2090" name="object 16"/>
          <p:cNvSpPr>
            <a:spLocks noChangeArrowheads="1"/>
          </p:cNvSpPr>
          <p:nvPr/>
        </p:nvSpPr>
        <p:spPr bwMode="auto">
          <a:xfrm>
            <a:off x="685800" y="8440738"/>
            <a:ext cx="7351713" cy="70802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(E) Postfix connects to the responsible server of the receiving user,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establishes an SMTP connection and sends the email.</a:t>
            </a:r>
          </a:p>
        </p:txBody>
      </p:sp>
      <p:sp>
        <p:nvSpPr>
          <p:cNvPr id="2091" name="object 17"/>
          <p:cNvSpPr>
            <a:spLocks noChangeArrowheads="1"/>
          </p:cNvSpPr>
          <p:nvPr/>
        </p:nvSpPr>
        <p:spPr bwMode="auto">
          <a:xfrm>
            <a:off x="685800" y="9056688"/>
            <a:ext cx="330358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That much for a general overview.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object 1"/>
          <p:cNvSpPr>
            <a:spLocks noChangeArrowheads="1"/>
          </p:cNvSpPr>
          <p:nvPr/>
        </p:nvSpPr>
        <p:spPr bwMode="auto">
          <a:xfrm>
            <a:off x="461963" y="468313"/>
            <a:ext cx="6848475" cy="912177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5" name="object 2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6" name="object 4"/>
          <p:cNvSpPr>
            <a:spLocks noChangeArrowheads="1"/>
          </p:cNvSpPr>
          <p:nvPr/>
        </p:nvSpPr>
        <p:spPr bwMode="auto">
          <a:xfrm>
            <a:off x="685800" y="1006475"/>
            <a:ext cx="173355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63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SPAM ASSASSIN</a:t>
            </a:r>
          </a:p>
        </p:txBody>
      </p:sp>
      <p:sp>
        <p:nvSpPr>
          <p:cNvPr id="2097" name="object 5"/>
          <p:cNvSpPr>
            <a:spLocks noChangeArrowheads="1"/>
          </p:cNvSpPr>
          <p:nvPr/>
        </p:nvSpPr>
        <p:spPr bwMode="auto">
          <a:xfrm>
            <a:off x="685800" y="1379538"/>
            <a:ext cx="735012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Spam assassin runs sanity checks on an incoming mail to determine how</a:t>
            </a:r>
          </a:p>
        </p:txBody>
      </p:sp>
      <p:sp>
        <p:nvSpPr>
          <p:cNvPr id="2098" name="object 6"/>
          <p:cNvSpPr>
            <a:spLocks noChangeArrowheads="1"/>
          </p:cNvSpPr>
          <p:nvPr/>
        </p:nvSpPr>
        <p:spPr bwMode="auto">
          <a:xfrm>
            <a:off x="685800" y="1627188"/>
            <a:ext cx="205105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likely it is to be spam</a:t>
            </a:r>
          </a:p>
        </p:txBody>
      </p:sp>
      <p:sp>
        <p:nvSpPr>
          <p:cNvPr id="2099" name="object 7"/>
          <p:cNvSpPr>
            <a:spLocks noChangeArrowheads="1"/>
          </p:cNvSpPr>
          <p:nvPr/>
        </p:nvSpPr>
        <p:spPr bwMode="auto">
          <a:xfrm>
            <a:off x="685800" y="1998663"/>
            <a:ext cx="7359650" cy="95567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It is a computer program used for email spam filterin</a:t>
            </a:r>
            <a:r>
              <a:rPr lang="ru-RU" sz="1400" b="1">
                <a:solidFill>
                  <a:srgbClr val="000000"/>
                </a:solidFill>
                <a:latin typeface="LLSPHS+Arial,Bold"/>
              </a:rPr>
              <a:t>g. It uses a variety of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spam detection techniques including DNS based, checksum based spam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detection, regular expressions, pattern matching techniques etc.</a:t>
            </a:r>
          </a:p>
        </p:txBody>
      </p:sp>
      <p:sp>
        <p:nvSpPr>
          <p:cNvPr id="2100" name="object 8"/>
          <p:cNvSpPr>
            <a:spLocks noChangeArrowheads="1"/>
          </p:cNvSpPr>
          <p:nvPr/>
        </p:nvSpPr>
        <p:spPr bwMode="auto">
          <a:xfrm>
            <a:off x="685800" y="2860675"/>
            <a:ext cx="735012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The program can be integrated with the mail server to automatically filter</a:t>
            </a:r>
          </a:p>
        </p:txBody>
      </p:sp>
      <p:sp>
        <p:nvSpPr>
          <p:cNvPr id="2101" name="object 9"/>
          <p:cNvSpPr>
            <a:spLocks noChangeArrowheads="1"/>
          </p:cNvSpPr>
          <p:nvPr/>
        </p:nvSpPr>
        <p:spPr bwMode="auto">
          <a:xfrm>
            <a:off x="685800" y="3105150"/>
            <a:ext cx="170497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all mail for a site.</a:t>
            </a:r>
          </a:p>
        </p:txBody>
      </p:sp>
      <p:sp>
        <p:nvSpPr>
          <p:cNvPr id="2102" name="object 10"/>
          <p:cNvSpPr>
            <a:spLocks noChangeArrowheads="1"/>
          </p:cNvSpPr>
          <p:nvPr/>
        </p:nvSpPr>
        <p:spPr bwMode="auto">
          <a:xfrm>
            <a:off x="685800" y="3479800"/>
            <a:ext cx="735488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</a:t>
            </a:r>
            <a:r>
              <a:rPr lang="ru-RU" sz="1400" b="1">
                <a:solidFill>
                  <a:srgbClr val="000000"/>
                </a:solidFill>
                <a:latin typeface="LLSPHS+Arial,Bold"/>
              </a:rPr>
              <a:t>Spam assassin is a highly configurable; if it is used as a system wide</a:t>
            </a:r>
          </a:p>
        </p:txBody>
      </p:sp>
      <p:sp>
        <p:nvSpPr>
          <p:cNvPr id="2103" name="object 11"/>
          <p:cNvSpPr>
            <a:spLocks noChangeArrowheads="1"/>
          </p:cNvSpPr>
          <p:nvPr/>
        </p:nvSpPr>
        <p:spPr bwMode="auto">
          <a:xfrm>
            <a:off x="685800" y="3724275"/>
            <a:ext cx="587057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filter can still be configured to support per user preferences.</a:t>
            </a:r>
          </a:p>
        </p:txBody>
      </p:sp>
      <p:sp>
        <p:nvSpPr>
          <p:cNvPr id="2104" name="object 12"/>
          <p:cNvSpPr>
            <a:spLocks noChangeArrowheads="1"/>
          </p:cNvSpPr>
          <p:nvPr/>
        </p:nvSpPr>
        <p:spPr bwMode="auto">
          <a:xfrm>
            <a:off x="685800" y="4095750"/>
            <a:ext cx="102393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63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CLAMAV</a:t>
            </a:r>
          </a:p>
        </p:txBody>
      </p:sp>
      <p:sp>
        <p:nvSpPr>
          <p:cNvPr id="2105" name="object 13"/>
          <p:cNvSpPr>
            <a:spLocks noChangeArrowheads="1"/>
          </p:cNvSpPr>
          <p:nvPr/>
        </p:nvSpPr>
        <p:spPr bwMode="auto">
          <a:xfrm>
            <a:off x="685800" y="4468813"/>
            <a:ext cx="7350125" cy="71120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Clam Antivirus is a free and open source, cross platform antivirus software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toolkit available to detect many types of malicious software and viruses.</a:t>
            </a:r>
          </a:p>
        </p:txBody>
      </p:sp>
      <p:sp>
        <p:nvSpPr>
          <p:cNvPr id="2106" name="object 14"/>
          <p:cNvSpPr>
            <a:spLocks noChangeArrowheads="1"/>
          </p:cNvSpPr>
          <p:nvPr/>
        </p:nvSpPr>
        <p:spPr bwMode="auto">
          <a:xfrm>
            <a:off x="685800" y="5086350"/>
            <a:ext cx="735012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One of its main use is it is used on mail servers as server side email virus</a:t>
            </a:r>
          </a:p>
        </p:txBody>
      </p:sp>
      <p:sp>
        <p:nvSpPr>
          <p:cNvPr id="2107" name="object 15"/>
          <p:cNvSpPr>
            <a:spLocks noChangeArrowheads="1"/>
          </p:cNvSpPr>
          <p:nvPr/>
        </p:nvSpPr>
        <p:spPr bwMode="auto">
          <a:xfrm>
            <a:off x="685800" y="5330825"/>
            <a:ext cx="995363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scanner.</a:t>
            </a:r>
          </a:p>
        </p:txBody>
      </p:sp>
      <p:sp>
        <p:nvSpPr>
          <p:cNvPr id="2108" name="object 16"/>
          <p:cNvSpPr>
            <a:spLocks noChangeArrowheads="1"/>
          </p:cNvSpPr>
          <p:nvPr/>
        </p:nvSpPr>
        <p:spPr bwMode="auto">
          <a:xfrm>
            <a:off x="685800" y="5705475"/>
            <a:ext cx="7361238" cy="955675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Clam AV includes a number of utilities such as command line scanner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Automatic database updater and scalable multithreaded daemon, running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on antivirus engine from a shared library.</a:t>
            </a:r>
          </a:p>
        </p:txBody>
      </p:sp>
      <p:sp>
        <p:nvSpPr>
          <p:cNvPr id="2109" name="object 17"/>
          <p:cNvSpPr>
            <a:spLocks noChangeArrowheads="1"/>
          </p:cNvSpPr>
          <p:nvPr/>
        </p:nvSpPr>
        <p:spPr bwMode="auto">
          <a:xfrm>
            <a:off x="685800" y="6569075"/>
            <a:ext cx="519588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Clam AV database is updated </a:t>
            </a:r>
            <a:r>
              <a:rPr lang="ru-RU" sz="1400" b="1">
                <a:solidFill>
                  <a:srgbClr val="000000"/>
                </a:solidFill>
                <a:latin typeface="LLSPHS+Arial,Bold"/>
              </a:rPr>
              <a:t>at least every 4 hours.</a:t>
            </a:r>
          </a:p>
        </p:txBody>
      </p:sp>
      <p:sp>
        <p:nvSpPr>
          <p:cNvPr id="2110" name="object 18"/>
          <p:cNvSpPr>
            <a:spLocks noChangeArrowheads="1"/>
          </p:cNvSpPr>
          <p:nvPr/>
        </p:nvSpPr>
        <p:spPr bwMode="auto">
          <a:xfrm>
            <a:off x="685800" y="6940550"/>
            <a:ext cx="95408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63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AMAVIS</a:t>
            </a:r>
          </a:p>
        </p:txBody>
      </p:sp>
      <p:sp>
        <p:nvSpPr>
          <p:cNvPr id="2111" name="object 19"/>
          <p:cNvSpPr>
            <a:spLocks noChangeArrowheads="1"/>
          </p:cNvSpPr>
          <p:nvPr/>
        </p:nvSpPr>
        <p:spPr bwMode="auto">
          <a:xfrm>
            <a:off x="685800" y="7313613"/>
            <a:ext cx="7359650" cy="1201737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</a:t>
            </a:r>
            <a:r>
              <a:rPr lang="ru-RU" sz="1400" b="1">
                <a:solidFill>
                  <a:srgbClr val="000000"/>
                </a:solidFill>
                <a:latin typeface="LLSPHS+Arial,Bold"/>
              </a:rPr>
              <a:t>Amavis is an open source content filter for electronic mail used for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message transfer, decoding and some other processing and checking and</a:t>
            </a:r>
          </a:p>
          <a:p>
            <a:pPr>
              <a:lnSpc>
                <a:spcPts val="1550"/>
              </a:lnSpc>
              <a:spcBef>
                <a:spcPts val="363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interfacing with external content filter to provide protection against spam,</a:t>
            </a:r>
          </a:p>
          <a:p>
            <a:pPr>
              <a:lnSpc>
                <a:spcPts val="1550"/>
              </a:lnSpc>
              <a:spcBef>
                <a:spcPts val="388"/>
              </a:spcBef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viruses and other malwares.</a:t>
            </a:r>
          </a:p>
        </p:txBody>
      </p:sp>
      <p:sp>
        <p:nvSpPr>
          <p:cNvPr id="2112" name="object 20"/>
          <p:cNvSpPr>
            <a:spLocks noChangeArrowheads="1"/>
          </p:cNvSpPr>
          <p:nvPr/>
        </p:nvSpPr>
        <p:spPr bwMode="auto">
          <a:xfrm>
            <a:off x="685800" y="8423275"/>
            <a:ext cx="7351713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It can be considered as an interface between a mailer and one or more</a:t>
            </a:r>
          </a:p>
        </p:txBody>
      </p:sp>
      <p:sp>
        <p:nvSpPr>
          <p:cNvPr id="2113" name="object 21"/>
          <p:cNvSpPr>
            <a:spLocks noChangeArrowheads="1"/>
          </p:cNvSpPr>
          <p:nvPr/>
        </p:nvSpPr>
        <p:spPr bwMode="auto">
          <a:xfrm>
            <a:off x="685800" y="8666163"/>
            <a:ext cx="1489075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content filters.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object 1"/>
          <p:cNvSpPr>
            <a:spLocks noChangeArrowheads="1"/>
          </p:cNvSpPr>
          <p:nvPr/>
        </p:nvSpPr>
        <p:spPr bwMode="auto">
          <a:xfrm>
            <a:off x="461963" y="468313"/>
            <a:ext cx="6848475" cy="9121775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17" name="object 2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18" name="object 4"/>
          <p:cNvSpPr>
            <a:spLocks noChangeArrowheads="1"/>
          </p:cNvSpPr>
          <p:nvPr/>
        </p:nvSpPr>
        <p:spPr bwMode="auto">
          <a:xfrm>
            <a:off x="685800" y="687388"/>
            <a:ext cx="7351713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Amavis can be used for detecting viruses, spams, banned content types,</a:t>
            </a:r>
          </a:p>
        </p:txBody>
      </p:sp>
      <p:sp>
        <p:nvSpPr>
          <p:cNvPr id="2119" name="object 5"/>
          <p:cNvSpPr>
            <a:spLocks noChangeArrowheads="1"/>
          </p:cNvSpPr>
          <p:nvPr/>
        </p:nvSpPr>
        <p:spPr bwMode="auto">
          <a:xfrm>
            <a:off x="685800" y="931863"/>
            <a:ext cx="1744663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syntax errors etc.</a:t>
            </a:r>
          </a:p>
        </p:txBody>
      </p:sp>
      <p:sp>
        <p:nvSpPr>
          <p:cNvPr id="2120" name="object 6"/>
          <p:cNvSpPr>
            <a:spLocks noChangeArrowheads="1"/>
          </p:cNvSpPr>
          <p:nvPr/>
        </p:nvSpPr>
        <p:spPr bwMode="auto">
          <a:xfrm>
            <a:off x="685800" y="1306513"/>
            <a:ext cx="734853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It can be used for redirect or forward of emails, it can be used for</a:t>
            </a:r>
          </a:p>
        </p:txBody>
      </p:sp>
      <p:sp>
        <p:nvSpPr>
          <p:cNvPr id="2121" name="object 7"/>
          <p:cNvSpPr>
            <a:spLocks noChangeArrowheads="1"/>
          </p:cNvSpPr>
          <p:nvPr/>
        </p:nvSpPr>
        <p:spPr bwMode="auto">
          <a:xfrm>
            <a:off x="685800" y="1550988"/>
            <a:ext cx="681990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archiving of mail messages to files, to mailboxes, to an SQL database.</a:t>
            </a:r>
          </a:p>
        </p:txBody>
      </p:sp>
      <p:sp>
        <p:nvSpPr>
          <p:cNvPr id="2122" name="object 8"/>
          <p:cNvSpPr>
            <a:spLocks noChangeArrowheads="1"/>
          </p:cNvSpPr>
          <p:nvPr/>
        </p:nvSpPr>
        <p:spPr bwMode="auto">
          <a:xfrm>
            <a:off x="685800" y="1922463"/>
            <a:ext cx="6426200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It is used to sanitize passed messages through external sanitizer</a:t>
            </a:r>
          </a:p>
        </p:txBody>
      </p:sp>
      <p:sp>
        <p:nvSpPr>
          <p:cNvPr id="2123" name="object 9"/>
          <p:cNvSpPr>
            <a:spLocks noChangeArrowheads="1"/>
          </p:cNvSpPr>
          <p:nvPr/>
        </p:nvSpPr>
        <p:spPr bwMode="auto">
          <a:xfrm>
            <a:off x="685800" y="2293938"/>
            <a:ext cx="735488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TTGBIM+Arial,Bold"/>
              </a:rPr>
              <a:t>• It can be further interfaced w</a:t>
            </a:r>
            <a:r>
              <a:rPr lang="ru-RU" sz="1400" b="1">
                <a:solidFill>
                  <a:srgbClr val="000000"/>
                </a:solidFill>
                <a:latin typeface="LLSPHS+Arial,Bold"/>
              </a:rPr>
              <a:t>ith spam assassin to provide reliability,</a:t>
            </a:r>
          </a:p>
        </p:txBody>
      </p:sp>
      <p:sp>
        <p:nvSpPr>
          <p:cNvPr id="2124" name="object 10"/>
          <p:cNvSpPr>
            <a:spLocks noChangeArrowheads="1"/>
          </p:cNvSpPr>
          <p:nvPr/>
        </p:nvSpPr>
        <p:spPr bwMode="auto">
          <a:xfrm>
            <a:off x="685800" y="2541588"/>
            <a:ext cx="2189163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security, performance.</a:t>
            </a:r>
          </a:p>
        </p:txBody>
      </p:sp>
      <p:sp>
        <p:nvSpPr>
          <p:cNvPr id="2125" name="object 11"/>
          <p:cNvSpPr>
            <a:spLocks noChangeArrowheads="1"/>
          </p:cNvSpPr>
          <p:nvPr/>
        </p:nvSpPr>
        <p:spPr bwMode="auto">
          <a:xfrm>
            <a:off x="685800" y="2913063"/>
            <a:ext cx="1074738" cy="463550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1563"/>
              </a:lnSpc>
            </a:pPr>
            <a:r>
              <a:rPr lang="ru-RU" sz="1400" b="1">
                <a:solidFill>
                  <a:srgbClr val="000000"/>
                </a:solidFill>
                <a:latin typeface="LLSPHS+Arial,Bold"/>
              </a:rPr>
              <a:t>HOSTING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1.25"/>
  <p:tag name="AS_TITLE" val="Aspose.Slides for .NET 2.0"/>
  <p:tag name="AS_VERSION" val="17.1"/>
</p:tagLst>
</file>

<file path=ppt/theme/theme1.xml><?xml version="1.0" encoding="utf-8"?>
<a:theme xmlns:a="http://schemas.openxmlformats.org/drawingml/2006/main" name="Them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heme Offic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Calibri"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Calibri"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869</Words>
  <Application>Microsoft Office PowerPoint</Application>
  <PresentationFormat>Custom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Arial</vt:lpstr>
      <vt:lpstr>AFQQCE+Arial Black</vt:lpstr>
      <vt:lpstr>LLSPHS+Arial,Bold</vt:lpstr>
      <vt:lpstr>IGCLCW+Arial</vt:lpstr>
      <vt:lpstr>TTGBIM+Arial,Bold</vt:lpstr>
      <vt:lpstr>Theme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Sagar Bhojwani</cp:lastModifiedBy>
  <cp:revision>2</cp:revision>
  <cp:lastPrinted>1601-01-01T00:00:00Z</cp:lastPrinted>
  <dcterms:created xsi:type="dcterms:W3CDTF">1601-01-01T00:00:00Z</dcterms:created>
  <dcterms:modified xsi:type="dcterms:W3CDTF">2017-04-20T21:34:20Z</dcterms:modified>
</cp:coreProperties>
</file>