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 Id="rId5" Type="http://schemas.openxmlformats.org/officeDocument/2006/relationships/image" Target="../media/image06.png"/><Relationship Id="rId6"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ivotal.io/platform/pcf-tutorials/getting-started-with-pivotal-cloud-found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416650" y="559825"/>
            <a:ext cx="8520600" cy="42201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b="1" lang="en" sz="3600">
                <a:highlight>
                  <a:srgbClr val="FFFFFF"/>
                </a:highlight>
                <a:latin typeface="Times New Roman"/>
                <a:ea typeface="Times New Roman"/>
                <a:cs typeface="Times New Roman"/>
                <a:sym typeface="Times New Roman"/>
              </a:rPr>
              <a:t>Bluemix Internet of Things (IOT) app</a:t>
            </a:r>
          </a:p>
          <a:p>
            <a:pPr lvl="0" rtl="0">
              <a:lnSpc>
                <a:spcPct val="115000"/>
              </a:lnSpc>
              <a:spcBef>
                <a:spcPts val="0"/>
              </a:spcBef>
              <a:spcAft>
                <a:spcPts val="1000"/>
              </a:spcAft>
              <a:buNone/>
            </a:pPr>
            <a:r>
              <a:t/>
            </a:r>
            <a:endParaRPr b="1" sz="2400">
              <a:highlight>
                <a:srgbClr val="FFFFFF"/>
              </a:highlight>
              <a:latin typeface="Times New Roman"/>
              <a:ea typeface="Times New Roman"/>
              <a:cs typeface="Times New Roman"/>
              <a:sym typeface="Times New Roman"/>
            </a:endParaRPr>
          </a:p>
          <a:p>
            <a:pPr lvl="0" rtl="0" algn="r">
              <a:lnSpc>
                <a:spcPct val="115000"/>
              </a:lnSpc>
              <a:spcBef>
                <a:spcPts val="0"/>
              </a:spcBef>
              <a:spcAft>
                <a:spcPts val="1000"/>
              </a:spcAft>
              <a:buNone/>
            </a:pPr>
            <a:r>
              <a:t/>
            </a:r>
            <a:endParaRPr b="1" sz="2400">
              <a:highlight>
                <a:srgbClr val="FFFFFF"/>
              </a:highlight>
              <a:latin typeface="Times New Roman"/>
              <a:ea typeface="Times New Roman"/>
              <a:cs typeface="Times New Roman"/>
              <a:sym typeface="Times New Roman"/>
            </a:endParaRPr>
          </a:p>
          <a:p>
            <a:pPr lvl="0" rtl="0" algn="r">
              <a:lnSpc>
                <a:spcPct val="115000"/>
              </a:lnSpc>
              <a:spcBef>
                <a:spcPts val="0"/>
              </a:spcBef>
              <a:spcAft>
                <a:spcPts val="1000"/>
              </a:spcAft>
              <a:buNone/>
            </a:pPr>
            <a:r>
              <a:rPr b="1" lang="en" sz="2400">
                <a:highlight>
                  <a:srgbClr val="FFFFFF"/>
                </a:highlight>
                <a:latin typeface="Times New Roman"/>
                <a:ea typeface="Times New Roman"/>
                <a:cs typeface="Times New Roman"/>
                <a:sym typeface="Times New Roman"/>
              </a:rPr>
              <a:t>PRANAV GANORKAR(D17B-25)</a:t>
            </a:r>
          </a:p>
          <a:p>
            <a:pPr lvl="0" rtl="0" algn="r">
              <a:lnSpc>
                <a:spcPct val="115000"/>
              </a:lnSpc>
              <a:spcBef>
                <a:spcPts val="0"/>
              </a:spcBef>
              <a:spcAft>
                <a:spcPts val="1000"/>
              </a:spcAft>
              <a:buClr>
                <a:schemeClr val="dk1"/>
              </a:buClr>
              <a:buSzPct val="45833"/>
              <a:buFont typeface="Arial"/>
              <a:buNone/>
            </a:pPr>
            <a:r>
              <a:rPr b="1" lang="en" sz="2400">
                <a:highlight>
                  <a:srgbClr val="FFFFFF"/>
                </a:highlight>
                <a:latin typeface="Times New Roman"/>
                <a:ea typeface="Times New Roman"/>
                <a:cs typeface="Times New Roman"/>
                <a:sym typeface="Times New Roman"/>
              </a:rPr>
              <a:t>KARTIK JADHAV(D17B-35)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36666"/>
              <a:buFont typeface="Arial"/>
              <a:buNone/>
            </a:pPr>
            <a:r>
              <a:rPr b="1" lang="en" sz="3000">
                <a:solidFill>
                  <a:srgbClr val="222222"/>
                </a:solidFill>
                <a:highlight>
                  <a:srgbClr val="FFFFFF"/>
                </a:highlight>
                <a:latin typeface="Times New Roman"/>
                <a:ea typeface="Times New Roman"/>
                <a:cs typeface="Times New Roman"/>
                <a:sym typeface="Times New Roman"/>
              </a:rPr>
              <a:t>Introduction</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600"/>
              </a:spcBef>
              <a:spcAft>
                <a:spcPts val="600"/>
              </a:spcAft>
              <a:buClr>
                <a:schemeClr val="dk1"/>
              </a:buClr>
              <a:buSzPct val="78571"/>
              <a:buFont typeface="Arial"/>
              <a:buNone/>
            </a:pPr>
            <a:r>
              <a:rPr lang="en" sz="1400">
                <a:solidFill>
                  <a:schemeClr val="dk1"/>
                </a:solidFill>
                <a:highlight>
                  <a:srgbClr val="FFFFFF"/>
                </a:highlight>
                <a:latin typeface="Times New Roman"/>
                <a:ea typeface="Times New Roman"/>
                <a:cs typeface="Times New Roman"/>
                <a:sym typeface="Times New Roman"/>
              </a:rPr>
              <a:t>IBM Bluemix is an application development environment that delivers the speed and flexibility of a platform-as-a-service (PaaS). It allows developers to more quickly compose and build enterprise-grade applications for the cloud era.</a:t>
            </a:r>
          </a:p>
          <a:p>
            <a:pPr lvl="0" rtl="0" algn="just">
              <a:spcBef>
                <a:spcPts val="0"/>
              </a:spcBef>
              <a:spcAft>
                <a:spcPts val="1000"/>
              </a:spcAft>
              <a:buClr>
                <a:schemeClr val="dk1"/>
              </a:buClr>
              <a:buSzPct val="78571"/>
              <a:buFont typeface="Arial"/>
              <a:buNone/>
            </a:pPr>
            <a:r>
              <a:rPr lang="en" sz="1400">
                <a:solidFill>
                  <a:schemeClr val="dk1"/>
                </a:solidFill>
                <a:latin typeface="Times New Roman"/>
                <a:ea typeface="Times New Roman"/>
                <a:cs typeface="Times New Roman"/>
                <a:sym typeface="Times New Roman"/>
              </a:rPr>
              <a:t>Additional services are subject to the Cloud Services Agreement and this Service Description. A service may provide its own Service Description, available through the Bluemix UI, which may provide additional or different terms that override inconsistent provisions in this Service Description. For example, a Service Description may provide a different service level commitment, unique security provisions, or identification of enabling software. Some non-IBM services will be subject to their own license terms and not be subject to the Cloud Services Agreement. Deployment and use of additional services constitutes agreement with the terms associated with the relevant services in the Bluemix UI. The documentation for Bluemix and any additional services may include usage guidelines and/or limitations to preserve the performance, responsiveness, or integrity of the Bluemix platform. Client agrees to use Bluemix and the additional services in compliance with those guidelines and understand that applications that violate these guidelines may be terminated automatically by the system or by Bluemix system administrators.</a:t>
            </a:r>
            <a:r>
              <a:rPr lang="en" sz="1200">
                <a:solidFill>
                  <a:schemeClr val="dk1"/>
                </a:solidFill>
                <a:latin typeface="Times New Roman"/>
                <a:ea typeface="Times New Roman"/>
                <a:cs typeface="Times New Roman"/>
                <a:sym typeface="Times New Roman"/>
              </a:rPr>
              <a:t>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349900"/>
            <a:ext cx="8520600" cy="4218900"/>
          </a:xfrm>
          <a:prstGeom prst="rect">
            <a:avLst/>
          </a:prstGeom>
        </p:spPr>
        <p:txBody>
          <a:bodyPr anchorCtr="0" anchor="t" bIns="91425" lIns="91425" rIns="91425" tIns="91425">
            <a:noAutofit/>
          </a:bodyPr>
          <a:lstStyle/>
          <a:p>
            <a:pPr lvl="0">
              <a:spcBef>
                <a:spcPts val="0"/>
              </a:spcBef>
              <a:buNone/>
            </a:pPr>
            <a:r>
              <a:rPr b="1" lang="en"/>
              <a:t>IMPLEMENTATION</a:t>
            </a:r>
          </a:p>
        </p:txBody>
      </p:sp>
      <p:pic>
        <p:nvPicPr>
          <p:cNvPr id="66" name="Shape 66"/>
          <p:cNvPicPr preferRelativeResize="0"/>
          <p:nvPr/>
        </p:nvPicPr>
        <p:blipFill>
          <a:blip r:embed="rId3">
            <a:alphaModFix/>
          </a:blip>
          <a:stretch>
            <a:fillRect/>
          </a:stretch>
        </p:blipFill>
        <p:spPr>
          <a:xfrm>
            <a:off x="152400" y="980500"/>
            <a:ext cx="3276600" cy="3514725"/>
          </a:xfrm>
          <a:prstGeom prst="rect">
            <a:avLst/>
          </a:prstGeom>
          <a:noFill/>
          <a:ln>
            <a:noFill/>
          </a:ln>
        </p:spPr>
      </p:pic>
      <p:pic>
        <p:nvPicPr>
          <p:cNvPr id="67" name="Shape 67"/>
          <p:cNvPicPr preferRelativeResize="0"/>
          <p:nvPr/>
        </p:nvPicPr>
        <p:blipFill>
          <a:blip r:embed="rId4">
            <a:alphaModFix/>
          </a:blip>
          <a:stretch>
            <a:fillRect/>
          </a:stretch>
        </p:blipFill>
        <p:spPr>
          <a:xfrm>
            <a:off x="3523875" y="887975"/>
            <a:ext cx="1990725" cy="3524250"/>
          </a:xfrm>
          <a:prstGeom prst="rect">
            <a:avLst/>
          </a:prstGeom>
          <a:noFill/>
          <a:ln>
            <a:noFill/>
          </a:ln>
        </p:spPr>
      </p:pic>
      <p:pic>
        <p:nvPicPr>
          <p:cNvPr id="68" name="Shape 68"/>
          <p:cNvPicPr preferRelativeResize="0"/>
          <p:nvPr/>
        </p:nvPicPr>
        <p:blipFill rotWithShape="1">
          <a:blip r:embed="rId5">
            <a:alphaModFix/>
          </a:blip>
          <a:srcRect b="20514" l="35576" r="8495" t="24501"/>
          <a:stretch/>
        </p:blipFill>
        <p:spPr>
          <a:xfrm>
            <a:off x="5609475" y="349900"/>
            <a:ext cx="2895600" cy="1924050"/>
          </a:xfrm>
          <a:prstGeom prst="rect">
            <a:avLst/>
          </a:prstGeom>
          <a:noFill/>
          <a:ln>
            <a:noFill/>
          </a:ln>
        </p:spPr>
      </p:pic>
      <p:pic>
        <p:nvPicPr>
          <p:cNvPr id="69" name="Shape 69"/>
          <p:cNvPicPr preferRelativeResize="0"/>
          <p:nvPr/>
        </p:nvPicPr>
        <p:blipFill>
          <a:blip r:embed="rId6">
            <a:alphaModFix/>
          </a:blip>
          <a:stretch>
            <a:fillRect/>
          </a:stretch>
        </p:blipFill>
        <p:spPr>
          <a:xfrm>
            <a:off x="5811425" y="2454825"/>
            <a:ext cx="2857500"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just">
              <a:lnSpc>
                <a:spcPct val="115000"/>
              </a:lnSpc>
              <a:spcBef>
                <a:spcPts val="0"/>
              </a:spcBef>
              <a:spcAft>
                <a:spcPts val="1000"/>
              </a:spcAft>
              <a:buClr>
                <a:schemeClr val="dk1"/>
              </a:buClr>
              <a:buSzPct val="30555"/>
              <a:buFont typeface="Arial"/>
              <a:buNone/>
            </a:pPr>
            <a:r>
              <a:rPr b="1" lang="en" sz="3600">
                <a:latin typeface="Times New Roman"/>
                <a:ea typeface="Times New Roman"/>
                <a:cs typeface="Times New Roman"/>
                <a:sym typeface="Times New Roman"/>
              </a:rPr>
              <a:t> Install and configure the Android app</a:t>
            </a:r>
          </a:p>
        </p:txBody>
      </p:sp>
      <p:pic>
        <p:nvPicPr>
          <p:cNvPr id="75" name="Shape 75"/>
          <p:cNvPicPr preferRelativeResize="0"/>
          <p:nvPr/>
        </p:nvPicPr>
        <p:blipFill>
          <a:blip r:embed="rId3">
            <a:alphaModFix/>
          </a:blip>
          <a:stretch>
            <a:fillRect/>
          </a:stretch>
        </p:blipFill>
        <p:spPr>
          <a:xfrm>
            <a:off x="828875" y="1237662"/>
            <a:ext cx="2447925" cy="3416400"/>
          </a:xfrm>
          <a:prstGeom prst="rect">
            <a:avLst/>
          </a:prstGeom>
          <a:noFill/>
          <a:ln>
            <a:noFill/>
          </a:ln>
        </p:spPr>
      </p:pic>
      <p:pic>
        <p:nvPicPr>
          <p:cNvPr id="76" name="Shape 76"/>
          <p:cNvPicPr preferRelativeResize="0"/>
          <p:nvPr/>
        </p:nvPicPr>
        <p:blipFill>
          <a:blip r:embed="rId4">
            <a:alphaModFix/>
          </a:blip>
          <a:stretch>
            <a:fillRect/>
          </a:stretch>
        </p:blipFill>
        <p:spPr>
          <a:xfrm>
            <a:off x="4748500" y="1237675"/>
            <a:ext cx="2587675" cy="332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152400" y="152400"/>
            <a:ext cx="8679899" cy="4339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311700" y="863550"/>
            <a:ext cx="8520600" cy="3416400"/>
          </a:xfrm>
          <a:prstGeom prst="rect">
            <a:avLst/>
          </a:prstGeom>
        </p:spPr>
        <p:txBody>
          <a:bodyPr anchorCtr="0" anchor="t" bIns="91425" lIns="91425" rIns="91425" tIns="91425">
            <a:noAutofit/>
          </a:bodyPr>
          <a:lstStyle/>
          <a:p>
            <a:pPr lvl="0" rtl="0" algn="just">
              <a:spcBef>
                <a:spcPts val="0"/>
              </a:spcBef>
              <a:spcAft>
                <a:spcPts val="0"/>
              </a:spcAft>
              <a:buClr>
                <a:schemeClr val="dk1"/>
              </a:buClr>
              <a:buSzPct val="36666"/>
              <a:buFont typeface="Arial"/>
              <a:buNone/>
            </a:pPr>
            <a:r>
              <a:rPr b="1" lang="en" sz="3000">
                <a:solidFill>
                  <a:schemeClr val="dk1"/>
                </a:solidFill>
                <a:highlight>
                  <a:srgbClr val="FFFFFF"/>
                </a:highlight>
              </a:rPr>
              <a:t>Conclusion</a:t>
            </a:r>
          </a:p>
          <a:p>
            <a:pPr lvl="0" rtl="0" algn="just">
              <a:spcBef>
                <a:spcPts val="0"/>
              </a:spcBef>
              <a:spcAft>
                <a:spcPts val="0"/>
              </a:spcAft>
              <a:buClr>
                <a:schemeClr val="dk1"/>
              </a:buClr>
              <a:buSzPct val="78571"/>
              <a:buFont typeface="Arial"/>
              <a:buNone/>
            </a:pPr>
            <a:r>
              <a:rPr lang="en" sz="1400">
                <a:solidFill>
                  <a:schemeClr val="dk1"/>
                </a:solidFill>
                <a:highlight>
                  <a:srgbClr val="FFFFFF"/>
                </a:highlight>
              </a:rPr>
              <a:t>In this project we learned how to easily turn your smartphone into a sensor device, connect it to the IBM Internet of Things server, and send and receive data.We also learned how to process and visualize device data on Bluemix. With these two apps, we can recognize the value of Bluemix for the Internet of Things, and all we need is our own smartphone.</a:t>
            </a:r>
          </a:p>
          <a:p>
            <a:pPr lvl="0" rtl="0" algn="just">
              <a:spcBef>
                <a:spcPts val="600"/>
              </a:spcBef>
              <a:spcAft>
                <a:spcPts val="600"/>
              </a:spcAft>
              <a:buClr>
                <a:schemeClr val="dk1"/>
              </a:buClr>
              <a:buSzPct val="78571"/>
              <a:buFont typeface="Arial"/>
              <a:buNone/>
            </a:pPr>
            <a:r>
              <a:t/>
            </a:r>
            <a:endParaRPr b="1" sz="1400">
              <a:solidFill>
                <a:schemeClr val="dk1"/>
              </a:solidFill>
              <a:highlight>
                <a:srgbClr val="FFFFFF"/>
              </a:highlight>
              <a:latin typeface="Times New Roman"/>
              <a:ea typeface="Times New Roman"/>
              <a:cs typeface="Times New Roman"/>
              <a:sym typeface="Times New Roman"/>
            </a:endParaRPr>
          </a:p>
          <a:p>
            <a:pPr lvl="0" rtl="0" algn="just">
              <a:spcBef>
                <a:spcPts val="600"/>
              </a:spcBef>
              <a:spcAft>
                <a:spcPts val="600"/>
              </a:spcAft>
              <a:buClr>
                <a:schemeClr val="dk1"/>
              </a:buClr>
              <a:buSzPct val="36666"/>
              <a:buFont typeface="Arial"/>
              <a:buNone/>
            </a:pPr>
            <a:r>
              <a:rPr b="1" lang="en" sz="3000">
                <a:solidFill>
                  <a:schemeClr val="dk1"/>
                </a:solidFill>
                <a:highlight>
                  <a:srgbClr val="FFFFFF"/>
                </a:highlight>
                <a:latin typeface="Times New Roman"/>
                <a:ea typeface="Times New Roman"/>
                <a:cs typeface="Times New Roman"/>
                <a:sym typeface="Times New Roman"/>
              </a:rPr>
              <a:t>References</a:t>
            </a:r>
            <a:r>
              <a:rPr b="1" lang="en" sz="1400">
                <a:solidFill>
                  <a:schemeClr val="dk1"/>
                </a:solidFill>
                <a:highlight>
                  <a:srgbClr val="FFFFFF"/>
                </a:highlight>
                <a:latin typeface="Times New Roman"/>
                <a:ea typeface="Times New Roman"/>
                <a:cs typeface="Times New Roman"/>
                <a:sym typeface="Times New Roman"/>
              </a:rPr>
              <a:t>:</a:t>
            </a:r>
          </a:p>
          <a:p>
            <a:pPr lvl="0" rtl="0" algn="just">
              <a:spcBef>
                <a:spcPts val="0"/>
              </a:spcBef>
              <a:spcAft>
                <a:spcPts val="0"/>
              </a:spcAft>
              <a:buClr>
                <a:schemeClr val="dk1"/>
              </a:buClr>
              <a:buSzPct val="78571"/>
              <a:buFont typeface="Arial"/>
              <a:buNone/>
            </a:pPr>
            <a:r>
              <a:rPr lang="en" sz="1400" u="sng">
                <a:solidFill>
                  <a:srgbClr val="1155CC"/>
                </a:solidFill>
                <a:latin typeface="Times New Roman"/>
                <a:ea typeface="Times New Roman"/>
                <a:cs typeface="Times New Roman"/>
                <a:sym typeface="Times New Roman"/>
                <a:hlinkClick r:id="rId3"/>
              </a:rPr>
              <a:t>https://pivotal.io/platform/pcf-tutorials/getting-started-with-pivotal-cloud-foundry</a:t>
            </a:r>
            <a:r>
              <a:rPr lang="en" sz="1400">
                <a:solidFill>
                  <a:schemeClr val="dk1"/>
                </a:solidFill>
                <a:latin typeface="Times New Roman"/>
                <a:ea typeface="Times New Roman"/>
                <a:cs typeface="Times New Roman"/>
                <a:sym typeface="Times New Roman"/>
              </a:rPr>
              <a:t> - To configure the cloudfoundry cli tool to push our Bluemix app on the server.</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