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8" r:id="rId3"/>
    <p:sldId id="259"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AAE98B-3C1C-4126-9B76-2B5399592901}" type="datetimeFigureOut">
              <a:rPr lang="en-IN" smtClean="0"/>
              <a:t>02-11-2016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40C4AF-DA7D-4449-8F7D-CB6241CC8ED4}" type="slidenum">
              <a:rPr lang="en-IN" smtClean="0"/>
              <a:t>‹#›</a:t>
            </a:fld>
            <a:endParaRPr lang="en-IN"/>
          </a:p>
        </p:txBody>
      </p:sp>
    </p:spTree>
    <p:extLst>
      <p:ext uri="{BB962C8B-B14F-4D97-AF65-F5344CB8AC3E}">
        <p14:creationId xmlns:p14="http://schemas.microsoft.com/office/powerpoint/2010/main" val="115097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4AAE98B-3C1C-4126-9B76-2B5399592901}" type="datetimeFigureOut">
              <a:rPr lang="en-IN" smtClean="0"/>
              <a:t>02-11-2016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40C4AF-DA7D-4449-8F7D-CB6241CC8ED4}" type="slidenum">
              <a:rPr lang="en-IN" smtClean="0"/>
              <a:t>‹#›</a:t>
            </a:fld>
            <a:endParaRPr lang="en-IN"/>
          </a:p>
        </p:txBody>
      </p:sp>
    </p:spTree>
    <p:extLst>
      <p:ext uri="{BB962C8B-B14F-4D97-AF65-F5344CB8AC3E}">
        <p14:creationId xmlns:p14="http://schemas.microsoft.com/office/powerpoint/2010/main" val="2651981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AAE98B-3C1C-4126-9B76-2B5399592901}" type="datetimeFigureOut">
              <a:rPr lang="en-IN" smtClean="0"/>
              <a:t>02-11-2016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40C4AF-DA7D-4449-8F7D-CB6241CC8ED4}" type="slidenum">
              <a:rPr lang="en-IN" smtClean="0"/>
              <a:t>‹#›</a:t>
            </a:fld>
            <a:endParaRPr lang="en-IN"/>
          </a:p>
        </p:txBody>
      </p:sp>
    </p:spTree>
    <p:extLst>
      <p:ext uri="{BB962C8B-B14F-4D97-AF65-F5344CB8AC3E}">
        <p14:creationId xmlns:p14="http://schemas.microsoft.com/office/powerpoint/2010/main" val="3286790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AAE98B-3C1C-4126-9B76-2B5399592901}" type="datetimeFigureOut">
              <a:rPr lang="en-IN" smtClean="0"/>
              <a:t>02-11-2016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40C4AF-DA7D-4449-8F7D-CB6241CC8ED4}" type="slidenum">
              <a:rPr lang="en-IN" smtClean="0"/>
              <a:t>‹#›</a:t>
            </a:fld>
            <a:endParaRPr lang="en-IN"/>
          </a:p>
        </p:txBody>
      </p:sp>
    </p:spTree>
    <p:extLst>
      <p:ext uri="{BB962C8B-B14F-4D97-AF65-F5344CB8AC3E}">
        <p14:creationId xmlns:p14="http://schemas.microsoft.com/office/powerpoint/2010/main" val="719648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AAE98B-3C1C-4126-9B76-2B5399592901}" type="datetimeFigureOut">
              <a:rPr lang="en-IN" smtClean="0"/>
              <a:t>02-11-2016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40C4AF-DA7D-4449-8F7D-CB6241CC8ED4}" type="slidenum">
              <a:rPr lang="en-IN" smtClean="0"/>
              <a:t>‹#›</a:t>
            </a:fld>
            <a:endParaRPr lang="en-IN"/>
          </a:p>
        </p:txBody>
      </p:sp>
    </p:spTree>
    <p:extLst>
      <p:ext uri="{BB962C8B-B14F-4D97-AF65-F5344CB8AC3E}">
        <p14:creationId xmlns:p14="http://schemas.microsoft.com/office/powerpoint/2010/main" val="370549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AAE98B-3C1C-4126-9B76-2B5399592901}" type="datetimeFigureOut">
              <a:rPr lang="en-IN" smtClean="0"/>
              <a:t>02-11-2016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40C4AF-DA7D-4449-8F7D-CB6241CC8ED4}" type="slidenum">
              <a:rPr lang="en-IN" smtClean="0"/>
              <a:t>‹#›</a:t>
            </a:fld>
            <a:endParaRPr lang="en-IN"/>
          </a:p>
        </p:txBody>
      </p:sp>
    </p:spTree>
    <p:extLst>
      <p:ext uri="{BB962C8B-B14F-4D97-AF65-F5344CB8AC3E}">
        <p14:creationId xmlns:p14="http://schemas.microsoft.com/office/powerpoint/2010/main" val="2252976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AAE98B-3C1C-4126-9B76-2B5399592901}" type="datetimeFigureOut">
              <a:rPr lang="en-IN" smtClean="0"/>
              <a:t>02-11-2016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40C4AF-DA7D-4449-8F7D-CB6241CC8ED4}" type="slidenum">
              <a:rPr lang="en-IN" smtClean="0"/>
              <a:t>‹#›</a:t>
            </a:fld>
            <a:endParaRPr lang="en-IN"/>
          </a:p>
        </p:txBody>
      </p:sp>
    </p:spTree>
    <p:extLst>
      <p:ext uri="{BB962C8B-B14F-4D97-AF65-F5344CB8AC3E}">
        <p14:creationId xmlns:p14="http://schemas.microsoft.com/office/powerpoint/2010/main" val="3343492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AE98B-3C1C-4126-9B76-2B5399592901}" type="datetimeFigureOut">
              <a:rPr lang="en-IN" smtClean="0"/>
              <a:t>02-11-2016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40C4AF-DA7D-4449-8F7D-CB6241CC8ED4}" type="slidenum">
              <a:rPr lang="en-IN" smtClean="0"/>
              <a:t>‹#›</a:t>
            </a:fld>
            <a:endParaRPr lang="en-IN"/>
          </a:p>
        </p:txBody>
      </p:sp>
    </p:spTree>
    <p:extLst>
      <p:ext uri="{BB962C8B-B14F-4D97-AF65-F5344CB8AC3E}">
        <p14:creationId xmlns:p14="http://schemas.microsoft.com/office/powerpoint/2010/main" val="3848366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AE98B-3C1C-4126-9B76-2B5399592901}" type="datetimeFigureOut">
              <a:rPr lang="en-IN" smtClean="0"/>
              <a:t>02-11-2016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40C4AF-DA7D-4449-8F7D-CB6241CC8ED4}" type="slidenum">
              <a:rPr lang="en-IN" smtClean="0"/>
              <a:t>‹#›</a:t>
            </a:fld>
            <a:endParaRPr lang="en-IN"/>
          </a:p>
        </p:txBody>
      </p:sp>
    </p:spTree>
    <p:extLst>
      <p:ext uri="{BB962C8B-B14F-4D97-AF65-F5344CB8AC3E}">
        <p14:creationId xmlns:p14="http://schemas.microsoft.com/office/powerpoint/2010/main" val="1349122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AE98B-3C1C-4126-9B76-2B5399592901}" type="datetimeFigureOut">
              <a:rPr lang="en-IN" smtClean="0"/>
              <a:t>02-11-2016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40C4AF-DA7D-4449-8F7D-CB6241CC8ED4}" type="slidenum">
              <a:rPr lang="en-IN" smtClean="0"/>
              <a:t>‹#›</a:t>
            </a:fld>
            <a:endParaRPr lang="en-IN"/>
          </a:p>
        </p:txBody>
      </p:sp>
    </p:spTree>
    <p:extLst>
      <p:ext uri="{BB962C8B-B14F-4D97-AF65-F5344CB8AC3E}">
        <p14:creationId xmlns:p14="http://schemas.microsoft.com/office/powerpoint/2010/main" val="805887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AAE98B-3C1C-4126-9B76-2B5399592901}" type="datetimeFigureOut">
              <a:rPr lang="en-IN" smtClean="0"/>
              <a:t>02-11-2016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40C4AF-DA7D-4449-8F7D-CB6241CC8ED4}" type="slidenum">
              <a:rPr lang="en-IN" smtClean="0"/>
              <a:t>‹#›</a:t>
            </a:fld>
            <a:endParaRPr lang="en-IN"/>
          </a:p>
        </p:txBody>
      </p:sp>
    </p:spTree>
    <p:extLst>
      <p:ext uri="{BB962C8B-B14F-4D97-AF65-F5344CB8AC3E}">
        <p14:creationId xmlns:p14="http://schemas.microsoft.com/office/powerpoint/2010/main" val="1519270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AAE98B-3C1C-4126-9B76-2B5399592901}" type="datetimeFigureOut">
              <a:rPr lang="en-IN" smtClean="0"/>
              <a:t>02-11-2016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40C4AF-DA7D-4449-8F7D-CB6241CC8ED4}" type="slidenum">
              <a:rPr lang="en-IN" smtClean="0"/>
              <a:t>‹#›</a:t>
            </a:fld>
            <a:endParaRPr lang="en-IN"/>
          </a:p>
        </p:txBody>
      </p:sp>
    </p:spTree>
    <p:extLst>
      <p:ext uri="{BB962C8B-B14F-4D97-AF65-F5344CB8AC3E}">
        <p14:creationId xmlns:p14="http://schemas.microsoft.com/office/powerpoint/2010/main" val="85288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AAE98B-3C1C-4126-9B76-2B5399592901}" type="datetimeFigureOut">
              <a:rPr lang="en-IN" smtClean="0"/>
              <a:t>02-11-2016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40C4AF-DA7D-4449-8F7D-CB6241CC8ED4}" type="slidenum">
              <a:rPr lang="en-IN" smtClean="0"/>
              <a:t>‹#›</a:t>
            </a:fld>
            <a:endParaRPr lang="en-IN"/>
          </a:p>
        </p:txBody>
      </p:sp>
    </p:spTree>
    <p:extLst>
      <p:ext uri="{BB962C8B-B14F-4D97-AF65-F5344CB8AC3E}">
        <p14:creationId xmlns:p14="http://schemas.microsoft.com/office/powerpoint/2010/main" val="3898390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AAE98B-3C1C-4126-9B76-2B5399592901}" type="datetimeFigureOut">
              <a:rPr lang="en-IN" smtClean="0"/>
              <a:t>02-11-2016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40C4AF-DA7D-4449-8F7D-CB6241CC8ED4}" type="slidenum">
              <a:rPr lang="en-IN" smtClean="0"/>
              <a:t>‹#›</a:t>
            </a:fld>
            <a:endParaRPr lang="en-IN"/>
          </a:p>
        </p:txBody>
      </p:sp>
    </p:spTree>
    <p:extLst>
      <p:ext uri="{BB962C8B-B14F-4D97-AF65-F5344CB8AC3E}">
        <p14:creationId xmlns:p14="http://schemas.microsoft.com/office/powerpoint/2010/main" val="312835976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AAE98B-3C1C-4126-9B76-2B5399592901}" type="datetimeFigureOut">
              <a:rPr lang="en-IN" smtClean="0"/>
              <a:t>02-11-2016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40C4AF-DA7D-4449-8F7D-CB6241CC8ED4}" type="slidenum">
              <a:rPr lang="en-IN" smtClean="0"/>
              <a:t>‹#›</a:t>
            </a:fld>
            <a:endParaRPr lang="en-IN"/>
          </a:p>
        </p:txBody>
      </p:sp>
    </p:spTree>
    <p:extLst>
      <p:ext uri="{BB962C8B-B14F-4D97-AF65-F5344CB8AC3E}">
        <p14:creationId xmlns:p14="http://schemas.microsoft.com/office/powerpoint/2010/main" val="294179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4AAE98B-3C1C-4126-9B76-2B5399592901}" type="datetimeFigureOut">
              <a:rPr lang="en-IN" smtClean="0"/>
              <a:t>02-11-2016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40C4AF-DA7D-4449-8F7D-CB6241CC8ED4}" type="slidenum">
              <a:rPr lang="en-IN" smtClean="0"/>
              <a:t>‹#›</a:t>
            </a:fld>
            <a:endParaRPr lang="en-IN"/>
          </a:p>
        </p:txBody>
      </p:sp>
    </p:spTree>
    <p:extLst>
      <p:ext uri="{BB962C8B-B14F-4D97-AF65-F5344CB8AC3E}">
        <p14:creationId xmlns:p14="http://schemas.microsoft.com/office/powerpoint/2010/main" val="752546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94AAE98B-3C1C-4126-9B76-2B5399592901}" type="datetimeFigureOut">
              <a:rPr lang="en-IN" smtClean="0"/>
              <a:t>02-11-2016</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6B40C4AF-DA7D-4449-8F7D-CB6241CC8ED4}" type="slidenum">
              <a:rPr lang="en-IN" smtClean="0"/>
              <a:t>‹#›</a:t>
            </a:fld>
            <a:endParaRPr lang="en-IN"/>
          </a:p>
        </p:txBody>
      </p:sp>
    </p:spTree>
    <p:extLst>
      <p:ext uri="{BB962C8B-B14F-4D97-AF65-F5344CB8AC3E}">
        <p14:creationId xmlns:p14="http://schemas.microsoft.com/office/powerpoint/2010/main" val="1417206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4AAE98B-3C1C-4126-9B76-2B5399592901}" type="datetimeFigureOut">
              <a:rPr lang="en-IN" smtClean="0"/>
              <a:t>02-11-2016</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B40C4AF-DA7D-4449-8F7D-CB6241CC8ED4}" type="slidenum">
              <a:rPr lang="en-IN" smtClean="0"/>
              <a:t>‹#›</a:t>
            </a:fld>
            <a:endParaRPr lang="en-IN"/>
          </a:p>
        </p:txBody>
      </p:sp>
    </p:spTree>
    <p:extLst>
      <p:ext uri="{BB962C8B-B14F-4D97-AF65-F5344CB8AC3E}">
        <p14:creationId xmlns:p14="http://schemas.microsoft.com/office/powerpoint/2010/main" val="1435287861"/>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
            </a:r>
            <a:br>
              <a:rPr lang="en-IN" dirty="0"/>
            </a:br>
            <a:r>
              <a:rPr lang="en-IN" dirty="0"/>
              <a:t> </a:t>
            </a:r>
            <a:r>
              <a:rPr lang="en-IN" b="1" dirty="0"/>
              <a:t>Credential Harvesting method using Social Engineering toolkit in Kali Linux </a:t>
            </a:r>
            <a:endParaRPr lang="en-IN" dirty="0"/>
          </a:p>
        </p:txBody>
      </p:sp>
      <p:sp>
        <p:nvSpPr>
          <p:cNvPr id="3" name="Subtitle 2"/>
          <p:cNvSpPr>
            <a:spLocks noGrp="1"/>
          </p:cNvSpPr>
          <p:nvPr>
            <p:ph type="subTitle" idx="1"/>
          </p:nvPr>
        </p:nvSpPr>
        <p:spPr/>
        <p:txBody>
          <a:bodyPr/>
          <a:lstStyle/>
          <a:p>
            <a:pPr algn="r"/>
            <a:r>
              <a:rPr lang="en-IN" dirty="0"/>
              <a:t>Presented by:</a:t>
            </a:r>
          </a:p>
          <a:p>
            <a:pPr algn="r"/>
            <a:r>
              <a:rPr lang="en-IN" dirty="0" err="1"/>
              <a:t>Maaz</a:t>
            </a:r>
            <a:r>
              <a:rPr lang="en-IN" dirty="0"/>
              <a:t> Sirkhot (D17c-63)</a:t>
            </a:r>
          </a:p>
          <a:p>
            <a:pPr algn="r"/>
            <a:r>
              <a:rPr lang="en-IN" dirty="0"/>
              <a:t>Ekta Sirwani(D17c-64)</a:t>
            </a:r>
          </a:p>
          <a:p>
            <a:pPr algn="r"/>
            <a:r>
              <a:rPr lang="en-IN" dirty="0" err="1"/>
              <a:t>Pallavi</a:t>
            </a:r>
            <a:r>
              <a:rPr lang="en-IN" dirty="0"/>
              <a:t> </a:t>
            </a:r>
            <a:r>
              <a:rPr lang="en-IN" dirty="0" err="1"/>
              <a:t>Varandani</a:t>
            </a:r>
            <a:r>
              <a:rPr lang="en-IN" dirty="0"/>
              <a:t>(D17c-69)</a:t>
            </a:r>
          </a:p>
          <a:p>
            <a:pPr algn="r"/>
            <a:endParaRPr lang="en-IN" dirty="0"/>
          </a:p>
        </p:txBody>
      </p:sp>
    </p:spTree>
    <p:extLst>
      <p:ext uri="{BB962C8B-B14F-4D97-AF65-F5344CB8AC3E}">
        <p14:creationId xmlns:p14="http://schemas.microsoft.com/office/powerpoint/2010/main" val="214091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anim calcmode="lin" valueType="num">
                                      <p:cBhvr>
                                        <p:cTn id="8" dur="1200" fill="hold"/>
                                        <p:tgtEl>
                                          <p:spTgt spid="2"/>
                                        </p:tgtEl>
                                        <p:attrNameLst>
                                          <p:attrName>ppt_x</p:attrName>
                                        </p:attrNameLst>
                                      </p:cBhvr>
                                      <p:tavLst>
                                        <p:tav tm="0">
                                          <p:val>
                                            <p:strVal val="#ppt_x"/>
                                          </p:val>
                                        </p:tav>
                                        <p:tav tm="100000">
                                          <p:val>
                                            <p:strVal val="#ppt_x"/>
                                          </p:val>
                                        </p:tav>
                                      </p:tavLst>
                                    </p:anim>
                                    <p:anim calcmode="lin" valueType="num">
                                      <p:cBhvr>
                                        <p:cTn id="9" dur="12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4412" y="3916845"/>
            <a:ext cx="2781300" cy="146685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287" y="4202182"/>
            <a:ext cx="4721086" cy="236054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4835" y="1029113"/>
            <a:ext cx="8463376" cy="2888974"/>
          </a:xfrm>
          <a:prstGeom prst="rect">
            <a:avLst/>
          </a:prstGeom>
        </p:spPr>
      </p:pic>
    </p:spTree>
    <p:extLst>
      <p:ext uri="{BB962C8B-B14F-4D97-AF65-F5344CB8AC3E}">
        <p14:creationId xmlns:p14="http://schemas.microsoft.com/office/powerpoint/2010/main" val="8249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2000"/>
                                        <p:tgtEl>
                                          <p:spTgt spid="6"/>
                                        </p:tgtEl>
                                      </p:cBhvr>
                                    </p:animEffect>
                                    <p:anim calcmode="lin" valueType="num">
                                      <p:cBhvr>
                                        <p:cTn id="15" dur="2000" fill="hold"/>
                                        <p:tgtEl>
                                          <p:spTgt spid="6"/>
                                        </p:tgtEl>
                                        <p:attrNameLst>
                                          <p:attrName>ppt_w</p:attrName>
                                        </p:attrNameLst>
                                      </p:cBhvr>
                                      <p:tavLst>
                                        <p:tav tm="0" fmla="#ppt_w*sin(2.5*pi*$)">
                                          <p:val>
                                            <p:fltVal val="0"/>
                                          </p:val>
                                        </p:tav>
                                        <p:tav tm="100000">
                                          <p:val>
                                            <p:fltVal val="1"/>
                                          </p:val>
                                        </p:tav>
                                      </p:tavLst>
                                    </p:anim>
                                    <p:anim calcmode="lin" valueType="num">
                                      <p:cBhvr>
                                        <p:cTn id="16"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80">
                                          <p:stCondLst>
                                            <p:cond delay="0"/>
                                          </p:stCondLst>
                                        </p:cTn>
                                        <p:tgtEl>
                                          <p:spTgt spid="4"/>
                                        </p:tgtEl>
                                      </p:cBhvr>
                                    </p:animEffect>
                                    <p:anim calcmode="lin" valueType="num">
                                      <p:cBhvr>
                                        <p:cTn id="2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7" dur="26">
                                          <p:stCondLst>
                                            <p:cond delay="650"/>
                                          </p:stCondLst>
                                        </p:cTn>
                                        <p:tgtEl>
                                          <p:spTgt spid="4"/>
                                        </p:tgtEl>
                                      </p:cBhvr>
                                      <p:to x="100000" y="60000"/>
                                    </p:animScale>
                                    <p:animScale>
                                      <p:cBhvr>
                                        <p:cTn id="28" dur="166" decel="50000">
                                          <p:stCondLst>
                                            <p:cond delay="676"/>
                                          </p:stCondLst>
                                        </p:cTn>
                                        <p:tgtEl>
                                          <p:spTgt spid="4"/>
                                        </p:tgtEl>
                                      </p:cBhvr>
                                      <p:to x="100000" y="100000"/>
                                    </p:animScale>
                                    <p:animScale>
                                      <p:cBhvr>
                                        <p:cTn id="29" dur="26">
                                          <p:stCondLst>
                                            <p:cond delay="1312"/>
                                          </p:stCondLst>
                                        </p:cTn>
                                        <p:tgtEl>
                                          <p:spTgt spid="4"/>
                                        </p:tgtEl>
                                      </p:cBhvr>
                                      <p:to x="100000" y="80000"/>
                                    </p:animScale>
                                    <p:animScale>
                                      <p:cBhvr>
                                        <p:cTn id="30" dur="166" decel="50000">
                                          <p:stCondLst>
                                            <p:cond delay="1338"/>
                                          </p:stCondLst>
                                        </p:cTn>
                                        <p:tgtEl>
                                          <p:spTgt spid="4"/>
                                        </p:tgtEl>
                                      </p:cBhvr>
                                      <p:to x="100000" y="100000"/>
                                    </p:animScale>
                                    <p:animScale>
                                      <p:cBhvr>
                                        <p:cTn id="31" dur="26">
                                          <p:stCondLst>
                                            <p:cond delay="1642"/>
                                          </p:stCondLst>
                                        </p:cTn>
                                        <p:tgtEl>
                                          <p:spTgt spid="4"/>
                                        </p:tgtEl>
                                      </p:cBhvr>
                                      <p:to x="100000" y="90000"/>
                                    </p:animScale>
                                    <p:animScale>
                                      <p:cBhvr>
                                        <p:cTn id="32" dur="166" decel="50000">
                                          <p:stCondLst>
                                            <p:cond delay="1668"/>
                                          </p:stCondLst>
                                        </p:cTn>
                                        <p:tgtEl>
                                          <p:spTgt spid="4"/>
                                        </p:tgtEl>
                                      </p:cBhvr>
                                      <p:to x="100000" y="100000"/>
                                    </p:animScale>
                                    <p:animScale>
                                      <p:cBhvr>
                                        <p:cTn id="33" dur="26">
                                          <p:stCondLst>
                                            <p:cond delay="1808"/>
                                          </p:stCondLst>
                                        </p:cTn>
                                        <p:tgtEl>
                                          <p:spTgt spid="4"/>
                                        </p:tgtEl>
                                      </p:cBhvr>
                                      <p:to x="100000" y="95000"/>
                                    </p:animScale>
                                    <p:animScale>
                                      <p:cBhvr>
                                        <p:cTn id="34" dur="166" decel="50000">
                                          <p:stCondLst>
                                            <p:cond delay="1834"/>
                                          </p:stCondLst>
                                        </p:cTn>
                                        <p:tgtEl>
                                          <p:spTgt spid="4"/>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arn(inVertical)">
                                      <p:cBhvr>
                                        <p:cTn id="3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a:bodyPr>
          <a:lstStyle/>
          <a:p>
            <a:endParaRPr lang="en-IN" dirty="0"/>
          </a:p>
          <a:p>
            <a:r>
              <a:rPr lang="en-IN" dirty="0"/>
              <a:t> Credential Harvesting Attack is a method of grabbing credentials of the user by the means of phishing. </a:t>
            </a:r>
          </a:p>
          <a:p>
            <a:r>
              <a:rPr lang="en-IN" dirty="0"/>
              <a:t> The cloned website is then sent to the victim through email or any other platform and manipulated as such to make the user login on the website. </a:t>
            </a:r>
          </a:p>
          <a:p>
            <a:r>
              <a:rPr lang="en-IN" dirty="0"/>
              <a:t> Credential harvesting is commonly used by attackers to get credentials of various bank accounts, social networking accounts which can be exploited to steal money, fame, or disruption. </a:t>
            </a:r>
          </a:p>
        </p:txBody>
      </p:sp>
    </p:spTree>
    <p:extLst>
      <p:ext uri="{BB962C8B-B14F-4D97-AF65-F5344CB8AC3E}">
        <p14:creationId xmlns:p14="http://schemas.microsoft.com/office/powerpoint/2010/main" val="377894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to do Credentials Harvesting?</a:t>
            </a:r>
          </a:p>
        </p:txBody>
      </p:sp>
      <p:sp>
        <p:nvSpPr>
          <p:cNvPr id="3" name="Content Placeholder 2"/>
          <p:cNvSpPr>
            <a:spLocks noGrp="1"/>
          </p:cNvSpPr>
          <p:nvPr>
            <p:ph idx="1"/>
          </p:nvPr>
        </p:nvSpPr>
        <p:spPr/>
        <p:txBody>
          <a:bodyPr/>
          <a:lstStyle/>
          <a:p>
            <a:r>
              <a:rPr lang="en-IN" dirty="0">
                <a:effectLst/>
              </a:rPr>
              <a:t>The most common goal of phishing is tricking victims into providing their passwords or credentials without even being aware of it before it’s too late to save their account or confidential data.</a:t>
            </a:r>
            <a:endParaRPr lang="en-IN" dirty="0"/>
          </a:p>
        </p:txBody>
      </p:sp>
    </p:spTree>
    <p:extLst>
      <p:ext uri="{BB962C8B-B14F-4D97-AF65-F5344CB8AC3E}">
        <p14:creationId xmlns:p14="http://schemas.microsoft.com/office/powerpoint/2010/main" val="145392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4280" y="2203173"/>
            <a:ext cx="3159580" cy="411811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3860" y="96077"/>
            <a:ext cx="3151533" cy="197457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799" y="2372140"/>
            <a:ext cx="7050157" cy="4306955"/>
          </a:xfrm>
          <a:prstGeom prst="rect">
            <a:avLst/>
          </a:prstGeom>
        </p:spPr>
      </p:pic>
    </p:spTree>
    <p:extLst>
      <p:ext uri="{BB962C8B-B14F-4D97-AF65-F5344CB8AC3E}">
        <p14:creationId xmlns:p14="http://schemas.microsoft.com/office/powerpoint/2010/main" val="257045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80">
                                          <p:stCondLst>
                                            <p:cond delay="0"/>
                                          </p:stCondLst>
                                        </p:cTn>
                                        <p:tgtEl>
                                          <p:spTgt spid="4"/>
                                        </p:tgtEl>
                                      </p:cBhvr>
                                    </p:animEffect>
                                    <p:anim calcmode="lin" valueType="num">
                                      <p:cBhvr>
                                        <p:cTn id="1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0" dur="26">
                                          <p:stCondLst>
                                            <p:cond delay="650"/>
                                          </p:stCondLst>
                                        </p:cTn>
                                        <p:tgtEl>
                                          <p:spTgt spid="4"/>
                                        </p:tgtEl>
                                      </p:cBhvr>
                                      <p:to x="100000" y="60000"/>
                                    </p:animScale>
                                    <p:animScale>
                                      <p:cBhvr>
                                        <p:cTn id="21" dur="166" decel="50000">
                                          <p:stCondLst>
                                            <p:cond delay="676"/>
                                          </p:stCondLst>
                                        </p:cTn>
                                        <p:tgtEl>
                                          <p:spTgt spid="4"/>
                                        </p:tgtEl>
                                      </p:cBhvr>
                                      <p:to x="100000" y="100000"/>
                                    </p:animScale>
                                    <p:animScale>
                                      <p:cBhvr>
                                        <p:cTn id="22" dur="26">
                                          <p:stCondLst>
                                            <p:cond delay="1312"/>
                                          </p:stCondLst>
                                        </p:cTn>
                                        <p:tgtEl>
                                          <p:spTgt spid="4"/>
                                        </p:tgtEl>
                                      </p:cBhvr>
                                      <p:to x="100000" y="80000"/>
                                    </p:animScale>
                                    <p:animScale>
                                      <p:cBhvr>
                                        <p:cTn id="23" dur="166" decel="50000">
                                          <p:stCondLst>
                                            <p:cond delay="1338"/>
                                          </p:stCondLst>
                                        </p:cTn>
                                        <p:tgtEl>
                                          <p:spTgt spid="4"/>
                                        </p:tgtEl>
                                      </p:cBhvr>
                                      <p:to x="100000" y="100000"/>
                                    </p:animScale>
                                    <p:animScale>
                                      <p:cBhvr>
                                        <p:cTn id="24" dur="26">
                                          <p:stCondLst>
                                            <p:cond delay="1642"/>
                                          </p:stCondLst>
                                        </p:cTn>
                                        <p:tgtEl>
                                          <p:spTgt spid="4"/>
                                        </p:tgtEl>
                                      </p:cBhvr>
                                      <p:to x="100000" y="90000"/>
                                    </p:animScale>
                                    <p:animScale>
                                      <p:cBhvr>
                                        <p:cTn id="25" dur="166" decel="50000">
                                          <p:stCondLst>
                                            <p:cond delay="1668"/>
                                          </p:stCondLst>
                                        </p:cTn>
                                        <p:tgtEl>
                                          <p:spTgt spid="4"/>
                                        </p:tgtEl>
                                      </p:cBhvr>
                                      <p:to x="100000" y="100000"/>
                                    </p:animScale>
                                    <p:animScale>
                                      <p:cBhvr>
                                        <p:cTn id="26" dur="26">
                                          <p:stCondLst>
                                            <p:cond delay="1808"/>
                                          </p:stCondLst>
                                        </p:cTn>
                                        <p:tgtEl>
                                          <p:spTgt spid="4"/>
                                        </p:tgtEl>
                                      </p:cBhvr>
                                      <p:to x="100000" y="95000"/>
                                    </p:animScale>
                                    <p:animScale>
                                      <p:cBhvr>
                                        <p:cTn id="27" dur="166" decel="50000">
                                          <p:stCondLst>
                                            <p:cond delay="1834"/>
                                          </p:stCondLst>
                                        </p:cTn>
                                        <p:tgtEl>
                                          <p:spTgt spid="4"/>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5738" y="609600"/>
            <a:ext cx="3684035" cy="18192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3512" y="3528183"/>
            <a:ext cx="7527235" cy="2925626"/>
          </a:xfrm>
          <a:prstGeom prst="rect">
            <a:avLst/>
          </a:prstGeom>
        </p:spPr>
      </p:pic>
    </p:spTree>
    <p:extLst>
      <p:ext uri="{BB962C8B-B14F-4D97-AF65-F5344CB8AC3E}">
        <p14:creationId xmlns:p14="http://schemas.microsoft.com/office/powerpoint/2010/main" val="208060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130" y="993913"/>
            <a:ext cx="7209183" cy="5049078"/>
          </a:xfrm>
          <a:prstGeom prst="rect">
            <a:avLst/>
          </a:prstGeom>
        </p:spPr>
      </p:pic>
    </p:spTree>
    <p:extLst>
      <p:ext uri="{BB962C8B-B14F-4D97-AF65-F5344CB8AC3E}">
        <p14:creationId xmlns:p14="http://schemas.microsoft.com/office/powerpoint/2010/main" val="1254022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docProps/app.xml><?xml version="1.0" encoding="utf-8"?>
<Properties xmlns="http://schemas.openxmlformats.org/officeDocument/2006/extended-properties" xmlns:vt="http://schemas.openxmlformats.org/officeDocument/2006/docPropsVTypes">
  <Template>Mesh</Template>
  <TotalTime>46</TotalTime>
  <Words>137</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Mesh</vt:lpstr>
      <vt:lpstr>  Credential Harvesting method using Social Engineering toolkit in Kali Linux </vt:lpstr>
      <vt:lpstr>introduction</vt:lpstr>
      <vt:lpstr>Problem  statement</vt:lpstr>
      <vt:lpstr>Why to do Credentials Harvesting?</vt:lpstr>
      <vt:lpstr>PowerPoint Presentation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Credential Harvesting method using Social Engineering toolkit in Kali Linux</dc:title>
  <dc:creator>Ekta Sirwani</dc:creator>
  <cp:lastModifiedBy>Maaz Sirkhot</cp:lastModifiedBy>
  <cp:revision>7</cp:revision>
  <dcterms:created xsi:type="dcterms:W3CDTF">2016-11-01T11:57:00Z</dcterms:created>
  <dcterms:modified xsi:type="dcterms:W3CDTF">2016-11-02T03:57:13Z</dcterms:modified>
</cp:coreProperties>
</file>