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
              <a:t>The attacker uses one of the website’s forms to insert malicious string into the website’s database.</a:t>
            </a:r>
          </a:p>
          <a:p>
            <a:pPr indent="-228600" lvl="0" marL="457200" rtl="0">
              <a:spcBef>
                <a:spcPts val="0"/>
              </a:spcBef>
              <a:buAutoNum type="arabicPeriod"/>
            </a:pPr>
            <a:r>
              <a:rPr lang="en"/>
              <a:t>The victim requests a page from the website.</a:t>
            </a:r>
          </a:p>
          <a:p>
            <a:pPr indent="-228600" lvl="0" marL="457200" rtl="0">
              <a:spcBef>
                <a:spcPts val="0"/>
              </a:spcBef>
              <a:buAutoNum type="arabicPeriod"/>
            </a:pPr>
            <a:r>
              <a:rPr lang="en"/>
              <a:t>The website includes the malicious string from the database in the response and sends it to the victim.</a:t>
            </a:r>
          </a:p>
          <a:p>
            <a:pPr indent="-228600" lvl="0" marL="457200" rtl="0">
              <a:spcBef>
                <a:spcPts val="0"/>
              </a:spcBef>
              <a:buAutoNum type="arabicPeriod"/>
            </a:pPr>
            <a:r>
              <a:rPr lang="en"/>
              <a:t>The victim’s browser executes the malicious script inside the response, sending the victim’s cookie to the attacker’s seerver.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t>Website Redirection using Cross site scripting</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Neetal Chaudhri( D17C, 10)</a:t>
            </a:r>
          </a:p>
          <a:p>
            <a:pPr lvl="0">
              <a:spcBef>
                <a:spcPts val="0"/>
              </a:spcBef>
              <a:buNone/>
            </a:pPr>
            <a:r>
              <a:rPr lang="en"/>
              <a:t>Sharvari Jalit( D17C, 23)</a:t>
            </a:r>
          </a:p>
          <a:p>
            <a:pPr lvl="0">
              <a:spcBef>
                <a:spcPts val="0"/>
              </a:spcBef>
              <a:buNone/>
            </a:pPr>
            <a:r>
              <a:rPr lang="en"/>
              <a:t>Mrunmayee Mujumdar( D17C, 46)</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71900" y="738725"/>
            <a:ext cx="8222100" cy="767700"/>
          </a:xfrm>
          <a:prstGeom prst="rect">
            <a:avLst/>
          </a:prstGeom>
        </p:spPr>
        <p:txBody>
          <a:bodyPr anchorCtr="0" anchor="b" bIns="91425" lIns="91425" rIns="91425" tIns="91425">
            <a:noAutofit/>
          </a:bodyPr>
          <a:lstStyle/>
          <a:p>
            <a:pPr lvl="0">
              <a:lnSpc>
                <a:spcPct val="115000"/>
              </a:lnSpc>
              <a:spcBef>
                <a:spcPts val="0"/>
              </a:spcBef>
              <a:spcAft>
                <a:spcPts val="1600"/>
              </a:spcAft>
              <a:buNone/>
            </a:pPr>
            <a:r>
              <a:rPr lang="en" sz="1800"/>
              <a:t>PREVENTION</a:t>
            </a:r>
          </a:p>
        </p:txBody>
      </p:sp>
      <p:sp>
        <p:nvSpPr>
          <p:cNvPr id="126" name="Shape 12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Redirection to another site occurs because the comment entered by the user is not examined for any malicious code and is directly stored in the database.To prevent website redirection we filter out the malicious content and display only the text.Thia can be achieved by using the </a:t>
            </a:r>
            <a:r>
              <a:rPr lang="en">
                <a:solidFill>
                  <a:srgbClr val="FF0000"/>
                </a:solidFill>
              </a:rPr>
              <a:t>strip_tags</a:t>
            </a:r>
            <a:r>
              <a:rPr lang="en"/>
              <a:t>  function in php.Strip_tags function filters out all the html tags in the string given to it.</a:t>
            </a:r>
          </a:p>
          <a:p>
            <a:pPr lv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FUTURE SCOPE</a:t>
            </a:r>
          </a:p>
        </p:txBody>
      </p:sp>
      <p:sp>
        <p:nvSpPr>
          <p:cNvPr id="132" name="Shape 13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spcBef>
                <a:spcPts val="0"/>
              </a:spcBef>
            </a:pPr>
            <a:r>
              <a:rPr lang="en"/>
              <a:t>A Cross-site request forgery attack, also known as CSRF or XSRF (pronounced sea-surf) is the well known, but equally dangerous like the Cross Site Scripting (XSS) attack. </a:t>
            </a:r>
          </a:p>
          <a:p>
            <a:pPr indent="-228600" lvl="0" marL="457200" rtl="0">
              <a:spcBef>
                <a:spcPts val="0"/>
              </a:spcBef>
            </a:pPr>
            <a:r>
              <a:rPr lang="en"/>
              <a:t>The cross-site scripting preventor system can be further improved by integrating the CSRF prevention mechanism. </a:t>
            </a:r>
          </a:p>
          <a:p>
            <a:pPr indent="-228600" lvl="0" marL="457200" rtl="0">
              <a:spcBef>
                <a:spcPts val="0"/>
              </a:spcBef>
            </a:pPr>
            <a:r>
              <a:rPr lang="en"/>
              <a:t>The session hijacking prevention can be further enhanced, based on complex encryption techniques and taint information flow in web applicati</a:t>
            </a:r>
            <a:r>
              <a:rPr lang="en"/>
              <a:t>ons.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CONCLUSION</a:t>
            </a:r>
          </a:p>
        </p:txBody>
      </p:sp>
      <p:sp>
        <p:nvSpPr>
          <p:cNvPr id="138" name="Shape 13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t/>
            </a:r>
            <a:endParaRPr>
              <a:solidFill>
                <a:srgbClr val="404040"/>
              </a:solidFill>
              <a:highlight>
                <a:srgbClr val="FCFCFC"/>
              </a:highlight>
            </a:endParaRPr>
          </a:p>
          <a:p>
            <a:pPr lvl="0">
              <a:lnSpc>
                <a:spcPct val="150000"/>
              </a:lnSpc>
              <a:spcBef>
                <a:spcPts val="0"/>
              </a:spcBef>
              <a:spcAft>
                <a:spcPts val="0"/>
              </a:spcAft>
              <a:buNone/>
            </a:pPr>
            <a:r>
              <a:rPr lang="en">
                <a:solidFill>
                  <a:srgbClr val="404040"/>
                </a:solidFill>
                <a:highlight>
                  <a:srgbClr val="FCFCFC"/>
                </a:highlight>
              </a:rPr>
              <a:t>We observed that Cross-Site Scripting (XSS) is probably the most common singular security vulnerability existing in web applications. We have thus demonstrated one of the possible attacks in XSS and provided a possible solution.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INTRODUCTION</a:t>
            </a:r>
          </a:p>
        </p:txBody>
      </p:sp>
      <p:sp>
        <p:nvSpPr>
          <p:cNvPr id="74" name="Shape 74"/>
          <p:cNvSpPr txBox="1"/>
          <p:nvPr>
            <p:ph idx="1" type="body"/>
          </p:nvPr>
        </p:nvSpPr>
        <p:spPr>
          <a:xfrm>
            <a:off x="460950" y="1721725"/>
            <a:ext cx="8222100" cy="2710200"/>
          </a:xfrm>
          <a:prstGeom prst="rect">
            <a:avLst/>
          </a:prstGeom>
        </p:spPr>
        <p:txBody>
          <a:bodyPr anchorCtr="0" anchor="t" bIns="91425" lIns="91425" rIns="91425" tIns="91425">
            <a:noAutofit/>
          </a:bodyPr>
          <a:lstStyle/>
          <a:p>
            <a:pPr indent="-228600" lvl="0" marL="457200" rtl="0">
              <a:spcBef>
                <a:spcPts val="0"/>
              </a:spcBef>
              <a:buChar char="●"/>
            </a:pPr>
            <a:r>
              <a:rPr lang="en"/>
              <a:t>Scripting: Web browsers can execute commands</a:t>
            </a:r>
          </a:p>
          <a:p>
            <a:pPr indent="-228600" lvl="0" marL="914400" rtl="0">
              <a:spcBef>
                <a:spcPts val="0"/>
              </a:spcBef>
              <a:buChar char="-"/>
            </a:pPr>
            <a:r>
              <a:rPr lang="en"/>
              <a:t>Embedded in HTML pages</a:t>
            </a:r>
          </a:p>
          <a:p>
            <a:pPr indent="-228600" lvl="0" marL="914400" rtl="0">
              <a:spcBef>
                <a:spcPts val="0"/>
              </a:spcBef>
              <a:buChar char="-"/>
            </a:pPr>
            <a:r>
              <a:rPr lang="en"/>
              <a:t>Supports different languages (JavaScript, VBScript,etc)</a:t>
            </a:r>
          </a:p>
          <a:p>
            <a:pPr indent="-228600" lvl="0" marL="914400" rtl="0">
              <a:spcBef>
                <a:spcPts val="0"/>
              </a:spcBef>
              <a:buChar char="-"/>
            </a:pPr>
            <a:r>
              <a:rPr lang="en"/>
              <a:t>Most prominent: JavaScript</a:t>
            </a:r>
          </a:p>
          <a:p>
            <a:pPr indent="-228600" lvl="0" marL="457200" rtl="0">
              <a:spcBef>
                <a:spcPts val="0"/>
              </a:spcBef>
            </a:pPr>
            <a:r>
              <a:rPr lang="en"/>
              <a:t>“Cross-site” means: Foreign script sent via server to client</a:t>
            </a:r>
          </a:p>
          <a:p>
            <a:pPr indent="-228600" lvl="0" marL="914400" rtl="0">
              <a:spcBef>
                <a:spcPts val="0"/>
              </a:spcBef>
              <a:buChar char="-"/>
            </a:pPr>
            <a:r>
              <a:rPr lang="en"/>
              <a:t>Attacker makes Web server deliver malicious script code</a:t>
            </a:r>
          </a:p>
          <a:p>
            <a:pPr indent="-228600" lvl="0" marL="914400" rtl="0">
              <a:spcBef>
                <a:spcPts val="0"/>
              </a:spcBef>
              <a:buChar char="-"/>
            </a:pPr>
            <a:r>
              <a:rPr lang="en"/>
              <a:t>Malicious script is executed in Client’s Web Browser</a:t>
            </a:r>
          </a:p>
          <a:p>
            <a:pPr indent="-228600" lvl="0" marL="457200" rtl="0">
              <a:spcBef>
                <a:spcPts val="0"/>
              </a:spcBef>
            </a:pPr>
            <a:r>
              <a:rPr lang="en"/>
              <a:t>Attack:</a:t>
            </a:r>
          </a:p>
          <a:p>
            <a:pPr indent="-228600" lvl="0" marL="914400" rtl="0">
              <a:spcBef>
                <a:spcPts val="0"/>
              </a:spcBef>
              <a:buChar char="-"/>
            </a:pPr>
            <a:r>
              <a:rPr lang="en"/>
              <a:t>Steal Access Credentials, Denial-of-Service, Modify Web pages</a:t>
            </a:r>
          </a:p>
          <a:p>
            <a:pPr indent="-228600" lvl="0" marL="914400" rtl="0">
              <a:spcBef>
                <a:spcPts val="0"/>
              </a:spcBef>
              <a:buChar char="-"/>
            </a:pPr>
            <a:r>
              <a:rPr lang="en"/>
              <a:t>Execute any command at the client machine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PROBLEM STATEMENT</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a:spcBef>
                <a:spcPts val="0"/>
              </a:spcBef>
            </a:pPr>
            <a:r>
              <a:rPr lang="en"/>
              <a:t>The latest advancements in the internet and communication technology has made day-to- day life fully dependent on web applications as all the facilities are available at just one click.</a:t>
            </a:r>
          </a:p>
          <a:p>
            <a:pPr indent="-228600" lvl="0" marL="457200">
              <a:spcBef>
                <a:spcPts val="0"/>
              </a:spcBef>
            </a:pPr>
            <a:r>
              <a:rPr lang="en"/>
              <a:t>Website Redirection is one of the application layer vulnerabilities that targets web applications by embedding scripts in a web page that will get executed at client side or server-side and the attacker will manipulate the information in desired manner. </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Consequences</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81000" lvl="0" marL="457200" rtl="0">
              <a:lnSpc>
                <a:spcPct val="200000"/>
              </a:lnSpc>
              <a:spcBef>
                <a:spcPts val="0"/>
              </a:spcBef>
              <a:buSzPct val="100000"/>
              <a:buChar char="●"/>
            </a:pPr>
            <a:r>
              <a:rPr lang="en" sz="2400"/>
              <a:t>Cookie theft</a:t>
            </a:r>
          </a:p>
          <a:p>
            <a:pPr indent="-381000" lvl="0" marL="457200" rtl="0">
              <a:lnSpc>
                <a:spcPct val="200000"/>
              </a:lnSpc>
              <a:spcBef>
                <a:spcPts val="0"/>
              </a:spcBef>
              <a:buSzPct val="100000"/>
              <a:buChar char="●"/>
            </a:pPr>
            <a:r>
              <a:rPr lang="en" sz="2400"/>
              <a:t>Key logging  </a:t>
            </a:r>
          </a:p>
          <a:p>
            <a:pPr indent="-381000" lvl="0" marL="457200">
              <a:lnSpc>
                <a:spcPct val="200000"/>
              </a:lnSpc>
              <a:spcBef>
                <a:spcPts val="0"/>
              </a:spcBef>
              <a:buSzPct val="100000"/>
              <a:buChar char="●"/>
            </a:pPr>
            <a:r>
              <a:rPr lang="en" sz="2400"/>
              <a:t>Phishing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DESIGN / ARCHITECTURE DIAGRAM</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descr="XSS.PNG" id="93" name="Shape 93"/>
          <p:cNvPicPr preferRelativeResize="0"/>
          <p:nvPr/>
        </p:nvPicPr>
        <p:blipFill>
          <a:blip r:embed="rId3">
            <a:alphaModFix/>
          </a:blip>
          <a:stretch>
            <a:fillRect/>
          </a:stretch>
        </p:blipFill>
        <p:spPr>
          <a:xfrm>
            <a:off x="563287" y="1997225"/>
            <a:ext cx="8017425" cy="3369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PROPOSED WORK</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descr="XSS diagram1.PNG" id="100" name="Shape 100"/>
          <p:cNvPicPr preferRelativeResize="0"/>
          <p:nvPr/>
        </p:nvPicPr>
        <p:blipFill>
          <a:blip r:embed="rId4">
            <a:alphaModFix/>
          </a:blip>
          <a:stretch>
            <a:fillRect/>
          </a:stretch>
        </p:blipFill>
        <p:spPr>
          <a:xfrm>
            <a:off x="257175" y="135675"/>
            <a:ext cx="8629650" cy="4872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60950" y="196000"/>
            <a:ext cx="8222100" cy="767700"/>
          </a:xfrm>
          <a:prstGeom prst="rect">
            <a:avLst/>
          </a:prstGeom>
        </p:spPr>
        <p:txBody>
          <a:bodyPr anchorCtr="0" anchor="b" bIns="91425" lIns="91425" rIns="91425" tIns="91425">
            <a:noAutofit/>
          </a:bodyPr>
          <a:lstStyle/>
          <a:p>
            <a:pPr lvl="0">
              <a:spcBef>
                <a:spcPts val="0"/>
              </a:spcBef>
              <a:buNone/>
            </a:pPr>
            <a:r>
              <a:rPr lang="en"/>
              <a:t>EXAMPLE</a:t>
            </a:r>
          </a:p>
        </p:txBody>
      </p:sp>
      <p:sp>
        <p:nvSpPr>
          <p:cNvPr id="106" name="Shape 10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descr="XSS Example1.PNG" id="107" name="Shape 107"/>
          <p:cNvPicPr preferRelativeResize="0"/>
          <p:nvPr/>
        </p:nvPicPr>
        <p:blipFill>
          <a:blip r:embed="rId3">
            <a:alphaModFix/>
          </a:blip>
          <a:stretch>
            <a:fillRect/>
          </a:stretch>
        </p:blipFill>
        <p:spPr>
          <a:xfrm>
            <a:off x="460950" y="1919074"/>
            <a:ext cx="7285124" cy="310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t/>
            </a:r>
            <a:endParaRPr/>
          </a:p>
        </p:txBody>
      </p:sp>
      <p:sp>
        <p:nvSpPr>
          <p:cNvPr id="113" name="Shape 11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descr="Example2.PNG" id="114" name="Shape 114"/>
          <p:cNvPicPr preferRelativeResize="0"/>
          <p:nvPr/>
        </p:nvPicPr>
        <p:blipFill>
          <a:blip r:embed="rId3">
            <a:alphaModFix/>
          </a:blip>
          <a:stretch>
            <a:fillRect/>
          </a:stretch>
        </p:blipFill>
        <p:spPr>
          <a:xfrm>
            <a:off x="471905" y="1919080"/>
            <a:ext cx="8222099" cy="25786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Prevention</a:t>
            </a:r>
          </a:p>
        </p:txBody>
      </p:sp>
      <p:sp>
        <p:nvSpPr>
          <p:cNvPr id="120" name="Shape 12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81000" lvl="0" marL="457200" rtl="0">
              <a:lnSpc>
                <a:spcPct val="200000"/>
              </a:lnSpc>
              <a:spcBef>
                <a:spcPts val="0"/>
              </a:spcBef>
              <a:buSzPct val="100000"/>
            </a:pPr>
            <a:r>
              <a:rPr lang="en" sz="2400"/>
              <a:t>Encoding</a:t>
            </a:r>
          </a:p>
          <a:p>
            <a:pPr indent="-381000" lvl="0" marL="457200">
              <a:lnSpc>
                <a:spcPct val="200000"/>
              </a:lnSpc>
              <a:spcBef>
                <a:spcPts val="0"/>
              </a:spcBef>
              <a:buSzPct val="100000"/>
            </a:pPr>
            <a:r>
              <a:rPr lang="en" sz="2400"/>
              <a:t>Validation</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