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 Avenir Next Arabic" panose="020B0604020202020204" charset="-78"/>
      <p:regular r:id="rId12"/>
    </p:embeddedFont>
    <p:embeddedFont>
      <p:font typeface="Georgia Pro Italics" panose="020B0604020202020204" charset="0"/>
      <p:regular r:id="rId13"/>
    </p:embeddedFont>
    <p:embeddedFont>
      <p:font typeface="Times New Roman Italic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3894C-E91F-CCEA-2496-858F8EFB24D6}" v="22" dt="2025-07-16T09:41:55.056"/>
    <p1510:client id="{0F852EB8-A149-C9AA-DE5B-535AF2BCB77C}" v="4" dt="2025-07-16T09:25:13.526"/>
    <p1510:client id="{78CD8F71-E9C7-8BF7-1DA6-460F812E936B}" v="386" dt="2025-07-16T09:22:24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Mohan Thotakura [Student-PECS]" userId="S::nt24aak@herts.ac.uk::37df1afc-3716-46f1-9487-b58225400494" providerId="AD" clId="Web-{0F852EB8-A149-C9AA-DE5B-535AF2BCB77C}"/>
    <pc:docChg chg="modSld">
      <pc:chgData name="Naga Mohan Thotakura [Student-PECS]" userId="S::nt24aak@herts.ac.uk::37df1afc-3716-46f1-9487-b58225400494" providerId="AD" clId="Web-{0F852EB8-A149-C9AA-DE5B-535AF2BCB77C}" dt="2025-07-16T09:25:13.526" v="2" actId="20577"/>
      <pc:docMkLst>
        <pc:docMk/>
      </pc:docMkLst>
      <pc:sldChg chg="modSp">
        <pc:chgData name="Naga Mohan Thotakura [Student-PECS]" userId="S::nt24aak@herts.ac.uk::37df1afc-3716-46f1-9487-b58225400494" providerId="AD" clId="Web-{0F852EB8-A149-C9AA-DE5B-535AF2BCB77C}" dt="2025-07-16T09:25:13.526" v="2" actId="20577"/>
        <pc:sldMkLst>
          <pc:docMk/>
          <pc:sldMk cId="0" sldId="260"/>
        </pc:sldMkLst>
        <pc:spChg chg="mod">
          <ac:chgData name="Naga Mohan Thotakura [Student-PECS]" userId="S::nt24aak@herts.ac.uk::37df1afc-3716-46f1-9487-b58225400494" providerId="AD" clId="Web-{0F852EB8-A149-C9AA-DE5B-535AF2BCB77C}" dt="2025-07-16T09:25:13.526" v="2" actId="20577"/>
          <ac:spMkLst>
            <pc:docMk/>
            <pc:sldMk cId="0" sldId="260"/>
            <ac:spMk id="14" creationId="{00000000-0000-0000-0000-000000000000}"/>
          </ac:spMkLst>
        </pc:spChg>
      </pc:sldChg>
    </pc:docChg>
  </pc:docChgLst>
  <pc:docChgLst>
    <pc:chgData name="Naga Mohan Thotakura [Student-PECS]" userId="S::nt24aak@herts.ac.uk::37df1afc-3716-46f1-9487-b58225400494" providerId="AD" clId="Web-{78CD8F71-E9C7-8BF7-1DA6-460F812E936B}"/>
    <pc:docChg chg="modSld">
      <pc:chgData name="Naga Mohan Thotakura [Student-PECS]" userId="S::nt24aak@herts.ac.uk::37df1afc-3716-46f1-9487-b58225400494" providerId="AD" clId="Web-{78CD8F71-E9C7-8BF7-1DA6-460F812E936B}" dt="2025-07-16T09:22:14.099" v="214" actId="20577"/>
      <pc:docMkLst>
        <pc:docMk/>
      </pc:docMkLst>
      <pc:sldChg chg="modTransition">
        <pc:chgData name="Naga Mohan Thotakura [Student-PECS]" userId="S::nt24aak@herts.ac.uk::37df1afc-3716-46f1-9487-b58225400494" providerId="AD" clId="Web-{78CD8F71-E9C7-8BF7-1DA6-460F812E936B}" dt="2025-07-15T21:40:41.941" v="2"/>
        <pc:sldMkLst>
          <pc:docMk/>
          <pc:sldMk cId="0" sldId="256"/>
        </pc:sldMkLst>
      </pc:sldChg>
      <pc:sldChg chg="modTransition">
        <pc:chgData name="Naga Mohan Thotakura [Student-PECS]" userId="S::nt24aak@herts.ac.uk::37df1afc-3716-46f1-9487-b58225400494" providerId="AD" clId="Web-{78CD8F71-E9C7-8BF7-1DA6-460F812E936B}" dt="2025-07-15T21:40:53.535" v="3"/>
        <pc:sldMkLst>
          <pc:docMk/>
          <pc:sldMk cId="0" sldId="257"/>
        </pc:sldMkLst>
      </pc:sldChg>
      <pc:sldChg chg="modTransition">
        <pc:chgData name="Naga Mohan Thotakura [Student-PECS]" userId="S::nt24aak@herts.ac.uk::37df1afc-3716-46f1-9487-b58225400494" providerId="AD" clId="Web-{78CD8F71-E9C7-8BF7-1DA6-460F812E936B}" dt="2025-07-15T21:41:06.739" v="4"/>
        <pc:sldMkLst>
          <pc:docMk/>
          <pc:sldMk cId="0" sldId="258"/>
        </pc:sldMkLst>
      </pc:sldChg>
      <pc:sldChg chg="modSp">
        <pc:chgData name="Naga Mohan Thotakura [Student-PECS]" userId="S::nt24aak@herts.ac.uk::37df1afc-3716-46f1-9487-b58225400494" providerId="AD" clId="Web-{78CD8F71-E9C7-8BF7-1DA6-460F812E936B}" dt="2025-07-16T09:11:07.400" v="114" actId="20577"/>
        <pc:sldMkLst>
          <pc:docMk/>
          <pc:sldMk cId="0" sldId="262"/>
        </pc:sldMkLst>
        <pc:spChg chg="mod">
          <ac:chgData name="Naga Mohan Thotakura [Student-PECS]" userId="S::nt24aak@herts.ac.uk::37df1afc-3716-46f1-9487-b58225400494" providerId="AD" clId="Web-{78CD8F71-E9C7-8BF7-1DA6-460F812E936B}" dt="2025-07-16T09:11:07.400" v="114" actId="20577"/>
          <ac:spMkLst>
            <pc:docMk/>
            <pc:sldMk cId="0" sldId="262"/>
            <ac:spMk id="11" creationId="{00000000-0000-0000-0000-000000000000}"/>
          </ac:spMkLst>
        </pc:spChg>
      </pc:sldChg>
      <pc:sldChg chg="addSp delSp modSp">
        <pc:chgData name="Naga Mohan Thotakura [Student-PECS]" userId="S::nt24aak@herts.ac.uk::37df1afc-3716-46f1-9487-b58225400494" providerId="AD" clId="Web-{78CD8F71-E9C7-8BF7-1DA6-460F812E936B}" dt="2025-07-16T09:22:14.099" v="214" actId="20577"/>
        <pc:sldMkLst>
          <pc:docMk/>
          <pc:sldMk cId="0" sldId="263"/>
        </pc:sldMkLst>
        <pc:spChg chg="add del">
          <ac:chgData name="Naga Mohan Thotakura [Student-PECS]" userId="S::nt24aak@herts.ac.uk::37df1afc-3716-46f1-9487-b58225400494" providerId="AD" clId="Web-{78CD8F71-E9C7-8BF7-1DA6-460F812E936B}" dt="2025-07-16T09:16:21.296" v="116"/>
          <ac:spMkLst>
            <pc:docMk/>
            <pc:sldMk cId="0" sldId="263"/>
            <ac:spMk id="19" creationId="{03B39811-AC7F-1DF1-A2D0-85393759A86A}"/>
          </ac:spMkLst>
        </pc:spChg>
        <pc:spChg chg="add mod">
          <ac:chgData name="Naga Mohan Thotakura [Student-PECS]" userId="S::nt24aak@herts.ac.uk::37df1afc-3716-46f1-9487-b58225400494" providerId="AD" clId="Web-{78CD8F71-E9C7-8BF7-1DA6-460F812E936B}" dt="2025-07-16T09:22:14.099" v="214" actId="20577"/>
          <ac:spMkLst>
            <pc:docMk/>
            <pc:sldMk cId="0" sldId="263"/>
            <ac:spMk id="20" creationId="{27074D46-ADA0-0BE2-262E-FF568BE6EEE7}"/>
          </ac:spMkLst>
        </pc:spChg>
      </pc:sldChg>
      <pc:sldChg chg="addSp delSp modSp">
        <pc:chgData name="Naga Mohan Thotakura [Student-PECS]" userId="S::nt24aak@herts.ac.uk::37df1afc-3716-46f1-9487-b58225400494" providerId="AD" clId="Web-{78CD8F71-E9C7-8BF7-1DA6-460F812E936B}" dt="2025-07-15T21:46:57.466" v="107" actId="20577"/>
        <pc:sldMkLst>
          <pc:docMk/>
          <pc:sldMk cId="0" sldId="264"/>
        </pc:sldMkLst>
        <pc:spChg chg="add del">
          <ac:chgData name="Naga Mohan Thotakura [Student-PECS]" userId="S::nt24aak@herts.ac.uk::37df1afc-3716-46f1-9487-b58225400494" providerId="AD" clId="Web-{78CD8F71-E9C7-8BF7-1DA6-460F812E936B}" dt="2025-07-15T21:42:52.523" v="24"/>
          <ac:spMkLst>
            <pc:docMk/>
            <pc:sldMk cId="0" sldId="264"/>
            <ac:spMk id="12" creationId="{72EBB623-D19D-15CA-7AF2-86B46E385577}"/>
          </ac:spMkLst>
        </pc:spChg>
        <pc:spChg chg="add del">
          <ac:chgData name="Naga Mohan Thotakura [Student-PECS]" userId="S::nt24aak@herts.ac.uk::37df1afc-3716-46f1-9487-b58225400494" providerId="AD" clId="Web-{78CD8F71-E9C7-8BF7-1DA6-460F812E936B}" dt="2025-07-15T21:43:04.367" v="26"/>
          <ac:spMkLst>
            <pc:docMk/>
            <pc:sldMk cId="0" sldId="264"/>
            <ac:spMk id="13" creationId="{29B4DF6C-5D0B-ABDC-0B9C-B9B2271C7828}"/>
          </ac:spMkLst>
        </pc:spChg>
        <pc:spChg chg="add mod">
          <ac:chgData name="Naga Mohan Thotakura [Student-PECS]" userId="S::nt24aak@herts.ac.uk::37df1afc-3716-46f1-9487-b58225400494" providerId="AD" clId="Web-{78CD8F71-E9C7-8BF7-1DA6-460F812E936B}" dt="2025-07-15T21:46:57.466" v="107" actId="20577"/>
          <ac:spMkLst>
            <pc:docMk/>
            <pc:sldMk cId="0" sldId="264"/>
            <ac:spMk id="14" creationId="{6CF5FFEF-347F-2C13-3840-6463B9396287}"/>
          </ac:spMkLst>
        </pc:spChg>
        <pc:grpChg chg="mod">
          <ac:chgData name="Naga Mohan Thotakura [Student-PECS]" userId="S::nt24aak@herts.ac.uk::37df1afc-3716-46f1-9487-b58225400494" providerId="AD" clId="Web-{78CD8F71-E9C7-8BF7-1DA6-460F812E936B}" dt="2025-07-15T21:42:38.866" v="22" actId="1076"/>
          <ac:grpSpMkLst>
            <pc:docMk/>
            <pc:sldMk cId="0" sldId="264"/>
            <ac:grpSpMk id="8" creationId="{00000000-0000-0000-0000-000000000000}"/>
          </ac:grpSpMkLst>
        </pc:grpChg>
      </pc:sldChg>
      <pc:sldChg chg="addAnim">
        <pc:chgData name="Naga Mohan Thotakura [Student-PECS]" userId="S::nt24aak@herts.ac.uk::37df1afc-3716-46f1-9487-b58225400494" providerId="AD" clId="Web-{78CD8F71-E9C7-8BF7-1DA6-460F812E936B}" dt="2025-07-15T21:49:24.751" v="108"/>
        <pc:sldMkLst>
          <pc:docMk/>
          <pc:sldMk cId="0" sldId="265"/>
        </pc:sldMkLst>
      </pc:sldChg>
    </pc:docChg>
  </pc:docChgLst>
  <pc:docChgLst>
    <pc:chgData name="Naga Mohan Thotakura [Student-PECS]" userId="S::nt24aak@herts.ac.uk::37df1afc-3716-46f1-9487-b58225400494" providerId="AD" clId="Web-{00F3894C-E91F-CCEA-2496-858F8EFB24D6}"/>
    <pc:docChg chg="modSld">
      <pc:chgData name="Naga Mohan Thotakura [Student-PECS]" userId="S::nt24aak@herts.ac.uk::37df1afc-3716-46f1-9487-b58225400494" providerId="AD" clId="Web-{00F3894C-E91F-CCEA-2496-858F8EFB24D6}" dt="2025-07-16T09:41:53.556" v="16" actId="20577"/>
      <pc:docMkLst>
        <pc:docMk/>
      </pc:docMkLst>
      <pc:sldChg chg="modSp">
        <pc:chgData name="Naga Mohan Thotakura [Student-PECS]" userId="S::nt24aak@herts.ac.uk::37df1afc-3716-46f1-9487-b58225400494" providerId="AD" clId="Web-{00F3894C-E91F-CCEA-2496-858F8EFB24D6}" dt="2025-07-16T09:38:18.205" v="8" actId="20577"/>
        <pc:sldMkLst>
          <pc:docMk/>
          <pc:sldMk cId="0" sldId="259"/>
        </pc:sldMkLst>
        <pc:spChg chg="mod">
          <ac:chgData name="Naga Mohan Thotakura [Student-PECS]" userId="S::nt24aak@herts.ac.uk::37df1afc-3716-46f1-9487-b58225400494" providerId="AD" clId="Web-{00F3894C-E91F-CCEA-2496-858F8EFB24D6}" dt="2025-07-16T09:38:18.205" v="8" actId="20577"/>
          <ac:spMkLst>
            <pc:docMk/>
            <pc:sldMk cId="0" sldId="259"/>
            <ac:spMk id="10" creationId="{00000000-0000-0000-0000-000000000000}"/>
          </ac:spMkLst>
        </pc:spChg>
      </pc:sldChg>
      <pc:sldChg chg="addSp modSp">
        <pc:chgData name="Naga Mohan Thotakura [Student-PECS]" userId="S::nt24aak@herts.ac.uk::37df1afc-3716-46f1-9487-b58225400494" providerId="AD" clId="Web-{00F3894C-E91F-CCEA-2496-858F8EFB24D6}" dt="2025-07-16T09:41:53.556" v="16" actId="20577"/>
        <pc:sldMkLst>
          <pc:docMk/>
          <pc:sldMk cId="0" sldId="265"/>
        </pc:sldMkLst>
        <pc:spChg chg="add mod">
          <ac:chgData name="Naga Mohan Thotakura [Student-PECS]" userId="S::nt24aak@herts.ac.uk::37df1afc-3716-46f1-9487-b58225400494" providerId="AD" clId="Web-{00F3894C-E91F-CCEA-2496-858F8EFB24D6}" dt="2025-07-16T09:41:53.556" v="16" actId="20577"/>
          <ac:spMkLst>
            <pc:docMk/>
            <pc:sldMk cId="0" sldId="265"/>
            <ac:spMk id="11" creationId="{14492BC9-BE1B-D152-3777-6B3DACFE63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ijsrem.com/download/flight-price-prediction-using-machine-learning/?wpdmdl=24081&amp;refresh=660eeef4210d8171225470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stampPDF/getPDF.jsp?tp=&amp;arnumber=10048801&amp;ref=aHR0cHM6Ly9pZWVleHBsb3JlLmllZWUub3JnL2RvY3VtZW50LzEwMDQ4ODAx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4901535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9"/>
                </a:lnTo>
                <a:lnTo>
                  <a:pt x="0" y="68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95528" y="1683544"/>
            <a:ext cx="8011366" cy="2967519"/>
            <a:chOff x="0" y="0"/>
            <a:chExt cx="10681822" cy="39566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81822" cy="3956692"/>
            </a:xfrm>
            <a:custGeom>
              <a:avLst/>
              <a:gdLst/>
              <a:ahLst/>
              <a:cxnLst/>
              <a:rect l="l" t="t" r="r" b="b"/>
              <a:pathLst>
                <a:path w="10681822" h="3956692">
                  <a:moveTo>
                    <a:pt x="0" y="0"/>
                  </a:moveTo>
                  <a:lnTo>
                    <a:pt x="10681822" y="0"/>
                  </a:lnTo>
                  <a:lnTo>
                    <a:pt x="10681822" y="3956692"/>
                  </a:lnTo>
                  <a:lnTo>
                    <a:pt x="0" y="39566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0681822" cy="408051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200"/>
                </a:lnSpc>
              </a:pPr>
              <a:r>
                <a:rPr lang="en-US" sz="60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FLIGHT PRICE PREDICTION USING MACHINE LEARNING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86968" y="5253514"/>
            <a:ext cx="7828486" cy="4030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</a:p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Naga Mohan Thotakura</a:t>
            </a:r>
          </a:p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23070010</a:t>
            </a:r>
          </a:p>
          <a:p>
            <a:pPr algn="l">
              <a:lnSpc>
                <a:spcPts val="3564"/>
              </a:lnSpc>
            </a:pPr>
            <a:endParaRPr lang="en-US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</a:t>
            </a:r>
          </a:p>
          <a:p>
            <a:pPr algn="l">
              <a:lnSpc>
                <a:spcPts val="3564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Darshan Khakkad</a:t>
            </a:r>
          </a:p>
          <a:p>
            <a:pPr algn="l">
              <a:lnSpc>
                <a:spcPts val="3564"/>
              </a:lnSpc>
            </a:pPr>
            <a:endParaRPr lang="en-US"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922773" y="-922771"/>
            <a:ext cx="1627968" cy="3473513"/>
            <a:chOff x="0" y="0"/>
            <a:chExt cx="2170624" cy="46313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E7CFAF">
                <a:alpha val="5882"/>
              </a:srgbClr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795338" y="4901493"/>
            <a:ext cx="1458362" cy="68577"/>
          </a:xfrm>
          <a:custGeom>
            <a:avLst/>
            <a:gdLst/>
            <a:ahLst/>
            <a:cxnLst/>
            <a:rect l="l" t="t" r="r" b="b"/>
            <a:pathLst>
              <a:path w="1458362" h="68577">
                <a:moveTo>
                  <a:pt x="0" y="0"/>
                </a:moveTo>
                <a:lnTo>
                  <a:pt x="1458361" y="0"/>
                </a:lnTo>
                <a:lnTo>
                  <a:pt x="1458361" y="68577"/>
                </a:lnTo>
                <a:lnTo>
                  <a:pt x="0" y="6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9803544" y="15"/>
            <a:ext cx="8503920" cy="10286985"/>
            <a:chOff x="0" y="0"/>
            <a:chExt cx="11338560" cy="13715980"/>
          </a:xfrm>
        </p:grpSpPr>
        <p:sp>
          <p:nvSpPr>
            <p:cNvPr id="16" name="Freeform 16" descr="Airplanes Data API: Benefits Of Using It – TheStartupFounder.com"/>
            <p:cNvSpPr/>
            <p:nvPr/>
          </p:nvSpPr>
          <p:spPr>
            <a:xfrm>
              <a:off x="0" y="0"/>
              <a:ext cx="11338560" cy="13716000"/>
            </a:xfrm>
            <a:custGeom>
              <a:avLst/>
              <a:gdLst/>
              <a:ahLst/>
              <a:cxnLst/>
              <a:rect l="l" t="t" r="r" b="b"/>
              <a:pathLst>
                <a:path w="11338560" h="13716000">
                  <a:moveTo>
                    <a:pt x="0" y="0"/>
                  </a:moveTo>
                  <a:lnTo>
                    <a:pt x="11338560" y="0"/>
                  </a:lnTo>
                  <a:lnTo>
                    <a:pt x="1133856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0724" r="-40726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4649009" y="8275002"/>
            <a:ext cx="3658455" cy="2011998"/>
            <a:chOff x="0" y="0"/>
            <a:chExt cx="4877940" cy="2682664"/>
          </a:xfrm>
        </p:grpSpPr>
        <p:sp>
          <p:nvSpPr>
            <p:cNvPr id="18" name="Freeform 18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ED8D1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6164075" y="7806038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15116336" cy="1988345"/>
            <a:chOff x="0" y="0"/>
            <a:chExt cx="20155114" cy="26511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55114" cy="2651126"/>
            </a:xfrm>
            <a:custGeom>
              <a:avLst/>
              <a:gdLst/>
              <a:ahLst/>
              <a:cxnLst/>
              <a:rect l="l" t="t" r="r" b="b"/>
              <a:pathLst>
                <a:path w="20155114" h="2651126">
                  <a:moveTo>
                    <a:pt x="0" y="0"/>
                  </a:moveTo>
                  <a:lnTo>
                    <a:pt x="20155114" y="0"/>
                  </a:lnTo>
                  <a:lnTo>
                    <a:pt x="20155114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0155114" cy="266065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SUMMARY :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492BC9-BE1B-D152-3777-6B3DACFE63FD}"/>
              </a:ext>
            </a:extLst>
          </p:cNvPr>
          <p:cNvSpPr txBox="1"/>
          <p:nvPr/>
        </p:nvSpPr>
        <p:spPr>
          <a:xfrm>
            <a:off x="789735" y="3591412"/>
            <a:ext cx="16584428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>
                <a:latin typeface="Times New Roman"/>
                <a:ea typeface="+mn-lt"/>
                <a:cs typeface="+mn-lt"/>
              </a:rPr>
              <a:t>Built machine learning models to predict flight prices using EaseMyTrip dataset</a:t>
            </a:r>
            <a:endParaRPr lang="en-US" sz="4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>
                <a:latin typeface="Times New Roman"/>
                <a:ea typeface="+mn-lt"/>
                <a:cs typeface="+mn-lt"/>
              </a:rPr>
              <a:t>Compared Random Forest and XGBoost algorithms for accuracy</a:t>
            </a:r>
            <a:endParaRPr lang="en-US" sz="4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>
                <a:latin typeface="Times New Roman"/>
                <a:ea typeface="+mn-lt"/>
                <a:cs typeface="+mn-lt"/>
              </a:rPr>
              <a:t>Discovered key pricing patterns across different cities and airlines</a:t>
            </a:r>
            <a:endParaRPr lang="en-US" sz="4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>
                <a:latin typeface="Times New Roman"/>
                <a:ea typeface="+mn-lt"/>
                <a:cs typeface="+mn-lt"/>
              </a:rPr>
              <a:t>Random Forest showed better performance with lower error rates</a:t>
            </a:r>
            <a:endParaRPr lang="en-US" sz="4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>
                <a:latin typeface="Times New Roman"/>
                <a:ea typeface="+mn-lt"/>
                <a:cs typeface="+mn-lt"/>
              </a:rPr>
              <a:t>Both models achieved high accuracy scores</a:t>
            </a:r>
            <a:endParaRPr lang="en-US" sz="4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>
                <a:latin typeface="Times New Roman"/>
                <a:ea typeface="+mn-lt"/>
                <a:cs typeface="+mn-lt"/>
              </a:rPr>
              <a:t>Models can help travelers make informed booking decisions</a:t>
            </a:r>
            <a:endParaRPr lang="en-US" sz="4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4000">
                <a:latin typeface="Times New Roman"/>
                <a:ea typeface="+mn-lt"/>
                <a:cs typeface="+mn-lt"/>
              </a:rPr>
              <a:t>Future work: model validation and feature improvements</a:t>
            </a:r>
            <a:endParaRPr lang="en-US" sz="4000">
              <a:latin typeface="Times New Roman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15116336" cy="1988345"/>
            <a:chOff x="0" y="0"/>
            <a:chExt cx="20155114" cy="26511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55114" cy="2651126"/>
            </a:xfrm>
            <a:custGeom>
              <a:avLst/>
              <a:gdLst/>
              <a:ahLst/>
              <a:cxnLst/>
              <a:rect l="l" t="t" r="r" b="b"/>
              <a:pathLst>
                <a:path w="20155114" h="2651126">
                  <a:moveTo>
                    <a:pt x="0" y="0"/>
                  </a:moveTo>
                  <a:lnTo>
                    <a:pt x="20155114" y="0"/>
                  </a:lnTo>
                  <a:lnTo>
                    <a:pt x="20155114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20155114" cy="271780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600"/>
                </a:lnSpc>
              </a:pPr>
              <a:r>
                <a:rPr lang="en-US" sz="30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AIM: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 predictive models of flight prices enhance consumer decision-making in travel planning?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80015" y="3733298"/>
            <a:ext cx="14933456" cy="5327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USED:</a:t>
            </a:r>
          </a:p>
          <a:p>
            <a:pPr marL="542925" lvl="1" indent="-271462" algn="l">
              <a:lnSpc>
                <a:spcPts val="396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REGRESSION</a:t>
            </a:r>
          </a:p>
          <a:p>
            <a:pPr marL="542925" lvl="1" indent="-271462" algn="l">
              <a:lnSpc>
                <a:spcPts val="3960"/>
              </a:lnSpc>
              <a:buAutoNum type="arabicPeriod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15116336" cy="1988345"/>
            <a:chOff x="0" y="0"/>
            <a:chExt cx="20155114" cy="26511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55114" cy="2651126"/>
            </a:xfrm>
            <a:custGeom>
              <a:avLst/>
              <a:gdLst/>
              <a:ahLst/>
              <a:cxnLst/>
              <a:rect l="l" t="t" r="r" b="b"/>
              <a:pathLst>
                <a:path w="20155114" h="2651126">
                  <a:moveTo>
                    <a:pt x="0" y="0"/>
                  </a:moveTo>
                  <a:lnTo>
                    <a:pt x="20155114" y="0"/>
                  </a:lnTo>
                  <a:lnTo>
                    <a:pt x="20155114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0155114" cy="266065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LITERATURE SURVEY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80015" y="3790448"/>
            <a:ext cx="9843872" cy="5270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l">
              <a:lnSpc>
                <a:spcPts val="3960"/>
              </a:lnSpc>
              <a:buAutoNum type="arabicPeriod"/>
            </a:pPr>
            <a:r>
              <a:rPr lang="en-US" sz="3000" u="sng">
                <a:solidFill>
                  <a:srgbClr val="D75681"/>
                </a:solidFill>
                <a:latin typeface=" Avenir Next Arabic"/>
                <a:ea typeface=" Avenir Next Arabic"/>
                <a:cs typeface=" Avenir Next Arabic"/>
                <a:sym typeface=" Avenir Next Arabic"/>
                <a:hlinkClick r:id="rId6" tooltip="https://ieeexplore.ieee.org/stampPDF/getPDF.jsp?tp=&amp;arnumber=10048801&amp;ref=aHR0cHM6Ly9pZWVleHBsb3JlLmllZWUub3JnL2RvY3VtZW50LzEwMDQ4ODAx"/>
              </a:rPr>
              <a:t>Prediction of Flight Fares Using Machine Learning By Manya Tuli</a:t>
            </a:r>
          </a:p>
          <a:p>
            <a:pPr marL="542925" lvl="1" indent="-271462" algn="l">
              <a:lnSpc>
                <a:spcPts val="3960"/>
              </a:lnSpc>
              <a:buAutoNum type="arabicPeriod"/>
            </a:pPr>
            <a:r>
              <a:rPr lang="en-US" sz="3000" u="sng">
                <a:solidFill>
                  <a:srgbClr val="D75681"/>
                </a:solidFill>
                <a:latin typeface=" Avenir Next Arabic"/>
                <a:ea typeface=" Avenir Next Arabic"/>
                <a:cs typeface=" Avenir Next Arabic"/>
                <a:sym typeface=" Avenir Next Arabic"/>
                <a:hlinkClick r:id="rId7" tooltip="https://ijsrem.com/download/flight-price-prediction-using-machine-learning/?wpdmdl=24081&amp;refresh=660eeef4210d81712254708"/>
              </a:rPr>
              <a:t>Flight Price Prediction Using Machine Learning by G D Vijaya lakshmi</a:t>
            </a:r>
          </a:p>
          <a:p>
            <a:pPr marL="542925" lvl="1" indent="-271462" algn="l">
              <a:lnSpc>
                <a:spcPts val="3960"/>
              </a:lnSpc>
            </a:pPr>
            <a:endParaRPr lang="en-US" sz="3000" u="sng">
              <a:solidFill>
                <a:srgbClr val="D75681"/>
              </a:solidFill>
              <a:latin typeface=" Avenir Next Arabic"/>
              <a:ea typeface=" Avenir Next Arabic"/>
              <a:cs typeface=" Avenir Next Arabic"/>
              <a:sym typeface=" Avenir Next Arabic"/>
              <a:hlinkClick r:id="rId7" tooltip="https://ijsrem.com/download/flight-price-prediction-using-machine-learning/?wpdmdl=24081&amp;refresh=660eeef4210d8171225470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80017" y="1199299"/>
            <a:ext cx="8085552" cy="2671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i="1">
                <a:solidFill>
                  <a:srgbClr val="000000"/>
                </a:solidFill>
                <a:latin typeface="Georgia Pro Italics"/>
                <a:ea typeface="Georgia Pro Italics"/>
                <a:cs typeface="Georgia Pro Italics"/>
                <a:sym typeface="Georgia Pro Italics"/>
              </a:rPr>
              <a:t>DATASET USED :</a:t>
            </a:r>
          </a:p>
        </p:txBody>
      </p:sp>
      <p:sp>
        <p:nvSpPr>
          <p:cNvPr id="9" name="Freeform 9"/>
          <p:cNvSpPr/>
          <p:nvPr/>
        </p:nvSpPr>
        <p:spPr>
          <a:xfrm>
            <a:off x="9845586" y="1164164"/>
            <a:ext cx="1458361" cy="68577"/>
          </a:xfrm>
          <a:custGeom>
            <a:avLst/>
            <a:gdLst/>
            <a:ahLst/>
            <a:cxnLst/>
            <a:rect l="l" t="t" r="r" b="b"/>
            <a:pathLst>
              <a:path w="1458361" h="68577">
                <a:moveTo>
                  <a:pt x="0" y="0"/>
                </a:moveTo>
                <a:lnTo>
                  <a:pt x="1458361" y="0"/>
                </a:lnTo>
                <a:lnTo>
                  <a:pt x="1458361" y="68576"/>
                </a:lnTo>
                <a:lnTo>
                  <a:pt x="0" y="685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757500" y="1622506"/>
            <a:ext cx="7579173" cy="304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145" algn="l">
              <a:lnSpc>
                <a:spcPts val="39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is taken from the website "EASEMYTRIP"</a:t>
            </a:r>
            <a:endParaRPr lang="en-US" sz="280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542925" lvl="1" indent="-271145" algn="l">
              <a:lnSpc>
                <a:spcPts val="39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contains 300153 rows and 13 rows.</a:t>
            </a:r>
            <a:endParaRPr lang="en-US" sz="280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542925" lvl="1" indent="-271145">
              <a:lnSpc>
                <a:spcPts val="39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Features include airline, source city, destination city, departure time, arrival time, duration, stops, class, and price</a:t>
            </a:r>
            <a:endParaRPr lang="en-US" sz="280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77678" y="5354706"/>
            <a:ext cx="16685730" cy="2961717"/>
            <a:chOff x="0" y="0"/>
            <a:chExt cx="22247640" cy="3948956"/>
          </a:xfrm>
        </p:grpSpPr>
        <p:sp>
          <p:nvSpPr>
            <p:cNvPr id="12" name="Freeform 12" descr="A screenshot of a computer screen  AI-generated content may be incorrect."/>
            <p:cNvSpPr/>
            <p:nvPr/>
          </p:nvSpPr>
          <p:spPr>
            <a:xfrm>
              <a:off x="0" y="0"/>
              <a:ext cx="22247606" cy="3948938"/>
            </a:xfrm>
            <a:custGeom>
              <a:avLst/>
              <a:gdLst/>
              <a:ahLst/>
              <a:cxnLst/>
              <a:rect l="l" t="t" r="r" b="b"/>
              <a:pathLst>
                <a:path w="22247606" h="3948938">
                  <a:moveTo>
                    <a:pt x="0" y="0"/>
                  </a:moveTo>
                  <a:lnTo>
                    <a:pt x="22247606" y="0"/>
                  </a:lnTo>
                  <a:lnTo>
                    <a:pt x="22247606" y="3948938"/>
                  </a:lnTo>
                  <a:lnTo>
                    <a:pt x="0" y="39489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268" b="-269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14649009" y="8275002"/>
            <a:ext cx="3658455" cy="2011998"/>
            <a:chOff x="0" y="0"/>
            <a:chExt cx="4877940" cy="2682664"/>
          </a:xfrm>
        </p:grpSpPr>
        <p:sp>
          <p:nvSpPr>
            <p:cNvPr id="14" name="Freeform 14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ED8D1"/>
            </a:solidFill>
          </p:spPr>
        </p:sp>
      </p:grpSp>
      <p:sp>
        <p:nvSpPr>
          <p:cNvPr id="15" name="Freeform 15"/>
          <p:cNvSpPr/>
          <p:nvPr/>
        </p:nvSpPr>
        <p:spPr>
          <a:xfrm>
            <a:off x="16098902" y="8026702"/>
            <a:ext cx="1329211" cy="1203744"/>
          </a:xfrm>
          <a:custGeom>
            <a:avLst/>
            <a:gdLst/>
            <a:ahLst/>
            <a:cxnLst/>
            <a:rect l="l" t="t" r="r" b="b"/>
            <a:pathLst>
              <a:path w="1329211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6995473" cy="2182636"/>
            <a:chOff x="0" y="0"/>
            <a:chExt cx="9327298" cy="29101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27298" cy="2910182"/>
            </a:xfrm>
            <a:custGeom>
              <a:avLst/>
              <a:gdLst/>
              <a:ahLst/>
              <a:cxnLst/>
              <a:rect l="l" t="t" r="r" b="b"/>
              <a:pathLst>
                <a:path w="9327298" h="2910182">
                  <a:moveTo>
                    <a:pt x="0" y="0"/>
                  </a:moveTo>
                  <a:lnTo>
                    <a:pt x="9327298" y="0"/>
                  </a:lnTo>
                  <a:lnTo>
                    <a:pt x="9327298" y="2910182"/>
                  </a:lnTo>
                  <a:lnTo>
                    <a:pt x="0" y="29101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9327298" cy="291970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EXPLORATORY DATA ANALYSIS :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922773" y="-922771"/>
            <a:ext cx="1627968" cy="3473513"/>
            <a:chOff x="0" y="0"/>
            <a:chExt cx="2170624" cy="46313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2C4D0">
                <a:alpha val="5882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788575" y="3877666"/>
            <a:ext cx="1458362" cy="68577"/>
          </a:xfrm>
          <a:custGeom>
            <a:avLst/>
            <a:gdLst/>
            <a:ahLst/>
            <a:cxnLst/>
            <a:rect l="l" t="t" r="r" b="b"/>
            <a:pathLst>
              <a:path w="1458362" h="68577">
                <a:moveTo>
                  <a:pt x="0" y="0"/>
                </a:moveTo>
                <a:lnTo>
                  <a:pt x="1458362" y="0"/>
                </a:lnTo>
                <a:lnTo>
                  <a:pt x="1458362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80016" y="4202260"/>
            <a:ext cx="6812594" cy="2051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145" algn="l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The bar chart compares average prices across cities, revealing trends and economic insights.</a:t>
            </a:r>
            <a:endParaRPr lang="en-US">
              <a:latin typeface="Times New Roman"/>
            </a:endParaRPr>
          </a:p>
          <a:p>
            <a:pPr marL="542925" lvl="1" indent="-271145" algn="l">
              <a:lnSpc>
                <a:spcPts val="3960"/>
              </a:lnSpc>
              <a:buFont typeface="Arial"/>
              <a:buChar char="•"/>
            </a:pPr>
            <a:endParaRPr lang="en-US" sz="3000">
              <a:solidFill>
                <a:srgbClr val="000000"/>
              </a:solidFill>
              <a:latin typeface=" Avenir Next Arabic"/>
              <a:ea typeface=" Avenir Next Arabic"/>
              <a:cs typeface=" Avenir Next Arabic"/>
            </a:endParaRPr>
          </a:p>
        </p:txBody>
      </p: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8930670" y="2061219"/>
            <a:ext cx="8490316" cy="6028124"/>
            <a:chOff x="0" y="0"/>
            <a:chExt cx="11320422" cy="803749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320399" cy="8037449"/>
            </a:xfrm>
            <a:custGeom>
              <a:avLst/>
              <a:gdLst/>
              <a:ahLst/>
              <a:cxnLst/>
              <a:rect l="l" t="t" r="r" b="b"/>
              <a:pathLst>
                <a:path w="11320399" h="8037449">
                  <a:moveTo>
                    <a:pt x="0" y="0"/>
                  </a:moveTo>
                  <a:lnTo>
                    <a:pt x="11320399" y="0"/>
                  </a:lnTo>
                  <a:lnTo>
                    <a:pt x="11320399" y="8037449"/>
                  </a:lnTo>
                  <a:lnTo>
                    <a:pt x="0" y="8037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" r="-4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18" name="Freeform 18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6B9B9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6164075" y="7806038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3" y="-32472"/>
            <a:ext cx="2759926" cy="2135486"/>
            <a:chOff x="0" y="0"/>
            <a:chExt cx="3679902" cy="28473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79952" cy="2847340"/>
            </a:xfrm>
            <a:custGeom>
              <a:avLst/>
              <a:gdLst/>
              <a:ahLst/>
              <a:cxnLst/>
              <a:rect l="l" t="t" r="r" b="b"/>
              <a:pathLst>
                <a:path w="3679952" h="2847340">
                  <a:moveTo>
                    <a:pt x="3679952" y="0"/>
                  </a:moveTo>
                  <a:lnTo>
                    <a:pt x="0" y="0"/>
                  </a:lnTo>
                  <a:lnTo>
                    <a:pt x="0" y="2847340"/>
                  </a:lnTo>
                  <a:lnTo>
                    <a:pt x="369316" y="2739898"/>
                  </a:lnTo>
                  <a:cubicBezTo>
                    <a:pt x="1670177" y="2330450"/>
                    <a:pt x="2794508" y="1721612"/>
                    <a:pt x="3340735" y="999363"/>
                  </a:cubicBezTo>
                  <a:cubicBezTo>
                    <a:pt x="3565017" y="702818"/>
                    <a:pt x="3657346" y="365760"/>
                    <a:pt x="3678174" y="57277"/>
                  </a:cubicBezTo>
                  <a:close/>
                </a:path>
              </a:pathLst>
            </a:custGeom>
            <a:solidFill>
              <a:srgbClr val="E7CFAF">
                <a:alpha val="3922"/>
              </a:srgbClr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861623" y="4558892"/>
            <a:ext cx="1530249" cy="68577"/>
          </a:xfrm>
          <a:custGeom>
            <a:avLst/>
            <a:gdLst/>
            <a:ahLst/>
            <a:cxnLst/>
            <a:rect l="l" t="t" r="r" b="b"/>
            <a:pathLst>
              <a:path w="1530249" h="68577">
                <a:moveTo>
                  <a:pt x="0" y="0"/>
                </a:moveTo>
                <a:lnTo>
                  <a:pt x="1530249" y="0"/>
                </a:lnTo>
                <a:lnTo>
                  <a:pt x="1530249" y="68577"/>
                </a:lnTo>
                <a:lnTo>
                  <a:pt x="0" y="68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68246" y="4899576"/>
            <a:ext cx="6969015" cy="153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5" lvl="1" indent="-271462" algn="l">
              <a:lnSpc>
                <a:spcPts val="396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pie chart provides a detailed comparison of various airlines and their average prices.</a:t>
            </a:r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9023634" y="847750"/>
            <a:ext cx="8376951" cy="8481994"/>
            <a:chOff x="0" y="0"/>
            <a:chExt cx="11169268" cy="1130932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169269" cy="11309350"/>
            </a:xfrm>
            <a:custGeom>
              <a:avLst/>
              <a:gdLst/>
              <a:ahLst/>
              <a:cxnLst/>
              <a:rect l="l" t="t" r="r" b="b"/>
              <a:pathLst>
                <a:path w="11169269" h="11309350">
                  <a:moveTo>
                    <a:pt x="0" y="0"/>
                  </a:moveTo>
                  <a:lnTo>
                    <a:pt x="11169269" y="0"/>
                  </a:lnTo>
                  <a:lnTo>
                    <a:pt x="11169269" y="11309350"/>
                  </a:lnTo>
                  <a:lnTo>
                    <a:pt x="0" y="113093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742" r="-3456" b="-121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11848563" y="8404326"/>
            <a:ext cx="6439434" cy="1882674"/>
            <a:chOff x="0" y="0"/>
            <a:chExt cx="8585912" cy="25102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585962" cy="2510282"/>
            </a:xfrm>
            <a:custGeom>
              <a:avLst/>
              <a:gdLst/>
              <a:ahLst/>
              <a:cxnLst/>
              <a:rect l="l" t="t" r="r" b="b"/>
              <a:pathLst>
                <a:path w="8585962" h="2510282">
                  <a:moveTo>
                    <a:pt x="8585962" y="0"/>
                  </a:moveTo>
                  <a:lnTo>
                    <a:pt x="8356346" y="11811"/>
                  </a:lnTo>
                  <a:cubicBezTo>
                    <a:pt x="8234680" y="21336"/>
                    <a:pt x="8114157" y="33782"/>
                    <a:pt x="7995285" y="48768"/>
                  </a:cubicBezTo>
                  <a:cubicBezTo>
                    <a:pt x="6051931" y="293497"/>
                    <a:pt x="3997706" y="659003"/>
                    <a:pt x="2340229" y="1457452"/>
                  </a:cubicBezTo>
                  <a:cubicBezTo>
                    <a:pt x="1802511" y="1716532"/>
                    <a:pt x="1263904" y="1963166"/>
                    <a:pt x="722249" y="2200529"/>
                  </a:cubicBezTo>
                  <a:lnTo>
                    <a:pt x="0" y="2510282"/>
                  </a:lnTo>
                  <a:lnTo>
                    <a:pt x="8585962" y="2510282"/>
                  </a:lnTo>
                  <a:close/>
                </a:path>
              </a:pathLst>
            </a:custGeom>
            <a:solidFill>
              <a:srgbClr val="D2C4D0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3336594" y="8604615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2" y="0"/>
                </a:lnTo>
                <a:lnTo>
                  <a:pt x="1329212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15116336" cy="1988345"/>
            <a:chOff x="0" y="0"/>
            <a:chExt cx="20155114" cy="26511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55114" cy="2651126"/>
            </a:xfrm>
            <a:custGeom>
              <a:avLst/>
              <a:gdLst/>
              <a:ahLst/>
              <a:cxnLst/>
              <a:rect l="l" t="t" r="r" b="b"/>
              <a:pathLst>
                <a:path w="20155114" h="2651126">
                  <a:moveTo>
                    <a:pt x="0" y="0"/>
                  </a:moveTo>
                  <a:lnTo>
                    <a:pt x="20155114" y="0"/>
                  </a:lnTo>
                  <a:lnTo>
                    <a:pt x="20155114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0155114" cy="266065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MODELS USED :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80016" y="3790447"/>
            <a:ext cx="14613163" cy="4103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6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 Regression Techniques:</a:t>
            </a: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  <a:p>
            <a:pPr marL="0" lvl="0" indent="0" algn="l">
              <a:lnSpc>
                <a:spcPts val="3960"/>
              </a:lnSpc>
            </a:pP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  <a:p>
            <a:pPr marL="647700" lvl="1" indent="-323850">
              <a:lnSpc>
                <a:spcPts val="396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Random Forest Regression: </a:t>
            </a: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  <a:p>
            <a:pPr marL="323850" lvl="1">
              <a:lnSpc>
                <a:spcPts val="396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    An ensemble method that builds multiple decision trees and combines their outputs for better accuracy and reduced overfitting.</a:t>
            </a:r>
            <a:endParaRPr lang="en-US" sz="4000">
              <a:latin typeface="Times New Roman"/>
              <a:ea typeface="Calibri"/>
              <a:cs typeface="Calibri"/>
            </a:endParaRPr>
          </a:p>
          <a:p>
            <a:pPr marL="271780" lvl="1">
              <a:lnSpc>
                <a:spcPts val="396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2. </a:t>
            </a:r>
            <a:r>
              <a:rPr lang="en-US" sz="4000" err="1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XGBoost</a:t>
            </a: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 Regression:</a:t>
            </a: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  <a:p>
            <a:pPr marL="271780" lvl="1">
              <a:lnSpc>
                <a:spcPts val="396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 Avenir Next Arabic"/>
                <a:cs typeface=" Avenir Next Arabic"/>
                <a:sym typeface=" Avenir Next Arabic"/>
              </a:rPr>
              <a:t>    A fast, powerful ensemble method using gradient boosting, known for minimizing errors and handling missing data efficiently.</a:t>
            </a:r>
            <a:endParaRPr lang="en-US" sz="4000">
              <a:solidFill>
                <a:srgbClr val="000000"/>
              </a:solidFill>
              <a:latin typeface="Times New Roman"/>
              <a:ea typeface=" Avenir Next Arabic"/>
              <a:cs typeface=" Avenir Next Arabic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8576" y="1180602"/>
            <a:ext cx="6995473" cy="2182636"/>
            <a:chOff x="0" y="0"/>
            <a:chExt cx="9327298" cy="29101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27298" cy="2910182"/>
            </a:xfrm>
            <a:custGeom>
              <a:avLst/>
              <a:gdLst/>
              <a:ahLst/>
              <a:cxnLst/>
              <a:rect l="l" t="t" r="r" b="b"/>
              <a:pathLst>
                <a:path w="9327298" h="2910182">
                  <a:moveTo>
                    <a:pt x="0" y="0"/>
                  </a:moveTo>
                  <a:lnTo>
                    <a:pt x="9327298" y="0"/>
                  </a:lnTo>
                  <a:lnTo>
                    <a:pt x="9327298" y="2910182"/>
                  </a:lnTo>
                  <a:lnTo>
                    <a:pt x="0" y="29101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9327298" cy="291970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RESULTS :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922773" y="-922771"/>
            <a:ext cx="1627968" cy="3473513"/>
            <a:chOff x="0" y="0"/>
            <a:chExt cx="2170624" cy="46313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2C4D0">
                <a:alpha val="5882"/>
              </a:srgbClr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788575" y="3877666"/>
            <a:ext cx="1458362" cy="68577"/>
          </a:xfrm>
          <a:custGeom>
            <a:avLst/>
            <a:gdLst/>
            <a:ahLst/>
            <a:cxnLst/>
            <a:rect l="l" t="t" r="r" b="b"/>
            <a:pathLst>
              <a:path w="1458362" h="68577">
                <a:moveTo>
                  <a:pt x="0" y="0"/>
                </a:moveTo>
                <a:lnTo>
                  <a:pt x="1458362" y="0"/>
                </a:lnTo>
                <a:lnTo>
                  <a:pt x="1458362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6058131" y="809260"/>
            <a:ext cx="11423013" cy="6802502"/>
            <a:chOff x="0" y="0"/>
            <a:chExt cx="15230684" cy="90700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230729" cy="9069959"/>
            </a:xfrm>
            <a:custGeom>
              <a:avLst/>
              <a:gdLst/>
              <a:ahLst/>
              <a:cxnLst/>
              <a:rect l="l" t="t" r="r" b="b"/>
              <a:pathLst>
                <a:path w="15230729" h="9069959">
                  <a:moveTo>
                    <a:pt x="0" y="0"/>
                  </a:moveTo>
                  <a:lnTo>
                    <a:pt x="15230729" y="0"/>
                  </a:lnTo>
                  <a:lnTo>
                    <a:pt x="15230729" y="9069959"/>
                  </a:lnTo>
                  <a:lnTo>
                    <a:pt x="0" y="90699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88" b="-88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17" name="Freeform 17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6B9B9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6164075" y="7806038"/>
            <a:ext cx="1329212" cy="1203744"/>
          </a:xfrm>
          <a:custGeom>
            <a:avLst/>
            <a:gdLst/>
            <a:ahLst/>
            <a:cxnLst/>
            <a:rect l="l" t="t" r="r" b="b"/>
            <a:pathLst>
              <a:path w="1329212" h="1203744">
                <a:moveTo>
                  <a:pt x="0" y="0"/>
                </a:moveTo>
                <a:lnTo>
                  <a:pt x="1329211" y="0"/>
                </a:lnTo>
                <a:lnTo>
                  <a:pt x="1329211" y="1203744"/>
                </a:lnTo>
                <a:lnTo>
                  <a:pt x="0" y="120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074D46-ADA0-0BE2-262E-FF568BE6EEE7}"/>
              </a:ext>
            </a:extLst>
          </p:cNvPr>
          <p:cNvSpPr txBox="1"/>
          <p:nvPr/>
        </p:nvSpPr>
        <p:spPr>
          <a:xfrm>
            <a:off x="588037" y="4200274"/>
            <a:ext cx="4788313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cs typeface="Times New Roman"/>
              </a:rPr>
              <a:t> Both the models have high R² scores.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latin typeface="Times New Roman"/>
                <a:ea typeface="Calibri"/>
                <a:cs typeface="Calibri"/>
              </a:rPr>
              <a:t>MAE and RMSE values are better in Random Forest Regression model.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29545" y="8275002"/>
            <a:ext cx="3658455" cy="2011998"/>
            <a:chOff x="0" y="0"/>
            <a:chExt cx="4877940" cy="2682664"/>
          </a:xfrm>
        </p:grpSpPr>
        <p:sp>
          <p:nvSpPr>
            <p:cNvPr id="3" name="Freeform 3"/>
            <p:cNvSpPr/>
            <p:nvPr/>
          </p:nvSpPr>
          <p:spPr>
            <a:xfrm>
              <a:off x="0" y="-5080"/>
              <a:ext cx="4877943" cy="2687701"/>
            </a:xfrm>
            <a:custGeom>
              <a:avLst/>
              <a:gdLst/>
              <a:ahLst/>
              <a:cxnLst/>
              <a:rect l="l" t="t" r="r" b="b"/>
              <a:pathLst>
                <a:path w="4877943" h="2687701">
                  <a:moveTo>
                    <a:pt x="4050665" y="5588"/>
                  </a:moveTo>
                  <a:cubicBezTo>
                    <a:pt x="4287647" y="9779"/>
                    <a:pt x="4525518" y="41148"/>
                    <a:pt x="4763897" y="94107"/>
                  </a:cubicBezTo>
                  <a:lnTo>
                    <a:pt x="4877943" y="122809"/>
                  </a:lnTo>
                  <a:lnTo>
                    <a:pt x="4877943" y="2687701"/>
                  </a:lnTo>
                  <a:lnTo>
                    <a:pt x="0" y="2687701"/>
                  </a:lnTo>
                  <a:lnTo>
                    <a:pt x="26670" y="2661031"/>
                  </a:lnTo>
                  <a:cubicBezTo>
                    <a:pt x="649478" y="2062861"/>
                    <a:pt x="1290828" y="1481963"/>
                    <a:pt x="1872488" y="924941"/>
                  </a:cubicBezTo>
                  <a:cubicBezTo>
                    <a:pt x="2279269" y="535305"/>
                    <a:pt x="2691511" y="286639"/>
                    <a:pt x="3108071" y="147320"/>
                  </a:cubicBezTo>
                  <a:cubicBezTo>
                    <a:pt x="3420237" y="42926"/>
                    <a:pt x="3734689" y="0"/>
                    <a:pt x="4050665" y="5588"/>
                  </a:cubicBezTo>
                  <a:close/>
                </a:path>
              </a:pathLst>
            </a:custGeom>
            <a:solidFill>
              <a:srgbClr val="E5C4BA">
                <a:alpha val="24706"/>
              </a:srgbClr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164075" y="7806045"/>
            <a:ext cx="1329212" cy="1203745"/>
          </a:xfrm>
          <a:custGeom>
            <a:avLst/>
            <a:gdLst/>
            <a:ahLst/>
            <a:cxnLst/>
            <a:rect l="l" t="t" r="r" b="b"/>
            <a:pathLst>
              <a:path w="1329212" h="1203745">
                <a:moveTo>
                  <a:pt x="0" y="0"/>
                </a:moveTo>
                <a:lnTo>
                  <a:pt x="1329211" y="0"/>
                </a:lnTo>
                <a:lnTo>
                  <a:pt x="1329211" y="1203745"/>
                </a:lnTo>
                <a:lnTo>
                  <a:pt x="0" y="1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400000">
            <a:off x="922771" y="-922772"/>
            <a:ext cx="1627968" cy="3473513"/>
            <a:chOff x="0" y="0"/>
            <a:chExt cx="2170624" cy="46313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7542" cy="4631309"/>
            </a:xfrm>
            <a:custGeom>
              <a:avLst/>
              <a:gdLst/>
              <a:ahLst/>
              <a:cxnLst/>
              <a:rect l="l" t="t" r="r" b="b"/>
              <a:pathLst>
                <a:path w="2177542" h="4631309">
                  <a:moveTo>
                    <a:pt x="0" y="4631309"/>
                  </a:moveTo>
                  <a:lnTo>
                    <a:pt x="0" y="0"/>
                  </a:lnTo>
                  <a:lnTo>
                    <a:pt x="106172" y="9144"/>
                  </a:lnTo>
                  <a:cubicBezTo>
                    <a:pt x="810514" y="147066"/>
                    <a:pt x="1225296" y="973328"/>
                    <a:pt x="1580134" y="1745488"/>
                  </a:cubicBezTo>
                  <a:cubicBezTo>
                    <a:pt x="1874774" y="2387219"/>
                    <a:pt x="2177542" y="3066415"/>
                    <a:pt x="2170430" y="3887216"/>
                  </a:cubicBezTo>
                  <a:cubicBezTo>
                    <a:pt x="2169033" y="4058031"/>
                    <a:pt x="2154555" y="4227576"/>
                    <a:pt x="2129536" y="4396105"/>
                  </a:cubicBezTo>
                  <a:lnTo>
                    <a:pt x="2087372" y="4631309"/>
                  </a:lnTo>
                  <a:lnTo>
                    <a:pt x="0" y="4631309"/>
                  </a:lnTo>
                  <a:close/>
                </a:path>
              </a:pathLst>
            </a:custGeom>
            <a:solidFill>
              <a:srgbClr val="DCD9C3">
                <a:alpha val="24706"/>
              </a:srgbClr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95338" y="3465896"/>
            <a:ext cx="1458362" cy="68578"/>
          </a:xfrm>
          <a:custGeom>
            <a:avLst/>
            <a:gdLst/>
            <a:ahLst/>
            <a:cxnLst/>
            <a:rect l="l" t="t" r="r" b="b"/>
            <a:pathLst>
              <a:path w="1458362" h="68578">
                <a:moveTo>
                  <a:pt x="0" y="0"/>
                </a:moveTo>
                <a:lnTo>
                  <a:pt x="1458361" y="0"/>
                </a:lnTo>
                <a:lnTo>
                  <a:pt x="1458361" y="68578"/>
                </a:lnTo>
                <a:lnTo>
                  <a:pt x="0" y="685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47096" y="1180602"/>
            <a:ext cx="15116336" cy="1555007"/>
            <a:chOff x="0" y="0"/>
            <a:chExt cx="20155114" cy="20733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155114" cy="2073343"/>
            </a:xfrm>
            <a:custGeom>
              <a:avLst/>
              <a:gdLst/>
              <a:ahLst/>
              <a:cxnLst/>
              <a:rect l="l" t="t" r="r" b="b"/>
              <a:pathLst>
                <a:path w="20155114" h="2073343">
                  <a:moveTo>
                    <a:pt x="0" y="0"/>
                  </a:moveTo>
                  <a:lnTo>
                    <a:pt x="20155114" y="0"/>
                  </a:lnTo>
                  <a:lnTo>
                    <a:pt x="20155114" y="2073343"/>
                  </a:lnTo>
                  <a:lnTo>
                    <a:pt x="0" y="20733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20155114" cy="208286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480"/>
                </a:lnSpc>
              </a:pPr>
              <a:r>
                <a:rPr lang="en-US" sz="5400" i="1">
                  <a:solidFill>
                    <a:srgbClr val="000000"/>
                  </a:solidFill>
                  <a:latin typeface="Georgia Pro Italics"/>
                  <a:ea typeface="Georgia Pro Italics"/>
                  <a:cs typeface="Georgia Pro Italics"/>
                  <a:sym typeface="Georgia Pro Italics"/>
                </a:rPr>
                <a:t>WHAT NEXT ?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656456" y="3785791"/>
            <a:ext cx="43643" cy="2329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29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5FFEF-347F-2C13-3840-6463B9396287}"/>
              </a:ext>
            </a:extLst>
          </p:cNvPr>
          <p:cNvSpPr txBox="1"/>
          <p:nvPr/>
        </p:nvSpPr>
        <p:spPr>
          <a:xfrm>
            <a:off x="567621" y="3437784"/>
            <a:ext cx="16911233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000">
                <a:latin typeface="Times New Roman"/>
                <a:ea typeface="Calibri"/>
                <a:cs typeface="Calibri"/>
              </a:rPr>
              <a:t>Both the models are trained.</a:t>
            </a:r>
          </a:p>
          <a:p>
            <a:pPr marL="285750" indent="-285750">
              <a:buFont typeface="Arial"/>
              <a:buChar char="•"/>
            </a:pPr>
            <a:r>
              <a:rPr lang="en-US" sz="4000">
                <a:latin typeface="Times New Roman"/>
                <a:ea typeface="Calibri"/>
                <a:cs typeface="Calibri"/>
              </a:rPr>
              <a:t>Need to validate the data and compare the models 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3 - Copy.pptx</dc:title>
  <cp:revision>1</cp:revision>
  <dcterms:created xsi:type="dcterms:W3CDTF">2006-08-16T00:00:00Z</dcterms:created>
  <dcterms:modified xsi:type="dcterms:W3CDTF">2025-07-16T09:42:22Z</dcterms:modified>
  <dc:identifier>DAGtRT5EeiI</dc:identifier>
</cp:coreProperties>
</file>