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000"/>
  </p:normalViewPr>
  <p:slideViewPr>
    <p:cSldViewPr snapToGrid="0" snapToObjects="1">
      <p:cViewPr>
        <p:scale>
          <a:sx n="91" d="100"/>
          <a:sy n="91" d="100"/>
        </p:scale>
        <p:origin x="144"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D74899-386E-4258-BB38-DB02D2D3E39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D564A2B-5DC2-4516-823B-5B003A9682C6}">
      <dgm:prSet/>
      <dgm:spPr/>
      <dgm:t>
        <a:bodyPr/>
        <a:lstStyle/>
        <a:p>
          <a:pPr algn="just">
            <a:lnSpc>
              <a:spcPct val="100000"/>
            </a:lnSpc>
          </a:pPr>
          <a:r>
            <a:rPr lang="en-US" dirty="0"/>
            <a:t>New York City (NYC), often called The City or simply New York (NY), is the most populous city in the United States. With an estimated 2019 population of 8,336,817 distributed over about 302.6 square miles (784 km2), New York is also the most densely populated major city in the United States. Located at the southern tip of the U.S. state of New York, the city is the </a:t>
          </a:r>
          <a:r>
            <a:rPr lang="en-US" dirty="0" err="1"/>
            <a:t>centre</a:t>
          </a:r>
          <a:r>
            <a:rPr lang="en-US" dirty="0"/>
            <a:t> of the New York metropolitan area, the largest metropolitan area in the world by urban landmass. With almost 20 million people in its metropolitan statistical area and approximately 23 million in its combined statistical area, it is one of the world's most populous megacities. </a:t>
          </a:r>
        </a:p>
      </dgm:t>
    </dgm:pt>
    <dgm:pt modelId="{97A49F67-E42A-4585-A713-CA6686C116E3}" type="parTrans" cxnId="{D506BFFF-44DB-4AB6-9407-955ACA8EB92E}">
      <dgm:prSet/>
      <dgm:spPr/>
      <dgm:t>
        <a:bodyPr/>
        <a:lstStyle/>
        <a:p>
          <a:pPr algn="just"/>
          <a:endParaRPr lang="en-US"/>
        </a:p>
      </dgm:t>
    </dgm:pt>
    <dgm:pt modelId="{215E76C7-AB17-4011-A2D0-88DBDC59093C}" type="sibTrans" cxnId="{D506BFFF-44DB-4AB6-9407-955ACA8EB92E}">
      <dgm:prSet/>
      <dgm:spPr/>
      <dgm:t>
        <a:bodyPr/>
        <a:lstStyle/>
        <a:p>
          <a:pPr algn="just">
            <a:lnSpc>
              <a:spcPct val="100000"/>
            </a:lnSpc>
          </a:pPr>
          <a:endParaRPr lang="en-US"/>
        </a:p>
      </dgm:t>
    </dgm:pt>
    <dgm:pt modelId="{6D773217-391C-4CCB-97A0-01246A875C0A}">
      <dgm:prSet/>
      <dgm:spPr/>
      <dgm:t>
        <a:bodyPr/>
        <a:lstStyle/>
        <a:p>
          <a:pPr algn="just">
            <a:lnSpc>
              <a:spcPct val="100000"/>
            </a:lnSpc>
          </a:pPr>
          <a:r>
            <a:rPr lang="en-US"/>
            <a:t>Situated on one of the world's largest natural harbour, New York City is composed of five boroughs, each of which is a county of the State of New York. The five boroughs—Brooklyn, Queens, Manhattan, the Bronx, and Staten Island. Many districts and landmarks in New York City are well known, including three of the world's ten most visited tourist attractions in 2013. A record 62.8 million tourists visited New York City in 2017.</a:t>
          </a:r>
        </a:p>
      </dgm:t>
    </dgm:pt>
    <dgm:pt modelId="{8A6A042A-10CE-4F0F-87E9-DCC53CE083A6}" type="parTrans" cxnId="{F6C2DB44-73C1-4DAF-ACEF-0CF9D3697B50}">
      <dgm:prSet/>
      <dgm:spPr/>
      <dgm:t>
        <a:bodyPr/>
        <a:lstStyle/>
        <a:p>
          <a:pPr algn="just"/>
          <a:endParaRPr lang="en-US"/>
        </a:p>
      </dgm:t>
    </dgm:pt>
    <dgm:pt modelId="{DEE998B8-E862-4084-A871-E0AE9ADB9A2A}" type="sibTrans" cxnId="{F6C2DB44-73C1-4DAF-ACEF-0CF9D3697B50}">
      <dgm:prSet/>
      <dgm:spPr/>
      <dgm:t>
        <a:bodyPr/>
        <a:lstStyle/>
        <a:p>
          <a:pPr algn="just"/>
          <a:endParaRPr lang="en-US"/>
        </a:p>
      </dgm:t>
    </dgm:pt>
    <dgm:pt modelId="{418902C4-4656-41E0-9208-AEF5CBF4A7FF}" type="pres">
      <dgm:prSet presAssocID="{78D74899-386E-4258-BB38-DB02D2D3E398}" presName="root" presStyleCnt="0">
        <dgm:presLayoutVars>
          <dgm:dir/>
          <dgm:resizeHandles val="exact"/>
        </dgm:presLayoutVars>
      </dgm:prSet>
      <dgm:spPr/>
    </dgm:pt>
    <dgm:pt modelId="{4C19BEBF-2A9B-4E9C-96A3-C3B5305E1180}" type="pres">
      <dgm:prSet presAssocID="{FD564A2B-5DC2-4516-823B-5B003A9682C6}" presName="compNode" presStyleCnt="0"/>
      <dgm:spPr/>
    </dgm:pt>
    <dgm:pt modelId="{9CB60B5A-EDD8-4233-8B89-9B899F766062}" type="pres">
      <dgm:prSet presAssocID="{FD564A2B-5DC2-4516-823B-5B003A9682C6}" presName="bgRect" presStyleLbl="bgShp" presStyleIdx="0" presStyleCnt="2"/>
      <dgm:spPr/>
    </dgm:pt>
    <dgm:pt modelId="{C17590FC-2C68-49C5-BCFD-94E695107847}" type="pres">
      <dgm:prSet presAssocID="{FD564A2B-5DC2-4516-823B-5B003A9682C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7907C7BD-41B1-40AA-A769-C379FF0BD9B9}" type="pres">
      <dgm:prSet presAssocID="{FD564A2B-5DC2-4516-823B-5B003A9682C6}" presName="spaceRect" presStyleCnt="0"/>
      <dgm:spPr/>
    </dgm:pt>
    <dgm:pt modelId="{4D98DFC7-BF75-418F-A8E8-AF2CFA664034}" type="pres">
      <dgm:prSet presAssocID="{FD564A2B-5DC2-4516-823B-5B003A9682C6}" presName="parTx" presStyleLbl="revTx" presStyleIdx="0" presStyleCnt="2">
        <dgm:presLayoutVars>
          <dgm:chMax val="0"/>
          <dgm:chPref val="0"/>
        </dgm:presLayoutVars>
      </dgm:prSet>
      <dgm:spPr/>
    </dgm:pt>
    <dgm:pt modelId="{A7AF4AD4-7660-43E3-9EA6-8C29964A5260}" type="pres">
      <dgm:prSet presAssocID="{215E76C7-AB17-4011-A2D0-88DBDC59093C}" presName="sibTrans" presStyleCnt="0"/>
      <dgm:spPr/>
    </dgm:pt>
    <dgm:pt modelId="{50D7E7B8-7111-4E0C-903E-700D724F003E}" type="pres">
      <dgm:prSet presAssocID="{6D773217-391C-4CCB-97A0-01246A875C0A}" presName="compNode" presStyleCnt="0"/>
      <dgm:spPr/>
    </dgm:pt>
    <dgm:pt modelId="{8726FE5E-902B-43E5-9CA7-1C46BB561A47}" type="pres">
      <dgm:prSet presAssocID="{6D773217-391C-4CCB-97A0-01246A875C0A}" presName="bgRect" presStyleLbl="bgShp" presStyleIdx="1" presStyleCnt="2"/>
      <dgm:spPr/>
    </dgm:pt>
    <dgm:pt modelId="{21418D90-3135-42CD-85D2-34245B529BCF}" type="pres">
      <dgm:prSet presAssocID="{6D773217-391C-4CCB-97A0-01246A875C0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urban scene"/>
        </a:ext>
      </dgm:extLst>
    </dgm:pt>
    <dgm:pt modelId="{E20E5494-3736-47EC-A151-4CFAA374A71A}" type="pres">
      <dgm:prSet presAssocID="{6D773217-391C-4CCB-97A0-01246A875C0A}" presName="spaceRect" presStyleCnt="0"/>
      <dgm:spPr/>
    </dgm:pt>
    <dgm:pt modelId="{C8114E41-685A-4511-8A0A-EC1C0047A892}" type="pres">
      <dgm:prSet presAssocID="{6D773217-391C-4CCB-97A0-01246A875C0A}" presName="parTx" presStyleLbl="revTx" presStyleIdx="1" presStyleCnt="2">
        <dgm:presLayoutVars>
          <dgm:chMax val="0"/>
          <dgm:chPref val="0"/>
        </dgm:presLayoutVars>
      </dgm:prSet>
      <dgm:spPr/>
    </dgm:pt>
  </dgm:ptLst>
  <dgm:cxnLst>
    <dgm:cxn modelId="{F6C2DB44-73C1-4DAF-ACEF-0CF9D3697B50}" srcId="{78D74899-386E-4258-BB38-DB02D2D3E398}" destId="{6D773217-391C-4CCB-97A0-01246A875C0A}" srcOrd="1" destOrd="0" parTransId="{8A6A042A-10CE-4F0F-87E9-DCC53CE083A6}" sibTransId="{DEE998B8-E862-4084-A871-E0AE9ADB9A2A}"/>
    <dgm:cxn modelId="{BAAE2A65-88D4-4444-9625-B4AB04F0D591}" type="presOf" srcId="{6D773217-391C-4CCB-97A0-01246A875C0A}" destId="{C8114E41-685A-4511-8A0A-EC1C0047A892}" srcOrd="0" destOrd="0" presId="urn:microsoft.com/office/officeart/2018/2/layout/IconVerticalSolidList"/>
    <dgm:cxn modelId="{1820E571-AE6E-3C4C-B5DC-DB13CFD9649B}" type="presOf" srcId="{78D74899-386E-4258-BB38-DB02D2D3E398}" destId="{418902C4-4656-41E0-9208-AEF5CBF4A7FF}" srcOrd="0" destOrd="0" presId="urn:microsoft.com/office/officeart/2018/2/layout/IconVerticalSolidList"/>
    <dgm:cxn modelId="{CB561D84-CB05-D044-A372-13DA01004AB1}" type="presOf" srcId="{FD564A2B-5DC2-4516-823B-5B003A9682C6}" destId="{4D98DFC7-BF75-418F-A8E8-AF2CFA664034}" srcOrd="0" destOrd="0" presId="urn:microsoft.com/office/officeart/2018/2/layout/IconVerticalSolidList"/>
    <dgm:cxn modelId="{D506BFFF-44DB-4AB6-9407-955ACA8EB92E}" srcId="{78D74899-386E-4258-BB38-DB02D2D3E398}" destId="{FD564A2B-5DC2-4516-823B-5B003A9682C6}" srcOrd="0" destOrd="0" parTransId="{97A49F67-E42A-4585-A713-CA6686C116E3}" sibTransId="{215E76C7-AB17-4011-A2D0-88DBDC59093C}"/>
    <dgm:cxn modelId="{17CA1969-90A1-E340-AB2B-6FA86E232459}" type="presParOf" srcId="{418902C4-4656-41E0-9208-AEF5CBF4A7FF}" destId="{4C19BEBF-2A9B-4E9C-96A3-C3B5305E1180}" srcOrd="0" destOrd="0" presId="urn:microsoft.com/office/officeart/2018/2/layout/IconVerticalSolidList"/>
    <dgm:cxn modelId="{FB555BFE-7120-2644-BE53-4BA75C24B8C3}" type="presParOf" srcId="{4C19BEBF-2A9B-4E9C-96A3-C3B5305E1180}" destId="{9CB60B5A-EDD8-4233-8B89-9B899F766062}" srcOrd="0" destOrd="0" presId="urn:microsoft.com/office/officeart/2018/2/layout/IconVerticalSolidList"/>
    <dgm:cxn modelId="{C09B05F5-FA39-384F-AA4B-C1C6F0E020DA}" type="presParOf" srcId="{4C19BEBF-2A9B-4E9C-96A3-C3B5305E1180}" destId="{C17590FC-2C68-49C5-BCFD-94E695107847}" srcOrd="1" destOrd="0" presId="urn:microsoft.com/office/officeart/2018/2/layout/IconVerticalSolidList"/>
    <dgm:cxn modelId="{90F6C641-8550-164C-B073-8BA85B4E16F8}" type="presParOf" srcId="{4C19BEBF-2A9B-4E9C-96A3-C3B5305E1180}" destId="{7907C7BD-41B1-40AA-A769-C379FF0BD9B9}" srcOrd="2" destOrd="0" presId="urn:microsoft.com/office/officeart/2018/2/layout/IconVerticalSolidList"/>
    <dgm:cxn modelId="{A5B592E6-5270-404C-AE3D-F3EE23127BF7}" type="presParOf" srcId="{4C19BEBF-2A9B-4E9C-96A3-C3B5305E1180}" destId="{4D98DFC7-BF75-418F-A8E8-AF2CFA664034}" srcOrd="3" destOrd="0" presId="urn:microsoft.com/office/officeart/2018/2/layout/IconVerticalSolidList"/>
    <dgm:cxn modelId="{D171EF3D-A881-0349-906D-F4D7FE38AC38}" type="presParOf" srcId="{418902C4-4656-41E0-9208-AEF5CBF4A7FF}" destId="{A7AF4AD4-7660-43E3-9EA6-8C29964A5260}" srcOrd="1" destOrd="0" presId="urn:microsoft.com/office/officeart/2018/2/layout/IconVerticalSolidList"/>
    <dgm:cxn modelId="{8C3C93FF-E133-C344-B77B-589F9E24FBAD}" type="presParOf" srcId="{418902C4-4656-41E0-9208-AEF5CBF4A7FF}" destId="{50D7E7B8-7111-4E0C-903E-700D724F003E}" srcOrd="2" destOrd="0" presId="urn:microsoft.com/office/officeart/2018/2/layout/IconVerticalSolidList"/>
    <dgm:cxn modelId="{EA23EA63-5EE1-0147-9440-E3AF67EF30F9}" type="presParOf" srcId="{50D7E7B8-7111-4E0C-903E-700D724F003E}" destId="{8726FE5E-902B-43E5-9CA7-1C46BB561A47}" srcOrd="0" destOrd="0" presId="urn:microsoft.com/office/officeart/2018/2/layout/IconVerticalSolidList"/>
    <dgm:cxn modelId="{6D78E82C-CE9F-1B4C-BAE9-D7D380E22A04}" type="presParOf" srcId="{50D7E7B8-7111-4E0C-903E-700D724F003E}" destId="{21418D90-3135-42CD-85D2-34245B529BCF}" srcOrd="1" destOrd="0" presId="urn:microsoft.com/office/officeart/2018/2/layout/IconVerticalSolidList"/>
    <dgm:cxn modelId="{C2181E5B-FE06-1C42-834A-26659A127A9D}" type="presParOf" srcId="{50D7E7B8-7111-4E0C-903E-700D724F003E}" destId="{E20E5494-3736-47EC-A151-4CFAA374A71A}" srcOrd="2" destOrd="0" presId="urn:microsoft.com/office/officeart/2018/2/layout/IconVerticalSolidList"/>
    <dgm:cxn modelId="{8F8E69C3-0DA3-F742-883D-B3177AB5D371}" type="presParOf" srcId="{50D7E7B8-7111-4E0C-903E-700D724F003E}" destId="{C8114E41-685A-4511-8A0A-EC1C0047A89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B60B5A-EDD8-4233-8B89-9B899F766062}">
      <dsp:nvSpPr>
        <dsp:cNvPr id="0" name=""/>
        <dsp:cNvSpPr/>
      </dsp:nvSpPr>
      <dsp:spPr>
        <a:xfrm>
          <a:off x="0" y="188523"/>
          <a:ext cx="10506456" cy="19577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7590FC-2C68-49C5-BCFD-94E695107847}">
      <dsp:nvSpPr>
        <dsp:cNvPr id="0" name=""/>
        <dsp:cNvSpPr/>
      </dsp:nvSpPr>
      <dsp:spPr>
        <a:xfrm>
          <a:off x="592217" y="629015"/>
          <a:ext cx="1076758" cy="10767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98DFC7-BF75-418F-A8E8-AF2CFA664034}">
      <dsp:nvSpPr>
        <dsp:cNvPr id="0" name=""/>
        <dsp:cNvSpPr/>
      </dsp:nvSpPr>
      <dsp:spPr>
        <a:xfrm>
          <a:off x="2261192" y="188523"/>
          <a:ext cx="8245263" cy="1957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194" tIns="207194" rIns="207194" bIns="207194" numCol="1" spcCol="1270" anchor="ctr" anchorCtr="0">
          <a:noAutofit/>
        </a:bodyPr>
        <a:lstStyle/>
        <a:p>
          <a:pPr marL="0" lvl="0" indent="0" algn="just" defTabSz="622300">
            <a:lnSpc>
              <a:spcPct val="100000"/>
            </a:lnSpc>
            <a:spcBef>
              <a:spcPct val="0"/>
            </a:spcBef>
            <a:spcAft>
              <a:spcPct val="35000"/>
            </a:spcAft>
            <a:buNone/>
          </a:pPr>
          <a:r>
            <a:rPr lang="en-US" sz="1400" kern="1200" dirty="0"/>
            <a:t>New York City (NYC), often called The City or simply New York (NY), is the most populous city in the United States. With an estimated 2019 population of 8,336,817 distributed over about 302.6 square miles (784 km2), New York is also the most densely populated major city in the United States. Located at the southern tip of the U.S. state of New York, the city is the </a:t>
          </a:r>
          <a:r>
            <a:rPr lang="en-US" sz="1400" kern="1200" dirty="0" err="1"/>
            <a:t>centre</a:t>
          </a:r>
          <a:r>
            <a:rPr lang="en-US" sz="1400" kern="1200" dirty="0"/>
            <a:t> of the New York metropolitan area, the largest metropolitan area in the world by urban landmass. With almost 20 million people in its metropolitan statistical area and approximately 23 million in its combined statistical area, it is one of the world's most populous megacities. </a:t>
          </a:r>
        </a:p>
      </dsp:txBody>
      <dsp:txXfrm>
        <a:off x="2261192" y="188523"/>
        <a:ext cx="8245263" cy="1957742"/>
      </dsp:txXfrm>
    </dsp:sp>
    <dsp:sp modelId="{8726FE5E-902B-43E5-9CA7-1C46BB561A47}">
      <dsp:nvSpPr>
        <dsp:cNvPr id="0" name=""/>
        <dsp:cNvSpPr/>
      </dsp:nvSpPr>
      <dsp:spPr>
        <a:xfrm>
          <a:off x="0" y="2494308"/>
          <a:ext cx="10506456" cy="19577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418D90-3135-42CD-85D2-34245B529BCF}">
      <dsp:nvSpPr>
        <dsp:cNvPr id="0" name=""/>
        <dsp:cNvSpPr/>
      </dsp:nvSpPr>
      <dsp:spPr>
        <a:xfrm>
          <a:off x="592217" y="2934800"/>
          <a:ext cx="1076758" cy="10767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114E41-685A-4511-8A0A-EC1C0047A892}">
      <dsp:nvSpPr>
        <dsp:cNvPr id="0" name=""/>
        <dsp:cNvSpPr/>
      </dsp:nvSpPr>
      <dsp:spPr>
        <a:xfrm>
          <a:off x="2261192" y="2494308"/>
          <a:ext cx="8245263" cy="1957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194" tIns="207194" rIns="207194" bIns="207194" numCol="1" spcCol="1270" anchor="ctr" anchorCtr="0">
          <a:noAutofit/>
        </a:bodyPr>
        <a:lstStyle/>
        <a:p>
          <a:pPr marL="0" lvl="0" indent="0" algn="just" defTabSz="622300">
            <a:lnSpc>
              <a:spcPct val="100000"/>
            </a:lnSpc>
            <a:spcBef>
              <a:spcPct val="0"/>
            </a:spcBef>
            <a:spcAft>
              <a:spcPct val="35000"/>
            </a:spcAft>
            <a:buNone/>
          </a:pPr>
          <a:r>
            <a:rPr lang="en-US" sz="1400" kern="1200"/>
            <a:t>Situated on one of the world's largest natural harbour, New York City is composed of five boroughs, each of which is a county of the State of New York. The five boroughs—Brooklyn, Queens, Manhattan, the Bronx, and Staten Island. Many districts and landmarks in New York City are well known, including three of the world's ten most visited tourist attractions in 2013. A record 62.8 million tourists visited New York City in 2017.</a:t>
          </a:r>
        </a:p>
      </dsp:txBody>
      <dsp:txXfrm>
        <a:off x="2261192" y="2494308"/>
        <a:ext cx="8245263" cy="19577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6/11/20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5560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6/11/20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4279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6/11/20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93285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6/11/20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3038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6/11/20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82406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6/11/20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7550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6/11/20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4253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6/11/20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9994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6/11/20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3609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6/11/20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5902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6/11/20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6804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6/11/20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57174352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5" r:id="rId6"/>
    <p:sldLayoutId id="2147483700" r:id="rId7"/>
    <p:sldLayoutId id="2147483701" r:id="rId8"/>
    <p:sldLayoutId id="2147483702" r:id="rId9"/>
    <p:sldLayoutId id="2147483704" r:id="rId10"/>
    <p:sldLayoutId id="21474837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ocl.us/new_york_dataset%22" TargetMode="Externa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27927E1A-3CF1-4088-A83D-E20D937600D3}"/>
              </a:ext>
            </a:extLst>
          </p:cNvPr>
          <p:cNvPicPr>
            <a:picLocks noChangeAspect="1"/>
          </p:cNvPicPr>
          <p:nvPr/>
        </p:nvPicPr>
        <p:blipFill rotWithShape="1">
          <a:blip r:embed="rId2"/>
          <a:srcRect l="16576" r="-1" b="-1"/>
          <a:stretch/>
        </p:blipFill>
        <p:spPr>
          <a:xfrm>
            <a:off x="20" y="10"/>
            <a:ext cx="7848579" cy="6857990"/>
          </a:xfrm>
          <a:prstGeom prst="rect">
            <a:avLst/>
          </a:prstGeom>
        </p:spPr>
      </p:pic>
      <p:sp>
        <p:nvSpPr>
          <p:cNvPr id="17"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01710A-0F35-7744-9B85-DE1A979AA8D8}"/>
              </a:ext>
            </a:extLst>
          </p:cNvPr>
          <p:cNvSpPr>
            <a:spLocks noGrp="1"/>
          </p:cNvSpPr>
          <p:nvPr>
            <p:ph type="ctrTitle"/>
          </p:nvPr>
        </p:nvSpPr>
        <p:spPr>
          <a:xfrm>
            <a:off x="6096000" y="2342037"/>
            <a:ext cx="5775960" cy="879210"/>
          </a:xfrm>
        </p:spPr>
        <p:txBody>
          <a:bodyPr anchor="b">
            <a:normAutofit/>
          </a:bodyPr>
          <a:lstStyle/>
          <a:p>
            <a:pPr algn="r"/>
            <a:r>
              <a:rPr lang="en-US" sz="3200" b="1" dirty="0">
                <a:solidFill>
                  <a:srgbClr val="7030A0"/>
                </a:solidFill>
              </a:rPr>
              <a:t>Battle of Neighbourhoods</a:t>
            </a:r>
            <a:r>
              <a:rPr lang="en-IN" sz="1600" b="1" dirty="0">
                <a:solidFill>
                  <a:srgbClr val="7030A0"/>
                </a:solidFill>
              </a:rPr>
              <a:t> </a:t>
            </a:r>
            <a:endParaRPr lang="en-US" sz="1600" b="1" dirty="0">
              <a:solidFill>
                <a:srgbClr val="7030A0"/>
              </a:solidFill>
            </a:endParaRPr>
          </a:p>
        </p:txBody>
      </p:sp>
      <p:sp>
        <p:nvSpPr>
          <p:cNvPr id="3" name="Subtitle 2">
            <a:extLst>
              <a:ext uri="{FF2B5EF4-FFF2-40B4-BE49-F238E27FC236}">
                <a16:creationId xmlns:a16="http://schemas.microsoft.com/office/drawing/2014/main" id="{3D9D847B-2929-7B4A-8E2E-3C6750CB0CD3}"/>
              </a:ext>
            </a:extLst>
          </p:cNvPr>
          <p:cNvSpPr>
            <a:spLocks noGrp="1"/>
          </p:cNvSpPr>
          <p:nvPr>
            <p:ph type="subTitle" idx="1"/>
          </p:nvPr>
        </p:nvSpPr>
        <p:spPr>
          <a:xfrm>
            <a:off x="7848600" y="4872922"/>
            <a:ext cx="4023360" cy="1208141"/>
          </a:xfrm>
        </p:spPr>
        <p:txBody>
          <a:bodyPr>
            <a:normAutofit/>
          </a:bodyPr>
          <a:lstStyle/>
          <a:p>
            <a:r>
              <a:rPr lang="en-US" sz="2000" b="1" i="1" cap="all" dirty="0">
                <a:solidFill>
                  <a:srgbClr val="7030A0"/>
                </a:solidFill>
              </a:rPr>
              <a:t>Capstone Project – Week 2</a:t>
            </a:r>
            <a:endParaRPr lang="en-IN" sz="2000" b="1" cap="all" dirty="0">
              <a:solidFill>
                <a:srgbClr val="7030A0"/>
              </a:solidFill>
            </a:endParaRPr>
          </a:p>
          <a:p>
            <a:endParaRPr lang="en-US" sz="1400" dirty="0">
              <a:solidFill>
                <a:srgbClr val="7030A0"/>
              </a:solidFill>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502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F440D-46AF-7147-8F39-DA5A3F838E8C}"/>
              </a:ext>
            </a:extLst>
          </p:cNvPr>
          <p:cNvSpPr>
            <a:spLocks noGrp="1"/>
          </p:cNvSpPr>
          <p:nvPr>
            <p:ph type="title"/>
          </p:nvPr>
        </p:nvSpPr>
        <p:spPr>
          <a:xfrm>
            <a:off x="841248" y="685800"/>
            <a:ext cx="10506456" cy="1157005"/>
          </a:xfrm>
        </p:spPr>
        <p:txBody>
          <a:bodyPr anchor="b">
            <a:normAutofit/>
          </a:bodyPr>
          <a:lstStyle/>
          <a:p>
            <a:r>
              <a:rPr lang="en-US" sz="4800" b="1" cap="all" dirty="0">
                <a:solidFill>
                  <a:srgbClr val="7030A0"/>
                </a:solidFill>
              </a:rPr>
              <a:t>introduction</a:t>
            </a:r>
            <a:endParaRPr lang="en-US" sz="4800" dirty="0">
              <a:solidFill>
                <a:srgbClr val="7030A0"/>
              </a:solidFill>
            </a:endParaRPr>
          </a:p>
        </p:txBody>
      </p:sp>
      <p:sp>
        <p:nvSpPr>
          <p:cNvPr id="20" name="Rectangle 19">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DFFA821-EB60-4F55-9C14-21B614693732}"/>
              </a:ext>
            </a:extLst>
          </p:cNvPr>
          <p:cNvGraphicFramePr>
            <a:graphicFrameLocks noGrp="1"/>
          </p:cNvGraphicFramePr>
          <p:nvPr>
            <p:ph idx="1"/>
            <p:extLst>
              <p:ext uri="{D42A27DB-BD31-4B8C-83A1-F6EECF244321}">
                <p14:modId xmlns:p14="http://schemas.microsoft.com/office/powerpoint/2010/main" val="135562642"/>
              </p:ext>
            </p:extLst>
          </p:nvPr>
        </p:nvGraphicFramePr>
        <p:xfrm>
          <a:off x="838200" y="2069316"/>
          <a:ext cx="10506456" cy="4640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8742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DA47D-BB25-494A-8998-BACBD461D7FF}"/>
              </a:ext>
            </a:extLst>
          </p:cNvPr>
          <p:cNvSpPr>
            <a:spLocks noGrp="1"/>
          </p:cNvSpPr>
          <p:nvPr>
            <p:ph type="title"/>
          </p:nvPr>
        </p:nvSpPr>
        <p:spPr>
          <a:xfrm>
            <a:off x="612648" y="1078992"/>
            <a:ext cx="6268770" cy="1536192"/>
          </a:xfrm>
        </p:spPr>
        <p:txBody>
          <a:bodyPr anchor="b">
            <a:normAutofit/>
          </a:bodyPr>
          <a:lstStyle/>
          <a:p>
            <a:r>
              <a:rPr lang="en-US" sz="5200" b="1" cap="all" dirty="0">
                <a:solidFill>
                  <a:srgbClr val="7030A0"/>
                </a:solidFill>
              </a:rPr>
              <a:t>Problem</a:t>
            </a:r>
            <a:endParaRPr lang="en-US" sz="5200" dirty="0">
              <a:solidFill>
                <a:srgbClr val="7030A0"/>
              </a:solidFill>
            </a:endParaRPr>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4AA4704-57C3-9C48-A1E1-976F6420C29A}"/>
              </a:ext>
            </a:extLst>
          </p:cNvPr>
          <p:cNvSpPr>
            <a:spLocks noGrp="1"/>
          </p:cNvSpPr>
          <p:nvPr>
            <p:ph idx="1"/>
          </p:nvPr>
        </p:nvSpPr>
        <p:spPr>
          <a:xfrm>
            <a:off x="612647" y="3019891"/>
            <a:ext cx="8271709" cy="3400777"/>
          </a:xfrm>
        </p:spPr>
        <p:txBody>
          <a:bodyPr>
            <a:normAutofit/>
          </a:bodyPr>
          <a:lstStyle/>
          <a:p>
            <a:pPr>
              <a:lnSpc>
                <a:spcPct val="100000"/>
              </a:lnSpc>
            </a:pPr>
            <a:r>
              <a:rPr lang="en-US" sz="2000" dirty="0"/>
              <a:t>To find the answers to the following questions:</a:t>
            </a:r>
            <a:endParaRPr lang="en-IN" sz="2000" dirty="0"/>
          </a:p>
          <a:p>
            <a:pPr marL="914400" lvl="1" indent="-457200">
              <a:lnSpc>
                <a:spcPct val="100000"/>
              </a:lnSpc>
              <a:buFont typeface="+mj-lt"/>
              <a:buAutoNum type="arabicPeriod"/>
            </a:pPr>
            <a:r>
              <a:rPr lang="en-US" sz="2000" dirty="0"/>
              <a:t>List and visualize all major parts of New York City that has great Indian restaurants. </a:t>
            </a:r>
          </a:p>
          <a:p>
            <a:pPr marL="914400" lvl="1" indent="-457200">
              <a:lnSpc>
                <a:spcPct val="100000"/>
              </a:lnSpc>
              <a:buFont typeface="+mj-lt"/>
              <a:buAutoNum type="arabicPeriod"/>
            </a:pPr>
            <a:r>
              <a:rPr lang="en-US" sz="2000" dirty="0"/>
              <a:t>What is best location in New York City for Indian Cuisine?</a:t>
            </a:r>
            <a:endParaRPr lang="en-IN" sz="2000" dirty="0"/>
          </a:p>
          <a:p>
            <a:pPr marL="914400" lvl="1" indent="-457200">
              <a:lnSpc>
                <a:spcPct val="100000"/>
              </a:lnSpc>
              <a:buFont typeface="+mj-lt"/>
              <a:buAutoNum type="arabicPeriod"/>
            </a:pPr>
            <a:r>
              <a:rPr lang="en-US" sz="2000" dirty="0"/>
              <a:t>Which areas have potential Indian Restaurant Market?</a:t>
            </a:r>
            <a:endParaRPr lang="en-IN" sz="2000" dirty="0"/>
          </a:p>
          <a:p>
            <a:pPr marL="914400" lvl="1" indent="-457200">
              <a:lnSpc>
                <a:spcPct val="100000"/>
              </a:lnSpc>
              <a:buFont typeface="+mj-lt"/>
              <a:buAutoNum type="arabicPeriod"/>
            </a:pPr>
            <a:r>
              <a:rPr lang="en-US" sz="2000" dirty="0"/>
              <a:t>Which all areas lack Indian Restaurants?</a:t>
            </a:r>
            <a:endParaRPr lang="en-IN" sz="2000" dirty="0"/>
          </a:p>
          <a:p>
            <a:pPr marL="914400" lvl="1" indent="-457200">
              <a:lnSpc>
                <a:spcPct val="100000"/>
              </a:lnSpc>
              <a:buFont typeface="+mj-lt"/>
              <a:buAutoNum type="arabicPeriod"/>
            </a:pPr>
            <a:r>
              <a:rPr lang="en-US" sz="2000" dirty="0"/>
              <a:t>Which is the best place to stay if you prefer Indian Cuisine? </a:t>
            </a:r>
            <a:endParaRPr lang="en-IN" sz="2000" dirty="0"/>
          </a:p>
          <a:p>
            <a:pPr>
              <a:lnSpc>
                <a:spcPct val="100000"/>
              </a:lnSpc>
            </a:pPr>
            <a:endParaRPr lang="en-US" sz="2000" dirty="0"/>
          </a:p>
        </p:txBody>
      </p:sp>
      <p:pic>
        <p:nvPicPr>
          <p:cNvPr id="7" name="Graphic 6" descr="Cafe">
            <a:extLst>
              <a:ext uri="{FF2B5EF4-FFF2-40B4-BE49-F238E27FC236}">
                <a16:creationId xmlns:a16="http://schemas.microsoft.com/office/drawing/2014/main" id="{FD709ABF-6DC3-40D1-9F58-8324AAED0A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68264" y="2187700"/>
            <a:ext cx="3739223" cy="4250015"/>
          </a:xfrm>
          <a:prstGeom prst="rect">
            <a:avLst/>
          </a:prstGeom>
        </p:spPr>
      </p:pic>
    </p:spTree>
    <p:extLst>
      <p:ext uri="{BB962C8B-B14F-4D97-AF65-F5344CB8AC3E}">
        <p14:creationId xmlns:p14="http://schemas.microsoft.com/office/powerpoint/2010/main" val="2457271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FE060C-A56A-0E4B-8165-196C0B498296}"/>
              </a:ext>
            </a:extLst>
          </p:cNvPr>
          <p:cNvSpPr>
            <a:spLocks noGrp="1"/>
          </p:cNvSpPr>
          <p:nvPr>
            <p:ph type="title"/>
          </p:nvPr>
        </p:nvSpPr>
        <p:spPr>
          <a:xfrm>
            <a:off x="621792" y="1161288"/>
            <a:ext cx="4197096" cy="4526280"/>
          </a:xfrm>
        </p:spPr>
        <p:txBody>
          <a:bodyPr>
            <a:normAutofit/>
          </a:bodyPr>
          <a:lstStyle/>
          <a:p>
            <a:r>
              <a:rPr lang="en-US" b="1" cap="all" dirty="0">
                <a:solidFill>
                  <a:srgbClr val="7030A0"/>
                </a:solidFill>
              </a:rPr>
              <a:t>Data Section </a:t>
            </a:r>
            <a:endParaRPr lang="en-US" dirty="0">
              <a:solidFill>
                <a:srgbClr val="7030A0"/>
              </a:solidFill>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A5B136-A823-E348-9023-F7A9BCB656E9}"/>
              </a:ext>
            </a:extLst>
          </p:cNvPr>
          <p:cNvSpPr>
            <a:spLocks noGrp="1"/>
          </p:cNvSpPr>
          <p:nvPr>
            <p:ph idx="1"/>
          </p:nvPr>
        </p:nvSpPr>
        <p:spPr>
          <a:xfrm>
            <a:off x="4698609" y="139147"/>
            <a:ext cx="7493390" cy="6486735"/>
          </a:xfrm>
        </p:spPr>
        <p:txBody>
          <a:bodyPr anchor="ctr">
            <a:normAutofit/>
          </a:bodyPr>
          <a:lstStyle/>
          <a:p>
            <a:pPr>
              <a:lnSpc>
                <a:spcPct val="100000"/>
              </a:lnSpc>
            </a:pPr>
            <a:r>
              <a:rPr lang="en-US" sz="1400" dirty="0"/>
              <a:t>New York City's demographics show that it is a large and ethnically diverse metropolis. With its diverse culture, comes diverse food items. There are many restaurants in New York City, each belonging to different categories like Chinese, Indian, and French etc. </a:t>
            </a:r>
            <a:endParaRPr lang="en-IN" sz="1400" dirty="0"/>
          </a:p>
          <a:p>
            <a:pPr marL="0" indent="0">
              <a:lnSpc>
                <a:spcPct val="100000"/>
              </a:lnSpc>
              <a:buNone/>
            </a:pPr>
            <a:r>
              <a:rPr lang="en-US" sz="1400" dirty="0"/>
              <a:t>For this project we need the following data: </a:t>
            </a:r>
            <a:endParaRPr lang="en-IN" sz="1400" dirty="0"/>
          </a:p>
          <a:p>
            <a:pPr lvl="0">
              <a:lnSpc>
                <a:spcPct val="100000"/>
              </a:lnSpc>
            </a:pPr>
            <a:r>
              <a:rPr lang="en-US" sz="1400" dirty="0"/>
              <a:t>New York City data that contains list Boroughs, Neighbourhoods along with their latitude and longitude. </a:t>
            </a:r>
            <a:endParaRPr lang="en-IN" sz="1400" dirty="0"/>
          </a:p>
          <a:p>
            <a:pPr lvl="1">
              <a:lnSpc>
                <a:spcPct val="100000"/>
              </a:lnSpc>
            </a:pPr>
            <a:r>
              <a:rPr lang="en-US" sz="1400" dirty="0"/>
              <a:t>Data source : https://</a:t>
            </a:r>
            <a:r>
              <a:rPr lang="en-US" sz="1400" dirty="0" err="1"/>
              <a:t>cocl.us</a:t>
            </a:r>
            <a:r>
              <a:rPr lang="en-US" sz="1400" dirty="0"/>
              <a:t>/</a:t>
            </a:r>
            <a:r>
              <a:rPr lang="en-US" sz="1400" dirty="0" err="1"/>
              <a:t>new_york_dataset</a:t>
            </a:r>
            <a:r>
              <a:rPr lang="en-US" sz="1400" dirty="0"/>
              <a:t> </a:t>
            </a:r>
            <a:endParaRPr lang="en-IN" sz="1400" dirty="0"/>
          </a:p>
          <a:p>
            <a:pPr lvl="1">
              <a:lnSpc>
                <a:spcPct val="100000"/>
              </a:lnSpc>
            </a:pPr>
            <a:r>
              <a:rPr lang="en-US" sz="1400" dirty="0"/>
              <a:t>Description: This data set contains the required information. And we will use this data set to explore various </a:t>
            </a:r>
            <a:r>
              <a:rPr lang="en-US" sz="1400" dirty="0" err="1"/>
              <a:t>neighbourhoods</a:t>
            </a:r>
            <a:r>
              <a:rPr lang="en-US" sz="1400" dirty="0"/>
              <a:t> of New York City </a:t>
            </a:r>
            <a:endParaRPr lang="en-IN" sz="1400" dirty="0"/>
          </a:p>
          <a:p>
            <a:pPr lvl="0">
              <a:lnSpc>
                <a:spcPct val="100000"/>
              </a:lnSpc>
            </a:pPr>
            <a:r>
              <a:rPr lang="en-US" sz="1400" dirty="0"/>
              <a:t>Indian restaurants in each </a:t>
            </a:r>
            <a:r>
              <a:rPr lang="en-US" sz="1400" dirty="0" err="1"/>
              <a:t>neighbourhood</a:t>
            </a:r>
            <a:r>
              <a:rPr lang="en-US" sz="1400" dirty="0"/>
              <a:t> of New York City. </a:t>
            </a:r>
            <a:endParaRPr lang="en-IN" sz="1400" dirty="0"/>
          </a:p>
          <a:p>
            <a:pPr lvl="1">
              <a:lnSpc>
                <a:spcPct val="100000"/>
              </a:lnSpc>
            </a:pPr>
            <a:r>
              <a:rPr lang="en-US" sz="1400" dirty="0"/>
              <a:t>Data source : Foursquare API </a:t>
            </a:r>
            <a:endParaRPr lang="en-IN" sz="1400" dirty="0"/>
          </a:p>
          <a:p>
            <a:pPr lvl="1">
              <a:lnSpc>
                <a:spcPct val="100000"/>
              </a:lnSpc>
            </a:pPr>
            <a:r>
              <a:rPr lang="en-US" sz="1400" dirty="0"/>
              <a:t>Description: By using this API we will get all the venues in each </a:t>
            </a:r>
            <a:r>
              <a:rPr lang="en-US" sz="1400" dirty="0" err="1"/>
              <a:t>neighbourhood</a:t>
            </a:r>
            <a:r>
              <a:rPr lang="en-US" sz="1400" dirty="0"/>
              <a:t>. We can filter these venues to get only Indian restaurants. </a:t>
            </a:r>
            <a:endParaRPr lang="en-IN" sz="1400" dirty="0"/>
          </a:p>
          <a:p>
            <a:pPr lvl="0">
              <a:lnSpc>
                <a:spcPct val="100000"/>
              </a:lnSpc>
            </a:pPr>
            <a:r>
              <a:rPr lang="en-US" sz="1400" dirty="0" err="1"/>
              <a:t>GeoSpace</a:t>
            </a:r>
            <a:r>
              <a:rPr lang="en-US" sz="1400" dirty="0"/>
              <a:t> data </a:t>
            </a:r>
            <a:endParaRPr lang="en-IN" sz="1400" dirty="0"/>
          </a:p>
          <a:p>
            <a:pPr lvl="1">
              <a:lnSpc>
                <a:spcPct val="100000"/>
              </a:lnSpc>
            </a:pPr>
            <a:r>
              <a:rPr lang="en-US" sz="1400" dirty="0"/>
              <a:t>Data source : https://</a:t>
            </a:r>
            <a:r>
              <a:rPr lang="en-US" sz="1400" dirty="0" err="1"/>
              <a:t>data.cityofnewyork.us</a:t>
            </a:r>
            <a:r>
              <a:rPr lang="en-US" sz="1400" dirty="0"/>
              <a:t>/City-Government/</a:t>
            </a:r>
            <a:r>
              <a:rPr lang="en-US" sz="1400" dirty="0" err="1"/>
              <a:t>Boroug</a:t>
            </a:r>
            <a:r>
              <a:rPr lang="en-US" sz="1400" dirty="0"/>
              <a:t>-Boundaries/tqmj-j8zm </a:t>
            </a:r>
            <a:endParaRPr lang="en-IN" sz="1400" dirty="0"/>
          </a:p>
          <a:p>
            <a:pPr lvl="1">
              <a:lnSpc>
                <a:spcPct val="100000"/>
              </a:lnSpc>
            </a:pPr>
            <a:r>
              <a:rPr lang="en-US" sz="1400" dirty="0"/>
              <a:t>Description: By using this geo space data we will get the New York Borough boundaries that will help us visualize choropleth map. </a:t>
            </a:r>
            <a:endParaRPr lang="en-IN" sz="1400" dirty="0"/>
          </a:p>
        </p:txBody>
      </p:sp>
    </p:spTree>
    <p:extLst>
      <p:ext uri="{BB962C8B-B14F-4D97-AF65-F5344CB8AC3E}">
        <p14:creationId xmlns:p14="http://schemas.microsoft.com/office/powerpoint/2010/main" val="410009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442661-DAFE-3E40-8039-82ACC9320E75}"/>
              </a:ext>
            </a:extLst>
          </p:cNvPr>
          <p:cNvSpPr>
            <a:spLocks noGrp="1"/>
          </p:cNvSpPr>
          <p:nvPr>
            <p:ph type="title"/>
          </p:nvPr>
        </p:nvSpPr>
        <p:spPr>
          <a:xfrm>
            <a:off x="612648" y="889079"/>
            <a:ext cx="6268770" cy="896112"/>
          </a:xfrm>
        </p:spPr>
        <p:txBody>
          <a:bodyPr anchor="b">
            <a:normAutofit/>
          </a:bodyPr>
          <a:lstStyle/>
          <a:p>
            <a:r>
              <a:rPr lang="en-US" sz="5200" b="1" cap="all" dirty="0">
                <a:solidFill>
                  <a:srgbClr val="7030A0"/>
                </a:solidFill>
              </a:rPr>
              <a:t>Methodology</a:t>
            </a:r>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4FFC130-4FE1-124D-9568-DDF578C555F7}"/>
              </a:ext>
            </a:extLst>
          </p:cNvPr>
          <p:cNvSpPr>
            <a:spLocks noGrp="1"/>
          </p:cNvSpPr>
          <p:nvPr>
            <p:ph idx="1"/>
          </p:nvPr>
        </p:nvSpPr>
        <p:spPr>
          <a:xfrm>
            <a:off x="168807" y="2953829"/>
            <a:ext cx="8947057" cy="3888700"/>
          </a:xfrm>
        </p:spPr>
        <p:txBody>
          <a:bodyPr>
            <a:normAutofit lnSpcReduction="10000"/>
          </a:bodyPr>
          <a:lstStyle/>
          <a:p>
            <a:pPr lvl="0" algn="just">
              <a:lnSpc>
                <a:spcPct val="100000"/>
              </a:lnSpc>
            </a:pPr>
            <a:r>
              <a:rPr lang="en-IN" sz="1600" dirty="0"/>
              <a:t>We begin by collecting the New York city data from the following link "</a:t>
            </a:r>
            <a:r>
              <a:rPr lang="en-IN" sz="1600" u="sng" dirty="0">
                <a:hlinkClick r:id="rId2"/>
              </a:rPr>
              <a:t>https://cocl.us/new_york_dataset“</a:t>
            </a:r>
            <a:endParaRPr lang="en-IN" sz="1600" dirty="0"/>
          </a:p>
          <a:p>
            <a:pPr lvl="0" algn="just">
              <a:lnSpc>
                <a:spcPct val="100000"/>
              </a:lnSpc>
            </a:pPr>
            <a:r>
              <a:rPr lang="en-IN" sz="1600" dirty="0"/>
              <a:t>We will find all venues for each neighbourhood using Foursquare API.</a:t>
            </a:r>
          </a:p>
          <a:p>
            <a:pPr algn="just">
              <a:lnSpc>
                <a:spcPct val="100000"/>
              </a:lnSpc>
            </a:pPr>
            <a:r>
              <a:rPr lang="en-IN" sz="1600" dirty="0"/>
              <a:t>We will then filter out all venues with Indian restaurant for further analysis.</a:t>
            </a:r>
          </a:p>
          <a:p>
            <a:pPr algn="just">
              <a:lnSpc>
                <a:spcPct val="100000"/>
              </a:lnSpc>
            </a:pPr>
            <a:r>
              <a:rPr lang="en-IN" sz="1600" dirty="0"/>
              <a:t>Next using Foursquare API, we will find the Ratings, Tips, and Number of Likes for all the Indian Restaurants.</a:t>
            </a:r>
          </a:p>
          <a:p>
            <a:pPr algn="just">
              <a:lnSpc>
                <a:spcPct val="100000"/>
              </a:lnSpc>
            </a:pPr>
            <a:r>
              <a:rPr lang="en-IN" sz="1600" dirty="0"/>
              <a:t>We will then sort Neighbourhoods and Borough the data keeping Ratings as the constraint.</a:t>
            </a:r>
          </a:p>
          <a:p>
            <a:pPr algn="just">
              <a:lnSpc>
                <a:spcPct val="100000"/>
              </a:lnSpc>
            </a:pPr>
            <a:r>
              <a:rPr lang="en-IN" sz="1600" dirty="0"/>
              <a:t>Next we will consider all the neighbourhoods with average rating greater or equal 9.0 to visualize on map.</a:t>
            </a:r>
          </a:p>
          <a:p>
            <a:pPr algn="just">
              <a:lnSpc>
                <a:spcPct val="100000"/>
              </a:lnSpc>
            </a:pPr>
            <a:r>
              <a:rPr lang="en-IN" sz="1600" dirty="0"/>
              <a:t>We will join this dataset to original New York data to get longitude and latitude.</a:t>
            </a:r>
          </a:p>
          <a:p>
            <a:pPr algn="just">
              <a:lnSpc>
                <a:spcPct val="100000"/>
              </a:lnSpc>
            </a:pPr>
            <a:r>
              <a:rPr lang="en-IN" sz="1600" dirty="0"/>
              <a:t>Finally, we will visualize the Neighbourhoods and Borough based on average Rating using python’s libraries. </a:t>
            </a:r>
            <a:endParaRPr lang="en-US" sz="1600" dirty="0"/>
          </a:p>
        </p:txBody>
      </p:sp>
      <p:pic>
        <p:nvPicPr>
          <p:cNvPr id="7" name="Graphic 6" descr="User Network">
            <a:extLst>
              <a:ext uri="{FF2B5EF4-FFF2-40B4-BE49-F238E27FC236}">
                <a16:creationId xmlns:a16="http://schemas.microsoft.com/office/drawing/2014/main" id="{959E4165-381F-4F18-8F5B-CDA2928A9F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5598" y="1938530"/>
            <a:ext cx="3535210" cy="3535210"/>
          </a:xfrm>
          <a:prstGeom prst="rect">
            <a:avLst/>
          </a:prstGeom>
        </p:spPr>
      </p:pic>
    </p:spTree>
    <p:extLst>
      <p:ext uri="{BB962C8B-B14F-4D97-AF65-F5344CB8AC3E}">
        <p14:creationId xmlns:p14="http://schemas.microsoft.com/office/powerpoint/2010/main" val="1085358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EF27F-BD28-304C-B7DD-C7EE0E675DCA}"/>
              </a:ext>
            </a:extLst>
          </p:cNvPr>
          <p:cNvSpPr>
            <a:spLocks noGrp="1"/>
          </p:cNvSpPr>
          <p:nvPr>
            <p:ph type="title"/>
          </p:nvPr>
        </p:nvSpPr>
        <p:spPr/>
        <p:txBody>
          <a:bodyPr/>
          <a:lstStyle/>
          <a:p>
            <a:r>
              <a:rPr lang="en-US" sz="5200" b="1" cap="all" dirty="0">
                <a:solidFill>
                  <a:srgbClr val="7030A0"/>
                </a:solidFill>
              </a:rPr>
              <a:t>RESULT</a:t>
            </a:r>
          </a:p>
        </p:txBody>
      </p:sp>
      <p:sp>
        <p:nvSpPr>
          <p:cNvPr id="3" name="Content Placeholder 2">
            <a:extLst>
              <a:ext uri="{FF2B5EF4-FFF2-40B4-BE49-F238E27FC236}">
                <a16:creationId xmlns:a16="http://schemas.microsoft.com/office/drawing/2014/main" id="{8C0A58A5-7125-8348-B084-3364A5F12A7F}"/>
              </a:ext>
            </a:extLst>
          </p:cNvPr>
          <p:cNvSpPr>
            <a:spLocks noGrp="1"/>
          </p:cNvSpPr>
          <p:nvPr>
            <p:ph idx="1"/>
          </p:nvPr>
        </p:nvSpPr>
        <p:spPr>
          <a:xfrm>
            <a:off x="1115568" y="2096086"/>
            <a:ext cx="10168128" cy="4076114"/>
          </a:xfrm>
        </p:spPr>
        <p:txBody>
          <a:bodyPr>
            <a:normAutofit fontScale="70000" lnSpcReduction="20000"/>
          </a:bodyPr>
          <a:lstStyle/>
          <a:p>
            <a:r>
              <a:rPr lang="en-US" dirty="0"/>
              <a:t>The following location in New York City has great Indian restaurants.</a:t>
            </a:r>
          </a:p>
          <a:p>
            <a:endParaRPr lang="en-US" dirty="0"/>
          </a:p>
          <a:p>
            <a:endParaRPr lang="en-US" dirty="0"/>
          </a:p>
          <a:p>
            <a:pPr algn="just"/>
            <a:endParaRPr lang="en-US" dirty="0"/>
          </a:p>
          <a:p>
            <a:endParaRPr lang="en-US" dirty="0"/>
          </a:p>
          <a:p>
            <a:pPr lvl="0"/>
            <a:r>
              <a:rPr lang="en-IN" dirty="0"/>
              <a:t>Astoria (Queens), </a:t>
            </a:r>
            <a:r>
              <a:rPr lang="en-IN" dirty="0" err="1"/>
              <a:t>Blissville</a:t>
            </a:r>
            <a:r>
              <a:rPr lang="en-IN" dirty="0"/>
              <a:t> (Queens), Civic </a:t>
            </a:r>
            <a:r>
              <a:rPr lang="en-IN" dirty="0" err="1"/>
              <a:t>Center</a:t>
            </a:r>
            <a:r>
              <a:rPr lang="en-IN" dirty="0"/>
              <a:t> (Manhattan) are some of the best neighbourhoods for Indian cuisine.</a:t>
            </a:r>
            <a:endParaRPr lang="en-IN" i="1" dirty="0"/>
          </a:p>
          <a:p>
            <a:pPr lvl="0"/>
            <a:r>
              <a:rPr lang="en-IN" dirty="0"/>
              <a:t>Manhattan have potential Indian Restaurant Market.</a:t>
            </a:r>
            <a:endParaRPr lang="en-IN" i="1" dirty="0"/>
          </a:p>
          <a:p>
            <a:pPr lvl="0"/>
            <a:r>
              <a:rPr lang="en-IN" dirty="0"/>
              <a:t>Staten Island ranks last in average rating of Indian Restaurants.</a:t>
            </a:r>
            <a:endParaRPr lang="en-IN" i="1" dirty="0"/>
          </a:p>
          <a:p>
            <a:pPr lvl="0"/>
            <a:r>
              <a:rPr lang="en-IN" dirty="0"/>
              <a:t>Manhattan is the best place to stay if you prefer Indian Cuisine.</a:t>
            </a:r>
            <a:endParaRPr lang="en-IN" i="1" dirty="0"/>
          </a:p>
          <a:p>
            <a:endParaRPr lang="en-IN" dirty="0"/>
          </a:p>
          <a:p>
            <a:pPr marL="0" indent="0">
              <a:buNone/>
            </a:pPr>
            <a:endParaRPr lang="en-US" dirty="0"/>
          </a:p>
        </p:txBody>
      </p:sp>
      <p:pic>
        <p:nvPicPr>
          <p:cNvPr id="8" name="Picture 7" descr="A screenshot of a cell phone&#10;&#10;Description automatically generated">
            <a:extLst>
              <a:ext uri="{FF2B5EF4-FFF2-40B4-BE49-F238E27FC236}">
                <a16:creationId xmlns:a16="http://schemas.microsoft.com/office/drawing/2014/main" id="{D635F0B3-4B0D-4242-AE90-FA28E7E543CA}"/>
              </a:ext>
            </a:extLst>
          </p:cNvPr>
          <p:cNvPicPr/>
          <p:nvPr/>
        </p:nvPicPr>
        <p:blipFill rotWithShape="1">
          <a:blip r:embed="rId2"/>
          <a:srcRect r="42034"/>
          <a:stretch/>
        </p:blipFill>
        <p:spPr>
          <a:xfrm>
            <a:off x="1507148" y="2469416"/>
            <a:ext cx="3796371" cy="1553943"/>
          </a:xfrm>
          <a:prstGeom prst="rect">
            <a:avLst/>
          </a:prstGeom>
        </p:spPr>
      </p:pic>
    </p:spTree>
    <p:extLst>
      <p:ext uri="{BB962C8B-B14F-4D97-AF65-F5344CB8AC3E}">
        <p14:creationId xmlns:p14="http://schemas.microsoft.com/office/powerpoint/2010/main" val="1523927844"/>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243341"/>
      </a:dk2>
      <a:lt2>
        <a:srgbClr val="E8E2E7"/>
      </a:lt2>
      <a:accent1>
        <a:srgbClr val="82AB8B"/>
      </a:accent1>
      <a:accent2>
        <a:srgbClr val="74AB97"/>
      </a:accent2>
      <a:accent3>
        <a:srgbClr val="81A8AB"/>
      </a:accent3>
      <a:accent4>
        <a:srgbClr val="7F9EBA"/>
      </a:accent4>
      <a:accent5>
        <a:srgbClr val="969BC6"/>
      </a:accent5>
      <a:accent6>
        <a:srgbClr val="917FBA"/>
      </a:accent6>
      <a:hlink>
        <a:srgbClr val="AE699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8</TotalTime>
  <Words>698</Words>
  <Application>Microsoft Macintosh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Avenir Next LT Pro</vt:lpstr>
      <vt:lpstr>Calibri</vt:lpstr>
      <vt:lpstr>AccentBoxVTI</vt:lpstr>
      <vt:lpstr>Battle of Neighbourhoods </vt:lpstr>
      <vt:lpstr>introduction</vt:lpstr>
      <vt:lpstr>Problem</vt:lpstr>
      <vt:lpstr>Data Section </vt:lpstr>
      <vt:lpstr>Methodology</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Neighbourhoods </dc:title>
  <dc:creator>Mohan Patel</dc:creator>
  <cp:lastModifiedBy>Mohan Patel</cp:lastModifiedBy>
  <cp:revision>2</cp:revision>
  <dcterms:created xsi:type="dcterms:W3CDTF">2020-06-11T07:37:38Z</dcterms:created>
  <dcterms:modified xsi:type="dcterms:W3CDTF">2020-06-11T07:45:59Z</dcterms:modified>
</cp:coreProperties>
</file>