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405882-404E-4860-ADCD-80A9DFE8853A}">
          <p14:sldIdLst>
            <p14:sldId id="256"/>
            <p14:sldId id="257"/>
          </p14:sldIdLst>
        </p14:section>
        <p14:section name="Untitled Section" id="{160A6573-8E2A-4208-A286-BC0B1AED4423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1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8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04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8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11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263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26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4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1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64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0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7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CAC4-1B98-4FF4-8E1D-B0C44978A7BA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73D30-2DBD-4DA0-A03E-76C7560B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97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137C-AE33-CA97-35BC-CA8F4B45D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201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Cancellation status of Hotel Booking by using ML Algorithms</a:t>
            </a:r>
            <a:endParaRPr lang="en-IN" sz="3600" b="1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E5D1F-C52E-B9BF-1934-1226FE6A3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1176"/>
            <a:ext cx="9144000" cy="366623"/>
          </a:xfrm>
        </p:spPr>
        <p:txBody>
          <a:bodyPr>
            <a:noAutofit/>
          </a:bodyPr>
          <a:lstStyle/>
          <a:p>
            <a:pPr algn="r"/>
            <a:r>
              <a:rPr lang="en-IN" sz="2800" dirty="0"/>
              <a:t>By </a:t>
            </a:r>
          </a:p>
          <a:p>
            <a:pPr algn="r"/>
            <a:r>
              <a:rPr lang="en-IN" sz="2800" b="1" dirty="0" err="1"/>
              <a:t>Gubbala</a:t>
            </a:r>
            <a:r>
              <a:rPr lang="en-IN" sz="2800" b="1" dirty="0"/>
              <a:t> Harish</a:t>
            </a:r>
          </a:p>
          <a:p>
            <a:pPr algn="r"/>
            <a:r>
              <a:rPr lang="en-IN" sz="2800" b="1" dirty="0"/>
              <a:t>119ME0019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FED37-162A-B43B-AAE2-86527425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415" y="280277"/>
            <a:ext cx="1177585" cy="11775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4166CB-AEED-BB22-4111-FE3E157C596F}"/>
              </a:ext>
            </a:extLst>
          </p:cNvPr>
          <p:cNvSpPr txBox="1">
            <a:spLocks/>
          </p:cNvSpPr>
          <p:nvPr/>
        </p:nvSpPr>
        <p:spPr>
          <a:xfrm>
            <a:off x="1031615" y="161502"/>
            <a:ext cx="11055510" cy="1367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solidFill>
                  <a:schemeClr val="bg1"/>
                </a:solidFill>
              </a:rPr>
              <a:t>INDIAN INSTITUTE OF INFORMATION TECHNOLOGY, DESIGN &amp; MANUFACTURING, KURNOOL</a:t>
            </a:r>
          </a:p>
        </p:txBody>
      </p:sp>
    </p:spTree>
    <p:extLst>
      <p:ext uri="{BB962C8B-B14F-4D97-AF65-F5344CB8AC3E}">
        <p14:creationId xmlns:p14="http://schemas.microsoft.com/office/powerpoint/2010/main" val="103314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959B-0681-698B-2226-C31563E9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Visualization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C4ADE49-D2B0-A8E9-0125-0A763ABE03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5" b="26505"/>
          <a:stretch>
            <a:fillRect/>
          </a:stretch>
        </p:blipFill>
        <p:spPr>
          <a:xfrm>
            <a:off x="343892" y="471575"/>
            <a:ext cx="9613859" cy="35895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6B1D0-F0C2-F3E8-8BAE-1AC68DC7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The above figure tells about heat map for correlation in the given data set</a:t>
            </a:r>
          </a:p>
        </p:txBody>
      </p:sp>
    </p:spTree>
    <p:extLst>
      <p:ext uri="{BB962C8B-B14F-4D97-AF65-F5344CB8AC3E}">
        <p14:creationId xmlns:p14="http://schemas.microsoft.com/office/powerpoint/2010/main" val="85498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E066-84F5-9CD3-E05C-87286756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E6B45-7353-2354-D12E-878A99579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It is a pair plot for the given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18F20-42C4-75BB-2909-FB74D8ED5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533555"/>
            <a:ext cx="9613858" cy="35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F26A-EBF5-BD03-5A06-0F8F585D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Visualization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E7C8-1247-2259-C5DA-AF7B4B696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Null Values Before Encoding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7C566-358F-B70F-2A4F-67B0CD6B9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Null Values After Encoding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D911692-7ACB-6BC6-8E65-8B5194F700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94350" y="3148643"/>
            <a:ext cx="4474028" cy="288984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D2677C1-2DB5-E5F9-A0D0-115729A2A5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319" y="3086983"/>
            <a:ext cx="4400631" cy="3017788"/>
          </a:xfrm>
        </p:spPr>
      </p:pic>
    </p:spTree>
    <p:extLst>
      <p:ext uri="{BB962C8B-B14F-4D97-AF65-F5344CB8AC3E}">
        <p14:creationId xmlns:p14="http://schemas.microsoft.com/office/powerpoint/2010/main" val="202961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0432-B921-544B-1A0C-8031544E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Steps we have done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671B-F70F-A8A4-F0C3-20F9D084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Step 1 Import the packages </a:t>
            </a:r>
            <a:r>
              <a:rPr lang="en-IN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numpy,pandas,matplotlib,seaborn,sklearn,train</a:t>
            </a:r>
            <a:r>
              <a:rPr lang="en-IN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test </a:t>
            </a:r>
            <a:r>
              <a:rPr lang="en-IN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split,metrics</a:t>
            </a:r>
            <a:endParaRPr lang="en-IN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Step 2:Load the Dataset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Step 3:Explore the data-</a:t>
            </a:r>
            <a:r>
              <a:rPr lang="en-US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shape,visualisation</a:t>
            </a:r>
            <a:endParaRPr lang="en-US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Step 4:X,y--&gt;train data test data-&gt;Fit the model with training data  predict with the test data</a:t>
            </a:r>
          </a:p>
          <a:p>
            <a:endParaRPr lang="en-IN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72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54C9-ABBA-93FC-CAFA-E646EBAA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Models I Had Done:-Here I had  done confusion matrices for different models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B089-725A-5CA7-2055-09B05F928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F2CE07-EC1A-05EC-4C4F-7DA11668E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Support Vector Machine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15D15D-11BB-90D2-1C25-411F9D8CD6E0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IN" dirty="0"/>
              <a:t>Training:0.7255057772432456</a:t>
            </a:r>
          </a:p>
          <a:p>
            <a:r>
              <a:rPr lang="en-IN" dirty="0"/>
              <a:t>Testing:0.7230259651260185</a:t>
            </a:r>
          </a:p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DCC4A9-D171-03C4-B5EF-F7D2C59B1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K_nearest_neighbour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363325-BCDC-93A4-F9EC-39AC1F18CA53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IN" dirty="0"/>
              <a:t>Training:0.9215025127786607</a:t>
            </a:r>
          </a:p>
          <a:p>
            <a:r>
              <a:rPr lang="en-IN" dirty="0"/>
              <a:t>Testing:0.8827762125942282</a:t>
            </a:r>
          </a:p>
          <a:p>
            <a:endParaRPr lang="en-IN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E37936E-DB5D-9724-5F13-20C03D6F63B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4602" b="14602"/>
          <a:stretch>
            <a:fillRect/>
          </a:stretch>
        </p:blipFill>
        <p:spPr>
          <a:xfrm>
            <a:off x="681038" y="2173857"/>
            <a:ext cx="3049587" cy="16869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2E4D99A-5CE0-3340-DABF-872E5E159E15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16257" b="16257"/>
          <a:stretch>
            <a:fillRect/>
          </a:stretch>
        </p:blipFill>
        <p:spPr>
          <a:xfrm>
            <a:off x="3959226" y="2173857"/>
            <a:ext cx="3063875" cy="16869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F3C7096-DBCD-7436-6295-311B8AF24BA4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15007" b="15007"/>
          <a:stretch>
            <a:fillRect/>
          </a:stretch>
        </p:blipFill>
        <p:spPr>
          <a:xfrm>
            <a:off x="7438096" y="2187857"/>
            <a:ext cx="3063875" cy="17559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3C29AB5-9332-60AA-09DF-A223EB783BD4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IN" dirty="0"/>
              <a:t>Training:0.9900240539495726</a:t>
            </a:r>
          </a:p>
          <a:p>
            <a:r>
              <a:rPr lang="en-IN" dirty="0"/>
              <a:t>Testing:0.9894159750247469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28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DA03-D044-C813-C0A4-3117FE0B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Models I Had Done:-Here I had  done confusion matrices for different models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7A21C-D3BE-19C8-079D-027D645D3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Navies Bayes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E2D9A3-913C-2937-6E48-D7433F5C57F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E2506-F0AA-0A80-0DF6-5F06FF824012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IN" dirty="0"/>
              <a:t>Training:0.9928482453502856</a:t>
            </a:r>
          </a:p>
          <a:p>
            <a:r>
              <a:rPr lang="en-IN" dirty="0"/>
              <a:t>Testing:0.9933373943501104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20A250-805D-44FE-5065-D13784569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E2DCFAF-6969-F98F-22C7-ED5A76FF9B3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/>
          <a:srcRect t="14480" b="14480"/>
          <a:stretch/>
        </p:blipFill>
        <p:spPr>
          <a:xfrm>
            <a:off x="3955632" y="2157578"/>
            <a:ext cx="3063240" cy="170329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81B9DF-B392-E4C4-90BC-D55662C6053F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IN" dirty="0"/>
              <a:t>Training:1.0</a:t>
            </a:r>
          </a:p>
          <a:p>
            <a:r>
              <a:rPr lang="en-IN" dirty="0"/>
              <a:t>Testing:0.999543135612579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F654BE-AA18-93BE-DAA1-FD4F5D645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49F19EA-66DC-0663-AFF2-FA109E6B4C7E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3"/>
          <a:srcRect t="15960" b="15960"/>
          <a:stretch/>
        </p:blipFill>
        <p:spPr>
          <a:xfrm>
            <a:off x="7230677" y="2173283"/>
            <a:ext cx="3063505" cy="170329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02BE23-F1D3-BC59-DB8B-659A1C103E37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IN" dirty="0"/>
              <a:t>Training:1.0</a:t>
            </a:r>
          </a:p>
          <a:p>
            <a:r>
              <a:rPr lang="en-IN" dirty="0"/>
              <a:t>Testing:1.0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7FF902-E228-E6B2-63DE-CF1A60A0B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18" y="2157577"/>
            <a:ext cx="3063241" cy="18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0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2DB4-37B0-F89B-DE79-15CE8996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Chosen Model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005E-A9B6-FA09-2323-C2386FED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Among the above algorithms, I observed the most precision in decision tree rather than other algorithms.</a:t>
            </a:r>
          </a:p>
          <a:p>
            <a:r>
              <a:rPr lang="en-IN" dirty="0"/>
              <a:t>Because, it compiles fast.</a:t>
            </a:r>
          </a:p>
          <a:p>
            <a:r>
              <a:rPr lang="en-IN" dirty="0"/>
              <a:t>So, I chosen the decision tree as final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48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C29A-D76D-973A-171C-C5AA4359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Conclusion: 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F421-6A09-3D7F-4DDC-4D895CB6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956049" cy="4288214"/>
          </a:xfrm>
        </p:spPr>
        <p:txBody>
          <a:bodyPr>
            <a:normAutofit/>
          </a:bodyPr>
          <a:lstStyle/>
          <a:p>
            <a:r>
              <a:rPr lang="en-US" dirty="0"/>
              <a:t>After the visualization of features in the data set by using training data and test data, the accuracy and precision of </a:t>
            </a:r>
            <a:r>
              <a:rPr lang="en-US" dirty="0" err="1"/>
              <a:t>fve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algorithms are different, They are:</a:t>
            </a:r>
          </a:p>
          <a:p>
            <a:r>
              <a:rPr lang="en-US" b="1" dirty="0"/>
              <a:t>Logistic Regression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IN" dirty="0"/>
              <a:t>    Training : 0.9900240539495726</a:t>
            </a:r>
          </a:p>
          <a:p>
            <a:pPr marL="0" indent="0">
              <a:buNone/>
            </a:pPr>
            <a:r>
              <a:rPr lang="en-IN" dirty="0"/>
              <a:t>    Testing : 0.9894159750247469</a:t>
            </a:r>
          </a:p>
          <a:p>
            <a:r>
              <a:rPr lang="en-US" dirty="0"/>
              <a:t> </a:t>
            </a:r>
            <a:r>
              <a:rPr lang="en-US" b="1" dirty="0"/>
              <a:t>Support vector machine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 Training data :</a:t>
            </a:r>
            <a:r>
              <a:rPr lang="en-IN" dirty="0"/>
              <a:t> 0.7255057772432456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    Testing data :</a:t>
            </a:r>
            <a:r>
              <a:rPr lang="en-IN" dirty="0"/>
              <a:t> 0.7230259651260185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66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82E3-B267-05E6-59FB-2972FF21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515E-AF89-2B54-0BB3-7D466A70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774894" cy="41070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K-nearest </a:t>
            </a:r>
            <a:r>
              <a:rPr lang="en-US" b="1" dirty="0" err="1"/>
              <a:t>neighbours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Training data :</a:t>
            </a:r>
            <a:r>
              <a:rPr lang="en-IN" dirty="0"/>
              <a:t> 0.9215025127786607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   Testing data : </a:t>
            </a:r>
            <a:r>
              <a:rPr lang="en-IN" dirty="0"/>
              <a:t>0.8827762125942282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/>
              <a:t>Naïve </a:t>
            </a:r>
            <a:r>
              <a:rPr lang="en-US" b="1" dirty="0" err="1"/>
              <a:t>Baye’s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   Training data :</a:t>
            </a:r>
            <a:r>
              <a:rPr lang="en-IN" dirty="0"/>
              <a:t> 0.9928482453502856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   Testing data : </a:t>
            </a:r>
            <a:r>
              <a:rPr lang="en-IN" dirty="0"/>
              <a:t>0.9933373943501104</a:t>
            </a:r>
          </a:p>
          <a:p>
            <a:r>
              <a:rPr lang="en-IN" b="1" dirty="0"/>
              <a:t>Random forest 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Training data : 1.0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Testing data : </a:t>
            </a:r>
            <a:r>
              <a:rPr lang="en-IN" dirty="0"/>
              <a:t>0.999543135612579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/>
              <a:t>Decision Tree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Training data:1.0</a:t>
            </a:r>
          </a:p>
          <a:p>
            <a:pPr marL="0" indent="0">
              <a:buNone/>
            </a:pPr>
            <a:r>
              <a:rPr lang="en-US" dirty="0"/>
              <a:t>   Testing data:1.0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8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715E-09DC-7ACA-7060-4A7E8E84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70B8-B824-BA07-5F02-8F38D6A3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524" y="3864634"/>
            <a:ext cx="3536830" cy="698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8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0290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376A-1D76-36EC-2E06-3E8BBD41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04DF-A403-F7BD-80E7-3E3B71BC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Given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Steps we have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Models I had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Chosen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33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59D0-44A6-1B5F-F988-A9EEC5DF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155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674E-21ED-A445-687B-A6265D5E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856" y="2355011"/>
            <a:ext cx="11074879" cy="3942272"/>
          </a:xfrm>
        </p:spPr>
        <p:txBody>
          <a:bodyPr>
            <a:normAutofit/>
          </a:bodyPr>
          <a:lstStyle/>
          <a:p>
            <a:r>
              <a:rPr lang="en-US" dirty="0"/>
              <a:t>The statement is about  predicting hotel booking cancellations using binary classification is based on data analysis techniques and offers an idea to create the best classification model.</a:t>
            </a:r>
          </a:p>
          <a:p>
            <a:r>
              <a:rPr lang="en-US" dirty="0"/>
              <a:t>Based on a data set that includes information on those who request hotel reservations and the status of those requests—whether they are accepted or rejected. We must create a binary classification model with a maximum a using the given information.</a:t>
            </a:r>
          </a:p>
          <a:p>
            <a:r>
              <a:rPr lang="en-US" dirty="0"/>
              <a:t>Link of the data set: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https://raw.githubusercontent.com/Premalatha-success/Datasets/main/hotel_bookings.csv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10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7D65-57D5-D8F8-2C67-0789122C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1337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Data set table </a:t>
            </a:r>
            <a:r>
              <a:rPr lang="en-IN" b="1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80CD8-F155-0C50-2B2E-D4AB94C57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751826"/>
            <a:ext cx="9613900" cy="3286665"/>
          </a:xfrm>
        </p:spPr>
      </p:pic>
    </p:spTree>
    <p:extLst>
      <p:ext uri="{BB962C8B-B14F-4D97-AF65-F5344CB8AC3E}">
        <p14:creationId xmlns:p14="http://schemas.microsoft.com/office/powerpoint/2010/main" val="6063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82A6-18F3-12CA-C92C-8B345BAB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Data Info and Their Types: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E8E98-0F64-BF47-6D9E-B831BB559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67" y="2251494"/>
            <a:ext cx="6288657" cy="4054415"/>
          </a:xfrm>
        </p:spPr>
      </p:pic>
    </p:spTree>
    <p:extLst>
      <p:ext uri="{BB962C8B-B14F-4D97-AF65-F5344CB8AC3E}">
        <p14:creationId xmlns:p14="http://schemas.microsoft.com/office/powerpoint/2010/main" val="327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755E-13CD-EBC4-3A9D-9BAC933E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Null Values In The Given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F3F0A-1132-9A0D-7C60-C116E326E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926" y="2191109"/>
            <a:ext cx="4873924" cy="4045789"/>
          </a:xfrm>
        </p:spPr>
      </p:pic>
    </p:spTree>
    <p:extLst>
      <p:ext uri="{BB962C8B-B14F-4D97-AF65-F5344CB8AC3E}">
        <p14:creationId xmlns:p14="http://schemas.microsoft.com/office/powerpoint/2010/main" val="4670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09CC-C425-366C-5A3C-03686DF5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Visualization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9F53E-7D0B-6C72-C1A7-F4EA60278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 the Visualization we will use some of the plots like seaborn plot, Heat map and Pair Plot</a:t>
            </a:r>
          </a:p>
        </p:txBody>
      </p:sp>
    </p:spTree>
    <p:extLst>
      <p:ext uri="{BB962C8B-B14F-4D97-AF65-F5344CB8AC3E}">
        <p14:creationId xmlns:p14="http://schemas.microsoft.com/office/powerpoint/2010/main" val="118492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6E1C-8DD1-67BB-7D98-33D5CBA0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Visualization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0DFC1-CDFB-3D8B-7E2D-58051D62F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Pair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9DBDC-5B61-6621-6E0D-5AADE7DF1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dataset, a pair plot displays pairwise relationships.</a:t>
            </a:r>
          </a:p>
          <a:p>
            <a:r>
              <a:rPr lang="en-US" dirty="0"/>
              <a:t> Each variable in the data is shared across a single row and a single column on the y-axis and a single column on the x-axis using the pair plot function to generate a grid of axes.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C4D0-152A-29EF-2627-06ACCB2A1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Heat 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3C4A5-476C-4EAD-6CE1-A251AC7426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value to be plotted, a heatmap has values that represent several tones of the same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  <a:p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It is used to find both linear and nonlinear relationships between variables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39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DA8F-FEF6-7CDF-C624-4DD8A6B3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Visualization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49A4-9A6D-6626-3EEB-E76ED4F14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350" y="2441275"/>
            <a:ext cx="4472327" cy="588734"/>
          </a:xfrm>
        </p:spPr>
        <p:txBody>
          <a:bodyPr>
            <a:noAutofit/>
          </a:bodyPr>
          <a:lstStyle/>
          <a:p>
            <a:endParaRPr lang="en-IN" sz="1600" b="0" dirty="0">
              <a:effectLst/>
              <a:latin typeface="Courier New" panose="02070309020205020404" pitchFamily="49" charset="0"/>
            </a:endParaRPr>
          </a:p>
          <a:p>
            <a:r>
              <a:rPr lang="en-IN" sz="1600" dirty="0"/>
              <a:t>SNS plot between </a:t>
            </a:r>
            <a:r>
              <a:rPr lang="en-IN" sz="1600" dirty="0" err="1"/>
              <a:t>stays_in_weekend_nights</a:t>
            </a:r>
            <a:r>
              <a:rPr lang="en-IN" sz="1600" dirty="0"/>
              <a:t> and </a:t>
            </a:r>
            <a:r>
              <a:rPr lang="en-IN" sz="1600" dirty="0" err="1"/>
              <a:t>is_canceled</a:t>
            </a:r>
            <a:endParaRPr lang="en-IN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D46B99-FC6C-7FE2-1018-4AF0964D4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1" y="3030538"/>
            <a:ext cx="4429486" cy="29051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D2CF2-C3AE-8E51-06BC-D698AE927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SNS plot between </a:t>
            </a:r>
            <a:r>
              <a:rPr lang="en-IN" sz="1600" dirty="0" err="1"/>
              <a:t>market_segment</a:t>
            </a:r>
            <a:r>
              <a:rPr lang="en-IN" sz="1600" dirty="0"/>
              <a:t> and </a:t>
            </a:r>
            <a:r>
              <a:rPr lang="en-IN" sz="1600" dirty="0" err="1"/>
              <a:t>is_canceled</a:t>
            </a:r>
            <a:endParaRPr lang="en-IN" sz="1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DF1BE6-EA90-E2B6-24E1-DAEE579310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01" y="3030538"/>
            <a:ext cx="4429486" cy="2905125"/>
          </a:xfrm>
        </p:spPr>
      </p:pic>
    </p:spTree>
    <p:extLst>
      <p:ext uri="{BB962C8B-B14F-4D97-AF65-F5344CB8AC3E}">
        <p14:creationId xmlns:p14="http://schemas.microsoft.com/office/powerpoint/2010/main" val="25132873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2">
      <a:dk1>
        <a:srgbClr val="000000"/>
      </a:dk1>
      <a:lt1>
        <a:srgbClr val="000000"/>
      </a:lt1>
      <a:dk2>
        <a:srgbClr val="FFFFFF"/>
      </a:dk2>
      <a:lt2>
        <a:srgbClr val="000000"/>
      </a:lt2>
      <a:accent1>
        <a:srgbClr val="000000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SIC_indv_ML_project</Template>
  <TotalTime>0</TotalTime>
  <Words>619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</vt:lpstr>
      <vt:lpstr>Courier New</vt:lpstr>
      <vt:lpstr>Trebuchet MS</vt:lpstr>
      <vt:lpstr>Berlin</vt:lpstr>
      <vt:lpstr>Cancellation status of Hotel Booking by using ML Algorithms</vt:lpstr>
      <vt:lpstr>Content:</vt:lpstr>
      <vt:lpstr>Problem statement:</vt:lpstr>
      <vt:lpstr>Data set table :</vt:lpstr>
      <vt:lpstr>Data Info and Their Types:</vt:lpstr>
      <vt:lpstr>Null Values In The Given Data Set</vt:lpstr>
      <vt:lpstr>Visualization </vt:lpstr>
      <vt:lpstr>Visualization</vt:lpstr>
      <vt:lpstr>Visualization</vt:lpstr>
      <vt:lpstr>Visualization</vt:lpstr>
      <vt:lpstr>PowerPoint Presentation</vt:lpstr>
      <vt:lpstr>Visualization</vt:lpstr>
      <vt:lpstr>Steps we have done </vt:lpstr>
      <vt:lpstr>Models I Had Done:-Here I had  done confusion matrices for different models </vt:lpstr>
      <vt:lpstr>Models I Had Done:-Here I had  done confusion matrices for different models </vt:lpstr>
      <vt:lpstr>Chosen Model  </vt:lpstr>
      <vt:lpstr>Conclusion: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Cancellation status of Hotel Booking by using ML Algorithms</dc:title>
  <dc:creator>MOHAN HARI</dc:creator>
  <cp:lastModifiedBy>MOHAN HARI</cp:lastModifiedBy>
  <cp:revision>1</cp:revision>
  <dcterms:created xsi:type="dcterms:W3CDTF">2022-10-03T15:30:57Z</dcterms:created>
  <dcterms:modified xsi:type="dcterms:W3CDTF">2022-10-03T15:31:33Z</dcterms:modified>
</cp:coreProperties>
</file>