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56" r:id="rId5"/>
    <p:sldId id="257" r:id="rId6"/>
    <p:sldId id="267" r:id="rId7"/>
    <p:sldId id="261" r:id="rId8"/>
    <p:sldId id="269" r:id="rId9"/>
    <p:sldId id="270" r:id="rId10"/>
    <p:sldId id="271" r:id="rId11"/>
    <p:sldId id="272" r:id="rId12"/>
    <p:sldId id="266" r:id="rId13"/>
    <p:sldId id="274" r:id="rId14"/>
    <p:sldId id="275" r:id="rId15"/>
    <p:sldId id="276" r:id="rId16"/>
    <p:sldId id="277" r:id="rId17"/>
    <p:sldId id="278"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93861-C16A-4679-B265-D26FE6A2162C}" v="138" dt="2024-04-05T18:11:06.559"/>
    <p1510:client id="{6B42E465-476E-4542-9CE7-81FE70221B4B}" v="929" dt="2024-04-05T12:12:03.369"/>
    <p1510:client id="{9696CD01-A361-4E2D-A9F4-FC3507BFF0EB}" v="3" dt="2024-04-05T12:35:50.319"/>
    <p1510:client id="{EC83879A-C032-4DFB-9FEE-FB5F5F6B8D6D}" v="87" dt="2024-04-05T16:30:39.829"/>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4/5/2024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9.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 TargetMode="External"/><Relationship Id="rId2" Type="http://schemas.openxmlformats.org/officeDocument/2006/relationships/hyperlink" Target="https://keras.io/" TargetMode="External"/><Relationship Id="rId1" Type="http://schemas.openxmlformats.org/officeDocument/2006/relationships/slideLayout" Target="../slideLayouts/slideLayout2.xml"/><Relationship Id="rId4" Type="http://schemas.openxmlformats.org/officeDocument/2006/relationships/hyperlink" Target="https://matplotlib.org/stable/conten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9" y="1654"/>
            <a:ext cx="9144000" cy="2667000"/>
          </a:xfrm>
        </p:spPr>
        <p:txBody>
          <a:bodyPr/>
          <a:lstStyle/>
          <a:p>
            <a:r>
              <a:rPr lang="en-US" dirty="0"/>
              <a:t>BREAST CANCER DEEP LEARNING  </a:t>
            </a:r>
          </a:p>
        </p:txBody>
      </p:sp>
      <p:sp>
        <p:nvSpPr>
          <p:cNvPr id="3" name="Subtitle 2"/>
          <p:cNvSpPr>
            <a:spLocks noGrp="1"/>
          </p:cNvSpPr>
          <p:nvPr>
            <p:ph type="subTitle" idx="1"/>
          </p:nvPr>
        </p:nvSpPr>
        <p:spPr>
          <a:xfrm>
            <a:off x="7033633" y="4879818"/>
            <a:ext cx="9359603" cy="1871932"/>
          </a:xfrm>
        </p:spPr>
        <p:txBody>
          <a:bodyPr vert="horz" lIns="91440" tIns="45720" rIns="91440" bIns="45720" rtlCol="0" anchor="t">
            <a:noAutofit/>
          </a:bodyPr>
          <a:lstStyle/>
          <a:p>
            <a:r>
              <a:rPr lang="en-US" b="1" dirty="0"/>
              <a:t>  PRERSENTED BY:</a:t>
            </a:r>
          </a:p>
          <a:p>
            <a:r>
              <a:rPr lang="en-US" dirty="0"/>
              <a:t>                                     MOHAN R</a:t>
            </a:r>
          </a:p>
          <a:p>
            <a:r>
              <a:rPr lang="en-US" dirty="0"/>
              <a:t>                                     513121104701</a:t>
            </a:r>
          </a:p>
          <a:p>
            <a:r>
              <a:rPr lang="en-US" dirty="0"/>
              <a:t>                                     III YEAR CSE</a:t>
            </a:r>
          </a:p>
          <a:p>
            <a:r>
              <a:rPr lang="en-US" dirty="0"/>
              <a:t>                                     TPGIT ,VELLORE</a:t>
            </a:r>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OUTPUT</a:t>
            </a:r>
          </a:p>
        </p:txBody>
      </p:sp>
      <p:sp>
        <p:nvSpPr>
          <p:cNvPr id="4" name="Text Placeholder 3"/>
          <p:cNvSpPr>
            <a:spLocks noGrp="1"/>
          </p:cNvSpPr>
          <p:nvPr>
            <p:ph type="body" sz="half" idx="2"/>
          </p:nvPr>
        </p:nvSpPr>
        <p:spPr/>
        <p:txBody>
          <a:bodyPr/>
          <a:lstStyle/>
          <a:p>
            <a:endParaRPr lang="en-US" dirty="0"/>
          </a:p>
        </p:txBody>
      </p:sp>
      <p:pic>
        <p:nvPicPr>
          <p:cNvPr id="3" name="Picture Placeholder 2" descr="A screenshot of a computer&#10;&#10;Description automatically generated">
            <a:extLst>
              <a:ext uri="{FF2B5EF4-FFF2-40B4-BE49-F238E27FC236}">
                <a16:creationId xmlns:a16="http://schemas.microsoft.com/office/drawing/2014/main" id="{83CAE6B3-DCB5-C973-8B99-0A27FC31645C}"/>
              </a:ext>
            </a:extLst>
          </p:cNvPr>
          <p:cNvPicPr>
            <a:picLocks noGrp="1" noChangeAspect="1"/>
          </p:cNvPicPr>
          <p:nvPr>
            <p:ph type="pic" idx="1"/>
          </p:nvPr>
        </p:nvPicPr>
        <p:blipFill>
          <a:blip r:embed="rId2"/>
          <a:srcRect l="10571" r="10571"/>
          <a:stretch/>
        </p:blipFill>
        <p:spPr>
          <a:xfrm>
            <a:off x="1033" y="1611315"/>
            <a:ext cx="5669280" cy="4538004"/>
          </a:xfrm>
        </p:spPr>
      </p:pic>
      <p:pic>
        <p:nvPicPr>
          <p:cNvPr id="5" name="Picture 4" descr="A screenshot of a computer&#10;&#10;Description automatically generated">
            <a:extLst>
              <a:ext uri="{FF2B5EF4-FFF2-40B4-BE49-F238E27FC236}">
                <a16:creationId xmlns:a16="http://schemas.microsoft.com/office/drawing/2014/main" id="{80F5D27F-08EC-BD13-4606-C7983A55ABDF}"/>
              </a:ext>
            </a:extLst>
          </p:cNvPr>
          <p:cNvPicPr>
            <a:picLocks noChangeAspect="1"/>
          </p:cNvPicPr>
          <p:nvPr/>
        </p:nvPicPr>
        <p:blipFill>
          <a:blip r:embed="rId3"/>
          <a:stretch>
            <a:fillRect/>
          </a:stretch>
        </p:blipFill>
        <p:spPr>
          <a:xfrm>
            <a:off x="5673979" y="1617406"/>
            <a:ext cx="6411231" cy="4541450"/>
          </a:xfrm>
          <a:prstGeom prst="rect">
            <a:avLst/>
          </a:prstGeom>
        </p:spPr>
      </p:pic>
    </p:spTree>
    <p:extLst>
      <p:ext uri="{BB962C8B-B14F-4D97-AF65-F5344CB8AC3E}">
        <p14:creationId xmlns:p14="http://schemas.microsoft.com/office/powerpoint/2010/main" val="474915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OUTPUT</a:t>
            </a:r>
          </a:p>
        </p:txBody>
      </p:sp>
      <p:sp>
        <p:nvSpPr>
          <p:cNvPr id="4" name="Text Placeholder 3"/>
          <p:cNvSpPr>
            <a:spLocks noGrp="1"/>
          </p:cNvSpPr>
          <p:nvPr>
            <p:ph type="body" sz="half" idx="2"/>
          </p:nvPr>
        </p:nvSpPr>
        <p:spPr/>
        <p:txBody>
          <a:bodyPr/>
          <a:lstStyle/>
          <a:p>
            <a:endParaRPr lang="en-US" dirty="0"/>
          </a:p>
        </p:txBody>
      </p:sp>
      <p:pic>
        <p:nvPicPr>
          <p:cNvPr id="3" name="Picture Placeholder 2" descr="A screenshot of a computer&#10;&#10;Description automatically generated">
            <a:extLst>
              <a:ext uri="{FF2B5EF4-FFF2-40B4-BE49-F238E27FC236}">
                <a16:creationId xmlns:a16="http://schemas.microsoft.com/office/drawing/2014/main" id="{C6F0C87B-0532-2419-93C4-35D86FC89AA8}"/>
              </a:ext>
            </a:extLst>
          </p:cNvPr>
          <p:cNvPicPr>
            <a:picLocks noGrp="1" noChangeAspect="1"/>
          </p:cNvPicPr>
          <p:nvPr>
            <p:ph type="pic" idx="1"/>
          </p:nvPr>
        </p:nvPicPr>
        <p:blipFill>
          <a:blip r:embed="rId2"/>
          <a:srcRect l="10571" r="10571"/>
          <a:stretch/>
        </p:blipFill>
        <p:spPr>
          <a:xfrm>
            <a:off x="1034" y="1710584"/>
            <a:ext cx="5917357" cy="4455281"/>
          </a:xfrm>
        </p:spPr>
      </p:pic>
      <p:pic>
        <p:nvPicPr>
          <p:cNvPr id="5" name="Picture 4" descr="A screenshot of a computer&#10;&#10;Description automatically generated">
            <a:extLst>
              <a:ext uri="{FF2B5EF4-FFF2-40B4-BE49-F238E27FC236}">
                <a16:creationId xmlns:a16="http://schemas.microsoft.com/office/drawing/2014/main" id="{64BF2464-A715-4207-0FE3-F99C569F83E1}"/>
              </a:ext>
            </a:extLst>
          </p:cNvPr>
          <p:cNvPicPr>
            <a:picLocks noChangeAspect="1"/>
          </p:cNvPicPr>
          <p:nvPr/>
        </p:nvPicPr>
        <p:blipFill>
          <a:blip r:embed="rId3"/>
          <a:stretch>
            <a:fillRect/>
          </a:stretch>
        </p:blipFill>
        <p:spPr>
          <a:xfrm>
            <a:off x="5930323" y="1716677"/>
            <a:ext cx="6254117" cy="4458726"/>
          </a:xfrm>
          <a:prstGeom prst="rect">
            <a:avLst/>
          </a:prstGeom>
        </p:spPr>
      </p:pic>
    </p:spTree>
    <p:extLst>
      <p:ext uri="{BB962C8B-B14F-4D97-AF65-F5344CB8AC3E}">
        <p14:creationId xmlns:p14="http://schemas.microsoft.com/office/powerpoint/2010/main" val="1931876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025" y="1641"/>
            <a:ext cx="1924972" cy="623677"/>
          </a:xfrm>
        </p:spPr>
        <p:txBody>
          <a:bodyPr/>
          <a:lstStyle/>
          <a:p>
            <a:r>
              <a:rPr lang="en-US" sz="3600" dirty="0"/>
              <a:t>OUTPUT</a:t>
            </a:r>
          </a:p>
        </p:txBody>
      </p:sp>
      <p:sp>
        <p:nvSpPr>
          <p:cNvPr id="4" name="Text Placeholder 3"/>
          <p:cNvSpPr>
            <a:spLocks noGrp="1"/>
          </p:cNvSpPr>
          <p:nvPr>
            <p:ph type="body" sz="half" idx="2"/>
          </p:nvPr>
        </p:nvSpPr>
        <p:spPr/>
        <p:txBody>
          <a:bodyPr/>
          <a:lstStyle/>
          <a:p>
            <a:endParaRPr lang="en-US" dirty="0"/>
          </a:p>
        </p:txBody>
      </p:sp>
      <p:pic>
        <p:nvPicPr>
          <p:cNvPr id="3" name="Picture Placeholder 2" descr="A screenshot of a computer&#10;&#10;Description automatically generated">
            <a:extLst>
              <a:ext uri="{FF2B5EF4-FFF2-40B4-BE49-F238E27FC236}">
                <a16:creationId xmlns:a16="http://schemas.microsoft.com/office/drawing/2014/main" id="{37A8859E-5B15-EDC6-9244-1466EA5B1A8F}"/>
              </a:ext>
            </a:extLst>
          </p:cNvPr>
          <p:cNvPicPr>
            <a:picLocks noGrp="1" noChangeAspect="1"/>
          </p:cNvPicPr>
          <p:nvPr>
            <p:ph type="pic" idx="1"/>
          </p:nvPr>
        </p:nvPicPr>
        <p:blipFill>
          <a:blip r:embed="rId2"/>
          <a:srcRect l="10571" r="10571"/>
          <a:stretch/>
        </p:blipFill>
        <p:spPr>
          <a:xfrm>
            <a:off x="1033" y="626874"/>
            <a:ext cx="4891974" cy="3495655"/>
          </a:xfrm>
        </p:spPr>
      </p:pic>
      <p:pic>
        <p:nvPicPr>
          <p:cNvPr id="5" name="Picture 4" descr="A screenshot of a computer&#10;&#10;Description automatically generated">
            <a:extLst>
              <a:ext uri="{FF2B5EF4-FFF2-40B4-BE49-F238E27FC236}">
                <a16:creationId xmlns:a16="http://schemas.microsoft.com/office/drawing/2014/main" id="{1DEA4902-C06C-657D-FB27-0953C1A2B7D1}"/>
              </a:ext>
            </a:extLst>
          </p:cNvPr>
          <p:cNvPicPr>
            <a:picLocks noChangeAspect="1"/>
          </p:cNvPicPr>
          <p:nvPr/>
        </p:nvPicPr>
        <p:blipFill>
          <a:blip r:embed="rId3"/>
          <a:stretch>
            <a:fillRect/>
          </a:stretch>
        </p:blipFill>
        <p:spPr>
          <a:xfrm>
            <a:off x="5946862" y="318604"/>
            <a:ext cx="6245848" cy="349910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40EE2B6-C7DB-ADB7-F93D-E62CA72297FC}"/>
              </a:ext>
            </a:extLst>
          </p:cNvPr>
          <p:cNvPicPr>
            <a:picLocks noChangeAspect="1"/>
          </p:cNvPicPr>
          <p:nvPr/>
        </p:nvPicPr>
        <p:blipFill>
          <a:blip r:embed="rId4"/>
          <a:stretch>
            <a:fillRect/>
          </a:stretch>
        </p:blipFill>
        <p:spPr>
          <a:xfrm>
            <a:off x="4896670" y="3809647"/>
            <a:ext cx="5344504" cy="3035836"/>
          </a:xfrm>
          <a:prstGeom prst="rect">
            <a:avLst/>
          </a:prstGeom>
        </p:spPr>
      </p:pic>
    </p:spTree>
    <p:extLst>
      <p:ext uri="{BB962C8B-B14F-4D97-AF65-F5344CB8AC3E}">
        <p14:creationId xmlns:p14="http://schemas.microsoft.com/office/powerpoint/2010/main" val="3359691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CONCLUSION</a:t>
            </a:r>
          </a:p>
        </p:txBody>
      </p:sp>
      <p:sp>
        <p:nvSpPr>
          <p:cNvPr id="14" name="Content Placeholder 13"/>
          <p:cNvSpPr>
            <a:spLocks noGrp="1"/>
          </p:cNvSpPr>
          <p:nvPr>
            <p:ph idx="1"/>
          </p:nvPr>
        </p:nvSpPr>
        <p:spPr/>
        <p:txBody>
          <a:bodyPr vert="horz" lIns="91440" tIns="45720" rIns="91440" bIns="45720" rtlCol="0" anchor="t">
            <a:normAutofit fontScale="92500" lnSpcReduction="10000"/>
          </a:bodyPr>
          <a:lstStyle/>
          <a:p>
            <a:pPr>
              <a:spcBef>
                <a:spcPts val="1200"/>
              </a:spcBef>
            </a:pPr>
            <a:r>
              <a:rPr lang="en-US" dirty="0">
                <a:solidFill>
                  <a:srgbClr val="ECECEC"/>
                </a:solidFill>
                <a:latin typeface="Calibri"/>
                <a:cs typeface="Calibri"/>
              </a:rPr>
              <a:t>In this breast cancer deep learning project, we employed advanced generative AI techniques, specifically Generative Adversarial Networks (GANs), to enhance the detection and diagnosis of breast cancer through mammography images. By leveraging the power of GANs for data augmentation, image enhancement, and semi-supervised learning, we aimed to improve the robustness and accuracy of our classification models</a:t>
            </a:r>
            <a:endParaRPr lang="en-US" dirty="0">
              <a:latin typeface="Calibri"/>
              <a:cs typeface="Calibri"/>
            </a:endParaRPr>
          </a:p>
          <a:p>
            <a:pPr>
              <a:spcBef>
                <a:spcPts val="1200"/>
              </a:spcBef>
            </a:pPr>
            <a:endParaRPr lang="en-US" dirty="0">
              <a:latin typeface="Calibri"/>
              <a:cs typeface="Calibri"/>
            </a:endParaRPr>
          </a:p>
          <a:p>
            <a:pPr>
              <a:spcBef>
                <a:spcPts val="1200"/>
              </a:spcBef>
            </a:pPr>
            <a:r>
              <a:rPr lang="en-US" dirty="0">
                <a:solidFill>
                  <a:srgbClr val="ECECEC"/>
                </a:solidFill>
                <a:latin typeface="Calibri"/>
                <a:cs typeface="Calibri"/>
              </a:rPr>
              <a:t>The project successfully demonstrated the potential of deep learning in assisting medical professionals in early detection, diagnosis, and prognosis prediction of breast cancer. Through the development and validation of deep learning models, we have made significant strides towards improving the efficiency and effectiveness of breast cancer screening and management.</a:t>
            </a:r>
            <a:endParaRPr lang="en-US" dirty="0">
              <a:latin typeface="Calibri"/>
              <a:cs typeface="Calibri"/>
            </a:endParaRPr>
          </a:p>
          <a:p>
            <a:endParaRPr lang="en-US" dirty="0"/>
          </a:p>
        </p:txBody>
      </p:sp>
    </p:spTree>
    <p:extLst>
      <p:ext uri="{BB962C8B-B14F-4D97-AF65-F5344CB8AC3E}">
        <p14:creationId xmlns:p14="http://schemas.microsoft.com/office/powerpoint/2010/main" val="1744316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REFERENCE</a:t>
            </a:r>
          </a:p>
        </p:txBody>
      </p:sp>
      <p:sp>
        <p:nvSpPr>
          <p:cNvPr id="14" name="Content Placeholder 13"/>
          <p:cNvSpPr>
            <a:spLocks noGrp="1"/>
          </p:cNvSpPr>
          <p:nvPr>
            <p:ph idx="1"/>
          </p:nvPr>
        </p:nvSpPr>
        <p:spPr/>
        <p:txBody>
          <a:bodyPr vert="horz" lIns="91440" tIns="45720" rIns="91440" bIns="45720" rtlCol="0" anchor="t">
            <a:normAutofit fontScale="92500" lnSpcReduction="10000"/>
          </a:bodyPr>
          <a:lstStyle/>
          <a:p>
            <a:r>
              <a:rPr lang="en-US" dirty="0">
                <a:solidFill>
                  <a:srgbClr val="ECECEC"/>
                </a:solidFill>
                <a:ea typeface="+mn-lt"/>
                <a:cs typeface="+mn-lt"/>
              </a:rPr>
              <a:t>Chollet, F. (2018). Deep Learning with Python. Manning Publications Co.</a:t>
            </a:r>
          </a:p>
          <a:p>
            <a:r>
              <a:rPr lang="en-US" dirty="0">
                <a:solidFill>
                  <a:srgbClr val="ECECEC"/>
                </a:solidFill>
                <a:ea typeface="+mn-lt"/>
                <a:cs typeface="+mn-lt"/>
              </a:rPr>
              <a:t>McKinney, W. (2018). Python for Data Analysis: Data Wrangling with Pandas, NumPy, and </a:t>
            </a:r>
            <a:r>
              <a:rPr lang="en-US" err="1">
                <a:solidFill>
                  <a:srgbClr val="ECECEC"/>
                </a:solidFill>
                <a:ea typeface="+mn-lt"/>
                <a:cs typeface="+mn-lt"/>
              </a:rPr>
              <a:t>IPython</a:t>
            </a:r>
            <a:r>
              <a:rPr lang="en-US" dirty="0">
                <a:solidFill>
                  <a:srgbClr val="ECECEC"/>
                </a:solidFill>
                <a:ea typeface="+mn-lt"/>
                <a:cs typeface="+mn-lt"/>
              </a:rPr>
              <a:t>. O'Reilly Media.</a:t>
            </a:r>
            <a:endParaRPr lang="en-US" dirty="0">
              <a:solidFill>
                <a:srgbClr val="ECECEC"/>
              </a:solidFill>
            </a:endParaRPr>
          </a:p>
          <a:p>
            <a:r>
              <a:rPr lang="en-US" dirty="0">
                <a:solidFill>
                  <a:srgbClr val="ECECEC"/>
                </a:solidFill>
                <a:ea typeface="+mn-lt"/>
                <a:cs typeface="+mn-lt"/>
              </a:rPr>
              <a:t>Hunter, J. D. (2007). Matplotlib: A 2D Graphics Environment. Computing in Science &amp; Engineering, 9(3), 90-95.</a:t>
            </a:r>
            <a:endParaRPr lang="en-US" dirty="0">
              <a:solidFill>
                <a:srgbClr val="ECECEC"/>
              </a:solidFill>
            </a:endParaRPr>
          </a:p>
          <a:p>
            <a:r>
              <a:rPr lang="en-US" err="1">
                <a:solidFill>
                  <a:srgbClr val="ECECEC"/>
                </a:solidFill>
                <a:ea typeface="+mn-lt"/>
                <a:cs typeface="+mn-lt"/>
              </a:rPr>
              <a:t>Keras</a:t>
            </a:r>
            <a:r>
              <a:rPr lang="en-US" dirty="0">
                <a:solidFill>
                  <a:srgbClr val="ECECEC"/>
                </a:solidFill>
                <a:ea typeface="+mn-lt"/>
                <a:cs typeface="+mn-lt"/>
              </a:rPr>
              <a:t> Documentation: </a:t>
            </a:r>
            <a:r>
              <a:rPr lang="en-US" dirty="0">
                <a:solidFill>
                  <a:srgbClr val="ECECEC"/>
                </a:solidFill>
                <a:ea typeface="+mn-lt"/>
                <a:cs typeface="+mn-lt"/>
                <a:hlinkClick r:id="rId2"/>
              </a:rPr>
              <a:t>https://keras.io/</a:t>
            </a:r>
            <a:endParaRPr lang="en-US">
              <a:solidFill>
                <a:srgbClr val="ECECEC"/>
              </a:solidFill>
            </a:endParaRPr>
          </a:p>
          <a:p>
            <a:r>
              <a:rPr lang="en-US">
                <a:solidFill>
                  <a:srgbClr val="ECECEC"/>
                </a:solidFill>
                <a:ea typeface="+mn-lt"/>
                <a:cs typeface="+mn-lt"/>
              </a:rPr>
              <a:t>Pandas Documentation: </a:t>
            </a:r>
            <a:r>
              <a:rPr lang="en-US" dirty="0">
                <a:solidFill>
                  <a:srgbClr val="ECECEC"/>
                </a:solidFill>
                <a:ea typeface="+mn-lt"/>
                <a:cs typeface="+mn-lt"/>
                <a:hlinkClick r:id="rId3"/>
              </a:rPr>
              <a:t>https://pandas.pydata.org/pandas-docs/stable/</a:t>
            </a:r>
            <a:endParaRPr lang="en-US">
              <a:solidFill>
                <a:srgbClr val="ECECEC"/>
              </a:solidFill>
            </a:endParaRPr>
          </a:p>
          <a:p>
            <a:r>
              <a:rPr lang="en-US" dirty="0">
                <a:solidFill>
                  <a:srgbClr val="ECECEC"/>
                </a:solidFill>
                <a:ea typeface="+mn-lt"/>
                <a:cs typeface="+mn-lt"/>
              </a:rPr>
              <a:t>Matplotlib Documentation: </a:t>
            </a:r>
            <a:r>
              <a:rPr lang="en-US" dirty="0">
                <a:solidFill>
                  <a:srgbClr val="ECECEC"/>
                </a:solidFill>
                <a:ea typeface="+mn-lt"/>
                <a:cs typeface="+mn-lt"/>
                <a:hlinkClick r:id="rId4"/>
              </a:rPr>
              <a:t>https://matplotlib.org/stable/contents.html</a:t>
            </a:r>
            <a:endParaRPr lang="en-US">
              <a:solidFill>
                <a:srgbClr val="ECECEC"/>
              </a:solidFill>
            </a:endParaRPr>
          </a:p>
          <a:p>
            <a:br>
              <a:rPr lang="en-US" dirty="0"/>
            </a:br>
            <a:endParaRPr lang="en-US" dirty="0"/>
          </a:p>
          <a:p>
            <a:pPr>
              <a:spcBef>
                <a:spcPts val="1200"/>
              </a:spcBef>
            </a:pPr>
            <a:endParaRPr lang="en-US" dirty="0">
              <a:solidFill>
                <a:srgbClr val="ECECEC"/>
              </a:solidFill>
              <a:latin typeface="Calibri"/>
              <a:cs typeface="Calibri"/>
            </a:endParaRPr>
          </a:p>
        </p:txBody>
      </p:sp>
    </p:spTree>
    <p:extLst>
      <p:ext uri="{BB962C8B-B14F-4D97-AF65-F5344CB8AC3E}">
        <p14:creationId xmlns:p14="http://schemas.microsoft.com/office/powerpoint/2010/main" val="2532296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OUTLINE</a:t>
            </a:r>
          </a:p>
        </p:txBody>
      </p:sp>
      <p:sp>
        <p:nvSpPr>
          <p:cNvPr id="14" name="Content Placeholder 13"/>
          <p:cNvSpPr>
            <a:spLocks noGrp="1"/>
          </p:cNvSpPr>
          <p:nvPr>
            <p:ph idx="1"/>
          </p:nvPr>
        </p:nvSpPr>
        <p:spPr/>
        <p:txBody>
          <a:bodyPr vert="horz" lIns="91440" tIns="45720" rIns="91440" bIns="45720" rtlCol="0" anchor="t">
            <a:normAutofit/>
          </a:bodyPr>
          <a:lstStyle/>
          <a:p>
            <a:r>
              <a:rPr lang="en-US" dirty="0"/>
              <a:t>PROBLEM STATEMENT</a:t>
            </a:r>
          </a:p>
          <a:p>
            <a:r>
              <a:rPr lang="en-US"/>
              <a:t>PROPOSED SOLUTION</a:t>
            </a:r>
            <a:endParaRPr lang="en-US" dirty="0"/>
          </a:p>
          <a:p>
            <a:r>
              <a:rPr lang="en-US"/>
              <a:t>SYSTEM DEVELOPMENT APPROACH</a:t>
            </a:r>
          </a:p>
          <a:p>
            <a:r>
              <a:rPr lang="en-US"/>
              <a:t>ALGORITHM AND DEPLOYMENT</a:t>
            </a:r>
          </a:p>
          <a:p>
            <a:r>
              <a:rPr lang="en-US" dirty="0"/>
              <a:t>RESULT </a:t>
            </a:r>
          </a:p>
          <a:p>
            <a:r>
              <a:rPr lang="en-US" dirty="0"/>
              <a:t>CONCLUSION</a:t>
            </a:r>
          </a:p>
          <a:p>
            <a:r>
              <a:rPr lang="en-US"/>
              <a:t>REFERENCES</a:t>
            </a:r>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PROBLEM STATEMENT</a:t>
            </a:r>
          </a:p>
        </p:txBody>
      </p:sp>
      <p:sp>
        <p:nvSpPr>
          <p:cNvPr id="4" name="Content Placeholder 3">
            <a:extLst>
              <a:ext uri="{FF2B5EF4-FFF2-40B4-BE49-F238E27FC236}">
                <a16:creationId xmlns:a16="http://schemas.microsoft.com/office/drawing/2014/main" id="{C3DC1FB3-4663-BE74-92A1-F1932AEB62F8}"/>
              </a:ext>
            </a:extLst>
          </p:cNvPr>
          <p:cNvSpPr>
            <a:spLocks noGrp="1"/>
          </p:cNvSpPr>
          <p:nvPr>
            <p:ph idx="1"/>
          </p:nvPr>
        </p:nvSpPr>
        <p:spPr>
          <a:xfrm>
            <a:off x="2354030" y="2271571"/>
            <a:ext cx="9144000" cy="4267200"/>
          </a:xfrm>
        </p:spPr>
        <p:txBody>
          <a:bodyPr vert="horz" lIns="91440" tIns="45720" rIns="91440" bIns="45720" rtlCol="0" anchor="t">
            <a:normAutofit/>
          </a:bodyPr>
          <a:lstStyle/>
          <a:p>
            <a:r>
              <a:rPr lang="en-US" sz="2800" dirty="0">
                <a:solidFill>
                  <a:srgbClr val="ECECEC"/>
                </a:solidFill>
                <a:ea typeface="+mn-lt"/>
                <a:cs typeface="+mn-lt"/>
              </a:rPr>
              <a:t>Breast cancer remains one of the most prevalent and deadly forms of cancer worldwide, affecting millions of women each year. While advancements in medical research and treatment have improved survival rates, early detection and accurate prognostic assessments remain critical in optimizing patient outcomes.</a:t>
            </a:r>
            <a:endParaRPr lang="en-US" sz="28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87" y="331033"/>
            <a:ext cx="9143998" cy="1020762"/>
          </a:xfrm>
        </p:spPr>
        <p:txBody>
          <a:bodyPr>
            <a:normAutofit/>
          </a:bodyPr>
          <a:lstStyle/>
          <a:p>
            <a:r>
              <a:rPr lang="en-US" sz="3600" dirty="0"/>
              <a:t>PROPOSED SOLUTION</a:t>
            </a:r>
          </a:p>
        </p:txBody>
      </p:sp>
      <p:sp>
        <p:nvSpPr>
          <p:cNvPr id="3" name="TextBox 2">
            <a:extLst>
              <a:ext uri="{FF2B5EF4-FFF2-40B4-BE49-F238E27FC236}">
                <a16:creationId xmlns:a16="http://schemas.microsoft.com/office/drawing/2014/main" id="{C076BB2C-9968-B626-4607-0BD59F4D2336}"/>
              </a:ext>
            </a:extLst>
          </p:cNvPr>
          <p:cNvSpPr txBox="1"/>
          <p:nvPr/>
        </p:nvSpPr>
        <p:spPr>
          <a:xfrm>
            <a:off x="1430315" y="1697461"/>
            <a:ext cx="10734928" cy="51367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b="1" dirty="0">
                <a:solidFill>
                  <a:srgbClr val="E3E3E3"/>
                </a:solidFill>
                <a:ea typeface="+mn-lt"/>
                <a:cs typeface="+mn-lt"/>
              </a:rPr>
              <a:t>Data Size:</a:t>
            </a:r>
            <a:r>
              <a:rPr lang="en-US" sz="2200" dirty="0">
                <a:solidFill>
                  <a:srgbClr val="E3E3E3"/>
                </a:solidFill>
                <a:ea typeface="+mn-lt"/>
                <a:cs typeface="+mn-lt"/>
              </a:rPr>
              <a:t> The Wisconsin Diagnostic Breast Cancer dataset is a good starting point, but it's relatively small. Consider using larger and more diverse datasets for improved model </a:t>
            </a:r>
            <a:r>
              <a:rPr lang="en-US" sz="2100" dirty="0">
                <a:solidFill>
                  <a:srgbClr val="E3E3E3"/>
                </a:solidFill>
                <a:ea typeface="+mn-lt"/>
                <a:cs typeface="+mn-lt"/>
              </a:rPr>
              <a:t>generalizability</a:t>
            </a:r>
            <a:r>
              <a:rPr lang="en-US" sz="2200" dirty="0">
                <a:solidFill>
                  <a:srgbClr val="E3E3E3"/>
                </a:solidFill>
                <a:ea typeface="+mn-lt"/>
                <a:cs typeface="+mn-lt"/>
              </a:rPr>
              <a:t>.</a:t>
            </a:r>
            <a:endParaRPr lang="en-US" sz="2200" dirty="0"/>
          </a:p>
          <a:p>
            <a:pPr marL="285750" indent="-285750">
              <a:buFont typeface="Arial"/>
              <a:buChar char="•"/>
            </a:pPr>
            <a:r>
              <a:rPr lang="en-US" sz="2200" b="1" dirty="0">
                <a:solidFill>
                  <a:srgbClr val="E3E3E3"/>
                </a:solidFill>
                <a:ea typeface="+mn-lt"/>
                <a:cs typeface="+mn-lt"/>
              </a:rPr>
              <a:t>Model Selection:</a:t>
            </a:r>
            <a:r>
              <a:rPr lang="en-US" sz="2200" dirty="0">
                <a:solidFill>
                  <a:srgbClr val="E3E3E3"/>
                </a:solidFill>
                <a:ea typeface="+mn-lt"/>
                <a:cs typeface="+mn-lt"/>
              </a:rPr>
              <a:t> Explore different neural network architectures beyond the basic sequential model. Convolutional Neural Networks (CNNs) might be particularly suitable if the dataset includes mammogram images.</a:t>
            </a:r>
            <a:endParaRPr lang="en-US" sz="2200" dirty="0"/>
          </a:p>
          <a:p>
            <a:pPr marL="285750" indent="-285750">
              <a:buFont typeface="Arial"/>
              <a:buChar char="•"/>
            </a:pPr>
            <a:r>
              <a:rPr lang="en-US" sz="2200" b="1" dirty="0">
                <a:solidFill>
                  <a:srgbClr val="E3E3E3"/>
                </a:solidFill>
                <a:ea typeface="+mn-lt"/>
                <a:cs typeface="+mn-lt"/>
              </a:rPr>
              <a:t>Hyperparameter Tuning:</a:t>
            </a:r>
            <a:r>
              <a:rPr lang="en-US" sz="2200" dirty="0">
                <a:solidFill>
                  <a:srgbClr val="E3E3E3"/>
                </a:solidFill>
                <a:ea typeface="+mn-lt"/>
                <a:cs typeface="+mn-lt"/>
              </a:rPr>
              <a:t> Experiment with different hyperparameters like the number of layers, neurons per layer, learning rate, and dropout rate to optimize model performance. Techniques like </a:t>
            </a:r>
            <a:r>
              <a:rPr lang="en-US" sz="2200" dirty="0" err="1">
                <a:solidFill>
                  <a:srgbClr val="E3E3E3"/>
                </a:solidFill>
                <a:ea typeface="+mn-lt"/>
                <a:cs typeface="+mn-lt"/>
              </a:rPr>
              <a:t>GridSearch</a:t>
            </a:r>
            <a:r>
              <a:rPr lang="en-US" sz="2200" dirty="0">
                <a:solidFill>
                  <a:srgbClr val="E3E3E3"/>
                </a:solidFill>
                <a:ea typeface="+mn-lt"/>
                <a:cs typeface="+mn-lt"/>
              </a:rPr>
              <a:t> csv can be used for systematic exploration.</a:t>
            </a:r>
            <a:endParaRPr lang="en-US" sz="2200"/>
          </a:p>
          <a:p>
            <a:pPr marL="285750" indent="-285750">
              <a:buFont typeface="Arial"/>
              <a:buChar char="•"/>
            </a:pPr>
            <a:r>
              <a:rPr lang="en-US" sz="2200" b="1" dirty="0">
                <a:solidFill>
                  <a:srgbClr val="E3E3E3"/>
                </a:solidFill>
                <a:ea typeface="+mn-lt"/>
                <a:cs typeface="+mn-lt"/>
              </a:rPr>
              <a:t>Evaluation Metrics:</a:t>
            </a:r>
            <a:r>
              <a:rPr lang="en-US" sz="2200" dirty="0">
                <a:solidFill>
                  <a:srgbClr val="E3E3E3"/>
                </a:solidFill>
                <a:ea typeface="+mn-lt"/>
                <a:cs typeface="+mn-lt"/>
              </a:rPr>
              <a:t> While accuracy is a common metric, consider using metrics like precision, recall, and F1-score to get a more comprehensive picture of the model's performance, especially for imbalanced datasets where one class (e.g., malignant) might be less frequent.</a:t>
            </a:r>
            <a:endParaRPr lang="en-US" sz="2200"/>
          </a:p>
          <a:p>
            <a:endParaRPr lang="en-US" sz="2200" b="1" dirty="0">
              <a:solidFill>
                <a:srgbClr val="E3E3E3"/>
              </a:solidFill>
            </a:endParaRPr>
          </a:p>
          <a:p>
            <a:pPr>
              <a:lnSpc>
                <a:spcPct val="90000"/>
              </a:lnSpc>
            </a:pPr>
            <a:endParaRPr lang="en-US" sz="2200" dirty="0">
              <a:solidFill>
                <a:srgbClr val="E3E3E3"/>
              </a:solidFill>
              <a:latin typeface="Google Sans"/>
            </a:endParaRP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29CE-9976-3FE3-B30A-4D29BB624252}"/>
              </a:ext>
            </a:extLst>
          </p:cNvPr>
          <p:cNvSpPr>
            <a:spLocks noGrp="1"/>
          </p:cNvSpPr>
          <p:nvPr>
            <p:ph type="title"/>
          </p:nvPr>
        </p:nvSpPr>
        <p:spPr/>
        <p:txBody>
          <a:bodyPr>
            <a:normAutofit/>
          </a:bodyPr>
          <a:lstStyle/>
          <a:p>
            <a:r>
              <a:rPr lang="en-US" sz="3600" dirty="0"/>
              <a:t>SYSTEM APPROACH</a:t>
            </a:r>
          </a:p>
        </p:txBody>
      </p:sp>
      <p:sp>
        <p:nvSpPr>
          <p:cNvPr id="3" name="TextBox 2">
            <a:extLst>
              <a:ext uri="{FF2B5EF4-FFF2-40B4-BE49-F238E27FC236}">
                <a16:creationId xmlns:a16="http://schemas.microsoft.com/office/drawing/2014/main" id="{C8546FE5-8515-46C9-BB62-B4F42FBADE4B}"/>
              </a:ext>
            </a:extLst>
          </p:cNvPr>
          <p:cNvSpPr txBox="1"/>
          <p:nvPr/>
        </p:nvSpPr>
        <p:spPr>
          <a:xfrm>
            <a:off x="2112418" y="1973799"/>
            <a:ext cx="8794489" cy="374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b="1" dirty="0">
                <a:solidFill>
                  <a:srgbClr val="E3E3E3"/>
                </a:solidFill>
                <a:latin typeface="Google Sans"/>
              </a:rPr>
              <a:t>Data Acquisition:</a:t>
            </a:r>
            <a:r>
              <a:rPr lang="en-US" sz="2400" dirty="0">
                <a:solidFill>
                  <a:srgbClr val="E3E3E3"/>
                </a:solidFill>
                <a:latin typeface="Google Sans"/>
              </a:rPr>
              <a:t> This involves defining the data source (e.g., medical databases, clinical trials). Considerations include data quality, format (structured vs. unstructured), and potential biases.</a:t>
            </a:r>
            <a:endParaRPr lang="en-US"/>
          </a:p>
          <a:p>
            <a:pPr marL="342900" indent="-342900">
              <a:lnSpc>
                <a:spcPct val="90000"/>
              </a:lnSpc>
              <a:buFont typeface="Arial"/>
              <a:buChar char="•"/>
            </a:pPr>
            <a:r>
              <a:rPr lang="en-US" sz="2400" b="1" dirty="0">
                <a:solidFill>
                  <a:srgbClr val="E3E3E3"/>
                </a:solidFill>
                <a:latin typeface="Google Sans"/>
              </a:rPr>
              <a:t>Data Preprocessing:</a:t>
            </a:r>
            <a:r>
              <a:rPr lang="en-US" sz="2400" dirty="0">
                <a:solidFill>
                  <a:srgbClr val="E3E3E3"/>
                </a:solidFill>
                <a:latin typeface="Google Sans"/>
              </a:rPr>
              <a:t> This includes cleaning the data (handling missing values, outliers), feature engineering (creating new features), and potentially data transformation (scaling, normalization).</a:t>
            </a:r>
          </a:p>
          <a:p>
            <a:pPr marL="342900" indent="-342900">
              <a:lnSpc>
                <a:spcPct val="90000"/>
              </a:lnSpc>
              <a:buFont typeface="Arial"/>
              <a:buChar char="•"/>
            </a:pPr>
            <a:r>
              <a:rPr lang="en-US" sz="2400" b="1" dirty="0">
                <a:solidFill>
                  <a:srgbClr val="E3E3E3"/>
                </a:solidFill>
                <a:latin typeface="Google Sans"/>
              </a:rPr>
              <a:t>Model Development:</a:t>
            </a:r>
            <a:r>
              <a:rPr lang="en-US" sz="2400" dirty="0">
                <a:solidFill>
                  <a:srgbClr val="E3E3E3"/>
                </a:solidFill>
                <a:latin typeface="Google Sans"/>
              </a:rPr>
              <a:t> This focuses on building the neural network model, including architecture selection, hyperparameter tuning, training on the prepared data, and monitoring performance metrics.</a:t>
            </a:r>
          </a:p>
        </p:txBody>
      </p:sp>
    </p:spTree>
    <p:extLst>
      <p:ext uri="{BB962C8B-B14F-4D97-AF65-F5344CB8AC3E}">
        <p14:creationId xmlns:p14="http://schemas.microsoft.com/office/powerpoint/2010/main" val="298850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8DB9-E6C9-7F1D-19F2-92EF0B962D05}"/>
              </a:ext>
            </a:extLst>
          </p:cNvPr>
          <p:cNvSpPr>
            <a:spLocks noGrp="1"/>
          </p:cNvSpPr>
          <p:nvPr>
            <p:ph type="title"/>
          </p:nvPr>
        </p:nvSpPr>
        <p:spPr>
          <a:xfrm>
            <a:off x="1226415" y="175946"/>
            <a:ext cx="9143998" cy="1020762"/>
          </a:xfrm>
        </p:spPr>
        <p:txBody>
          <a:bodyPr/>
          <a:lstStyle/>
          <a:p>
            <a:r>
              <a:rPr lang="en-US" sz="3600" dirty="0"/>
              <a:t>ALGORITHM</a:t>
            </a:r>
          </a:p>
        </p:txBody>
      </p:sp>
      <p:sp>
        <p:nvSpPr>
          <p:cNvPr id="5" name="TextBox 4">
            <a:extLst>
              <a:ext uri="{FF2B5EF4-FFF2-40B4-BE49-F238E27FC236}">
                <a16:creationId xmlns:a16="http://schemas.microsoft.com/office/drawing/2014/main" id="{5433E822-56F8-D1E3-80BE-801F9119853E}"/>
              </a:ext>
            </a:extLst>
          </p:cNvPr>
          <p:cNvSpPr txBox="1"/>
          <p:nvPr/>
        </p:nvSpPr>
        <p:spPr>
          <a:xfrm>
            <a:off x="734712" y="1677374"/>
            <a:ext cx="11741080" cy="4745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100" dirty="0">
                <a:solidFill>
                  <a:srgbClr val="ECECEC"/>
                </a:solidFill>
                <a:latin typeface="Söhne"/>
              </a:rPr>
              <a:t>*Data Splitting</a:t>
            </a:r>
            <a:endParaRPr lang="en-US" sz="2100" dirty="0"/>
          </a:p>
          <a:p>
            <a:pPr marL="0" lvl="1">
              <a:lnSpc>
                <a:spcPct val="90000"/>
              </a:lnSpc>
            </a:pPr>
            <a:r>
              <a:rPr lang="en-US" sz="2100" dirty="0">
                <a:solidFill>
                  <a:srgbClr val="ECECEC"/>
                </a:solidFill>
                <a:latin typeface="Söhne"/>
              </a:rPr>
              <a:t>  Divide the dataset into features (X) and target labels (y).</a:t>
            </a:r>
          </a:p>
          <a:p>
            <a:pPr marL="0" lvl="1">
              <a:lnSpc>
                <a:spcPct val="90000"/>
              </a:lnSpc>
            </a:pPr>
            <a:r>
              <a:rPr lang="en-US" sz="2100" dirty="0">
                <a:solidFill>
                  <a:srgbClr val="ECECEC"/>
                </a:solidFill>
                <a:latin typeface="Söhne"/>
              </a:rPr>
              <a:t>  Split the data into training and testing sets using </a:t>
            </a:r>
            <a:r>
              <a:rPr lang="en-US" sz="2100" dirty="0" err="1">
                <a:solidFill>
                  <a:srgbClr val="ECECEC"/>
                </a:solidFill>
                <a:latin typeface="Söhne"/>
              </a:rPr>
              <a:t>train_test_split</a:t>
            </a:r>
            <a:r>
              <a:rPr lang="en-US" sz="2100" dirty="0">
                <a:solidFill>
                  <a:srgbClr val="ECECEC"/>
                </a:solidFill>
                <a:latin typeface="Söhne"/>
              </a:rPr>
              <a:t>() function from              sklearn.model_selection.</a:t>
            </a:r>
          </a:p>
          <a:p>
            <a:pPr>
              <a:lnSpc>
                <a:spcPct val="90000"/>
              </a:lnSpc>
            </a:pPr>
            <a:r>
              <a:rPr lang="en-US" sz="2100" b="1" dirty="0">
                <a:solidFill>
                  <a:srgbClr val="ECECEC"/>
                </a:solidFill>
                <a:latin typeface="Söhne"/>
              </a:rPr>
              <a:t>*Feature Scaling</a:t>
            </a:r>
          </a:p>
          <a:p>
            <a:pPr marL="0" lvl="1">
              <a:lnSpc>
                <a:spcPct val="90000"/>
              </a:lnSpc>
            </a:pPr>
            <a:r>
              <a:rPr lang="en-US" sz="2100" dirty="0">
                <a:solidFill>
                  <a:srgbClr val="ECECEC"/>
                </a:solidFill>
                <a:latin typeface="Söhne"/>
              </a:rPr>
              <a:t>  Standardize the features using </a:t>
            </a:r>
            <a:r>
              <a:rPr lang="en-US" sz="2100" dirty="0" err="1">
                <a:solidFill>
                  <a:srgbClr val="ECECEC"/>
                </a:solidFill>
                <a:latin typeface="Söhne"/>
              </a:rPr>
              <a:t>StandardScaler</a:t>
            </a:r>
            <a:r>
              <a:rPr lang="en-US" sz="2100" dirty="0">
                <a:solidFill>
                  <a:srgbClr val="ECECEC"/>
                </a:solidFill>
                <a:latin typeface="Söhne"/>
              </a:rPr>
              <a:t>() from </a:t>
            </a:r>
            <a:r>
              <a:rPr lang="en-US" sz="2100" dirty="0" err="1">
                <a:solidFill>
                  <a:srgbClr val="ECECEC"/>
                </a:solidFill>
                <a:latin typeface="Söhne"/>
              </a:rPr>
              <a:t>sklearn.preprocessing</a:t>
            </a:r>
            <a:r>
              <a:rPr lang="en-US" sz="2100" dirty="0">
                <a:solidFill>
                  <a:srgbClr val="ECECEC"/>
                </a:solidFill>
                <a:latin typeface="Söhne"/>
              </a:rPr>
              <a:t>.</a:t>
            </a:r>
          </a:p>
          <a:p>
            <a:pPr>
              <a:lnSpc>
                <a:spcPct val="90000"/>
              </a:lnSpc>
            </a:pPr>
            <a:r>
              <a:rPr lang="en-US" sz="2100" dirty="0">
                <a:solidFill>
                  <a:srgbClr val="ECECEC"/>
                </a:solidFill>
                <a:latin typeface="Söhne"/>
              </a:rPr>
              <a:t>*Model Building:</a:t>
            </a:r>
          </a:p>
          <a:p>
            <a:pPr marL="0" lvl="1">
              <a:lnSpc>
                <a:spcPct val="90000"/>
              </a:lnSpc>
            </a:pPr>
            <a:r>
              <a:rPr lang="en-US" sz="2100" dirty="0">
                <a:solidFill>
                  <a:srgbClr val="ECECEC"/>
                </a:solidFill>
                <a:latin typeface="Söhne"/>
              </a:rPr>
              <a:t>  Initialize a Sequential model using Sequential() from </a:t>
            </a:r>
            <a:r>
              <a:rPr lang="en-US" sz="2100" dirty="0" err="1">
                <a:solidFill>
                  <a:srgbClr val="ECECEC"/>
                </a:solidFill>
                <a:latin typeface="Söhne"/>
              </a:rPr>
              <a:t>keras.models</a:t>
            </a:r>
            <a:r>
              <a:rPr lang="en-US" sz="2100" dirty="0">
                <a:solidFill>
                  <a:srgbClr val="ECECEC"/>
                </a:solidFill>
                <a:latin typeface="Söhne"/>
              </a:rPr>
              <a:t>.</a:t>
            </a:r>
          </a:p>
          <a:p>
            <a:pPr marL="0" lvl="1">
              <a:lnSpc>
                <a:spcPct val="90000"/>
              </a:lnSpc>
            </a:pPr>
            <a:r>
              <a:rPr lang="en-US" sz="2100" dirty="0">
                <a:solidFill>
                  <a:srgbClr val="ECECEC"/>
                </a:solidFill>
                <a:latin typeface="Söhne"/>
              </a:rPr>
              <a:t>  Add layers to the model using Dense() from </a:t>
            </a:r>
            <a:r>
              <a:rPr lang="en-US" sz="2100" dirty="0" err="1">
                <a:solidFill>
                  <a:srgbClr val="ECECEC"/>
                </a:solidFill>
                <a:latin typeface="Söhne"/>
              </a:rPr>
              <a:t>keras.layers</a:t>
            </a:r>
            <a:r>
              <a:rPr lang="en-US" sz="2100" dirty="0">
                <a:solidFill>
                  <a:srgbClr val="ECECEC"/>
                </a:solidFill>
                <a:latin typeface="Söhne"/>
              </a:rPr>
              <a:t>. Two hidden layers and one output layer    are  added with appropriate activation functions (</a:t>
            </a:r>
            <a:r>
              <a:rPr lang="en-US" sz="2100" dirty="0" err="1">
                <a:solidFill>
                  <a:srgbClr val="ECECEC"/>
                </a:solidFill>
                <a:latin typeface="Söhne"/>
              </a:rPr>
              <a:t>ReLU</a:t>
            </a:r>
            <a:r>
              <a:rPr lang="en-US" sz="2100" dirty="0">
                <a:solidFill>
                  <a:srgbClr val="ECECEC"/>
                </a:solidFill>
                <a:latin typeface="Söhne"/>
              </a:rPr>
              <a:t> for hidden layers     and  sigmoid  for  the  output layer).</a:t>
            </a:r>
          </a:p>
          <a:p>
            <a:pPr marL="0" lvl="1">
              <a:lnSpc>
                <a:spcPct val="90000"/>
              </a:lnSpc>
            </a:pPr>
            <a:r>
              <a:rPr lang="en-US" sz="2100" dirty="0">
                <a:solidFill>
                  <a:srgbClr val="ECECEC"/>
                </a:solidFill>
                <a:latin typeface="Söhne"/>
              </a:rPr>
              <a:t> Add dropout layers using Dropout() to prevent overfitting.</a:t>
            </a:r>
          </a:p>
          <a:p>
            <a:pPr marL="0" lvl="1">
              <a:lnSpc>
                <a:spcPct val="90000"/>
              </a:lnSpc>
            </a:pPr>
            <a:r>
              <a:rPr lang="en-US" sz="2100" b="1" dirty="0">
                <a:solidFill>
                  <a:srgbClr val="ECECEC"/>
                </a:solidFill>
                <a:latin typeface="Söhne"/>
              </a:rPr>
              <a:t>*Model Compilation</a:t>
            </a:r>
            <a:r>
              <a:rPr lang="en-US" sz="2100" dirty="0">
                <a:solidFill>
                  <a:srgbClr val="ECECEC"/>
                </a:solidFill>
                <a:latin typeface="Söhne"/>
              </a:rPr>
              <a:t>:</a:t>
            </a:r>
            <a:endParaRPr lang="en-US"/>
          </a:p>
          <a:p>
            <a:pPr marL="0" lvl="1">
              <a:lnSpc>
                <a:spcPct val="90000"/>
              </a:lnSpc>
            </a:pPr>
            <a:r>
              <a:rPr lang="en-US" sz="2100" dirty="0">
                <a:solidFill>
                  <a:srgbClr val="ECECEC"/>
                </a:solidFill>
                <a:latin typeface="Söhne"/>
              </a:rPr>
              <a:t> Compile the model using compile() method specifying optimizer, loss function, and evaluation       metrics.</a:t>
            </a:r>
          </a:p>
          <a:p>
            <a:pPr>
              <a:lnSpc>
                <a:spcPct val="90000"/>
              </a:lnSpc>
            </a:pPr>
            <a:r>
              <a:rPr lang="en-US" sz="2100" dirty="0">
                <a:solidFill>
                  <a:srgbClr val="ECECEC"/>
                </a:solidFill>
                <a:latin typeface="Söhne"/>
              </a:rPr>
              <a:t>*</a:t>
            </a:r>
            <a:r>
              <a:rPr lang="en-US" sz="2100" b="1" dirty="0">
                <a:solidFill>
                  <a:srgbClr val="ECECEC"/>
                </a:solidFill>
                <a:latin typeface="Söhne"/>
              </a:rPr>
              <a:t>Model Training:</a:t>
            </a:r>
          </a:p>
          <a:p>
            <a:pPr marL="0" lvl="1">
              <a:lnSpc>
                <a:spcPct val="90000"/>
              </a:lnSpc>
            </a:pPr>
            <a:r>
              <a:rPr lang="en-US" sz="2100" dirty="0">
                <a:solidFill>
                  <a:srgbClr val="ECECEC"/>
                </a:solidFill>
                <a:latin typeface="Söhne"/>
              </a:rPr>
              <a:t>  Train the model on the training data using fit() method. Specify the number of epochs and batch size.</a:t>
            </a:r>
          </a:p>
        </p:txBody>
      </p:sp>
    </p:spTree>
    <p:extLst>
      <p:ext uri="{BB962C8B-B14F-4D97-AF65-F5344CB8AC3E}">
        <p14:creationId xmlns:p14="http://schemas.microsoft.com/office/powerpoint/2010/main" val="229562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3AA6-F0C8-E8D7-5E5B-B944909197F1}"/>
              </a:ext>
            </a:extLst>
          </p:cNvPr>
          <p:cNvSpPr>
            <a:spLocks noGrp="1"/>
          </p:cNvSpPr>
          <p:nvPr>
            <p:ph type="title"/>
          </p:nvPr>
        </p:nvSpPr>
        <p:spPr/>
        <p:txBody>
          <a:bodyPr/>
          <a:lstStyle/>
          <a:p>
            <a:r>
              <a:rPr lang="en-US" sz="3600" dirty="0"/>
              <a:t>DEPLOYMENT</a:t>
            </a:r>
            <a:endParaRPr lang="en-US" dirty="0"/>
          </a:p>
        </p:txBody>
      </p:sp>
      <p:sp>
        <p:nvSpPr>
          <p:cNvPr id="3" name="TextBox 2">
            <a:extLst>
              <a:ext uri="{FF2B5EF4-FFF2-40B4-BE49-F238E27FC236}">
                <a16:creationId xmlns:a16="http://schemas.microsoft.com/office/drawing/2014/main" id="{FB44F160-56B1-1362-FDB3-A283E73106DD}"/>
              </a:ext>
            </a:extLst>
          </p:cNvPr>
          <p:cNvSpPr txBox="1"/>
          <p:nvPr/>
        </p:nvSpPr>
        <p:spPr>
          <a:xfrm>
            <a:off x="1790422" y="1683189"/>
            <a:ext cx="8866359" cy="44873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500" b="1" dirty="0">
                <a:solidFill>
                  <a:srgbClr val="E3E3E3"/>
                </a:solidFill>
                <a:latin typeface="Google Sans"/>
              </a:rPr>
              <a:t>Exploratory Data Analysis (EDA):</a:t>
            </a:r>
          </a:p>
          <a:p>
            <a:pPr marL="228600" indent="-228600">
              <a:lnSpc>
                <a:spcPct val="90000"/>
              </a:lnSpc>
              <a:buFont typeface=""/>
              <a:buChar char="•"/>
            </a:pPr>
            <a:r>
              <a:rPr lang="en-US" sz="2400" dirty="0">
                <a:solidFill>
                  <a:srgbClr val="E3E3E3"/>
                </a:solidFill>
                <a:latin typeface="Google Sans"/>
              </a:rPr>
              <a:t>This section explores the data using various techniques:</a:t>
            </a:r>
          </a:p>
          <a:p>
            <a:pPr marL="228600" lvl="1" indent="-228600">
              <a:lnSpc>
                <a:spcPct val="90000"/>
              </a:lnSpc>
              <a:buFont typeface=""/>
              <a:buChar char="•"/>
            </a:pPr>
            <a:r>
              <a:rPr lang="en-US" sz="2400" dirty="0">
                <a:solidFill>
                  <a:srgbClr val="E3E3E3"/>
                </a:solidFill>
                <a:latin typeface="Google Sans"/>
              </a:rPr>
              <a:t>Checking the data shape (</a:t>
            </a:r>
            <a:r>
              <a:rPr lang="en-US" sz="2400" err="1">
                <a:solidFill>
                  <a:srgbClr val="E3E3E3"/>
                </a:solidFill>
                <a:latin typeface="Google Sans"/>
              </a:rPr>
              <a:t>data.head</a:t>
            </a:r>
            <a:r>
              <a:rPr lang="en-US" sz="2400" dirty="0">
                <a:solidFill>
                  <a:srgbClr val="E3E3E3"/>
                </a:solidFill>
                <a:latin typeface="Google Sans"/>
              </a:rPr>
              <a:t>())</a:t>
            </a:r>
          </a:p>
          <a:p>
            <a:pPr marL="228600" lvl="1" indent="-228600">
              <a:lnSpc>
                <a:spcPct val="90000"/>
              </a:lnSpc>
              <a:buFont typeface=""/>
              <a:buChar char="•"/>
            </a:pPr>
            <a:r>
              <a:rPr lang="en-US" sz="2400" dirty="0">
                <a:solidFill>
                  <a:srgbClr val="E3E3E3"/>
                </a:solidFill>
                <a:latin typeface="Google Sans"/>
              </a:rPr>
              <a:t>Analyzing data distribution with histograms (</a:t>
            </a:r>
            <a:r>
              <a:rPr lang="en-US" sz="2400" err="1">
                <a:solidFill>
                  <a:srgbClr val="E3E3E3"/>
                </a:solidFill>
                <a:latin typeface="Google Sans"/>
              </a:rPr>
              <a:t>sns.distplot</a:t>
            </a:r>
            <a:r>
              <a:rPr lang="en-US" sz="2400" dirty="0">
                <a:solidFill>
                  <a:srgbClr val="E3E3E3"/>
                </a:solidFill>
                <a:latin typeface="Google Sans"/>
              </a:rPr>
              <a:t>) and kernel density plots (</a:t>
            </a:r>
            <a:r>
              <a:rPr lang="en-US" sz="2400" err="1">
                <a:solidFill>
                  <a:srgbClr val="E3E3E3"/>
                </a:solidFill>
                <a:latin typeface="Google Sans"/>
              </a:rPr>
              <a:t>sns.kdeplot</a:t>
            </a:r>
            <a:r>
              <a:rPr lang="en-US" sz="2400" dirty="0">
                <a:solidFill>
                  <a:srgbClr val="E3E3E3"/>
                </a:solidFill>
                <a:latin typeface="Google Sans"/>
              </a:rPr>
              <a:t>)</a:t>
            </a:r>
          </a:p>
          <a:p>
            <a:pPr marL="228600" lvl="1" indent="-228600">
              <a:lnSpc>
                <a:spcPct val="90000"/>
              </a:lnSpc>
              <a:buFont typeface=""/>
              <a:buChar char="•"/>
            </a:pPr>
            <a:r>
              <a:rPr lang="en-US" sz="2400" dirty="0">
                <a:solidFill>
                  <a:srgbClr val="E3E3E3"/>
                </a:solidFill>
                <a:latin typeface="Google Sans"/>
              </a:rPr>
              <a:t>Checking for missing values (</a:t>
            </a:r>
            <a:r>
              <a:rPr lang="en-US" sz="2400" err="1">
                <a:solidFill>
                  <a:srgbClr val="E3E3E3"/>
                </a:solidFill>
                <a:latin typeface="Google Sans"/>
              </a:rPr>
              <a:t>sns.heatmap</a:t>
            </a:r>
            <a:r>
              <a:rPr lang="en-US" sz="2400" dirty="0">
                <a:solidFill>
                  <a:srgbClr val="E3E3E3"/>
                </a:solidFill>
                <a:latin typeface="Google Sans"/>
              </a:rPr>
              <a:t>)</a:t>
            </a:r>
          </a:p>
          <a:p>
            <a:pPr>
              <a:lnSpc>
                <a:spcPct val="90000"/>
              </a:lnSpc>
            </a:pPr>
            <a:r>
              <a:rPr lang="en-US" sz="2500" b="1" dirty="0">
                <a:solidFill>
                  <a:srgbClr val="E3E3E3"/>
                </a:solidFill>
                <a:latin typeface="Google Sans"/>
              </a:rPr>
              <a:t>Data Preprocessing:</a:t>
            </a:r>
          </a:p>
          <a:p>
            <a:pPr>
              <a:lnSpc>
                <a:spcPct val="90000"/>
              </a:lnSpc>
              <a:buFont typeface=""/>
              <a:buChar char="•"/>
            </a:pPr>
            <a:r>
              <a:rPr lang="en-US" sz="2400" dirty="0">
                <a:solidFill>
                  <a:srgbClr val="E3E3E3"/>
                </a:solidFill>
                <a:latin typeface="Google Sans"/>
              </a:rPr>
              <a:t>Splitting the data into features (X) and target variables (y).</a:t>
            </a:r>
          </a:p>
          <a:p>
            <a:pPr>
              <a:lnSpc>
                <a:spcPct val="90000"/>
              </a:lnSpc>
              <a:buFont typeface=""/>
              <a:buChar char="•"/>
            </a:pPr>
            <a:r>
              <a:rPr lang="en-US" sz="2400" dirty="0">
                <a:solidFill>
                  <a:srgbClr val="E3E3E3"/>
                </a:solidFill>
                <a:latin typeface="Google Sans"/>
              </a:rPr>
              <a:t>Splitting data further into training and testing sets (</a:t>
            </a:r>
            <a:r>
              <a:rPr lang="en-US" sz="2400" err="1">
                <a:solidFill>
                  <a:srgbClr val="E3E3E3"/>
                </a:solidFill>
                <a:latin typeface="Google Sans"/>
              </a:rPr>
              <a:t>train_test_split</a:t>
            </a:r>
            <a:r>
              <a:rPr lang="en-US" sz="2400" dirty="0">
                <a:solidFill>
                  <a:srgbClr val="E3E3E3"/>
                </a:solidFill>
                <a:latin typeface="Google Sans"/>
              </a:rPr>
              <a:t>).</a:t>
            </a:r>
          </a:p>
          <a:p>
            <a:pPr>
              <a:lnSpc>
                <a:spcPct val="90000"/>
              </a:lnSpc>
              <a:buFont typeface=""/>
              <a:buChar char="•"/>
            </a:pPr>
            <a:r>
              <a:rPr lang="en-US" sz="2400" dirty="0">
                <a:solidFill>
                  <a:srgbClr val="E3E3E3"/>
                </a:solidFill>
                <a:latin typeface="Google Sans"/>
              </a:rPr>
              <a:t>Feature scaling (</a:t>
            </a:r>
            <a:r>
              <a:rPr lang="en-US" sz="2400" err="1">
                <a:solidFill>
                  <a:srgbClr val="E3E3E3"/>
                </a:solidFill>
                <a:latin typeface="Google Sans"/>
              </a:rPr>
              <a:t>StandardScaler</a:t>
            </a:r>
            <a:r>
              <a:rPr lang="en-US" sz="2400" dirty="0">
                <a:solidFill>
                  <a:srgbClr val="E3E3E3"/>
                </a:solidFill>
                <a:latin typeface="Google Sans"/>
              </a:rPr>
              <a:t>) to normalize the features for better training.</a:t>
            </a:r>
          </a:p>
          <a:p>
            <a:endParaRPr lang="en-US" sz="2400" b="1" dirty="0">
              <a:solidFill>
                <a:srgbClr val="E3E3E3"/>
              </a:solidFill>
              <a:latin typeface="Corbel"/>
            </a:endParaRPr>
          </a:p>
          <a:p>
            <a:endParaRPr lang="en-US" sz="2400" dirty="0">
              <a:solidFill>
                <a:srgbClr val="E3E3E3"/>
              </a:solidFill>
              <a:latin typeface="Corbel"/>
            </a:endParaRPr>
          </a:p>
        </p:txBody>
      </p:sp>
    </p:spTree>
    <p:extLst>
      <p:ext uri="{BB962C8B-B14F-4D97-AF65-F5344CB8AC3E}">
        <p14:creationId xmlns:p14="http://schemas.microsoft.com/office/powerpoint/2010/main" val="178244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16C1-6DAB-F9BA-50C5-1F199489E79C}"/>
              </a:ext>
            </a:extLst>
          </p:cNvPr>
          <p:cNvSpPr>
            <a:spLocks noGrp="1"/>
          </p:cNvSpPr>
          <p:nvPr>
            <p:ph type="title"/>
          </p:nvPr>
        </p:nvSpPr>
        <p:spPr/>
        <p:txBody>
          <a:bodyPr>
            <a:normAutofit/>
          </a:bodyPr>
          <a:lstStyle/>
          <a:p>
            <a:r>
              <a:rPr lang="en-US" sz="3600" b="1" dirty="0"/>
              <a:t>RESULTS</a:t>
            </a:r>
          </a:p>
        </p:txBody>
      </p:sp>
      <p:sp>
        <p:nvSpPr>
          <p:cNvPr id="3" name="TextBox 2">
            <a:extLst>
              <a:ext uri="{FF2B5EF4-FFF2-40B4-BE49-F238E27FC236}">
                <a16:creationId xmlns:a16="http://schemas.microsoft.com/office/drawing/2014/main" id="{A56B9A87-CC80-1764-F15D-CC608DF60398}"/>
              </a:ext>
            </a:extLst>
          </p:cNvPr>
          <p:cNvSpPr txBox="1"/>
          <p:nvPr/>
        </p:nvSpPr>
        <p:spPr>
          <a:xfrm>
            <a:off x="1523204" y="1677723"/>
            <a:ext cx="3778100" cy="430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buFont typeface="Arial"/>
              <a:buChar char="•"/>
            </a:pPr>
            <a:r>
              <a:rPr lang="en-US" sz="1900" dirty="0">
                <a:solidFill>
                  <a:srgbClr val="E3E3E3"/>
                </a:solidFill>
                <a:latin typeface="Google Sans"/>
                <a:cs typeface="Arial"/>
              </a:rPr>
              <a:t>Complete blood count (CBC) measures the number of red blood cells, white blood cells, and platelets in your blood.</a:t>
            </a:r>
            <a:r>
              <a:rPr lang="en-US" sz="1900" dirty="0">
                <a:latin typeface="Google Sans"/>
                <a:cs typeface="Arial"/>
              </a:rPr>
              <a:t>​</a:t>
            </a:r>
            <a:endParaRPr lang="en-US" sz="1900" dirty="0"/>
          </a:p>
          <a:p>
            <a:pPr marL="228600" indent="-228600">
              <a:lnSpc>
                <a:spcPct val="90000"/>
              </a:lnSpc>
              <a:buFont typeface="Arial"/>
              <a:buChar char="•"/>
            </a:pPr>
            <a:r>
              <a:rPr lang="en-US" sz="1900" dirty="0">
                <a:solidFill>
                  <a:srgbClr val="E3E3E3"/>
                </a:solidFill>
                <a:latin typeface="Google Sans"/>
                <a:cs typeface="Arial"/>
              </a:rPr>
              <a:t>Blood smear examines the size, shape, and maturity of your blood cells under a microscope.</a:t>
            </a:r>
            <a:r>
              <a:rPr lang="en-US" sz="1900" dirty="0">
                <a:latin typeface="Google Sans"/>
                <a:cs typeface="Arial"/>
              </a:rPr>
              <a:t>​</a:t>
            </a:r>
          </a:p>
          <a:p>
            <a:pPr marL="228600" indent="-228600">
              <a:lnSpc>
                <a:spcPct val="90000"/>
              </a:lnSpc>
              <a:buFont typeface=""/>
              <a:buChar char="•"/>
            </a:pPr>
            <a:r>
              <a:rPr lang="en-US" sz="1900" dirty="0">
                <a:solidFill>
                  <a:srgbClr val="E3E3E3"/>
                </a:solidFill>
                <a:latin typeface="Google Sans"/>
                <a:cs typeface="Arial"/>
              </a:rPr>
              <a:t>Flow cytometry uses antibodies to identify specific proteins on the surface of your blood cells.</a:t>
            </a:r>
            <a:r>
              <a:rPr lang="en-US" sz="1900" dirty="0">
                <a:latin typeface="Google Sans"/>
                <a:cs typeface="Arial"/>
              </a:rPr>
              <a:t>​</a:t>
            </a:r>
          </a:p>
          <a:p>
            <a:pPr marL="228600" indent="-228600">
              <a:lnSpc>
                <a:spcPct val="90000"/>
              </a:lnSpc>
              <a:buFont typeface="Arial"/>
              <a:buChar char="•"/>
            </a:pPr>
            <a:r>
              <a:rPr lang="en-US" sz="1900" dirty="0">
                <a:solidFill>
                  <a:srgbClr val="E3E3E3"/>
                </a:solidFill>
                <a:latin typeface="Google Sans"/>
                <a:cs typeface="Arial"/>
              </a:rPr>
              <a:t>Cytogenetic testing analyzes your chromosomes for abnormalities.</a:t>
            </a:r>
            <a:r>
              <a:rPr lang="en-US" sz="1900" dirty="0">
                <a:latin typeface="Google Sans"/>
                <a:cs typeface="Arial"/>
              </a:rPr>
              <a:t>​</a:t>
            </a:r>
          </a:p>
          <a:p>
            <a:pPr marL="228600" indent="-228600">
              <a:lnSpc>
                <a:spcPct val="90000"/>
              </a:lnSpc>
              <a:buFont typeface="Arial"/>
              <a:buChar char="•"/>
            </a:pPr>
            <a:r>
              <a:rPr lang="en-US" sz="1900" dirty="0">
                <a:solidFill>
                  <a:srgbClr val="E3E3E3"/>
                </a:solidFill>
                <a:latin typeface="Google Sans"/>
                <a:cs typeface="Arial"/>
              </a:rPr>
              <a:t>Molecular testing looks for specific gene mutations that can cause blood cancer.</a:t>
            </a:r>
            <a:r>
              <a:rPr lang="en-US" sz="1900" dirty="0">
                <a:latin typeface="Google Sans"/>
                <a:cs typeface="Arial"/>
              </a:rPr>
              <a:t>​</a:t>
            </a:r>
          </a:p>
        </p:txBody>
      </p:sp>
    </p:spTree>
    <p:extLst>
      <p:ext uri="{BB962C8B-B14F-4D97-AF65-F5344CB8AC3E}">
        <p14:creationId xmlns:p14="http://schemas.microsoft.com/office/powerpoint/2010/main" val="140291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OUTPUT</a:t>
            </a:r>
          </a:p>
        </p:txBody>
      </p:sp>
      <p:sp>
        <p:nvSpPr>
          <p:cNvPr id="4" name="Text Placeholder 3"/>
          <p:cNvSpPr>
            <a:spLocks noGrp="1"/>
          </p:cNvSpPr>
          <p:nvPr>
            <p:ph type="body" sz="half" idx="2"/>
          </p:nvPr>
        </p:nvSpPr>
        <p:spPr/>
        <p:txBody>
          <a:bodyPr/>
          <a:lstStyle/>
          <a:p>
            <a:endParaRPr lang="en-US" dirty="0"/>
          </a:p>
        </p:txBody>
      </p:sp>
      <p:pic>
        <p:nvPicPr>
          <p:cNvPr id="8" name="Picture Placeholder 7" descr="A screenshot of a computer&#10;&#10;Description automatically generated">
            <a:extLst>
              <a:ext uri="{FF2B5EF4-FFF2-40B4-BE49-F238E27FC236}">
                <a16:creationId xmlns:a16="http://schemas.microsoft.com/office/drawing/2014/main" id="{720E9403-C7E8-8510-B5B0-8A27DD6BE987}"/>
              </a:ext>
            </a:extLst>
          </p:cNvPr>
          <p:cNvPicPr>
            <a:picLocks noGrp="1" noChangeAspect="1"/>
          </p:cNvPicPr>
          <p:nvPr>
            <p:ph type="pic" idx="1"/>
          </p:nvPr>
        </p:nvPicPr>
        <p:blipFill>
          <a:blip r:embed="rId2"/>
          <a:srcRect l="10571" r="10571"/>
          <a:stretch/>
        </p:blipFill>
        <p:spPr>
          <a:xfrm>
            <a:off x="125072" y="1665185"/>
            <a:ext cx="5964641" cy="4488172"/>
          </a:xfrm>
        </p:spPr>
      </p:pic>
      <p:pic>
        <p:nvPicPr>
          <p:cNvPr id="9" name="Picture 8" descr="A screen shot of a computer&#10;&#10;Description automatically generated">
            <a:extLst>
              <a:ext uri="{FF2B5EF4-FFF2-40B4-BE49-F238E27FC236}">
                <a16:creationId xmlns:a16="http://schemas.microsoft.com/office/drawing/2014/main" id="{FD58D92E-1593-2901-D4EB-DAD948B84E92}"/>
              </a:ext>
            </a:extLst>
          </p:cNvPr>
          <p:cNvPicPr>
            <a:picLocks noChangeAspect="1"/>
          </p:cNvPicPr>
          <p:nvPr/>
        </p:nvPicPr>
        <p:blipFill>
          <a:blip r:embed="rId3"/>
          <a:stretch>
            <a:fillRect/>
          </a:stretch>
        </p:blipFill>
        <p:spPr>
          <a:xfrm>
            <a:off x="6112246" y="1658768"/>
            <a:ext cx="6097001" cy="4632450"/>
          </a:xfrm>
          <a:prstGeom prst="rect">
            <a:avLst/>
          </a:prstGeo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BREAST CANCER DEEP LEARNING  </vt:lpstr>
      <vt:lpstr>OUTLINE</vt:lpstr>
      <vt:lpstr>PROBLEM STATEMENT</vt:lpstr>
      <vt:lpstr>PROPOSED SOLUTION</vt:lpstr>
      <vt:lpstr>SYSTEM APPROACH</vt:lpstr>
      <vt:lpstr>ALGORITHM</vt:lpstr>
      <vt:lpstr>DEPLOYMENT</vt:lpstr>
      <vt:lpstr>RESULTS</vt:lpstr>
      <vt:lpstr>OUTPUT</vt:lpstr>
      <vt:lpstr>OUTPUT</vt:lpstr>
      <vt:lpstr>OUTPUT</vt:lpstr>
      <vt:lpstr>OUTPUT</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428</cp:revision>
  <dcterms:created xsi:type="dcterms:W3CDTF">2024-04-05T10:38:24Z</dcterms:created>
  <dcterms:modified xsi:type="dcterms:W3CDTF">2024-04-05T18:11:25Z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