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5143500" cy="9144000" type="screen16x9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presProps" Target="presProps.xml"/>
  <Relationship Id="rId11" Type="http://schemas.openxmlformats.org/officeDocument/2006/relationships/viewProps" Target="viewProps.xml"/>
  <Relationship Id="rId12" Type="http://schemas.openxmlformats.org/officeDocument/2006/relationships/tableStyles" Target="tableStyles.xml"/>
</Relationships>
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5715000" cy="2857500"/>
          <a:chOff x="0" y="0"/>
          <a:chExt cx="5715000" cy="285750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2857500" cy="1428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"/>
          <p:cNvSpPr>
            <a:spLocks noGrp="1"/>
          </p:cNvSpPr>
          <p:nvPr>
            <p:ph type="body" idx="1"/>
          </p:nvPr>
        </p:nvSpPr>
        <p:spPr>
          <a:xfrm>
            <a:off x="0" y="1428750"/>
            <a:ext cx="5486400" cy="3600450"/>
          </a:xfrm>
          <a:prstGeom prst="rect">
            <a:avLst/>
          </a:prstGeom>
        </p:spPr>
        <p:txBody>
          <a:bodyPr/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Speaker Notes:]]></a:t>
            </a:r>
          </a:p>
          <a:p>
            <a:pPr algn="l" fontAlgn="base" marL="0" marR="0" indent="0" lvl="0">
              <a:lnSpc>
                <a:spcPct val="100%"/>
              </a:lnSpc>
            </a:pPr>
            <a:r>
              <a:rPr lang="en-US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Hello bai may seem like a simple term, but it has a rich cultural significance that we will explore in the following slides.]]></a:t>
            </a: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5715000" cy="2857500"/>
          <a:chOff x="0" y="0"/>
          <a:chExt cx="5715000" cy="285750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2857500" cy="1428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"/>
          <p:cNvSpPr>
            <a:spLocks noGrp="1"/>
          </p:cNvSpPr>
          <p:nvPr>
            <p:ph type="body" idx="1"/>
          </p:nvPr>
        </p:nvSpPr>
        <p:spPr>
          <a:xfrm>
            <a:off x="0" y="1428750"/>
            <a:ext cx="5486400" cy="3600450"/>
          </a:xfrm>
          <a:prstGeom prst="rect">
            <a:avLst/>
          </a:prstGeom>
        </p:spPr>
        <p:txBody>
          <a:bodyPr/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Speaker Notes:]]></a:t>
            </a:r>
          </a:p>
          <a:p>
            <a:pPr algn="l" fontAlgn="base" marL="0" marR="0" indent="0" lvl="0">
              <a:lnSpc>
                <a:spcPct val="100%"/>
              </a:lnSpc>
            </a:pPr>
            <a:r>
              <a:rPr lang="en-US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Understanding the origins of hello bai helps us appreciate its cultural significance and its evolution over time.]]></a:t>
            </a: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5715000" cy="2857500"/>
          <a:chOff x="0" y="0"/>
          <a:chExt cx="5715000" cy="285750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2857500" cy="1428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"/>
          <p:cNvSpPr>
            <a:spLocks noGrp="1"/>
          </p:cNvSpPr>
          <p:nvPr>
            <p:ph type="body" idx="1"/>
          </p:nvPr>
        </p:nvSpPr>
        <p:spPr>
          <a:xfrm>
            <a:off x="0" y="1428750"/>
            <a:ext cx="5486400" cy="3600450"/>
          </a:xfrm>
          <a:prstGeom prst="rect">
            <a:avLst/>
          </a:prstGeom>
        </p:spPr>
        <p:txBody>
          <a:bodyPr/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Speaker Notes:]]></a:t>
            </a:r>
          </a:p>
          <a:p>
            <a:pPr algn="l" fontAlgn="base" marL="0" marR="0" indent="0" lvl="0">
              <a:lnSpc>
                <a:spcPct val="100%"/>
              </a:lnSpc>
            </a:pPr>
            <a:r>
              <a:rPr lang="en-US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he cultural significance of hello bai is a testament to the power of online communities to create and shape cultural phenomena.]]></a:t>
            </a: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5715000" cy="2857500"/>
          <a:chOff x="0" y="0"/>
          <a:chExt cx="5715000" cy="285750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2857500" cy="1428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"/>
          <p:cNvSpPr>
            <a:spLocks noGrp="1"/>
          </p:cNvSpPr>
          <p:nvPr>
            <p:ph type="body" idx="1"/>
          </p:nvPr>
        </p:nvSpPr>
        <p:spPr>
          <a:xfrm>
            <a:off x="0" y="1428750"/>
            <a:ext cx="5486400" cy="3600450"/>
          </a:xfrm>
          <a:prstGeom prst="rect">
            <a:avLst/>
          </a:prstGeom>
        </p:spPr>
        <p:txBody>
          <a:bodyPr/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Speaker Notes:]]></a:t>
            </a:r>
          </a:p>
          <a:p>
            <a:pPr algn="l" fontAlgn="base" marL="0" marR="0" indent="0" lvl="0">
              <a:lnSpc>
                <a:spcPct val="100%"/>
              </a:lnSpc>
            </a:pPr>
            <a:r>
              <a:rPr lang="en-US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he widespread use of hello bai in online communities highlights its importance in shaping online culture and communication.]]></a:t>
            </a: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5715000" cy="2857500"/>
          <a:chOff x="0" y="0"/>
          <a:chExt cx="5715000" cy="285750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2857500" cy="1428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"/>
          <p:cNvSpPr>
            <a:spLocks noGrp="1"/>
          </p:cNvSpPr>
          <p:nvPr>
            <p:ph type="body" idx="1"/>
          </p:nvPr>
        </p:nvSpPr>
        <p:spPr>
          <a:xfrm>
            <a:off x="0" y="1428750"/>
            <a:ext cx="5486400" cy="3600450"/>
          </a:xfrm>
          <a:prstGeom prst="rect">
            <a:avLst/>
          </a:prstGeom>
        </p:spPr>
        <p:txBody>
          <a:bodyPr/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Speaker Notes:]]></a:t>
            </a:r>
          </a:p>
          <a:p>
            <a:pPr algn="l" fontAlgn="base" marL="0" marR="0" indent="0" lvl="0">
              <a:lnSpc>
                <a:spcPct val="100%"/>
              </a:lnSpc>
            </a:pPr>
            <a:r>
              <a:rPr lang="en-US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While controversies surrounding hello bai exist, it is essential to distinguish between the genuine use of the term and its misuse.]]></a:t>
            </a: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5715000" cy="2857500"/>
          <a:chOff x="0" y="0"/>
          <a:chExt cx="5715000" cy="285750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2857500" cy="1428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"/>
          <p:cNvSpPr>
            <a:spLocks noGrp="1"/>
          </p:cNvSpPr>
          <p:nvPr>
            <p:ph type="body" idx="1"/>
          </p:nvPr>
        </p:nvSpPr>
        <p:spPr>
          <a:xfrm>
            <a:off x="0" y="1428750"/>
            <a:ext cx="5486400" cy="3600450"/>
          </a:xfrm>
          <a:prstGeom prst="rect">
            <a:avLst/>
          </a:prstGeom>
        </p:spPr>
        <p:txBody>
          <a:bodyPr/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Speaker Notes:]]></a:t>
            </a:r>
          </a:p>
          <a:p>
            <a:pPr algn="l" fontAlgn="base" marL="0" marR="0" indent="0" lvl="0">
              <a:lnSpc>
                <a:spcPct val="100%"/>
              </a:lnSpc>
            </a:pPr>
            <a:r>
              <a:rPr lang="en-US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Understanding the cultural significance of hello bai helps us appreciate its importance in shaping online culture and communication.]]></a:t>
            </a:r>
          </a:p>
        </p:txBody>
      </p:sp>
    </p:spTree>
  </p:cSld>
</p:notes>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49838381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notesSlide" Target="../notesSlides/notesSlide2.xml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notesSlide" Target="../notesSlides/notesSlide3.xml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notesSlide" Target="../notesSlides/notesSlide4.xml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notesSlide" Target="../notesSlides/notesSlide5.xml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notesSlide" Target="../notesSlides/notesSlide6.xml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notesSlide" Target="../notesSlides/notesSlide7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523875" y="476250"/>
          <a:ext cx="8620125" cy="6477000"/>
          <a:chOff x="523875" y="476250"/>
          <a:chExt cx="8620125" cy="6477000"/>
        </a:xfrm>
      </p:grpSpPr>
      <p:sp>
        <p:nvSpPr>
          <p:cNvPr id="1" name=""/>
          <p:cNvSpPr txBox="1"/>
          <p:nvPr/>
        </p:nvSpPr>
        <p:spPr>
          <a:xfrm>
            <a:off x="523875" y="476250"/>
            <a:ext cx="809625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1F1F1F">
                    <a:alpha val="100.00%"/>
                  </a:srgbClr>
                </a:solidFill>
                <a:latin typeface="Poppins"/>
              </a:rPr>
              <a:t><![CDATA[Hello Bai: An Introduction]]></a:t>
            </a:r>
          </a:p>
          <a:p>
            <a:pPr algn="ctr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1F1F1F">
                    <a:alpha val="100.00%"/>
                  </a:srgbClr>
                </a:solidFill>
                <a:latin typeface="Poppins"/>
              </a:rPr>
              <a:t/>
            </a:r>
          </a:p>
        </p:txBody>
      </p:sp>
      <p:sp>
        <p:nvSpPr>
          <p:cNvPr id="2" name=""/>
          <p:cNvSpPr txBox="1"/>
          <p:nvPr/>
        </p:nvSpPr>
        <p:spPr>
          <a:xfrm>
            <a:off x="523875" y="1714500"/>
            <a:ext cx="809625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333375" marR="0" indent="-33337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b="1" sz="1800" spc="0" u="none">
                <a:solidFill>
                  <a:srgbClr val="1967D2">
                    <a:alpha val="100.00%"/>
                  </a:srgbClr>
                </a:solidFill>
                <a:latin typeface="Inter"/>
              </a:rPr>
              <a:t><![CDATA[Point:]]></a:t>
            </a:r>
            <a:r>
              <a:rPr lang="en-US" sz="1800" spc="0" u="none">
                <a:solidFill>
                  <a:srgbClr val="5F6368">
                    <a:alpha val="100.00%"/>
                  </a:srgbClr>
                </a:solidFill>
                <a:latin typeface="Inter"/>
              </a:rPr>
              <a:t><![CDATA[: Hello bai is a term used in some parts of the world, particularly in the context of online communities, social media, and gaming.]]></a:t>
            </a:r>
          </a:p>
          <a:p>
            <a:pPr algn="l" fontAlgn="base" marL="333375" marR="0" indent="-33337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b="1" sz="1800" spc="0" u="none">
                <a:solidFill>
                  <a:srgbClr val="1967D2">
                    <a:alpha val="100.00%"/>
                  </a:srgbClr>
                </a:solidFill>
                <a:latin typeface="Inter"/>
              </a:rPr>
              <a:t><![CDATA[Point:]]></a:t>
            </a:r>
            <a:r>
              <a:rPr lang="en-US" sz="1800" spc="0" u="none">
                <a:solidFill>
                  <a:srgbClr val="5F6368">
                    <a:alpha val="100.00%"/>
                  </a:srgbClr>
                </a:solidFill>
                <a:latin typeface="Inter"/>
              </a:rPr>
              <a:t><![CDATA[: It is often used as a greeting or a way to express friendliness, especially among young people.]]></a:t>
            </a:r>
          </a:p>
          <a:p>
            <a:pPr algn="l" fontAlgn="base" marL="333375" marR="0" indent="-33337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b="1" sz="1800" spc="0" u="none">
                <a:solidFill>
                  <a:srgbClr val="1967D2">
                    <a:alpha val="100.00%"/>
                  </a:srgbClr>
                </a:solidFill>
                <a:latin typeface="Inter"/>
              </a:rPr>
              <a:t><![CDATA[Point:]]></a:t>
            </a:r>
            <a:r>
              <a:rPr lang="en-US" sz="1800" spc="0" u="none">
                <a:solidFill>
                  <a:srgbClr val="5F6368">
                    <a:alpha val="100.00%"/>
                  </a:srgbClr>
                </a:solidFill>
                <a:latin typeface="Inter"/>
              </a:rPr>
              <a:t><![CDATA[: However, the meaning and usage of hello bai can vary depending on the context and culture.]]>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523875" y="476250"/>
          <a:ext cx="8620125" cy="6477000"/>
          <a:chOff x="523875" y="476250"/>
          <a:chExt cx="8620125" cy="6477000"/>
        </a:xfrm>
      </p:grpSpPr>
      <p:sp>
        <p:nvSpPr>
          <p:cNvPr id="1" name=""/>
          <p:cNvSpPr txBox="1"/>
          <p:nvPr/>
        </p:nvSpPr>
        <p:spPr>
          <a:xfrm>
            <a:off x="523875" y="476250"/>
            <a:ext cx="809625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1F1F1F">
                    <a:alpha val="100.00%"/>
                  </a:srgbClr>
                </a:solidFill>
                <a:latin typeface="Poppins"/>
              </a:rPr>
              <a:t><![CDATA[Origins of Hello Bai]]></a:t>
            </a:r>
          </a:p>
          <a:p>
            <a:pPr algn="ctr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1F1F1F">
                    <a:alpha val="100.00%"/>
                  </a:srgbClr>
                </a:solidFill>
                <a:latin typeface="Poppins"/>
              </a:rPr>
              <a:t/>
            </a:r>
          </a:p>
        </p:txBody>
      </p:sp>
      <p:sp>
        <p:nvSpPr>
          <p:cNvPr id="2" name=""/>
          <p:cNvSpPr txBox="1"/>
          <p:nvPr/>
        </p:nvSpPr>
        <p:spPr>
          <a:xfrm>
            <a:off x="523875" y="1714500"/>
            <a:ext cx="809625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333375" marR="0" indent="-33337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b="1" sz="1800" spc="0" u="none">
                <a:solidFill>
                  <a:srgbClr val="1967D2">
                    <a:alpha val="100.00%"/>
                  </a:srgbClr>
                </a:solidFill>
                <a:latin typeface="Inter"/>
              </a:rPr>
              <a:t><![CDATA[Point:]]></a:t>
            </a:r>
            <a:r>
              <a:rPr lang="en-US" sz="1800" spc="0" u="none">
                <a:solidFill>
                  <a:srgbClr val="5F6368">
                    <a:alpha val="100.00%"/>
                  </a:srgbClr>
                </a:solidFill>
                <a:latin typeface="Inter"/>
              </a:rPr>
              <a:t><![CDATA[: Hello bai is believed to have originated in China or Taiwan, where it was used as a casual greeting among friends.]]></a:t>
            </a:r>
          </a:p>
          <a:p>
            <a:pPr algn="l" fontAlgn="base" marL="333375" marR="0" indent="-33337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b="1" sz="1800" spc="0" u="none">
                <a:solidFill>
                  <a:srgbClr val="1967D2">
                    <a:alpha val="100.00%"/>
                  </a:srgbClr>
                </a:solidFill>
                <a:latin typeface="Inter"/>
              </a:rPr>
              <a:t><![CDATA[Point:]]></a:t>
            </a:r>
            <a:r>
              <a:rPr lang="en-US" sz="1800" spc="0" u="none">
                <a:solidFill>
                  <a:srgbClr val="5F6368">
                    <a:alpha val="100.00%"/>
                  </a:srgbClr>
                </a:solidFill>
                <a:latin typeface="Inter"/>
              </a:rPr>
              <a:t><![CDATA[: The term gained popularity through online platforms, social media, and gaming communities.]]></a:t>
            </a:r>
          </a:p>
          <a:p>
            <a:pPr algn="l" fontAlgn="base" marL="333375" marR="0" indent="-33337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b="1" sz="1800" spc="0" u="none">
                <a:solidFill>
                  <a:srgbClr val="1967D2">
                    <a:alpha val="100.00%"/>
                  </a:srgbClr>
                </a:solidFill>
                <a:latin typeface="Inter"/>
              </a:rPr>
              <a:t><![CDATA[Point:]]></a:t>
            </a:r>
            <a:r>
              <a:rPr lang="en-US" sz="1800" spc="0" u="none">
                <a:solidFill>
                  <a:srgbClr val="5F6368">
                    <a:alpha val="100.00%"/>
                  </a:srgbClr>
                </a:solidFill>
                <a:latin typeface="Inter"/>
              </a:rPr>
              <a:t><![CDATA[: It is often used as a way to express friendliness, camaraderie, and shared experiences among like-minded individuals.]]>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523875" y="476250"/>
          <a:ext cx="8620125" cy="6477000"/>
          <a:chOff x="523875" y="476250"/>
          <a:chExt cx="8620125" cy="6477000"/>
        </a:xfrm>
      </p:grpSpPr>
      <p:sp>
        <p:nvSpPr>
          <p:cNvPr id="1" name=""/>
          <p:cNvSpPr txBox="1"/>
          <p:nvPr/>
        </p:nvSpPr>
        <p:spPr>
          <a:xfrm>
            <a:off x="523875" y="476250"/>
            <a:ext cx="809625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1F1F1F">
                    <a:alpha val="100.00%"/>
                  </a:srgbClr>
                </a:solidFill>
                <a:latin typeface="Poppins"/>
              </a:rPr>
              <a:t><![CDATA[Cultural Significance of Hello Bai]]></a:t>
            </a:r>
          </a:p>
          <a:p>
            <a:pPr algn="ctr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1F1F1F">
                    <a:alpha val="100.00%"/>
                  </a:srgbClr>
                </a:solidFill>
                <a:latin typeface="Poppins"/>
              </a:rPr>
              <a:t/>
            </a:r>
          </a:p>
        </p:txBody>
      </p:sp>
      <p:sp>
        <p:nvSpPr>
          <p:cNvPr id="2" name=""/>
          <p:cNvSpPr txBox="1"/>
          <p:nvPr/>
        </p:nvSpPr>
        <p:spPr>
          <a:xfrm>
            <a:off x="523875" y="1714500"/>
            <a:ext cx="809625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333375" marR="0" indent="-33337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b="1" sz="1800" spc="0" u="none">
                <a:solidFill>
                  <a:srgbClr val="1967D2">
                    <a:alpha val="100.00%"/>
                  </a:srgbClr>
                </a:solidFill>
                <a:latin typeface="Inter"/>
              </a:rPr>
              <a:t><![CDATA[Point:]]></a:t>
            </a:r>
            <a:r>
              <a:rPr lang="en-US" sz="1800" spc="0" u="none">
                <a:solidFill>
                  <a:srgbClr val="5F6368">
                    <a:alpha val="100.00%"/>
                  </a:srgbClr>
                </a:solidFill>
                <a:latin typeface="Inter"/>
              </a:rPr>
              <a:t><![CDATA[: Hello bai is more than just a greeting; it represents a cultural phenomenon that reflects the values of online communities.]]></a:t>
            </a:r>
          </a:p>
          <a:p>
            <a:pPr algn="l" fontAlgn="base" marL="333375" marR="0" indent="-33337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b="1" sz="1800" spc="0" u="none">
                <a:solidFill>
                  <a:srgbClr val="1967D2">
                    <a:alpha val="100.00%"/>
                  </a:srgbClr>
                </a:solidFill>
                <a:latin typeface="Inter"/>
              </a:rPr>
              <a:t><![CDATA[Point:]]></a:t>
            </a:r>
            <a:r>
              <a:rPr lang="en-US" sz="1800" spc="0" u="none">
                <a:solidFill>
                  <a:srgbClr val="5F6368">
                    <a:alpha val="100.00%"/>
                  </a:srgbClr>
                </a:solidFill>
                <a:latin typeface="Inter"/>
              </a:rPr>
              <a:t><![CDATA[: It symbolizes friendship, loyalty, and a sense of belonging among like-minded individuals.]]></a:t>
            </a:r>
          </a:p>
          <a:p>
            <a:pPr algn="l" fontAlgn="base" marL="333375" marR="0" indent="-33337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b="1" sz="1800" spc="0" u="none">
                <a:solidFill>
                  <a:srgbClr val="1967D2">
                    <a:alpha val="100.00%"/>
                  </a:srgbClr>
                </a:solidFill>
                <a:latin typeface="Inter"/>
              </a:rPr>
              <a:t><![CDATA[Point:]]></a:t>
            </a:r>
            <a:r>
              <a:rPr lang="en-US" sz="1800" spc="0" u="none">
                <a:solidFill>
                  <a:srgbClr val="5F6368">
                    <a:alpha val="100.00%"/>
                  </a:srgbClr>
                </a:solidFill>
                <a:latin typeface="Inter"/>
              </a:rPr>
              <a:t><![CDATA[: Hello bai has become an integral part of online culture, transcending geographical boundaries and languages.]]>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523875" y="476250"/>
          <a:ext cx="8620125" cy="6477000"/>
          <a:chOff x="523875" y="476250"/>
          <a:chExt cx="8620125" cy="6477000"/>
        </a:xfrm>
      </p:grpSpPr>
      <p:sp>
        <p:nvSpPr>
          <p:cNvPr id="1" name=""/>
          <p:cNvSpPr txBox="1"/>
          <p:nvPr/>
        </p:nvSpPr>
        <p:spPr>
          <a:xfrm>
            <a:off x="523875" y="476250"/>
            <a:ext cx="809625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1F1F1F">
                    <a:alpha val="100.00%"/>
                  </a:srgbClr>
                </a:solidFill>
                <a:latin typeface="Poppins"/>
              </a:rPr>
              <a:t><![CDATA[Hello Bai in Online Communities]]></a:t>
            </a:r>
          </a:p>
          <a:p>
            <a:pPr algn="ctr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1F1F1F">
                    <a:alpha val="100.00%"/>
                  </a:srgbClr>
                </a:solidFill>
                <a:latin typeface="Poppins"/>
              </a:rPr>
              <a:t/>
            </a:r>
          </a:p>
        </p:txBody>
      </p:sp>
      <p:sp>
        <p:nvSpPr>
          <p:cNvPr id="2" name=""/>
          <p:cNvSpPr txBox="1"/>
          <p:nvPr/>
        </p:nvSpPr>
        <p:spPr>
          <a:xfrm>
            <a:off x="523875" y="1714500"/>
            <a:ext cx="809625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333375" marR="0" indent="-33337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b="1" sz="1800" spc="0" u="none">
                <a:solidFill>
                  <a:srgbClr val="1967D2">
                    <a:alpha val="100.00%"/>
                  </a:srgbClr>
                </a:solidFill>
                <a:latin typeface="Inter"/>
              </a:rPr>
              <a:t><![CDATA[Point:]]></a:t>
            </a:r>
            <a:r>
              <a:rPr lang="en-US" sz="1800" spc="0" u="none">
                <a:solidFill>
                  <a:srgbClr val="5F6368">
                    <a:alpha val="100.00%"/>
                  </a:srgbClr>
                </a:solidFill>
                <a:latin typeface="Inter"/>
              </a:rPr>
              <a:t><![CDATA[: Hello bai is widely used in online platforms such as social media, forums, and gaming communities.]]></a:t>
            </a:r>
          </a:p>
          <a:p>
            <a:pPr algn="l" fontAlgn="base" marL="333375" marR="0" indent="-33337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b="1" sz="1800" spc="0" u="none">
                <a:solidFill>
                  <a:srgbClr val="1967D2">
                    <a:alpha val="100.00%"/>
                  </a:srgbClr>
                </a:solidFill>
                <a:latin typeface="Inter"/>
              </a:rPr>
              <a:t><![CDATA[Point:]]></a:t>
            </a:r>
            <a:r>
              <a:rPr lang="en-US" sz="1800" spc="0" u="none">
                <a:solidFill>
                  <a:srgbClr val="5F6368">
                    <a:alpha val="100.00%"/>
                  </a:srgbClr>
                </a:solidFill>
                <a:latin typeface="Inter"/>
              </a:rPr>
              <a:t><![CDATA[: It is often used as a way to express enthusiasm, excitement, and shared experiences among like-minded individuals.]]></a:t>
            </a:r>
          </a:p>
          <a:p>
            <a:pPr algn="l" fontAlgn="base" marL="333375" marR="0" indent="-33337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b="1" sz="1800" spc="0" u="none">
                <a:solidFill>
                  <a:srgbClr val="1967D2">
                    <a:alpha val="100.00%"/>
                  </a:srgbClr>
                </a:solidFill>
                <a:latin typeface="Inter"/>
              </a:rPr>
              <a:t><![CDATA[Point:]]></a:t>
            </a:r>
            <a:r>
              <a:rPr lang="en-US" sz="1800" spc="0" u="none">
                <a:solidFill>
                  <a:srgbClr val="5F6368">
                    <a:alpha val="100.00%"/>
                  </a:srgbClr>
                </a:solidFill>
                <a:latin typeface="Inter"/>
              </a:rPr>
              <a:t><![CDATA[: Hello bai has become an integral part of online communication, reflecting the dynamics of online communities.]]>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523875" y="476250"/>
          <a:ext cx="8620125" cy="6477000"/>
          <a:chOff x="523875" y="476250"/>
          <a:chExt cx="8620125" cy="6477000"/>
        </a:xfrm>
      </p:grpSpPr>
      <p:sp>
        <p:nvSpPr>
          <p:cNvPr id="1" name=""/>
          <p:cNvSpPr txBox="1"/>
          <p:nvPr/>
        </p:nvSpPr>
        <p:spPr>
          <a:xfrm>
            <a:off x="523875" y="476250"/>
            <a:ext cx="809625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1F1F1F">
                    <a:alpha val="100.00%"/>
                  </a:srgbClr>
                </a:solidFill>
                <a:latin typeface="Poppins"/>
              </a:rPr>
              <a:t><![CDATA[Controversies Surrounding Hello Bai]]></a:t>
            </a:r>
          </a:p>
          <a:p>
            <a:pPr algn="ctr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1F1F1F">
                    <a:alpha val="100.00%"/>
                  </a:srgbClr>
                </a:solidFill>
                <a:latin typeface="Poppins"/>
              </a:rPr>
              <a:t/>
            </a:r>
          </a:p>
        </p:txBody>
      </p:sp>
      <p:sp>
        <p:nvSpPr>
          <p:cNvPr id="2" name=""/>
          <p:cNvSpPr txBox="1"/>
          <p:nvPr/>
        </p:nvSpPr>
        <p:spPr>
          <a:xfrm>
            <a:off x="523875" y="1714500"/>
            <a:ext cx="809625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333375" marR="0" indent="-33337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b="1" sz="1800" spc="0" u="none">
                <a:solidFill>
                  <a:srgbClr val="1967D2">
                    <a:alpha val="100.00%"/>
                  </a:srgbClr>
                </a:solidFill>
                <a:latin typeface="Inter"/>
              </a:rPr>
              <a:t><![CDATA[Point:]]></a:t>
            </a:r>
            <a:r>
              <a:rPr lang="en-US" sz="1800" spc="0" u="none">
                <a:solidFill>
                  <a:srgbClr val="5F6368">
                    <a:alpha val="100.00%"/>
                  </a:srgbClr>
                </a:solidFill>
                <a:latin typeface="Inter"/>
              </a:rPr>
              <a:t><![CDATA[: Hello bai has been associated with online harassment, trolling, and toxic behavior.]]></a:t>
            </a:r>
          </a:p>
          <a:p>
            <a:pPr algn="l" fontAlgn="base" marL="333375" marR="0" indent="-33337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b="1" sz="1800" spc="0" u="none">
                <a:solidFill>
                  <a:srgbClr val="1967D2">
                    <a:alpha val="100.00%"/>
                  </a:srgbClr>
                </a:solidFill>
                <a:latin typeface="Inter"/>
              </a:rPr>
              <a:t><![CDATA[Point:]]></a:t>
            </a:r>
            <a:r>
              <a:rPr lang="en-US" sz="1800" spc="0" u="none">
                <a:solidFill>
                  <a:srgbClr val="5F6368">
                    <a:alpha val="100.00%"/>
                  </a:srgbClr>
                </a:solidFill>
                <a:latin typeface="Inter"/>
              </a:rPr>
              <a:t><![CDATA[: Some individuals have used hello bai as a way to express aggression, hostility, or mockery.]]></a:t>
            </a:r>
          </a:p>
          <a:p>
            <a:pPr algn="l" fontAlgn="base" marL="333375" marR="0" indent="-33337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b="1" sz="1800" spc="0" u="none">
                <a:solidFill>
                  <a:srgbClr val="1967D2">
                    <a:alpha val="100.00%"/>
                  </a:srgbClr>
                </a:solidFill>
                <a:latin typeface="Inter"/>
              </a:rPr>
              <a:t><![CDATA[Point:]]></a:t>
            </a:r>
            <a:r>
              <a:rPr lang="en-US" sz="1800" spc="0" u="none">
                <a:solidFill>
                  <a:srgbClr val="5F6368">
                    <a:alpha val="100.00%"/>
                  </a:srgbClr>
                </a:solidFill>
                <a:latin typeface="Inter"/>
              </a:rPr>
              <a:t><![CDATA[: However, this is not representative of the true spirit of hello bai, which is rooted in friendship and camaraderie.]]>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523875" y="476250"/>
          <a:ext cx="8620125" cy="6477000"/>
          <a:chOff x="523875" y="476250"/>
          <a:chExt cx="8620125" cy="6477000"/>
        </a:xfrm>
      </p:grpSpPr>
      <p:sp>
        <p:nvSpPr>
          <p:cNvPr id="1" name=""/>
          <p:cNvSpPr txBox="1"/>
          <p:nvPr/>
        </p:nvSpPr>
        <p:spPr>
          <a:xfrm>
            <a:off x="523875" y="476250"/>
            <a:ext cx="809625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1F1F1F">
                    <a:alpha val="100.00%"/>
                  </a:srgbClr>
                </a:solidFill>
                <a:latin typeface="Poppins"/>
              </a:rPr>
              <a:t><![CDATA[Conclusion]]></a:t>
            </a:r>
          </a:p>
          <a:p>
            <a:pPr algn="ctr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1F1F1F">
                    <a:alpha val="100.00%"/>
                  </a:srgbClr>
                </a:solidFill>
                <a:latin typeface="Poppins"/>
              </a:rPr>
              <a:t/>
            </a:r>
          </a:p>
        </p:txBody>
      </p:sp>
      <p:sp>
        <p:nvSpPr>
          <p:cNvPr id="2" name=""/>
          <p:cNvSpPr txBox="1"/>
          <p:nvPr/>
        </p:nvSpPr>
        <p:spPr>
          <a:xfrm>
            <a:off x="523875" y="1714500"/>
            <a:ext cx="809625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333375" marR="0" indent="-33337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b="1" sz="1800" spc="0" u="none">
                <a:solidFill>
                  <a:srgbClr val="1967D2">
                    <a:alpha val="100.00%"/>
                  </a:srgbClr>
                </a:solidFill>
                <a:latin typeface="Inter"/>
              </a:rPr>
              <a:t><![CDATA[Point:]]></a:t>
            </a:r>
            <a:r>
              <a:rPr lang="en-US" sz="1800" spc="0" u="none">
                <a:solidFill>
                  <a:srgbClr val="5F6368">
                    <a:alpha val="100.00%"/>
                  </a:srgbClr>
                </a:solidFill>
                <a:latin typeface="Inter"/>
              </a:rPr>
              <a:t><![CDATA[: Hello bai is a complex term with a rich cultural significance that reflects the values of online communities.]]></a:t>
            </a:r>
          </a:p>
          <a:p>
            <a:pPr algn="l" fontAlgn="base" marL="333375" marR="0" indent="-33337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b="1" sz="1800" spc="0" u="none">
                <a:solidFill>
                  <a:srgbClr val="1967D2">
                    <a:alpha val="100.00%"/>
                  </a:srgbClr>
                </a:solidFill>
                <a:latin typeface="Inter"/>
              </a:rPr>
              <a:t><![CDATA[Point:]]></a:t>
            </a:r>
            <a:r>
              <a:rPr lang="en-US" sz="1800" spc="0" u="none">
                <a:solidFill>
                  <a:srgbClr val="5F6368">
                    <a:alpha val="100.00%"/>
                  </a:srgbClr>
                </a:solidFill>
                <a:latin typeface="Inter"/>
              </a:rPr>
              <a:t><![CDATA[: It symbolizes friendship, loyalty, and a sense of belonging among like-minded individuals.]]></a:t>
            </a:r>
          </a:p>
          <a:p>
            <a:pPr algn="l" fontAlgn="base" marL="333375" marR="0" indent="-33337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b="1" sz="1800" spc="0" u="none">
                <a:solidFill>
                  <a:srgbClr val="1967D2">
                    <a:alpha val="100.00%"/>
                  </a:srgbClr>
                </a:solidFill>
                <a:latin typeface="Inter"/>
              </a:rPr>
              <a:t><![CDATA[Point:]]></a:t>
            </a:r>
            <a:r>
              <a:rPr lang="en-US" sz="1800" spc="0" u="none">
                <a:solidFill>
                  <a:srgbClr val="5F6368">
                    <a:alpha val="100.00%"/>
                  </a:srgbClr>
                </a:solidFill>
                <a:latin typeface="Inter"/>
              </a:rPr>
              <a:t><![CDATA[: Hello bai is an integral part of online culture, transcending geographical boundaries and languages.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2">
  <a:themeElements>
    <a:clrScheme name="Theme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2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2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7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Master AI Hub</dc:creator>
  <cp:lastModifiedBy>Master AI Hub Bot</cp:lastModifiedBy>
  <dcterms:created xsi:type="dcterms:W3CDTF">2025-10-18T21:15:07Z</dcterms:created>
  <dcterms:modified xsi:type="dcterms:W3CDTF">2025-10-18T21:15:07Z</dcterms:modified>
  <dc:title>Presentation on hello bai</dc:title>
  <dc:description>Generated by Master AI Hub</dc:description>
  <dc:subject>hello bai</dc:subject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