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1" r:id="rId3"/>
    <p:sldId id="263" r:id="rId4"/>
    <p:sldId id="256" r:id="rId5"/>
    <p:sldId id="257" r:id="rId6"/>
    <p:sldId id="258" r:id="rId7"/>
    <p:sldId id="259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219AE-FC78-4BBD-9F14-DACA67C040BA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DFEDE-3609-40E8-8012-F62AF8F54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82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DFEDE-3609-40E8-8012-F62AF8F545E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7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F0BC-5554-4B26-B2EC-47006BA429F0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465-EBC6-416F-BD2D-47507B595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43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7C12-1AF5-4A33-817C-EB56A511E0B5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465-EBC6-416F-BD2D-47507B595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80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C667-D9B3-45A2-BE23-0496F1B8E02C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465-EBC6-416F-BD2D-47507B595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76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A693-82B4-46FF-9209-02989CEF1FF1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465-EBC6-416F-BD2D-47507B595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47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AA2F-EA3B-4184-88DB-915A71AFA41A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465-EBC6-416F-BD2D-47507B595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97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9361-9A57-48B2-9A9E-9E7443FBCEE1}" type="datetime1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465-EBC6-416F-BD2D-47507B595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49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99E35-AE75-4646-90A4-FCE9568A93D6}" type="datetime1">
              <a:rPr lang="en-IN" smtClean="0"/>
              <a:t>04-10-2025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465-EBC6-416F-BD2D-47507B595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05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1071-CAB9-40CE-BD98-0662E14D21CD}" type="datetime1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465-EBC6-416F-BD2D-47507B595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89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2C04-C1CC-4672-A89F-29EAB5537B1A}" type="datetime1">
              <a:rPr lang="en-IN" smtClean="0"/>
              <a:t>04-10-2025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465-EBC6-416F-BD2D-47507B595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8E869-DC77-4ABB-92C0-E300510314EC}" type="datetime1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465-EBC6-416F-BD2D-47507B595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28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11C4-6BC1-4FFB-AA8B-EA14D9C9CBCE}" type="datetime1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0D465-EBC6-416F-BD2D-47507B595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47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E36DA-4152-48E5-9666-8F310E8C37C6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0D465-EBC6-416F-BD2D-47507B595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71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3" Type="http://schemas.openxmlformats.org/officeDocument/2006/relationships/hyperlink" Target="https://mfs.kfintech.com/investor/" TargetMode="External"/><Relationship Id="rId7" Type="http://schemas.openxmlformats.org/officeDocument/2006/relationships/hyperlink" Target="https://app.mfcentral.com/investor/signin" TargetMode="External"/><Relationship Id="rId12" Type="http://schemas.openxmlformats.org/officeDocument/2006/relationships/hyperlink" Target="https://validate.cvlindia.com/CVLKRAVerification_V1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hyperlink" Target="https://newmycams.camsonline.com/user-validation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Relationship Id="rId14" Type="http://schemas.openxmlformats.org/officeDocument/2006/relationships/hyperlink" Target="https://www.karvykra.com/UPanSearchGlobalWithPanExempt.asp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8449" y="897347"/>
            <a:ext cx="8461420" cy="1057386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10809" marR="4324">
              <a:lnSpc>
                <a:spcPct val="126000"/>
              </a:lnSpc>
              <a:spcBef>
                <a:spcPts val="81"/>
              </a:spcBef>
            </a:pP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pc="17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mutual</a:t>
            </a:r>
            <a:r>
              <a:rPr spc="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fund</a:t>
            </a:r>
            <a:r>
              <a:rPr spc="26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spc="26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pc="21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professionally</a:t>
            </a:r>
            <a:r>
              <a:rPr spc="3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38" dirty="0">
                <a:solidFill>
                  <a:srgbClr val="212121"/>
                </a:solidFill>
                <a:latin typeface="Tahoma"/>
                <a:cs typeface="Tahoma"/>
              </a:rPr>
              <a:t>managed</a:t>
            </a:r>
            <a:r>
              <a:rPr spc="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investment</a:t>
            </a:r>
            <a:r>
              <a:rPr spc="3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scheme,</a:t>
            </a:r>
            <a:r>
              <a:rPr spc="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usually</a:t>
            </a:r>
            <a:r>
              <a:rPr spc="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run</a:t>
            </a:r>
            <a:r>
              <a:rPr spc="26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55" dirty="0">
                <a:solidFill>
                  <a:srgbClr val="212121"/>
                </a:solidFill>
                <a:latin typeface="Tahoma"/>
                <a:cs typeface="Tahoma"/>
              </a:rPr>
              <a:t>by</a:t>
            </a:r>
            <a:r>
              <a:rPr spc="26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an</a:t>
            </a:r>
            <a:r>
              <a:rPr spc="26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-9" dirty="0">
                <a:solidFill>
                  <a:srgbClr val="212121"/>
                </a:solidFill>
                <a:latin typeface="Tahoma"/>
                <a:cs typeface="Tahoma"/>
              </a:rPr>
              <a:t>Asset </a:t>
            </a:r>
            <a:r>
              <a:rPr spc="9" dirty="0">
                <a:solidFill>
                  <a:srgbClr val="212121"/>
                </a:solidFill>
                <a:latin typeface="Tahoma"/>
                <a:cs typeface="Tahoma"/>
              </a:rPr>
              <a:t>Management</a:t>
            </a:r>
            <a:r>
              <a:rPr spc="38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47" dirty="0">
                <a:solidFill>
                  <a:srgbClr val="212121"/>
                </a:solidFill>
                <a:latin typeface="Tahoma"/>
                <a:cs typeface="Tahoma"/>
              </a:rPr>
              <a:t>Company</a:t>
            </a:r>
            <a:r>
              <a:rPr spc="38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9" dirty="0">
                <a:solidFill>
                  <a:srgbClr val="212121"/>
                </a:solidFill>
                <a:latin typeface="Tahoma"/>
                <a:cs typeface="Tahoma"/>
              </a:rPr>
              <a:t>(AMC),</a:t>
            </a:r>
            <a:r>
              <a:rPr spc="38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spc="3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51" dirty="0">
                <a:solidFill>
                  <a:srgbClr val="212121"/>
                </a:solidFill>
                <a:latin typeface="Tahoma"/>
                <a:cs typeface="Tahoma"/>
              </a:rPr>
              <a:t>pools</a:t>
            </a:r>
            <a:r>
              <a:rPr spc="3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43" dirty="0">
                <a:solidFill>
                  <a:srgbClr val="212121"/>
                </a:solidFill>
                <a:latin typeface="Tahoma"/>
                <a:cs typeface="Tahoma"/>
              </a:rPr>
              <a:t>money</a:t>
            </a:r>
            <a:r>
              <a:rPr spc="3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9" dirty="0">
                <a:solidFill>
                  <a:srgbClr val="212121"/>
                </a:solidFill>
                <a:latin typeface="Tahoma"/>
                <a:cs typeface="Tahoma"/>
              </a:rPr>
              <a:t>from</a:t>
            </a:r>
            <a:r>
              <a:rPr spc="3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9" dirty="0">
                <a:solidFill>
                  <a:srgbClr val="212121"/>
                </a:solidFill>
                <a:latin typeface="Tahoma"/>
                <a:cs typeface="Tahoma"/>
              </a:rPr>
              <a:t>many</a:t>
            </a:r>
            <a:r>
              <a:rPr spc="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9" dirty="0">
                <a:solidFill>
                  <a:srgbClr val="212121"/>
                </a:solidFill>
                <a:latin typeface="Tahoma"/>
                <a:cs typeface="Tahoma"/>
              </a:rPr>
              <a:t>investors</a:t>
            </a:r>
            <a:r>
              <a:rPr spc="43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9" dirty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spc="3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9" dirty="0">
                <a:solidFill>
                  <a:srgbClr val="212121"/>
                </a:solidFill>
                <a:latin typeface="Tahoma"/>
                <a:cs typeface="Tahoma"/>
              </a:rPr>
              <a:t>purchase</a:t>
            </a:r>
            <a:r>
              <a:rPr spc="38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pc="-9" dirty="0">
                <a:solidFill>
                  <a:srgbClr val="212121"/>
                </a:solidFill>
                <a:latin typeface="Tahoma"/>
                <a:cs typeface="Tahoma"/>
              </a:rPr>
              <a:t>securities. 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36740" y="2905028"/>
            <a:ext cx="6644838" cy="3731960"/>
          </a:xfrm>
          <a:custGeom>
            <a:avLst/>
            <a:gdLst/>
            <a:ahLst/>
            <a:cxnLst/>
            <a:rect l="l" t="t" r="r" b="b"/>
            <a:pathLst>
              <a:path w="8190865" h="6525259">
                <a:moveTo>
                  <a:pt x="8190628" y="6524737"/>
                </a:moveTo>
                <a:lnTo>
                  <a:pt x="0" y="6524737"/>
                </a:lnTo>
                <a:lnTo>
                  <a:pt x="0" y="0"/>
                </a:lnTo>
                <a:lnTo>
                  <a:pt x="8190628" y="0"/>
                </a:lnTo>
                <a:lnTo>
                  <a:pt x="8190628" y="65247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32"/>
          </a:p>
        </p:txBody>
      </p:sp>
      <p:sp>
        <p:nvSpPr>
          <p:cNvPr id="5" name="object 5"/>
          <p:cNvSpPr txBox="1"/>
          <p:nvPr/>
        </p:nvSpPr>
        <p:spPr>
          <a:xfrm>
            <a:off x="8290628" y="4108541"/>
            <a:ext cx="998166" cy="486653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10809" marR="4324">
              <a:lnSpc>
                <a:spcPct val="101200"/>
              </a:lnSpc>
              <a:spcBef>
                <a:spcPts val="81"/>
              </a:spcBef>
            </a:pPr>
            <a:r>
              <a:rPr sz="1532" spc="-9" dirty="0">
                <a:solidFill>
                  <a:srgbClr val="37473F"/>
                </a:solidFill>
                <a:latin typeface="Roboto"/>
                <a:cs typeface="Roboto"/>
              </a:rPr>
              <a:t>Investment Growth</a:t>
            </a:r>
            <a:endParaRPr sz="1532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6740" y="4226689"/>
            <a:ext cx="1440234" cy="248867"/>
          </a:xfrm>
          <a:prstGeom prst="rect">
            <a:avLst/>
          </a:prstGeom>
        </p:spPr>
        <p:txBody>
          <a:bodyPr vert="horz" wrap="square" lIns="0" tIns="12970" rIns="0" bIns="0" rtlCol="0">
            <a:spAutoFit/>
          </a:bodyPr>
          <a:lstStyle/>
          <a:p>
            <a:pPr marL="10809">
              <a:spcBef>
                <a:spcPts val="102"/>
              </a:spcBef>
            </a:pPr>
            <a:r>
              <a:rPr sz="1532" dirty="0">
                <a:solidFill>
                  <a:srgbClr val="32444A"/>
                </a:solidFill>
                <a:latin typeface="Roboto"/>
                <a:cs typeface="Roboto"/>
              </a:rPr>
              <a:t>Investor</a:t>
            </a:r>
            <a:r>
              <a:rPr sz="1532" spc="-89" dirty="0">
                <a:solidFill>
                  <a:srgbClr val="32444A"/>
                </a:solidFill>
                <a:latin typeface="Roboto"/>
                <a:cs typeface="Roboto"/>
              </a:rPr>
              <a:t> </a:t>
            </a:r>
            <a:r>
              <a:rPr sz="1532" spc="-9" dirty="0">
                <a:solidFill>
                  <a:srgbClr val="32444A"/>
                </a:solidFill>
                <a:latin typeface="Roboto"/>
                <a:cs typeface="Roboto"/>
              </a:rPr>
              <a:t>Pooling</a:t>
            </a:r>
            <a:endParaRPr sz="1532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79381" y="217088"/>
            <a:ext cx="2550809" cy="506085"/>
          </a:xfrm>
          <a:prstGeom prst="rect">
            <a:avLst/>
          </a:prstGeom>
        </p:spPr>
        <p:txBody>
          <a:bodyPr vert="horz" wrap="square" lIns="0" tIns="13511" rIns="0" bIns="0" rtlCol="0" anchor="ctr">
            <a:spAutoFit/>
          </a:bodyPr>
          <a:lstStyle/>
          <a:p>
            <a:pPr marL="10809">
              <a:lnSpc>
                <a:spcPct val="100000"/>
              </a:lnSpc>
              <a:spcBef>
                <a:spcPts val="106"/>
              </a:spcBef>
            </a:pPr>
            <a:r>
              <a:rPr sz="3200" b="1" dirty="0">
                <a:solidFill>
                  <a:srgbClr val="474747"/>
                </a:solidFill>
                <a:latin typeface="Roboto"/>
                <a:cs typeface="Roboto"/>
              </a:rPr>
              <a:t>Mutual</a:t>
            </a:r>
            <a:r>
              <a:rPr sz="3200" b="1" spc="-13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3200" b="1" dirty="0" smtClean="0">
                <a:solidFill>
                  <a:srgbClr val="474747"/>
                </a:solidFill>
                <a:latin typeface="Roboto"/>
                <a:cs typeface="Roboto"/>
              </a:rPr>
              <a:t>Fund</a:t>
            </a:r>
            <a:endParaRPr sz="3200" dirty="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7760" y="2454465"/>
            <a:ext cx="1271621" cy="1206786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95119" marR="7566" indent="60530">
              <a:lnSpc>
                <a:spcPct val="101200"/>
              </a:lnSpc>
              <a:spcBef>
                <a:spcPts val="81"/>
              </a:spcBef>
            </a:pPr>
            <a:r>
              <a:rPr sz="1532" spc="-9" dirty="0">
                <a:solidFill>
                  <a:srgbClr val="394454"/>
                </a:solidFill>
                <a:latin typeface="Roboto"/>
                <a:cs typeface="Roboto"/>
              </a:rPr>
              <a:t>Professional Management</a:t>
            </a:r>
            <a:endParaRPr sz="1532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532">
              <a:latin typeface="Roboto"/>
              <a:cs typeface="Roboto"/>
            </a:endParaRPr>
          </a:p>
          <a:p>
            <a:pPr>
              <a:spcBef>
                <a:spcPts val="64"/>
              </a:spcBef>
            </a:pPr>
            <a:endParaRPr sz="1532">
              <a:latin typeface="Roboto"/>
              <a:cs typeface="Roboto"/>
            </a:endParaRPr>
          </a:p>
          <a:p>
            <a:pPr marL="10809"/>
            <a:r>
              <a:rPr sz="1532" spc="-9" dirty="0">
                <a:solidFill>
                  <a:srgbClr val="4C3F33"/>
                </a:solidFill>
                <a:latin typeface="Roboto"/>
                <a:cs typeface="Roboto"/>
              </a:rPr>
              <a:t>Diversification</a:t>
            </a:r>
            <a:endParaRPr sz="1532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6757" y="5880765"/>
            <a:ext cx="1017621" cy="248867"/>
          </a:xfrm>
          <a:prstGeom prst="rect">
            <a:avLst/>
          </a:prstGeom>
        </p:spPr>
        <p:txBody>
          <a:bodyPr vert="horz" wrap="square" lIns="0" tIns="12970" rIns="0" bIns="0" rtlCol="0">
            <a:spAutoFit/>
          </a:bodyPr>
          <a:lstStyle/>
          <a:p>
            <a:pPr marL="10809">
              <a:spcBef>
                <a:spcPts val="102"/>
              </a:spcBef>
            </a:pPr>
            <a:r>
              <a:rPr sz="1532" spc="-9" dirty="0">
                <a:solidFill>
                  <a:srgbClr val="4E3D58"/>
                </a:solidFill>
                <a:latin typeface="Roboto"/>
                <a:cs typeface="Roboto"/>
              </a:rPr>
              <a:t>Prospectus</a:t>
            </a:r>
            <a:endParaRPr sz="1532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86425" y="5053727"/>
            <a:ext cx="885757" cy="248867"/>
          </a:xfrm>
          <a:prstGeom prst="rect">
            <a:avLst/>
          </a:prstGeom>
        </p:spPr>
        <p:txBody>
          <a:bodyPr vert="horz" wrap="square" lIns="0" tIns="12970" rIns="0" bIns="0" rtlCol="0">
            <a:spAutoFit/>
          </a:bodyPr>
          <a:lstStyle/>
          <a:p>
            <a:pPr marL="10809">
              <a:spcBef>
                <a:spcPts val="102"/>
              </a:spcBef>
            </a:pPr>
            <a:r>
              <a:rPr sz="1532" spc="-9" dirty="0">
                <a:solidFill>
                  <a:srgbClr val="46432C"/>
                </a:solidFill>
                <a:latin typeface="Roboto"/>
                <a:cs typeface="Roboto"/>
              </a:rPr>
              <a:t>Securities</a:t>
            </a:r>
            <a:endParaRPr sz="1532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00705" y="2473966"/>
            <a:ext cx="3642814" cy="3780817"/>
            <a:chOff x="5288328" y="2903734"/>
            <a:chExt cx="4280306" cy="4442460"/>
          </a:xfrm>
        </p:grpSpPr>
        <p:sp>
          <p:nvSpPr>
            <p:cNvPr id="12" name="object 12"/>
            <p:cNvSpPr/>
            <p:nvPr/>
          </p:nvSpPr>
          <p:spPr>
            <a:xfrm>
              <a:off x="6954567" y="2903734"/>
              <a:ext cx="1110615" cy="4442460"/>
            </a:xfrm>
            <a:custGeom>
              <a:avLst/>
              <a:gdLst/>
              <a:ahLst/>
              <a:cxnLst/>
              <a:rect l="l" t="t" r="r" b="b"/>
              <a:pathLst>
                <a:path w="1110615" h="4442459">
                  <a:moveTo>
                    <a:pt x="645146" y="4442374"/>
                  </a:moveTo>
                  <a:lnTo>
                    <a:pt x="690729" y="4422097"/>
                  </a:lnTo>
                  <a:lnTo>
                    <a:pt x="727302" y="4381290"/>
                  </a:lnTo>
                  <a:lnTo>
                    <a:pt x="752487" y="4342514"/>
                  </a:lnTo>
                  <a:lnTo>
                    <a:pt x="778106" y="4294868"/>
                  </a:lnTo>
                  <a:lnTo>
                    <a:pt x="803980" y="4238683"/>
                  </a:lnTo>
                  <a:lnTo>
                    <a:pt x="829932" y="4174289"/>
                  </a:lnTo>
                  <a:lnTo>
                    <a:pt x="855783" y="4102017"/>
                  </a:lnTo>
                  <a:lnTo>
                    <a:pt x="868615" y="4063030"/>
                  </a:lnTo>
                  <a:lnTo>
                    <a:pt x="881354" y="4022198"/>
                  </a:lnTo>
                  <a:lnTo>
                    <a:pt x="893980" y="3979562"/>
                  </a:lnTo>
                  <a:lnTo>
                    <a:pt x="906469" y="3935163"/>
                  </a:lnTo>
                  <a:lnTo>
                    <a:pt x="918798" y="3889043"/>
                  </a:lnTo>
                  <a:lnTo>
                    <a:pt x="930947" y="3841243"/>
                  </a:lnTo>
                  <a:lnTo>
                    <a:pt x="942892" y="3791804"/>
                  </a:lnTo>
                  <a:lnTo>
                    <a:pt x="954611" y="3740767"/>
                  </a:lnTo>
                  <a:lnTo>
                    <a:pt x="966083" y="3688175"/>
                  </a:lnTo>
                  <a:lnTo>
                    <a:pt x="977284" y="3634068"/>
                  </a:lnTo>
                  <a:lnTo>
                    <a:pt x="988192" y="3578488"/>
                  </a:lnTo>
                  <a:lnTo>
                    <a:pt x="998785" y="3521476"/>
                  </a:lnTo>
                  <a:lnTo>
                    <a:pt x="1009042" y="3463074"/>
                  </a:lnTo>
                  <a:lnTo>
                    <a:pt x="1018939" y="3403322"/>
                  </a:lnTo>
                  <a:lnTo>
                    <a:pt x="1028454" y="3342263"/>
                  </a:lnTo>
                  <a:lnTo>
                    <a:pt x="1037565" y="3279937"/>
                  </a:lnTo>
                  <a:lnTo>
                    <a:pt x="1046249" y="3216386"/>
                  </a:lnTo>
                  <a:lnTo>
                    <a:pt x="1054485" y="3151651"/>
                  </a:lnTo>
                  <a:lnTo>
                    <a:pt x="1062251" y="3085773"/>
                  </a:lnTo>
                  <a:lnTo>
                    <a:pt x="1069523" y="3018795"/>
                  </a:lnTo>
                  <a:lnTo>
                    <a:pt x="1076279" y="2950757"/>
                  </a:lnTo>
                  <a:lnTo>
                    <a:pt x="1082498" y="2881700"/>
                  </a:lnTo>
                  <a:lnTo>
                    <a:pt x="1088157" y="2811667"/>
                  </a:lnTo>
                  <a:lnTo>
                    <a:pt x="1093233" y="2740697"/>
                  </a:lnTo>
                  <a:lnTo>
                    <a:pt x="1097705" y="2668834"/>
                  </a:lnTo>
                  <a:lnTo>
                    <a:pt x="1101550" y="2596117"/>
                  </a:lnTo>
                  <a:lnTo>
                    <a:pt x="1104746" y="2522589"/>
                  </a:lnTo>
                  <a:lnTo>
                    <a:pt x="1107271" y="2448290"/>
                  </a:lnTo>
                  <a:lnTo>
                    <a:pt x="1109102" y="2373263"/>
                  </a:lnTo>
                  <a:lnTo>
                    <a:pt x="1110217" y="2297548"/>
                  </a:lnTo>
                  <a:lnTo>
                    <a:pt x="1110593" y="2221187"/>
                  </a:lnTo>
                  <a:lnTo>
                    <a:pt x="1110217" y="2144826"/>
                  </a:lnTo>
                  <a:lnTo>
                    <a:pt x="1109102" y="2069111"/>
                  </a:lnTo>
                  <a:lnTo>
                    <a:pt x="1107271" y="1994083"/>
                  </a:lnTo>
                  <a:lnTo>
                    <a:pt x="1104746" y="1919785"/>
                  </a:lnTo>
                  <a:lnTo>
                    <a:pt x="1101550" y="1846257"/>
                  </a:lnTo>
                  <a:lnTo>
                    <a:pt x="1097705" y="1773540"/>
                  </a:lnTo>
                  <a:lnTo>
                    <a:pt x="1093233" y="1701676"/>
                  </a:lnTo>
                  <a:lnTo>
                    <a:pt x="1088157" y="1630707"/>
                  </a:lnTo>
                  <a:lnTo>
                    <a:pt x="1082498" y="1560674"/>
                  </a:lnTo>
                  <a:lnTo>
                    <a:pt x="1076279" y="1491617"/>
                  </a:lnTo>
                  <a:lnTo>
                    <a:pt x="1069523" y="1423579"/>
                  </a:lnTo>
                  <a:lnTo>
                    <a:pt x="1062251" y="1356600"/>
                  </a:lnTo>
                  <a:lnTo>
                    <a:pt x="1054485" y="1290723"/>
                  </a:lnTo>
                  <a:lnTo>
                    <a:pt x="1046249" y="1225988"/>
                  </a:lnTo>
                  <a:lnTo>
                    <a:pt x="1037565" y="1162437"/>
                  </a:lnTo>
                  <a:lnTo>
                    <a:pt x="1028454" y="1100111"/>
                  </a:lnTo>
                  <a:lnTo>
                    <a:pt x="1018939" y="1039051"/>
                  </a:lnTo>
                  <a:lnTo>
                    <a:pt x="1009042" y="979300"/>
                  </a:lnTo>
                  <a:lnTo>
                    <a:pt x="998785" y="920897"/>
                  </a:lnTo>
                  <a:lnTo>
                    <a:pt x="988192" y="863885"/>
                  </a:lnTo>
                  <a:lnTo>
                    <a:pt x="977284" y="808305"/>
                  </a:lnTo>
                  <a:lnTo>
                    <a:pt x="966083" y="754199"/>
                  </a:lnTo>
                  <a:lnTo>
                    <a:pt x="954611" y="701606"/>
                  </a:lnTo>
                  <a:lnTo>
                    <a:pt x="942892" y="650570"/>
                  </a:lnTo>
                  <a:lnTo>
                    <a:pt x="930947" y="601131"/>
                  </a:lnTo>
                  <a:lnTo>
                    <a:pt x="918798" y="553331"/>
                  </a:lnTo>
                  <a:lnTo>
                    <a:pt x="906469" y="507211"/>
                  </a:lnTo>
                  <a:lnTo>
                    <a:pt x="893980" y="462812"/>
                  </a:lnTo>
                  <a:lnTo>
                    <a:pt x="881354" y="420175"/>
                  </a:lnTo>
                  <a:lnTo>
                    <a:pt x="868615" y="379343"/>
                  </a:lnTo>
                  <a:lnTo>
                    <a:pt x="855783" y="340357"/>
                  </a:lnTo>
                  <a:lnTo>
                    <a:pt x="842881" y="303257"/>
                  </a:lnTo>
                  <a:lnTo>
                    <a:pt x="816958" y="234882"/>
                  </a:lnTo>
                  <a:lnTo>
                    <a:pt x="791022" y="174551"/>
                  </a:lnTo>
                  <a:lnTo>
                    <a:pt x="765254" y="122594"/>
                  </a:lnTo>
                  <a:lnTo>
                    <a:pt x="739829" y="79342"/>
                  </a:lnTo>
                  <a:lnTo>
                    <a:pt x="714928" y="45126"/>
                  </a:lnTo>
                  <a:lnTo>
                    <a:pt x="678947" y="11467"/>
                  </a:lnTo>
                  <a:lnTo>
                    <a:pt x="645146" y="0"/>
                  </a:lnTo>
                  <a:lnTo>
                    <a:pt x="656183" y="1354"/>
                  </a:lnTo>
                  <a:lnTo>
                    <a:pt x="667124" y="5372"/>
                  </a:lnTo>
                  <a:lnTo>
                    <a:pt x="699313" y="32967"/>
                  </a:lnTo>
                  <a:lnTo>
                    <a:pt x="730418" y="82935"/>
                  </a:lnTo>
                  <a:lnTo>
                    <a:pt x="750469" y="128083"/>
                  </a:lnTo>
                  <a:lnTo>
                    <a:pt x="769913" y="182283"/>
                  </a:lnTo>
                  <a:lnTo>
                    <a:pt x="788701" y="245180"/>
                  </a:lnTo>
                  <a:lnTo>
                    <a:pt x="806783" y="316416"/>
                  </a:lnTo>
                  <a:lnTo>
                    <a:pt x="815543" y="355050"/>
                  </a:lnTo>
                  <a:lnTo>
                    <a:pt x="824108" y="395636"/>
                  </a:lnTo>
                  <a:lnTo>
                    <a:pt x="832472" y="438129"/>
                  </a:lnTo>
                  <a:lnTo>
                    <a:pt x="840628" y="482483"/>
                  </a:lnTo>
                  <a:lnTo>
                    <a:pt x="848569" y="528655"/>
                  </a:lnTo>
                  <a:lnTo>
                    <a:pt x="856291" y="576601"/>
                  </a:lnTo>
                  <a:lnTo>
                    <a:pt x="863786" y="626275"/>
                  </a:lnTo>
                  <a:lnTo>
                    <a:pt x="871049" y="677633"/>
                  </a:lnTo>
                  <a:lnTo>
                    <a:pt x="878072" y="730630"/>
                  </a:lnTo>
                  <a:lnTo>
                    <a:pt x="884851" y="785223"/>
                  </a:lnTo>
                  <a:lnTo>
                    <a:pt x="891378" y="841366"/>
                  </a:lnTo>
                  <a:lnTo>
                    <a:pt x="897647" y="899014"/>
                  </a:lnTo>
                  <a:lnTo>
                    <a:pt x="903653" y="958124"/>
                  </a:lnTo>
                  <a:lnTo>
                    <a:pt x="909388" y="1018650"/>
                  </a:lnTo>
                  <a:lnTo>
                    <a:pt x="914847" y="1080549"/>
                  </a:lnTo>
                  <a:lnTo>
                    <a:pt x="920024" y="1143775"/>
                  </a:lnTo>
                  <a:lnTo>
                    <a:pt x="924911" y="1208285"/>
                  </a:lnTo>
                  <a:lnTo>
                    <a:pt x="929504" y="1274032"/>
                  </a:lnTo>
                  <a:lnTo>
                    <a:pt x="933796" y="1340974"/>
                  </a:lnTo>
                  <a:lnTo>
                    <a:pt x="937780" y="1409065"/>
                  </a:lnTo>
                  <a:lnTo>
                    <a:pt x="941450" y="1478261"/>
                  </a:lnTo>
                  <a:lnTo>
                    <a:pt x="944800" y="1548518"/>
                  </a:lnTo>
                  <a:lnTo>
                    <a:pt x="947824" y="1619790"/>
                  </a:lnTo>
                  <a:lnTo>
                    <a:pt x="950516" y="1692033"/>
                  </a:lnTo>
                  <a:lnTo>
                    <a:pt x="952869" y="1765203"/>
                  </a:lnTo>
                  <a:lnTo>
                    <a:pt x="954877" y="1839255"/>
                  </a:lnTo>
                  <a:lnTo>
                    <a:pt x="956534" y="1914144"/>
                  </a:lnTo>
                  <a:lnTo>
                    <a:pt x="957834" y="1989827"/>
                  </a:lnTo>
                  <a:lnTo>
                    <a:pt x="958770" y="2066258"/>
                  </a:lnTo>
                  <a:lnTo>
                    <a:pt x="959336" y="2143393"/>
                  </a:lnTo>
                  <a:lnTo>
                    <a:pt x="959526" y="2221187"/>
                  </a:lnTo>
                  <a:lnTo>
                    <a:pt x="959336" y="2298981"/>
                  </a:lnTo>
                  <a:lnTo>
                    <a:pt x="958770" y="2376116"/>
                  </a:lnTo>
                  <a:lnTo>
                    <a:pt x="957834" y="2452547"/>
                  </a:lnTo>
                  <a:lnTo>
                    <a:pt x="956534" y="2528229"/>
                  </a:lnTo>
                  <a:lnTo>
                    <a:pt x="954877" y="2603119"/>
                  </a:lnTo>
                  <a:lnTo>
                    <a:pt x="952869" y="2677171"/>
                  </a:lnTo>
                  <a:lnTo>
                    <a:pt x="950516" y="2750341"/>
                  </a:lnTo>
                  <a:lnTo>
                    <a:pt x="947824" y="2822584"/>
                  </a:lnTo>
                  <a:lnTo>
                    <a:pt x="944800" y="2893856"/>
                  </a:lnTo>
                  <a:lnTo>
                    <a:pt x="941450" y="2964112"/>
                  </a:lnTo>
                  <a:lnTo>
                    <a:pt x="937780" y="3033308"/>
                  </a:lnTo>
                  <a:lnTo>
                    <a:pt x="933796" y="3101400"/>
                  </a:lnTo>
                  <a:lnTo>
                    <a:pt x="929504" y="3168341"/>
                  </a:lnTo>
                  <a:lnTo>
                    <a:pt x="924911" y="3234089"/>
                  </a:lnTo>
                  <a:lnTo>
                    <a:pt x="920024" y="3298598"/>
                  </a:lnTo>
                  <a:lnTo>
                    <a:pt x="914847" y="3361825"/>
                  </a:lnTo>
                  <a:lnTo>
                    <a:pt x="909388" y="3423723"/>
                  </a:lnTo>
                  <a:lnTo>
                    <a:pt x="903653" y="3484250"/>
                  </a:lnTo>
                  <a:lnTo>
                    <a:pt x="897647" y="3543360"/>
                  </a:lnTo>
                  <a:lnTo>
                    <a:pt x="891378" y="3601008"/>
                  </a:lnTo>
                  <a:lnTo>
                    <a:pt x="884851" y="3657151"/>
                  </a:lnTo>
                  <a:lnTo>
                    <a:pt x="878072" y="3711743"/>
                  </a:lnTo>
                  <a:lnTo>
                    <a:pt x="871049" y="3764741"/>
                  </a:lnTo>
                  <a:lnTo>
                    <a:pt x="863786" y="3816099"/>
                  </a:lnTo>
                  <a:lnTo>
                    <a:pt x="856291" y="3865773"/>
                  </a:lnTo>
                  <a:lnTo>
                    <a:pt x="848569" y="3913718"/>
                  </a:lnTo>
                  <a:lnTo>
                    <a:pt x="840628" y="3959891"/>
                  </a:lnTo>
                  <a:lnTo>
                    <a:pt x="832472" y="4004245"/>
                  </a:lnTo>
                  <a:lnTo>
                    <a:pt x="824108" y="4046738"/>
                  </a:lnTo>
                  <a:lnTo>
                    <a:pt x="815543" y="4087323"/>
                  </a:lnTo>
                  <a:lnTo>
                    <a:pt x="806783" y="4125958"/>
                  </a:lnTo>
                  <a:lnTo>
                    <a:pt x="788701" y="4197194"/>
                  </a:lnTo>
                  <a:lnTo>
                    <a:pt x="769913" y="4260091"/>
                  </a:lnTo>
                  <a:lnTo>
                    <a:pt x="750469" y="4314291"/>
                  </a:lnTo>
                  <a:lnTo>
                    <a:pt x="730418" y="4359439"/>
                  </a:lnTo>
                  <a:lnTo>
                    <a:pt x="709810" y="4395177"/>
                  </a:lnTo>
                  <a:lnTo>
                    <a:pt x="677964" y="4430364"/>
                  </a:lnTo>
                  <a:lnTo>
                    <a:pt x="656183" y="4441020"/>
                  </a:lnTo>
                  <a:lnTo>
                    <a:pt x="645146" y="4442374"/>
                  </a:lnTo>
                  <a:close/>
                </a:path>
                <a:path w="1110615" h="4442459">
                  <a:moveTo>
                    <a:pt x="645138" y="4442374"/>
                  </a:moveTo>
                  <a:lnTo>
                    <a:pt x="688688" y="4421150"/>
                  </a:lnTo>
                  <a:lnTo>
                    <a:pt x="720173" y="4378507"/>
                  </a:lnTo>
                  <a:lnTo>
                    <a:pt x="740509" y="4338019"/>
                  </a:lnTo>
                  <a:lnTo>
                    <a:pt x="760263" y="4288300"/>
                  </a:lnTo>
                  <a:lnTo>
                    <a:pt x="779385" y="4229707"/>
                  </a:lnTo>
                  <a:lnTo>
                    <a:pt x="797826" y="4162596"/>
                  </a:lnTo>
                  <a:lnTo>
                    <a:pt x="815536" y="4087323"/>
                  </a:lnTo>
                  <a:lnTo>
                    <a:pt x="824101" y="4046738"/>
                  </a:lnTo>
                  <a:lnTo>
                    <a:pt x="832465" y="4004245"/>
                  </a:lnTo>
                  <a:lnTo>
                    <a:pt x="840620" y="3959891"/>
                  </a:lnTo>
                  <a:lnTo>
                    <a:pt x="848562" y="3913718"/>
                  </a:lnTo>
                  <a:lnTo>
                    <a:pt x="856284" y="3865773"/>
                  </a:lnTo>
                  <a:lnTo>
                    <a:pt x="863779" y="3816099"/>
                  </a:lnTo>
                  <a:lnTo>
                    <a:pt x="871042" y="3764741"/>
                  </a:lnTo>
                  <a:lnTo>
                    <a:pt x="878065" y="3711743"/>
                  </a:lnTo>
                  <a:lnTo>
                    <a:pt x="884844" y="3657151"/>
                  </a:lnTo>
                  <a:lnTo>
                    <a:pt x="891371" y="3601008"/>
                  </a:lnTo>
                  <a:lnTo>
                    <a:pt x="897640" y="3543360"/>
                  </a:lnTo>
                  <a:lnTo>
                    <a:pt x="903646" y="3484250"/>
                  </a:lnTo>
                  <a:lnTo>
                    <a:pt x="909381" y="3423723"/>
                  </a:lnTo>
                  <a:lnTo>
                    <a:pt x="914840" y="3361825"/>
                  </a:lnTo>
                  <a:lnTo>
                    <a:pt x="920017" y="3298598"/>
                  </a:lnTo>
                  <a:lnTo>
                    <a:pt x="924904" y="3234089"/>
                  </a:lnTo>
                  <a:lnTo>
                    <a:pt x="929497" y="3168341"/>
                  </a:lnTo>
                  <a:lnTo>
                    <a:pt x="933789" y="3101400"/>
                  </a:lnTo>
                  <a:lnTo>
                    <a:pt x="937773" y="3033308"/>
                  </a:lnTo>
                  <a:lnTo>
                    <a:pt x="941443" y="2964112"/>
                  </a:lnTo>
                  <a:lnTo>
                    <a:pt x="944793" y="2893856"/>
                  </a:lnTo>
                  <a:lnTo>
                    <a:pt x="947817" y="2822584"/>
                  </a:lnTo>
                  <a:lnTo>
                    <a:pt x="950509" y="2750341"/>
                  </a:lnTo>
                  <a:lnTo>
                    <a:pt x="952862" y="2677171"/>
                  </a:lnTo>
                  <a:lnTo>
                    <a:pt x="954870" y="2603119"/>
                  </a:lnTo>
                  <a:lnTo>
                    <a:pt x="956527" y="2528229"/>
                  </a:lnTo>
                  <a:lnTo>
                    <a:pt x="957827" y="2452547"/>
                  </a:lnTo>
                  <a:lnTo>
                    <a:pt x="958763" y="2376116"/>
                  </a:lnTo>
                  <a:lnTo>
                    <a:pt x="959329" y="2298981"/>
                  </a:lnTo>
                  <a:lnTo>
                    <a:pt x="959519" y="2221187"/>
                  </a:lnTo>
                  <a:lnTo>
                    <a:pt x="959329" y="2143393"/>
                  </a:lnTo>
                  <a:lnTo>
                    <a:pt x="958763" y="2066258"/>
                  </a:lnTo>
                  <a:lnTo>
                    <a:pt x="957827" y="1989827"/>
                  </a:lnTo>
                  <a:lnTo>
                    <a:pt x="956527" y="1914144"/>
                  </a:lnTo>
                  <a:lnTo>
                    <a:pt x="954870" y="1839255"/>
                  </a:lnTo>
                  <a:lnTo>
                    <a:pt x="952862" y="1765203"/>
                  </a:lnTo>
                  <a:lnTo>
                    <a:pt x="950509" y="1692033"/>
                  </a:lnTo>
                  <a:lnTo>
                    <a:pt x="947817" y="1619790"/>
                  </a:lnTo>
                  <a:lnTo>
                    <a:pt x="944793" y="1548518"/>
                  </a:lnTo>
                  <a:lnTo>
                    <a:pt x="941443" y="1478261"/>
                  </a:lnTo>
                  <a:lnTo>
                    <a:pt x="937773" y="1409065"/>
                  </a:lnTo>
                  <a:lnTo>
                    <a:pt x="933789" y="1340974"/>
                  </a:lnTo>
                  <a:lnTo>
                    <a:pt x="929497" y="1274032"/>
                  </a:lnTo>
                  <a:lnTo>
                    <a:pt x="924904" y="1208285"/>
                  </a:lnTo>
                  <a:lnTo>
                    <a:pt x="920017" y="1143775"/>
                  </a:lnTo>
                  <a:lnTo>
                    <a:pt x="914840" y="1080549"/>
                  </a:lnTo>
                  <a:lnTo>
                    <a:pt x="909381" y="1018650"/>
                  </a:lnTo>
                  <a:lnTo>
                    <a:pt x="903646" y="958124"/>
                  </a:lnTo>
                  <a:lnTo>
                    <a:pt x="897640" y="899014"/>
                  </a:lnTo>
                  <a:lnTo>
                    <a:pt x="891371" y="841366"/>
                  </a:lnTo>
                  <a:lnTo>
                    <a:pt x="884844" y="785223"/>
                  </a:lnTo>
                  <a:lnTo>
                    <a:pt x="878065" y="730630"/>
                  </a:lnTo>
                  <a:lnTo>
                    <a:pt x="871042" y="677633"/>
                  </a:lnTo>
                  <a:lnTo>
                    <a:pt x="863779" y="626275"/>
                  </a:lnTo>
                  <a:lnTo>
                    <a:pt x="856284" y="576601"/>
                  </a:lnTo>
                  <a:lnTo>
                    <a:pt x="848562" y="528655"/>
                  </a:lnTo>
                  <a:lnTo>
                    <a:pt x="840620" y="482483"/>
                  </a:lnTo>
                  <a:lnTo>
                    <a:pt x="832465" y="438129"/>
                  </a:lnTo>
                  <a:lnTo>
                    <a:pt x="824101" y="395636"/>
                  </a:lnTo>
                  <a:lnTo>
                    <a:pt x="815536" y="355050"/>
                  </a:lnTo>
                  <a:lnTo>
                    <a:pt x="806776" y="316416"/>
                  </a:lnTo>
                  <a:lnTo>
                    <a:pt x="788694" y="245180"/>
                  </a:lnTo>
                  <a:lnTo>
                    <a:pt x="769906" y="182283"/>
                  </a:lnTo>
                  <a:lnTo>
                    <a:pt x="750461" y="128083"/>
                  </a:lnTo>
                  <a:lnTo>
                    <a:pt x="730410" y="82935"/>
                  </a:lnTo>
                  <a:lnTo>
                    <a:pt x="709803" y="47196"/>
                  </a:lnTo>
                  <a:lnTo>
                    <a:pt x="677956" y="12010"/>
                  </a:lnTo>
                  <a:lnTo>
                    <a:pt x="645138" y="0"/>
                  </a:lnTo>
                  <a:lnTo>
                    <a:pt x="485391" y="0"/>
                  </a:lnTo>
                  <a:lnTo>
                    <a:pt x="495982" y="6447"/>
                  </a:lnTo>
                  <a:lnTo>
                    <a:pt x="506470" y="15369"/>
                  </a:lnTo>
                  <a:lnTo>
                    <a:pt x="537258" y="56559"/>
                  </a:lnTo>
                  <a:lnTo>
                    <a:pt x="557160" y="95621"/>
                  </a:lnTo>
                  <a:lnTo>
                    <a:pt x="576510" y="143573"/>
                  </a:lnTo>
                  <a:lnTo>
                    <a:pt x="595262" y="200081"/>
                  </a:lnTo>
                  <a:lnTo>
                    <a:pt x="613368" y="264809"/>
                  </a:lnTo>
                  <a:lnTo>
                    <a:pt x="630781" y="337422"/>
                  </a:lnTo>
                  <a:lnTo>
                    <a:pt x="639214" y="376580"/>
                  </a:lnTo>
                  <a:lnTo>
                    <a:pt x="647457" y="417585"/>
                  </a:lnTo>
                  <a:lnTo>
                    <a:pt x="655502" y="460392"/>
                  </a:lnTo>
                  <a:lnTo>
                    <a:pt x="663346" y="504962"/>
                  </a:lnTo>
                  <a:lnTo>
                    <a:pt x="670982" y="551251"/>
                  </a:lnTo>
                  <a:lnTo>
                    <a:pt x="678404" y="599218"/>
                  </a:lnTo>
                  <a:lnTo>
                    <a:pt x="685606" y="648822"/>
                  </a:lnTo>
                  <a:lnTo>
                    <a:pt x="692583" y="700019"/>
                  </a:lnTo>
                  <a:lnTo>
                    <a:pt x="699328" y="752769"/>
                  </a:lnTo>
                  <a:lnTo>
                    <a:pt x="705837" y="807029"/>
                  </a:lnTo>
                  <a:lnTo>
                    <a:pt x="712102" y="862758"/>
                  </a:lnTo>
                  <a:lnTo>
                    <a:pt x="718119" y="919913"/>
                  </a:lnTo>
                  <a:lnTo>
                    <a:pt x="723880" y="978453"/>
                  </a:lnTo>
                  <a:lnTo>
                    <a:pt x="729382" y="1038336"/>
                  </a:lnTo>
                  <a:lnTo>
                    <a:pt x="734617" y="1099519"/>
                  </a:lnTo>
                  <a:lnTo>
                    <a:pt x="739580" y="1161962"/>
                  </a:lnTo>
                  <a:lnTo>
                    <a:pt x="744265" y="1225621"/>
                  </a:lnTo>
                  <a:lnTo>
                    <a:pt x="748666" y="1290456"/>
                  </a:lnTo>
                  <a:lnTo>
                    <a:pt x="752778" y="1356424"/>
                  </a:lnTo>
                  <a:lnTo>
                    <a:pt x="756594" y="1423483"/>
                  </a:lnTo>
                  <a:lnTo>
                    <a:pt x="760109" y="1491592"/>
                  </a:lnTo>
                  <a:lnTo>
                    <a:pt x="763317" y="1560709"/>
                  </a:lnTo>
                  <a:lnTo>
                    <a:pt x="766212" y="1630791"/>
                  </a:lnTo>
                  <a:lnTo>
                    <a:pt x="768788" y="1701797"/>
                  </a:lnTo>
                  <a:lnTo>
                    <a:pt x="771040" y="1773685"/>
                  </a:lnTo>
                  <a:lnTo>
                    <a:pt x="772961" y="1846413"/>
                  </a:lnTo>
                  <a:lnTo>
                    <a:pt x="774546" y="1919939"/>
                  </a:lnTo>
                  <a:lnTo>
                    <a:pt x="775789" y="1994222"/>
                  </a:lnTo>
                  <a:lnTo>
                    <a:pt x="776684" y="2069218"/>
                  </a:lnTo>
                  <a:lnTo>
                    <a:pt x="777225" y="2144887"/>
                  </a:lnTo>
                  <a:lnTo>
                    <a:pt x="777407" y="2221187"/>
                  </a:lnTo>
                  <a:lnTo>
                    <a:pt x="777214" y="2297487"/>
                  </a:lnTo>
                  <a:lnTo>
                    <a:pt x="776641" y="2373156"/>
                  </a:lnTo>
                  <a:lnTo>
                    <a:pt x="775693" y="2448152"/>
                  </a:lnTo>
                  <a:lnTo>
                    <a:pt x="774378" y="2522435"/>
                  </a:lnTo>
                  <a:lnTo>
                    <a:pt x="772703" y="2595961"/>
                  </a:lnTo>
                  <a:lnTo>
                    <a:pt x="770674" y="2668689"/>
                  </a:lnTo>
                  <a:lnTo>
                    <a:pt x="768299" y="2740577"/>
                  </a:lnTo>
                  <a:lnTo>
                    <a:pt x="765583" y="2811583"/>
                  </a:lnTo>
                  <a:lnTo>
                    <a:pt x="762534" y="2881665"/>
                  </a:lnTo>
                  <a:lnTo>
                    <a:pt x="759158" y="2950782"/>
                  </a:lnTo>
                  <a:lnTo>
                    <a:pt x="755463" y="3018891"/>
                  </a:lnTo>
                  <a:lnTo>
                    <a:pt x="751455" y="3085950"/>
                  </a:lnTo>
                  <a:lnTo>
                    <a:pt x="747141" y="3151918"/>
                  </a:lnTo>
                  <a:lnTo>
                    <a:pt x="742527" y="3216753"/>
                  </a:lnTo>
                  <a:lnTo>
                    <a:pt x="737622" y="3280413"/>
                  </a:lnTo>
                  <a:lnTo>
                    <a:pt x="732430" y="3342855"/>
                  </a:lnTo>
                  <a:lnTo>
                    <a:pt x="726960" y="3404039"/>
                  </a:lnTo>
                  <a:lnTo>
                    <a:pt x="721217" y="3463921"/>
                  </a:lnTo>
                  <a:lnTo>
                    <a:pt x="715209" y="3522461"/>
                  </a:lnTo>
                  <a:lnTo>
                    <a:pt x="708943" y="3579616"/>
                  </a:lnTo>
                  <a:lnTo>
                    <a:pt x="702425" y="3635345"/>
                  </a:lnTo>
                  <a:lnTo>
                    <a:pt x="695662" y="3689605"/>
                  </a:lnTo>
                  <a:lnTo>
                    <a:pt x="688661" y="3742355"/>
                  </a:lnTo>
                  <a:lnTo>
                    <a:pt x="681428" y="3793552"/>
                  </a:lnTo>
                  <a:lnTo>
                    <a:pt x="673971" y="3843156"/>
                  </a:lnTo>
                  <a:lnTo>
                    <a:pt x="666297" y="3891123"/>
                  </a:lnTo>
                  <a:lnTo>
                    <a:pt x="658411" y="3937412"/>
                  </a:lnTo>
                  <a:lnTo>
                    <a:pt x="650321" y="3981982"/>
                  </a:lnTo>
                  <a:lnTo>
                    <a:pt x="642034" y="4024790"/>
                  </a:lnTo>
                  <a:lnTo>
                    <a:pt x="633557" y="4065794"/>
                  </a:lnTo>
                  <a:lnTo>
                    <a:pt x="624895" y="4104952"/>
                  </a:lnTo>
                  <a:lnTo>
                    <a:pt x="616057" y="4142223"/>
                  </a:lnTo>
                  <a:lnTo>
                    <a:pt x="597877" y="4210935"/>
                  </a:lnTo>
                  <a:lnTo>
                    <a:pt x="579070" y="4271595"/>
                  </a:lnTo>
                  <a:lnTo>
                    <a:pt x="559692" y="4323867"/>
                  </a:lnTo>
                  <a:lnTo>
                    <a:pt x="539796" y="4367416"/>
                  </a:lnTo>
                  <a:lnTo>
                    <a:pt x="519437" y="4401907"/>
                  </a:lnTo>
                  <a:lnTo>
                    <a:pt x="488149" y="4435927"/>
                  </a:lnTo>
                  <a:lnTo>
                    <a:pt x="477547" y="4442374"/>
                  </a:lnTo>
                  <a:lnTo>
                    <a:pt x="645138" y="4442374"/>
                  </a:lnTo>
                  <a:close/>
                </a:path>
                <a:path w="1110615" h="4442459">
                  <a:moveTo>
                    <a:pt x="777415" y="2221187"/>
                  </a:moveTo>
                  <a:lnTo>
                    <a:pt x="777222" y="2297487"/>
                  </a:lnTo>
                  <a:lnTo>
                    <a:pt x="776649" y="2373156"/>
                  </a:lnTo>
                  <a:lnTo>
                    <a:pt x="775701" y="2448152"/>
                  </a:lnTo>
                  <a:lnTo>
                    <a:pt x="774387" y="2522435"/>
                  </a:lnTo>
                  <a:lnTo>
                    <a:pt x="772711" y="2595961"/>
                  </a:lnTo>
                  <a:lnTo>
                    <a:pt x="770682" y="2668689"/>
                  </a:lnTo>
                  <a:lnTo>
                    <a:pt x="768307" y="2740577"/>
                  </a:lnTo>
                  <a:lnTo>
                    <a:pt x="765591" y="2811583"/>
                  </a:lnTo>
                  <a:lnTo>
                    <a:pt x="762542" y="2881665"/>
                  </a:lnTo>
                  <a:lnTo>
                    <a:pt x="759166" y="2950782"/>
                  </a:lnTo>
                  <a:lnTo>
                    <a:pt x="755471" y="3018891"/>
                  </a:lnTo>
                  <a:lnTo>
                    <a:pt x="751463" y="3085950"/>
                  </a:lnTo>
                  <a:lnTo>
                    <a:pt x="747149" y="3151918"/>
                  </a:lnTo>
                  <a:lnTo>
                    <a:pt x="742536" y="3216753"/>
                  </a:lnTo>
                  <a:lnTo>
                    <a:pt x="737630" y="3280413"/>
                  </a:lnTo>
                  <a:lnTo>
                    <a:pt x="732438" y="3342855"/>
                  </a:lnTo>
                  <a:lnTo>
                    <a:pt x="726968" y="3404039"/>
                  </a:lnTo>
                  <a:lnTo>
                    <a:pt x="721225" y="3463921"/>
                  </a:lnTo>
                  <a:lnTo>
                    <a:pt x="715217" y="3522461"/>
                  </a:lnTo>
                  <a:lnTo>
                    <a:pt x="708951" y="3579616"/>
                  </a:lnTo>
                  <a:lnTo>
                    <a:pt x="702433" y="3635345"/>
                  </a:lnTo>
                  <a:lnTo>
                    <a:pt x="695670" y="3689605"/>
                  </a:lnTo>
                  <a:lnTo>
                    <a:pt x="688669" y="3742355"/>
                  </a:lnTo>
                  <a:lnTo>
                    <a:pt x="681436" y="3793552"/>
                  </a:lnTo>
                  <a:lnTo>
                    <a:pt x="673979" y="3843156"/>
                  </a:lnTo>
                  <a:lnTo>
                    <a:pt x="666305" y="3891123"/>
                  </a:lnTo>
                  <a:lnTo>
                    <a:pt x="658419" y="3937412"/>
                  </a:lnTo>
                  <a:lnTo>
                    <a:pt x="650329" y="3981982"/>
                  </a:lnTo>
                  <a:lnTo>
                    <a:pt x="642042" y="4024790"/>
                  </a:lnTo>
                  <a:lnTo>
                    <a:pt x="633565" y="4065794"/>
                  </a:lnTo>
                  <a:lnTo>
                    <a:pt x="624903" y="4104952"/>
                  </a:lnTo>
                  <a:lnTo>
                    <a:pt x="616065" y="4142223"/>
                  </a:lnTo>
                  <a:lnTo>
                    <a:pt x="597885" y="4210935"/>
                  </a:lnTo>
                  <a:lnTo>
                    <a:pt x="579078" y="4271595"/>
                  </a:lnTo>
                  <a:lnTo>
                    <a:pt x="559700" y="4323867"/>
                  </a:lnTo>
                  <a:lnTo>
                    <a:pt x="539804" y="4367416"/>
                  </a:lnTo>
                  <a:lnTo>
                    <a:pt x="519445" y="4401907"/>
                  </a:lnTo>
                  <a:lnTo>
                    <a:pt x="488157" y="4435927"/>
                  </a:lnTo>
                  <a:lnTo>
                    <a:pt x="477555" y="4442374"/>
                  </a:lnTo>
                  <a:lnTo>
                    <a:pt x="463458" y="4442374"/>
                  </a:lnTo>
                  <a:lnTo>
                    <a:pt x="417915" y="4422097"/>
                  </a:lnTo>
                  <a:lnTo>
                    <a:pt x="381417" y="4381290"/>
                  </a:lnTo>
                  <a:lnTo>
                    <a:pt x="356301" y="4342514"/>
                  </a:lnTo>
                  <a:lnTo>
                    <a:pt x="330764" y="4294868"/>
                  </a:lnTo>
                  <a:lnTo>
                    <a:pt x="304983" y="4238683"/>
                  </a:lnTo>
                  <a:lnTo>
                    <a:pt x="279134" y="4174289"/>
                  </a:lnTo>
                  <a:lnTo>
                    <a:pt x="253393" y="4102017"/>
                  </a:lnTo>
                  <a:lnTo>
                    <a:pt x="240619" y="4063030"/>
                  </a:lnTo>
                  <a:lnTo>
                    <a:pt x="227938" y="4022198"/>
                  </a:lnTo>
                  <a:lnTo>
                    <a:pt x="215373" y="3979562"/>
                  </a:lnTo>
                  <a:lnTo>
                    <a:pt x="202945" y="3935163"/>
                  </a:lnTo>
                  <a:lnTo>
                    <a:pt x="190676" y="3889043"/>
                  </a:lnTo>
                  <a:lnTo>
                    <a:pt x="178590" y="3841243"/>
                  </a:lnTo>
                  <a:lnTo>
                    <a:pt x="166707" y="3791804"/>
                  </a:lnTo>
                  <a:lnTo>
                    <a:pt x="155049" y="3740767"/>
                  </a:lnTo>
                  <a:lnTo>
                    <a:pt x="143640" y="3688175"/>
                  </a:lnTo>
                  <a:lnTo>
                    <a:pt x="132500" y="3634068"/>
                  </a:lnTo>
                  <a:lnTo>
                    <a:pt x="121653" y="3578488"/>
                  </a:lnTo>
                  <a:lnTo>
                    <a:pt x="111119" y="3521476"/>
                  </a:lnTo>
                  <a:lnTo>
                    <a:pt x="100922" y="3463074"/>
                  </a:lnTo>
                  <a:lnTo>
                    <a:pt x="91083" y="3403322"/>
                  </a:lnTo>
                  <a:lnTo>
                    <a:pt x="81624" y="3342263"/>
                  </a:lnTo>
                  <a:lnTo>
                    <a:pt x="72567" y="3279937"/>
                  </a:lnTo>
                  <a:lnTo>
                    <a:pt x="63935" y="3216386"/>
                  </a:lnTo>
                  <a:lnTo>
                    <a:pt x="55749" y="3151651"/>
                  </a:lnTo>
                  <a:lnTo>
                    <a:pt x="48032" y="3085773"/>
                  </a:lnTo>
                  <a:lnTo>
                    <a:pt x="40805" y="3018795"/>
                  </a:lnTo>
                  <a:lnTo>
                    <a:pt x="34091" y="2950757"/>
                  </a:lnTo>
                  <a:lnTo>
                    <a:pt x="27911" y="2881700"/>
                  </a:lnTo>
                  <a:lnTo>
                    <a:pt x="22289" y="2811667"/>
                  </a:lnTo>
                  <a:lnTo>
                    <a:pt x="17245" y="2740697"/>
                  </a:lnTo>
                  <a:lnTo>
                    <a:pt x="12802" y="2668834"/>
                  </a:lnTo>
                  <a:lnTo>
                    <a:pt x="8982" y="2596117"/>
                  </a:lnTo>
                  <a:lnTo>
                    <a:pt x="5807" y="2522589"/>
                  </a:lnTo>
                  <a:lnTo>
                    <a:pt x="3299" y="2448290"/>
                  </a:lnTo>
                  <a:lnTo>
                    <a:pt x="1481" y="2373263"/>
                  </a:lnTo>
                  <a:lnTo>
                    <a:pt x="374" y="2297548"/>
                  </a:lnTo>
                  <a:lnTo>
                    <a:pt x="0" y="2221187"/>
                  </a:lnTo>
                  <a:lnTo>
                    <a:pt x="374" y="2144826"/>
                  </a:lnTo>
                  <a:lnTo>
                    <a:pt x="1481" y="2069111"/>
                  </a:lnTo>
                  <a:lnTo>
                    <a:pt x="3299" y="1994083"/>
                  </a:lnTo>
                  <a:lnTo>
                    <a:pt x="5807" y="1919785"/>
                  </a:lnTo>
                  <a:lnTo>
                    <a:pt x="8982" y="1846257"/>
                  </a:lnTo>
                  <a:lnTo>
                    <a:pt x="12802" y="1773540"/>
                  </a:lnTo>
                  <a:lnTo>
                    <a:pt x="17245" y="1701676"/>
                  </a:lnTo>
                  <a:lnTo>
                    <a:pt x="22289" y="1630707"/>
                  </a:lnTo>
                  <a:lnTo>
                    <a:pt x="27911" y="1560674"/>
                  </a:lnTo>
                  <a:lnTo>
                    <a:pt x="34091" y="1491617"/>
                  </a:lnTo>
                  <a:lnTo>
                    <a:pt x="40805" y="1423579"/>
                  </a:lnTo>
                  <a:lnTo>
                    <a:pt x="48032" y="1356600"/>
                  </a:lnTo>
                  <a:lnTo>
                    <a:pt x="55749" y="1290723"/>
                  </a:lnTo>
                  <a:lnTo>
                    <a:pt x="63935" y="1225988"/>
                  </a:lnTo>
                  <a:lnTo>
                    <a:pt x="72567" y="1162437"/>
                  </a:lnTo>
                  <a:lnTo>
                    <a:pt x="81624" y="1100111"/>
                  </a:lnTo>
                  <a:lnTo>
                    <a:pt x="91083" y="1039051"/>
                  </a:lnTo>
                  <a:lnTo>
                    <a:pt x="100922" y="979300"/>
                  </a:lnTo>
                  <a:lnTo>
                    <a:pt x="111119" y="920897"/>
                  </a:lnTo>
                  <a:lnTo>
                    <a:pt x="121653" y="863885"/>
                  </a:lnTo>
                  <a:lnTo>
                    <a:pt x="132500" y="808305"/>
                  </a:lnTo>
                  <a:lnTo>
                    <a:pt x="143640" y="754199"/>
                  </a:lnTo>
                  <a:lnTo>
                    <a:pt x="155049" y="701606"/>
                  </a:lnTo>
                  <a:lnTo>
                    <a:pt x="166707" y="650570"/>
                  </a:lnTo>
                  <a:lnTo>
                    <a:pt x="178590" y="601131"/>
                  </a:lnTo>
                  <a:lnTo>
                    <a:pt x="190676" y="553331"/>
                  </a:lnTo>
                  <a:lnTo>
                    <a:pt x="202945" y="507211"/>
                  </a:lnTo>
                  <a:lnTo>
                    <a:pt x="215373" y="462812"/>
                  </a:lnTo>
                  <a:lnTo>
                    <a:pt x="227938" y="420175"/>
                  </a:lnTo>
                  <a:lnTo>
                    <a:pt x="240619" y="379343"/>
                  </a:lnTo>
                  <a:lnTo>
                    <a:pt x="253393" y="340357"/>
                  </a:lnTo>
                  <a:lnTo>
                    <a:pt x="266239" y="303257"/>
                  </a:lnTo>
                  <a:lnTo>
                    <a:pt x="292056" y="234882"/>
                  </a:lnTo>
                  <a:lnTo>
                    <a:pt x="317893" y="174551"/>
                  </a:lnTo>
                  <a:lnTo>
                    <a:pt x="343574" y="122594"/>
                  </a:lnTo>
                  <a:lnTo>
                    <a:pt x="368922" y="79342"/>
                  </a:lnTo>
                  <a:lnTo>
                    <a:pt x="393761" y="45126"/>
                  </a:lnTo>
                  <a:lnTo>
                    <a:pt x="429679" y="11467"/>
                  </a:lnTo>
                  <a:lnTo>
                    <a:pt x="463458" y="0"/>
                  </a:lnTo>
                  <a:lnTo>
                    <a:pt x="470835" y="0"/>
                  </a:lnTo>
                  <a:lnTo>
                    <a:pt x="485400" y="0"/>
                  </a:lnTo>
                  <a:lnTo>
                    <a:pt x="495991" y="6447"/>
                  </a:lnTo>
                  <a:lnTo>
                    <a:pt x="506479" y="15369"/>
                  </a:lnTo>
                  <a:lnTo>
                    <a:pt x="537266" y="56559"/>
                  </a:lnTo>
                  <a:lnTo>
                    <a:pt x="557168" y="95621"/>
                  </a:lnTo>
                  <a:lnTo>
                    <a:pt x="576518" y="143573"/>
                  </a:lnTo>
                  <a:lnTo>
                    <a:pt x="595270" y="200081"/>
                  </a:lnTo>
                  <a:lnTo>
                    <a:pt x="613376" y="264809"/>
                  </a:lnTo>
                  <a:lnTo>
                    <a:pt x="630790" y="337422"/>
                  </a:lnTo>
                  <a:lnTo>
                    <a:pt x="639222" y="376580"/>
                  </a:lnTo>
                  <a:lnTo>
                    <a:pt x="647465" y="417585"/>
                  </a:lnTo>
                  <a:lnTo>
                    <a:pt x="655511" y="460392"/>
                  </a:lnTo>
                  <a:lnTo>
                    <a:pt x="663354" y="504962"/>
                  </a:lnTo>
                  <a:lnTo>
                    <a:pt x="670990" y="551251"/>
                  </a:lnTo>
                  <a:lnTo>
                    <a:pt x="678412" y="599218"/>
                  </a:lnTo>
                  <a:lnTo>
                    <a:pt x="685614" y="648822"/>
                  </a:lnTo>
                  <a:lnTo>
                    <a:pt x="692591" y="700019"/>
                  </a:lnTo>
                  <a:lnTo>
                    <a:pt x="699336" y="752769"/>
                  </a:lnTo>
                  <a:lnTo>
                    <a:pt x="705845" y="807029"/>
                  </a:lnTo>
                  <a:lnTo>
                    <a:pt x="712110" y="862758"/>
                  </a:lnTo>
                  <a:lnTo>
                    <a:pt x="718127" y="919913"/>
                  </a:lnTo>
                  <a:lnTo>
                    <a:pt x="723889" y="978453"/>
                  </a:lnTo>
                  <a:lnTo>
                    <a:pt x="729390" y="1038336"/>
                  </a:lnTo>
                  <a:lnTo>
                    <a:pt x="734625" y="1099519"/>
                  </a:lnTo>
                  <a:lnTo>
                    <a:pt x="739588" y="1161962"/>
                  </a:lnTo>
                  <a:lnTo>
                    <a:pt x="744273" y="1225621"/>
                  </a:lnTo>
                  <a:lnTo>
                    <a:pt x="748674" y="1290456"/>
                  </a:lnTo>
                  <a:lnTo>
                    <a:pt x="752786" y="1356424"/>
                  </a:lnTo>
                  <a:lnTo>
                    <a:pt x="756602" y="1423483"/>
                  </a:lnTo>
                  <a:lnTo>
                    <a:pt x="760117" y="1491592"/>
                  </a:lnTo>
                  <a:lnTo>
                    <a:pt x="763325" y="1560709"/>
                  </a:lnTo>
                  <a:lnTo>
                    <a:pt x="766220" y="1630791"/>
                  </a:lnTo>
                  <a:lnTo>
                    <a:pt x="768796" y="1701797"/>
                  </a:lnTo>
                  <a:lnTo>
                    <a:pt x="771048" y="1773685"/>
                  </a:lnTo>
                  <a:lnTo>
                    <a:pt x="772969" y="1846413"/>
                  </a:lnTo>
                  <a:lnTo>
                    <a:pt x="774554" y="1919939"/>
                  </a:lnTo>
                  <a:lnTo>
                    <a:pt x="775797" y="1994222"/>
                  </a:lnTo>
                  <a:lnTo>
                    <a:pt x="776692" y="2069218"/>
                  </a:lnTo>
                  <a:lnTo>
                    <a:pt x="777233" y="2144887"/>
                  </a:lnTo>
                  <a:lnTo>
                    <a:pt x="777415" y="2221187"/>
                  </a:lnTo>
                  <a:close/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5982797" y="5615433"/>
              <a:ext cx="3041650" cy="1453515"/>
            </a:xfrm>
            <a:custGeom>
              <a:avLst/>
              <a:gdLst/>
              <a:ahLst/>
              <a:cxnLst/>
              <a:rect l="l" t="t" r="r" b="b"/>
              <a:pathLst>
                <a:path w="3041650" h="1453515">
                  <a:moveTo>
                    <a:pt x="3036663" y="10643"/>
                  </a:moveTo>
                  <a:lnTo>
                    <a:pt x="1388242" y="1453026"/>
                  </a:lnTo>
                  <a:lnTo>
                    <a:pt x="0" y="1453026"/>
                  </a:lnTo>
                </a:path>
                <a:path w="3041650" h="1453515">
                  <a:moveTo>
                    <a:pt x="3034465" y="113373"/>
                  </a:moveTo>
                  <a:lnTo>
                    <a:pt x="3041407" y="6941"/>
                  </a:lnTo>
                  <a:lnTo>
                    <a:pt x="2934975" y="0"/>
                  </a:lnTo>
                </a:path>
              </a:pathLst>
            </a:custGeom>
            <a:ln w="23137">
              <a:solidFill>
                <a:srgbClr val="B95DE5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14" name="object 14"/>
            <p:cNvSpPr/>
            <p:nvPr/>
          </p:nvSpPr>
          <p:spPr>
            <a:xfrm>
              <a:off x="5982797" y="5374805"/>
              <a:ext cx="2830195" cy="721995"/>
            </a:xfrm>
            <a:custGeom>
              <a:avLst/>
              <a:gdLst/>
              <a:ahLst/>
              <a:cxnLst/>
              <a:rect l="l" t="t" r="r" b="b"/>
              <a:pathLst>
                <a:path w="2830195" h="721995">
                  <a:moveTo>
                    <a:pt x="2824957" y="37713"/>
                  </a:moveTo>
                  <a:lnTo>
                    <a:pt x="1388242" y="721885"/>
                  </a:lnTo>
                  <a:lnTo>
                    <a:pt x="0" y="721885"/>
                  </a:lnTo>
                </a:path>
                <a:path w="2830195" h="721995">
                  <a:moveTo>
                    <a:pt x="2794994" y="135353"/>
                  </a:moveTo>
                  <a:lnTo>
                    <a:pt x="2829700" y="34706"/>
                  </a:lnTo>
                  <a:lnTo>
                    <a:pt x="2730209" y="0"/>
                  </a:lnTo>
                </a:path>
              </a:pathLst>
            </a:custGeom>
            <a:ln w="23137">
              <a:solidFill>
                <a:srgbClr val="DFCB14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15" name="object 15"/>
            <p:cNvSpPr/>
            <p:nvPr/>
          </p:nvSpPr>
          <p:spPr>
            <a:xfrm>
              <a:off x="5984063" y="5049725"/>
              <a:ext cx="2758440" cy="150495"/>
            </a:xfrm>
            <a:custGeom>
              <a:avLst/>
              <a:gdLst/>
              <a:ahLst/>
              <a:cxnLst/>
              <a:rect l="l" t="t" r="r" b="b"/>
              <a:pathLst>
                <a:path w="2758440" h="150495">
                  <a:moveTo>
                    <a:pt x="2752074" y="75196"/>
                  </a:moveTo>
                  <a:lnTo>
                    <a:pt x="1386969" y="75196"/>
                  </a:lnTo>
                  <a:lnTo>
                    <a:pt x="0" y="75196"/>
                  </a:lnTo>
                </a:path>
                <a:path w="2758440" h="150495">
                  <a:moveTo>
                    <a:pt x="2682777" y="150392"/>
                  </a:moveTo>
                  <a:lnTo>
                    <a:pt x="2757974" y="75196"/>
                  </a:lnTo>
                  <a:lnTo>
                    <a:pt x="2682777" y="0"/>
                  </a:lnTo>
                </a:path>
              </a:pathLst>
            </a:custGeom>
            <a:ln w="23137">
              <a:solidFill>
                <a:srgbClr val="1EABD9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16" name="object 16"/>
            <p:cNvSpPr/>
            <p:nvPr/>
          </p:nvSpPr>
          <p:spPr>
            <a:xfrm>
              <a:off x="5982797" y="4153152"/>
              <a:ext cx="2830195" cy="721995"/>
            </a:xfrm>
            <a:custGeom>
              <a:avLst/>
              <a:gdLst/>
              <a:ahLst/>
              <a:cxnLst/>
              <a:rect l="l" t="t" r="r" b="b"/>
              <a:pathLst>
                <a:path w="2830195" h="721995">
                  <a:moveTo>
                    <a:pt x="2824957" y="684171"/>
                  </a:moveTo>
                  <a:lnTo>
                    <a:pt x="1388242" y="0"/>
                  </a:lnTo>
                  <a:lnTo>
                    <a:pt x="0" y="0"/>
                  </a:lnTo>
                </a:path>
                <a:path w="2830195" h="721995">
                  <a:moveTo>
                    <a:pt x="2730209" y="721885"/>
                  </a:moveTo>
                  <a:lnTo>
                    <a:pt x="2829700" y="687179"/>
                  </a:lnTo>
                  <a:lnTo>
                    <a:pt x="2794994" y="586532"/>
                  </a:lnTo>
                </a:path>
              </a:pathLst>
            </a:custGeom>
            <a:ln w="23137">
              <a:solidFill>
                <a:srgbClr val="DE8431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17" name="object 17"/>
            <p:cNvSpPr/>
            <p:nvPr/>
          </p:nvSpPr>
          <p:spPr>
            <a:xfrm>
              <a:off x="5982797" y="3181382"/>
              <a:ext cx="3041650" cy="1453515"/>
            </a:xfrm>
            <a:custGeom>
              <a:avLst/>
              <a:gdLst/>
              <a:ahLst/>
              <a:cxnLst/>
              <a:rect l="l" t="t" r="r" b="b"/>
              <a:pathLst>
                <a:path w="3041650" h="1453514">
                  <a:moveTo>
                    <a:pt x="3036663" y="1442383"/>
                  </a:moveTo>
                  <a:lnTo>
                    <a:pt x="1388242" y="0"/>
                  </a:lnTo>
                  <a:lnTo>
                    <a:pt x="0" y="0"/>
                  </a:lnTo>
                </a:path>
                <a:path w="3041650" h="1453514">
                  <a:moveTo>
                    <a:pt x="2934975" y="1453026"/>
                  </a:moveTo>
                  <a:lnTo>
                    <a:pt x="3041407" y="1446085"/>
                  </a:lnTo>
                  <a:lnTo>
                    <a:pt x="3034465" y="1339653"/>
                  </a:lnTo>
                </a:path>
              </a:pathLst>
            </a:custGeom>
            <a:ln w="23137">
              <a:solidFill>
                <a:srgbClr val="4D87E6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0026" y="5180844"/>
              <a:ext cx="168902" cy="21594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3720" y="5180844"/>
              <a:ext cx="168162" cy="21594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48185" y="5265726"/>
              <a:ext cx="236220" cy="120014"/>
            </a:xfrm>
            <a:custGeom>
              <a:avLst/>
              <a:gdLst/>
              <a:ahLst/>
              <a:cxnLst/>
              <a:rect l="l" t="t" r="r" b="b"/>
              <a:pathLst>
                <a:path w="236220" h="120014">
                  <a:moveTo>
                    <a:pt x="235654" y="119490"/>
                  </a:moveTo>
                  <a:lnTo>
                    <a:pt x="220424" y="59875"/>
                  </a:lnTo>
                  <a:lnTo>
                    <a:pt x="177222" y="16063"/>
                  </a:lnTo>
                  <a:lnTo>
                    <a:pt x="117827" y="0"/>
                  </a:lnTo>
                  <a:lnTo>
                    <a:pt x="87314" y="4015"/>
                  </a:lnTo>
                  <a:lnTo>
                    <a:pt x="33734" y="35284"/>
                  </a:lnTo>
                  <a:lnTo>
                    <a:pt x="3717" y="88416"/>
                  </a:lnTo>
                  <a:lnTo>
                    <a:pt x="0" y="119490"/>
                  </a:lnTo>
                  <a:lnTo>
                    <a:pt x="235654" y="119490"/>
                  </a:lnTo>
                  <a:close/>
                </a:path>
              </a:pathLst>
            </a:custGeom>
            <a:ln w="23137">
              <a:solidFill>
                <a:srgbClr val="1EABD9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3608" y="5084431"/>
              <a:ext cx="162378" cy="16237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380902" y="4864626"/>
              <a:ext cx="370205" cy="278130"/>
            </a:xfrm>
            <a:custGeom>
              <a:avLst/>
              <a:gdLst/>
              <a:ahLst/>
              <a:cxnLst/>
              <a:rect l="l" t="t" r="r" b="b"/>
              <a:pathLst>
                <a:path w="370204" h="278129">
                  <a:moveTo>
                    <a:pt x="335491" y="277648"/>
                  </a:moveTo>
                  <a:lnTo>
                    <a:pt x="324646" y="265898"/>
                  </a:lnTo>
                  <a:lnTo>
                    <a:pt x="300785" y="235711"/>
                  </a:lnTo>
                  <a:lnTo>
                    <a:pt x="276925" y="194679"/>
                  </a:lnTo>
                  <a:lnTo>
                    <a:pt x="266079" y="150392"/>
                  </a:lnTo>
                  <a:lnTo>
                    <a:pt x="370197" y="150392"/>
                  </a:lnTo>
                  <a:lnTo>
                    <a:pt x="185098" y="0"/>
                  </a:lnTo>
                  <a:lnTo>
                    <a:pt x="0" y="150392"/>
                  </a:lnTo>
                  <a:lnTo>
                    <a:pt x="104118" y="150392"/>
                  </a:lnTo>
                  <a:lnTo>
                    <a:pt x="93272" y="194679"/>
                  </a:lnTo>
                  <a:lnTo>
                    <a:pt x="69412" y="235711"/>
                  </a:lnTo>
                  <a:lnTo>
                    <a:pt x="45551" y="265898"/>
                  </a:lnTo>
                  <a:lnTo>
                    <a:pt x="34706" y="277648"/>
                  </a:lnTo>
                </a:path>
              </a:pathLst>
            </a:custGeom>
            <a:ln w="23137">
              <a:solidFill>
                <a:srgbClr val="1EABD9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23" name="object 23"/>
            <p:cNvSpPr/>
            <p:nvPr/>
          </p:nvSpPr>
          <p:spPr>
            <a:xfrm>
              <a:off x="5299897" y="6102475"/>
              <a:ext cx="532765" cy="254635"/>
            </a:xfrm>
            <a:custGeom>
              <a:avLst/>
              <a:gdLst/>
              <a:ahLst/>
              <a:cxnLst/>
              <a:rect l="l" t="t" r="r" b="b"/>
              <a:pathLst>
                <a:path w="532764" h="254635">
                  <a:moveTo>
                    <a:pt x="277996" y="127255"/>
                  </a:moveTo>
                  <a:lnTo>
                    <a:pt x="287997" y="176789"/>
                  </a:lnTo>
                  <a:lnTo>
                    <a:pt x="315268" y="217238"/>
                  </a:lnTo>
                  <a:lnTo>
                    <a:pt x="355718" y="244510"/>
                  </a:lnTo>
                  <a:lnTo>
                    <a:pt x="405252" y="254511"/>
                  </a:lnTo>
                  <a:lnTo>
                    <a:pt x="454785" y="244510"/>
                  </a:lnTo>
                  <a:lnTo>
                    <a:pt x="495235" y="217238"/>
                  </a:lnTo>
                  <a:lnTo>
                    <a:pt x="522507" y="176789"/>
                  </a:lnTo>
                  <a:lnTo>
                    <a:pt x="532507" y="127255"/>
                  </a:lnTo>
                  <a:lnTo>
                    <a:pt x="522507" y="77721"/>
                  </a:lnTo>
                  <a:lnTo>
                    <a:pt x="495235" y="37272"/>
                  </a:lnTo>
                  <a:lnTo>
                    <a:pt x="454785" y="10000"/>
                  </a:lnTo>
                  <a:lnTo>
                    <a:pt x="405252" y="0"/>
                  </a:lnTo>
                  <a:lnTo>
                    <a:pt x="355718" y="10000"/>
                  </a:lnTo>
                  <a:lnTo>
                    <a:pt x="315268" y="37272"/>
                  </a:lnTo>
                  <a:lnTo>
                    <a:pt x="287997" y="77721"/>
                  </a:lnTo>
                  <a:lnTo>
                    <a:pt x="277996" y="127255"/>
                  </a:lnTo>
                </a:path>
                <a:path w="532764" h="254635">
                  <a:moveTo>
                    <a:pt x="335840" y="127255"/>
                  </a:moveTo>
                  <a:lnTo>
                    <a:pt x="341294" y="154273"/>
                  </a:lnTo>
                  <a:lnTo>
                    <a:pt x="356170" y="176337"/>
                  </a:lnTo>
                  <a:lnTo>
                    <a:pt x="378233" y="191212"/>
                  </a:lnTo>
                  <a:lnTo>
                    <a:pt x="405252" y="196667"/>
                  </a:lnTo>
                  <a:lnTo>
                    <a:pt x="432270" y="191212"/>
                  </a:lnTo>
                  <a:lnTo>
                    <a:pt x="454333" y="176337"/>
                  </a:lnTo>
                  <a:lnTo>
                    <a:pt x="469209" y="154273"/>
                  </a:lnTo>
                  <a:lnTo>
                    <a:pt x="474664" y="127255"/>
                  </a:lnTo>
                  <a:lnTo>
                    <a:pt x="469209" y="100237"/>
                  </a:lnTo>
                  <a:lnTo>
                    <a:pt x="454333" y="78173"/>
                  </a:lnTo>
                  <a:lnTo>
                    <a:pt x="432270" y="63298"/>
                  </a:lnTo>
                  <a:lnTo>
                    <a:pt x="405252" y="57843"/>
                  </a:lnTo>
                  <a:lnTo>
                    <a:pt x="378233" y="63298"/>
                  </a:lnTo>
                  <a:lnTo>
                    <a:pt x="356170" y="78173"/>
                  </a:lnTo>
                  <a:lnTo>
                    <a:pt x="341294" y="100237"/>
                  </a:lnTo>
                  <a:lnTo>
                    <a:pt x="335840" y="127255"/>
                  </a:lnTo>
                </a:path>
                <a:path w="532764" h="254635">
                  <a:moveTo>
                    <a:pt x="405252" y="0"/>
                  </a:moveTo>
                  <a:lnTo>
                    <a:pt x="405252" y="57843"/>
                  </a:lnTo>
                </a:path>
                <a:path w="532764" h="254635">
                  <a:moveTo>
                    <a:pt x="315247" y="37251"/>
                  </a:moveTo>
                  <a:lnTo>
                    <a:pt x="356200" y="78204"/>
                  </a:lnTo>
                </a:path>
                <a:path w="532764" h="254635">
                  <a:moveTo>
                    <a:pt x="277996" y="127255"/>
                  </a:moveTo>
                  <a:lnTo>
                    <a:pt x="335840" y="127255"/>
                  </a:lnTo>
                </a:path>
                <a:path w="532764" h="254635">
                  <a:moveTo>
                    <a:pt x="315247" y="217259"/>
                  </a:moveTo>
                  <a:lnTo>
                    <a:pt x="356200" y="176306"/>
                  </a:lnTo>
                </a:path>
                <a:path w="532764" h="254635">
                  <a:moveTo>
                    <a:pt x="405252" y="254511"/>
                  </a:moveTo>
                  <a:lnTo>
                    <a:pt x="405252" y="196667"/>
                  </a:lnTo>
                </a:path>
                <a:path w="532764" h="254635">
                  <a:moveTo>
                    <a:pt x="495256" y="217259"/>
                  </a:moveTo>
                  <a:lnTo>
                    <a:pt x="454303" y="176306"/>
                  </a:lnTo>
                </a:path>
                <a:path w="532764" h="254635">
                  <a:moveTo>
                    <a:pt x="532507" y="127255"/>
                  </a:moveTo>
                  <a:lnTo>
                    <a:pt x="474664" y="127255"/>
                  </a:lnTo>
                </a:path>
                <a:path w="532764" h="254635">
                  <a:moveTo>
                    <a:pt x="495256" y="37251"/>
                  </a:moveTo>
                  <a:lnTo>
                    <a:pt x="454303" y="78204"/>
                  </a:lnTo>
                </a:path>
                <a:path w="532764" h="254635">
                  <a:moveTo>
                    <a:pt x="179200" y="80980"/>
                  </a:moveTo>
                  <a:lnTo>
                    <a:pt x="181331" y="81023"/>
                  </a:lnTo>
                  <a:lnTo>
                    <a:pt x="183337" y="79977"/>
                  </a:lnTo>
                  <a:lnTo>
                    <a:pt x="184521" y="78204"/>
                  </a:lnTo>
                  <a:lnTo>
                    <a:pt x="185564" y="76500"/>
                  </a:lnTo>
                  <a:lnTo>
                    <a:pt x="185564" y="74355"/>
                  </a:lnTo>
                  <a:lnTo>
                    <a:pt x="184521" y="72651"/>
                  </a:lnTo>
                  <a:lnTo>
                    <a:pt x="158839" y="12725"/>
                  </a:lnTo>
                  <a:lnTo>
                    <a:pt x="154614" y="7137"/>
                  </a:lnTo>
                  <a:lnTo>
                    <a:pt x="149108" y="3020"/>
                  </a:lnTo>
                  <a:lnTo>
                    <a:pt x="142683" y="575"/>
                  </a:lnTo>
                  <a:lnTo>
                    <a:pt x="135701" y="0"/>
                  </a:lnTo>
                  <a:lnTo>
                    <a:pt x="49168" y="0"/>
                  </a:lnTo>
                  <a:lnTo>
                    <a:pt x="1042" y="72651"/>
                  </a:lnTo>
                  <a:lnTo>
                    <a:pt x="0" y="74355"/>
                  </a:lnTo>
                  <a:lnTo>
                    <a:pt x="0" y="76500"/>
                  </a:lnTo>
                  <a:lnTo>
                    <a:pt x="1042" y="78204"/>
                  </a:lnTo>
                  <a:lnTo>
                    <a:pt x="2226" y="79977"/>
                  </a:lnTo>
                  <a:lnTo>
                    <a:pt x="4232" y="81023"/>
                  </a:lnTo>
                  <a:lnTo>
                    <a:pt x="6363" y="80980"/>
                  </a:lnTo>
                  <a:lnTo>
                    <a:pt x="179200" y="80980"/>
                  </a:lnTo>
                  <a:close/>
                </a:path>
                <a:path w="532764" h="254635">
                  <a:moveTo>
                    <a:pt x="289565" y="0"/>
                  </a:moveTo>
                  <a:lnTo>
                    <a:pt x="234267" y="0"/>
                  </a:lnTo>
                  <a:lnTo>
                    <a:pt x="227285" y="575"/>
                  </a:lnTo>
                  <a:lnTo>
                    <a:pt x="220860" y="3020"/>
                  </a:lnTo>
                  <a:lnTo>
                    <a:pt x="215354" y="7137"/>
                  </a:lnTo>
                  <a:lnTo>
                    <a:pt x="211129" y="12725"/>
                  </a:lnTo>
                  <a:lnTo>
                    <a:pt x="186141" y="72651"/>
                  </a:lnTo>
                  <a:lnTo>
                    <a:pt x="185098" y="74355"/>
                  </a:lnTo>
                  <a:lnTo>
                    <a:pt x="185098" y="76500"/>
                  </a:lnTo>
                  <a:lnTo>
                    <a:pt x="186141" y="78204"/>
                  </a:lnTo>
                  <a:lnTo>
                    <a:pt x="187325" y="79977"/>
                  </a:lnTo>
                  <a:lnTo>
                    <a:pt x="189331" y="81023"/>
                  </a:lnTo>
                  <a:lnTo>
                    <a:pt x="191462" y="80980"/>
                  </a:lnTo>
                  <a:lnTo>
                    <a:pt x="231721" y="80980"/>
                  </a:lnTo>
                </a:path>
              </a:pathLst>
            </a:custGeom>
            <a:ln w="23137">
              <a:solidFill>
                <a:srgbClr val="DFCB14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88328" y="5963651"/>
              <a:ext cx="393800" cy="10416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80877" y="5836395"/>
              <a:ext cx="208701" cy="10416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647305" y="5836395"/>
              <a:ext cx="162560" cy="185420"/>
            </a:xfrm>
            <a:custGeom>
              <a:avLst/>
              <a:gdLst/>
              <a:ahLst/>
              <a:cxnLst/>
              <a:rect l="l" t="t" r="r" b="b"/>
              <a:pathLst>
                <a:path w="162560" h="185420">
                  <a:moveTo>
                    <a:pt x="46274" y="0"/>
                  </a:moveTo>
                  <a:lnTo>
                    <a:pt x="46274" y="92549"/>
                  </a:lnTo>
                </a:path>
                <a:path w="162560" h="185420">
                  <a:moveTo>
                    <a:pt x="92549" y="46274"/>
                  </a:moveTo>
                  <a:lnTo>
                    <a:pt x="0" y="46274"/>
                  </a:lnTo>
                </a:path>
                <a:path w="162560" h="185420">
                  <a:moveTo>
                    <a:pt x="127255" y="115686"/>
                  </a:moveTo>
                  <a:lnTo>
                    <a:pt x="127255" y="185098"/>
                  </a:lnTo>
                </a:path>
                <a:path w="162560" h="185420">
                  <a:moveTo>
                    <a:pt x="161961" y="150392"/>
                  </a:moveTo>
                  <a:lnTo>
                    <a:pt x="92549" y="150392"/>
                  </a:lnTo>
                </a:path>
              </a:pathLst>
            </a:custGeom>
            <a:ln w="23137">
              <a:solidFill>
                <a:srgbClr val="DFCB14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27" name="object 27"/>
            <p:cNvSpPr/>
            <p:nvPr/>
          </p:nvSpPr>
          <p:spPr>
            <a:xfrm>
              <a:off x="5310425" y="3911472"/>
              <a:ext cx="511809" cy="483870"/>
            </a:xfrm>
            <a:custGeom>
              <a:avLst/>
              <a:gdLst/>
              <a:ahLst/>
              <a:cxnLst/>
              <a:rect l="l" t="t" r="r" b="b"/>
              <a:pathLst>
                <a:path w="511810" h="483870">
                  <a:moveTo>
                    <a:pt x="250445" y="277237"/>
                  </a:moveTo>
                  <a:lnTo>
                    <a:pt x="269651" y="273360"/>
                  </a:lnTo>
                  <a:lnTo>
                    <a:pt x="285335" y="262786"/>
                  </a:lnTo>
                  <a:lnTo>
                    <a:pt x="295909" y="247103"/>
                  </a:lnTo>
                  <a:lnTo>
                    <a:pt x="299786" y="227897"/>
                  </a:lnTo>
                  <a:lnTo>
                    <a:pt x="295909" y="208692"/>
                  </a:lnTo>
                  <a:lnTo>
                    <a:pt x="285335" y="193009"/>
                  </a:lnTo>
                  <a:lnTo>
                    <a:pt x="269651" y="182435"/>
                  </a:lnTo>
                  <a:lnTo>
                    <a:pt x="250445" y="178557"/>
                  </a:lnTo>
                  <a:lnTo>
                    <a:pt x="231240" y="182435"/>
                  </a:lnTo>
                  <a:lnTo>
                    <a:pt x="215557" y="193009"/>
                  </a:lnTo>
                  <a:lnTo>
                    <a:pt x="204983" y="208692"/>
                  </a:lnTo>
                  <a:lnTo>
                    <a:pt x="201106" y="227897"/>
                  </a:lnTo>
                  <a:lnTo>
                    <a:pt x="204983" y="247103"/>
                  </a:lnTo>
                  <a:lnTo>
                    <a:pt x="215557" y="262786"/>
                  </a:lnTo>
                  <a:lnTo>
                    <a:pt x="231240" y="273360"/>
                  </a:lnTo>
                  <a:lnTo>
                    <a:pt x="250445" y="277237"/>
                  </a:lnTo>
                  <a:close/>
                </a:path>
                <a:path w="511810" h="483870">
                  <a:moveTo>
                    <a:pt x="333143" y="353972"/>
                  </a:moveTo>
                  <a:lnTo>
                    <a:pt x="321068" y="329364"/>
                  </a:lnTo>
                  <a:lnTo>
                    <a:pt x="302156" y="309734"/>
                  </a:lnTo>
                  <a:lnTo>
                    <a:pt x="278063" y="296740"/>
                  </a:lnTo>
                  <a:lnTo>
                    <a:pt x="250448" y="292040"/>
                  </a:lnTo>
                  <a:lnTo>
                    <a:pt x="222833" y="296740"/>
                  </a:lnTo>
                  <a:lnTo>
                    <a:pt x="198741" y="309734"/>
                  </a:lnTo>
                  <a:lnTo>
                    <a:pt x="179829" y="329364"/>
                  </a:lnTo>
                  <a:lnTo>
                    <a:pt x="167755" y="353972"/>
                  </a:lnTo>
                </a:path>
                <a:path w="511810" h="483870">
                  <a:moveTo>
                    <a:pt x="467555" y="266263"/>
                  </a:moveTo>
                  <a:lnTo>
                    <a:pt x="460903" y="212721"/>
                  </a:lnTo>
                  <a:lnTo>
                    <a:pt x="442037" y="164050"/>
                  </a:lnTo>
                  <a:lnTo>
                    <a:pt x="412593" y="121886"/>
                  </a:lnTo>
                  <a:lnTo>
                    <a:pt x="374207" y="87863"/>
                  </a:lnTo>
                </a:path>
                <a:path w="511810" h="483870">
                  <a:moveTo>
                    <a:pt x="126709" y="87863"/>
                  </a:moveTo>
                  <a:lnTo>
                    <a:pt x="88322" y="121886"/>
                  </a:lnTo>
                  <a:lnTo>
                    <a:pt x="58878" y="164050"/>
                  </a:lnTo>
                  <a:lnTo>
                    <a:pt x="40012" y="212721"/>
                  </a:lnTo>
                  <a:lnTo>
                    <a:pt x="33360" y="266263"/>
                  </a:lnTo>
                  <a:lnTo>
                    <a:pt x="33360" y="273394"/>
                  </a:lnTo>
                  <a:lnTo>
                    <a:pt x="33704" y="280446"/>
                  </a:lnTo>
                  <a:lnTo>
                    <a:pt x="34376" y="287401"/>
                  </a:lnTo>
                </a:path>
                <a:path w="511810" h="483870">
                  <a:moveTo>
                    <a:pt x="298634" y="477995"/>
                  </a:moveTo>
                  <a:lnTo>
                    <a:pt x="286897" y="480314"/>
                  </a:lnTo>
                  <a:lnTo>
                    <a:pt x="274943" y="481994"/>
                  </a:lnTo>
                  <a:lnTo>
                    <a:pt x="262791" y="483016"/>
                  </a:lnTo>
                  <a:lnTo>
                    <a:pt x="250457" y="483361"/>
                  </a:lnTo>
                  <a:lnTo>
                    <a:pt x="225226" y="481910"/>
                  </a:lnTo>
                  <a:lnTo>
                    <a:pt x="200846" y="477666"/>
                  </a:lnTo>
                  <a:lnTo>
                    <a:pt x="177479" y="470789"/>
                  </a:lnTo>
                  <a:lnTo>
                    <a:pt x="155285" y="461441"/>
                  </a:lnTo>
                </a:path>
                <a:path w="511810" h="483870">
                  <a:moveTo>
                    <a:pt x="0" y="401050"/>
                  </a:moveTo>
                  <a:lnTo>
                    <a:pt x="4557" y="423640"/>
                  </a:lnTo>
                  <a:lnTo>
                    <a:pt x="16993" y="442087"/>
                  </a:lnTo>
                  <a:lnTo>
                    <a:pt x="35439" y="454525"/>
                  </a:lnTo>
                  <a:lnTo>
                    <a:pt x="58028" y="459086"/>
                  </a:lnTo>
                  <a:lnTo>
                    <a:pt x="80617" y="454525"/>
                  </a:lnTo>
                  <a:lnTo>
                    <a:pt x="99063" y="442087"/>
                  </a:lnTo>
                  <a:lnTo>
                    <a:pt x="111499" y="423640"/>
                  </a:lnTo>
                  <a:lnTo>
                    <a:pt x="116057" y="401050"/>
                  </a:lnTo>
                  <a:lnTo>
                    <a:pt x="111499" y="378460"/>
                  </a:lnTo>
                  <a:lnTo>
                    <a:pt x="99063" y="360012"/>
                  </a:lnTo>
                  <a:lnTo>
                    <a:pt x="80617" y="347574"/>
                  </a:lnTo>
                  <a:lnTo>
                    <a:pt x="58028" y="343013"/>
                  </a:lnTo>
                  <a:lnTo>
                    <a:pt x="35439" y="347574"/>
                  </a:lnTo>
                  <a:lnTo>
                    <a:pt x="16993" y="360012"/>
                  </a:lnTo>
                  <a:lnTo>
                    <a:pt x="4557" y="378460"/>
                  </a:lnTo>
                  <a:lnTo>
                    <a:pt x="0" y="401050"/>
                  </a:lnTo>
                </a:path>
                <a:path w="511810" h="483870">
                  <a:moveTo>
                    <a:pt x="305133" y="109363"/>
                  </a:moveTo>
                  <a:lnTo>
                    <a:pt x="195770" y="109363"/>
                  </a:lnTo>
                  <a:lnTo>
                    <a:pt x="195770" y="0"/>
                  </a:lnTo>
                  <a:lnTo>
                    <a:pt x="305133" y="0"/>
                  </a:lnTo>
                  <a:lnTo>
                    <a:pt x="305133" y="109363"/>
                  </a:lnTo>
                  <a:close/>
                </a:path>
                <a:path w="511810" h="483870">
                  <a:moveTo>
                    <a:pt x="371382" y="457889"/>
                  </a:moveTo>
                  <a:lnTo>
                    <a:pt x="441595" y="337961"/>
                  </a:lnTo>
                  <a:lnTo>
                    <a:pt x="511807" y="457889"/>
                  </a:lnTo>
                  <a:lnTo>
                    <a:pt x="371382" y="457889"/>
                  </a:lnTo>
                  <a:close/>
                </a:path>
              </a:pathLst>
            </a:custGeom>
            <a:ln w="23137">
              <a:solidFill>
                <a:srgbClr val="DE8431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08481" y="3343344"/>
              <a:ext cx="115686" cy="11568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520452" y="3137666"/>
              <a:ext cx="309880" cy="309880"/>
            </a:xfrm>
            <a:custGeom>
              <a:avLst/>
              <a:gdLst/>
              <a:ahLst/>
              <a:cxnLst/>
              <a:rect l="l" t="t" r="r" b="b"/>
              <a:pathLst>
                <a:path w="309879" h="309879">
                  <a:moveTo>
                    <a:pt x="45872" y="309796"/>
                  </a:moveTo>
                  <a:lnTo>
                    <a:pt x="10338" y="292933"/>
                  </a:lnTo>
                  <a:lnTo>
                    <a:pt x="0" y="267930"/>
                  </a:lnTo>
                  <a:lnTo>
                    <a:pt x="670" y="254547"/>
                  </a:lnTo>
                  <a:lnTo>
                    <a:pt x="233053" y="11092"/>
                  </a:lnTo>
                  <a:lnTo>
                    <a:pt x="264939" y="0"/>
                  </a:lnTo>
                  <a:lnTo>
                    <a:pt x="281429" y="3718"/>
                  </a:lnTo>
                  <a:lnTo>
                    <a:pt x="295874" y="13519"/>
                  </a:lnTo>
                  <a:lnTo>
                    <a:pt x="305675" y="27963"/>
                  </a:lnTo>
                  <a:lnTo>
                    <a:pt x="309393" y="44454"/>
                  </a:lnTo>
                  <a:lnTo>
                    <a:pt x="306958" y="61182"/>
                  </a:lnTo>
                  <a:lnTo>
                    <a:pt x="78495" y="296144"/>
                  </a:lnTo>
                  <a:lnTo>
                    <a:pt x="45872" y="309796"/>
                  </a:lnTo>
                  <a:close/>
                </a:path>
              </a:pathLst>
            </a:custGeom>
            <a:ln w="23137">
              <a:solidFill>
                <a:srgbClr val="4D87E6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8481" y="2903734"/>
              <a:ext cx="115686" cy="11568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8481" y="3123539"/>
              <a:ext cx="115686" cy="11568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300440" y="2915302"/>
              <a:ext cx="422275" cy="419734"/>
            </a:xfrm>
            <a:custGeom>
              <a:avLst/>
              <a:gdLst/>
              <a:ahLst/>
              <a:cxnLst/>
              <a:rect l="l" t="t" r="r" b="b"/>
              <a:pathLst>
                <a:path w="422275" h="419735">
                  <a:moveTo>
                    <a:pt x="265885" y="0"/>
                  </a:moveTo>
                  <a:lnTo>
                    <a:pt x="301418" y="16862"/>
                  </a:lnTo>
                  <a:lnTo>
                    <a:pt x="311757" y="41865"/>
                  </a:lnTo>
                  <a:lnTo>
                    <a:pt x="311086" y="55248"/>
                  </a:lnTo>
                  <a:lnTo>
                    <a:pt x="78703" y="298703"/>
                  </a:lnTo>
                  <a:lnTo>
                    <a:pt x="46080" y="312159"/>
                  </a:lnTo>
                  <a:lnTo>
                    <a:pt x="28727" y="308795"/>
                  </a:lnTo>
                  <a:lnTo>
                    <a:pt x="13456" y="298703"/>
                  </a:lnTo>
                  <a:lnTo>
                    <a:pt x="3364" y="283432"/>
                  </a:lnTo>
                  <a:lnTo>
                    <a:pt x="0" y="266079"/>
                  </a:lnTo>
                  <a:lnTo>
                    <a:pt x="3364" y="248727"/>
                  </a:lnTo>
                  <a:lnTo>
                    <a:pt x="233261" y="13651"/>
                  </a:lnTo>
                  <a:lnTo>
                    <a:pt x="265885" y="0"/>
                  </a:lnTo>
                  <a:close/>
                </a:path>
                <a:path w="422275" h="419735">
                  <a:moveTo>
                    <a:pt x="375787" y="109902"/>
                  </a:moveTo>
                  <a:lnTo>
                    <a:pt x="411321" y="126764"/>
                  </a:lnTo>
                  <a:lnTo>
                    <a:pt x="421659" y="151767"/>
                  </a:lnTo>
                  <a:lnTo>
                    <a:pt x="420989" y="165151"/>
                  </a:lnTo>
                  <a:lnTo>
                    <a:pt x="188606" y="408605"/>
                  </a:lnTo>
                  <a:lnTo>
                    <a:pt x="156720" y="419698"/>
                  </a:lnTo>
                  <a:lnTo>
                    <a:pt x="140230" y="415980"/>
                  </a:lnTo>
                  <a:lnTo>
                    <a:pt x="125785" y="406179"/>
                  </a:lnTo>
                  <a:lnTo>
                    <a:pt x="115984" y="391734"/>
                  </a:lnTo>
                  <a:lnTo>
                    <a:pt x="112266" y="375244"/>
                  </a:lnTo>
                  <a:lnTo>
                    <a:pt x="114701" y="358516"/>
                  </a:lnTo>
                  <a:lnTo>
                    <a:pt x="343163" y="123553"/>
                  </a:lnTo>
                  <a:lnTo>
                    <a:pt x="375787" y="109902"/>
                  </a:lnTo>
                  <a:close/>
                </a:path>
              </a:pathLst>
            </a:custGeom>
            <a:ln w="23137">
              <a:solidFill>
                <a:srgbClr val="4D87E6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33" name="object 33"/>
            <p:cNvSpPr/>
            <p:nvPr/>
          </p:nvSpPr>
          <p:spPr>
            <a:xfrm>
              <a:off x="5323379" y="6827448"/>
              <a:ext cx="486409" cy="482600"/>
            </a:xfrm>
            <a:custGeom>
              <a:avLst/>
              <a:gdLst/>
              <a:ahLst/>
              <a:cxnLst/>
              <a:rect l="l" t="t" r="r" b="b"/>
              <a:pathLst>
                <a:path w="486410" h="482600">
                  <a:moveTo>
                    <a:pt x="168698" y="479141"/>
                  </a:moveTo>
                  <a:lnTo>
                    <a:pt x="164671" y="482022"/>
                  </a:lnTo>
                  <a:lnTo>
                    <a:pt x="159258" y="482022"/>
                  </a:lnTo>
                  <a:lnTo>
                    <a:pt x="155232" y="479141"/>
                  </a:lnTo>
                  <a:lnTo>
                    <a:pt x="4839" y="371737"/>
                  </a:lnTo>
                  <a:lnTo>
                    <a:pt x="1801" y="369563"/>
                  </a:lnTo>
                  <a:lnTo>
                    <a:pt x="0" y="366056"/>
                  </a:lnTo>
                  <a:lnTo>
                    <a:pt x="3" y="362320"/>
                  </a:lnTo>
                  <a:lnTo>
                    <a:pt x="3" y="20558"/>
                  </a:lnTo>
                  <a:lnTo>
                    <a:pt x="0" y="16221"/>
                  </a:lnTo>
                  <a:lnTo>
                    <a:pt x="2422" y="12246"/>
                  </a:lnTo>
                  <a:lnTo>
                    <a:pt x="6279" y="10262"/>
                  </a:lnTo>
                  <a:lnTo>
                    <a:pt x="10135" y="8277"/>
                  </a:lnTo>
                  <a:lnTo>
                    <a:pt x="14778" y="8617"/>
                  </a:lnTo>
                  <a:lnTo>
                    <a:pt x="18305" y="11141"/>
                  </a:lnTo>
                  <a:lnTo>
                    <a:pt x="161965" y="113755"/>
                  </a:lnTo>
                  <a:lnTo>
                    <a:pt x="317193" y="2881"/>
                  </a:lnTo>
                  <a:lnTo>
                    <a:pt x="321219" y="0"/>
                  </a:lnTo>
                  <a:lnTo>
                    <a:pt x="326633" y="0"/>
                  </a:lnTo>
                  <a:lnTo>
                    <a:pt x="330659" y="2881"/>
                  </a:lnTo>
                  <a:lnTo>
                    <a:pt x="481052" y="110285"/>
                  </a:lnTo>
                  <a:lnTo>
                    <a:pt x="484090" y="112459"/>
                  </a:lnTo>
                  <a:lnTo>
                    <a:pt x="485891" y="115966"/>
                  </a:lnTo>
                  <a:lnTo>
                    <a:pt x="485888" y="119702"/>
                  </a:lnTo>
                  <a:lnTo>
                    <a:pt x="485888" y="461464"/>
                  </a:lnTo>
                  <a:lnTo>
                    <a:pt x="485891" y="465801"/>
                  </a:lnTo>
                  <a:lnTo>
                    <a:pt x="483469" y="469776"/>
                  </a:lnTo>
                  <a:lnTo>
                    <a:pt x="479612" y="471760"/>
                  </a:lnTo>
                  <a:lnTo>
                    <a:pt x="475755" y="473744"/>
                  </a:lnTo>
                  <a:lnTo>
                    <a:pt x="471113" y="473405"/>
                  </a:lnTo>
                  <a:lnTo>
                    <a:pt x="467586" y="470881"/>
                  </a:lnTo>
                  <a:lnTo>
                    <a:pt x="323926" y="368266"/>
                  </a:lnTo>
                  <a:lnTo>
                    <a:pt x="168698" y="479141"/>
                  </a:lnTo>
                  <a:close/>
                </a:path>
                <a:path w="486410" h="482600">
                  <a:moveTo>
                    <a:pt x="161965" y="113755"/>
                  </a:moveTo>
                  <a:lnTo>
                    <a:pt x="161965" y="481316"/>
                  </a:lnTo>
                </a:path>
                <a:path w="486410" h="482600">
                  <a:moveTo>
                    <a:pt x="323926" y="368266"/>
                  </a:moveTo>
                  <a:lnTo>
                    <a:pt x="323926" y="706"/>
                  </a:lnTo>
                </a:path>
              </a:pathLst>
            </a:custGeom>
            <a:ln w="23137">
              <a:solidFill>
                <a:srgbClr val="B95DE5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34" name="object 34"/>
            <p:cNvSpPr/>
            <p:nvPr/>
          </p:nvSpPr>
          <p:spPr>
            <a:xfrm>
              <a:off x="9061031" y="4857969"/>
              <a:ext cx="252095" cy="222250"/>
            </a:xfrm>
            <a:custGeom>
              <a:avLst/>
              <a:gdLst/>
              <a:ahLst/>
              <a:cxnLst/>
              <a:rect l="l" t="t" r="r" b="b"/>
              <a:pathLst>
                <a:path w="252095" h="222250">
                  <a:moveTo>
                    <a:pt x="76864" y="3195"/>
                  </a:moveTo>
                  <a:lnTo>
                    <a:pt x="251730" y="104203"/>
                  </a:lnTo>
                  <a:lnTo>
                    <a:pt x="188079" y="214396"/>
                  </a:lnTo>
                  <a:lnTo>
                    <a:pt x="184884" y="219929"/>
                  </a:lnTo>
                  <a:lnTo>
                    <a:pt x="177808" y="221823"/>
                  </a:lnTo>
                  <a:lnTo>
                    <a:pt x="172275" y="218628"/>
                  </a:lnTo>
                  <a:lnTo>
                    <a:pt x="7426" y="123406"/>
                  </a:lnTo>
                  <a:lnTo>
                    <a:pt x="1894" y="120210"/>
                  </a:lnTo>
                  <a:lnTo>
                    <a:pt x="0" y="113135"/>
                  </a:lnTo>
                  <a:lnTo>
                    <a:pt x="3195" y="107602"/>
                  </a:lnTo>
                  <a:lnTo>
                    <a:pt x="61060" y="7426"/>
                  </a:lnTo>
                  <a:lnTo>
                    <a:pt x="64255" y="1894"/>
                  </a:lnTo>
                  <a:lnTo>
                    <a:pt x="71331" y="0"/>
                  </a:lnTo>
                  <a:lnTo>
                    <a:pt x="76864" y="3195"/>
                  </a:lnTo>
                  <a:close/>
                </a:path>
              </a:pathLst>
            </a:custGeom>
            <a:ln w="23137">
              <a:solidFill>
                <a:srgbClr val="3BC583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38062" y="5129447"/>
              <a:ext cx="186256" cy="14646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312730" y="4881192"/>
              <a:ext cx="255904" cy="440055"/>
            </a:xfrm>
            <a:custGeom>
              <a:avLst/>
              <a:gdLst/>
              <a:ahLst/>
              <a:cxnLst/>
              <a:rect l="l" t="t" r="r" b="b"/>
              <a:pathLst>
                <a:path w="255904" h="440054">
                  <a:moveTo>
                    <a:pt x="249522" y="165404"/>
                  </a:moveTo>
                  <a:lnTo>
                    <a:pt x="94791" y="286798"/>
                  </a:lnTo>
                  <a:lnTo>
                    <a:pt x="89765" y="290742"/>
                  </a:lnTo>
                  <a:lnTo>
                    <a:pt x="82492" y="289864"/>
                  </a:lnTo>
                  <a:lnTo>
                    <a:pt x="78549" y="284837"/>
                  </a:lnTo>
                  <a:lnTo>
                    <a:pt x="0" y="184717"/>
                  </a:lnTo>
                  <a:lnTo>
                    <a:pt x="163832" y="56182"/>
                  </a:lnTo>
                  <a:lnTo>
                    <a:pt x="168859" y="52238"/>
                  </a:lnTo>
                  <a:lnTo>
                    <a:pt x="176131" y="53116"/>
                  </a:lnTo>
                  <a:lnTo>
                    <a:pt x="180075" y="58143"/>
                  </a:lnTo>
                  <a:lnTo>
                    <a:pt x="251483" y="149161"/>
                  </a:lnTo>
                  <a:lnTo>
                    <a:pt x="255427" y="154188"/>
                  </a:lnTo>
                  <a:lnTo>
                    <a:pt x="254549" y="161460"/>
                  </a:lnTo>
                  <a:lnTo>
                    <a:pt x="249522" y="165404"/>
                  </a:lnTo>
                  <a:close/>
                </a:path>
                <a:path w="255904" h="440054">
                  <a:moveTo>
                    <a:pt x="20" y="439610"/>
                  </a:moveTo>
                  <a:lnTo>
                    <a:pt x="20" y="0"/>
                  </a:lnTo>
                </a:path>
              </a:pathLst>
            </a:custGeom>
            <a:ln w="23137">
              <a:solidFill>
                <a:srgbClr val="3BC583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43500" y="4924806"/>
              <a:ext cx="80980" cy="8098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97803" y="5013121"/>
              <a:ext cx="80980" cy="8098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13912" y="5309229"/>
              <a:ext cx="200453" cy="92554"/>
            </a:xfrm>
            <a:prstGeom prst="rect">
              <a:avLst/>
            </a:prstGeom>
          </p:spPr>
        </p:pic>
      </p:grp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 smtClean="0"/>
              <a:t>MOHAN SUNDARAM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1267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06" y="3497874"/>
            <a:ext cx="10958507" cy="1735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5363783"/>
            <a:ext cx="7981950" cy="133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2182761"/>
            <a:ext cx="7686675" cy="1266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11" y="0"/>
            <a:ext cx="10337644" cy="2182761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458200" y="6462772"/>
            <a:ext cx="4114800" cy="365125"/>
          </a:xfrm>
        </p:spPr>
        <p:txBody>
          <a:bodyPr/>
          <a:lstStyle/>
          <a:p>
            <a:r>
              <a:rPr lang="en-IN" dirty="0" smtClean="0"/>
              <a:t>MOHAN SUNDARAM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23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45" y="643495"/>
            <a:ext cx="2613338" cy="42979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SEBI Approved Website </a:t>
            </a:r>
            <a:endParaRPr lang="en-IN" sz="20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58" y="1130529"/>
            <a:ext cx="2505075" cy="638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7296" y="1237986"/>
            <a:ext cx="3453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hlinkClick r:id="rId3"/>
              </a:rPr>
              <a:t>https://mfs.kfintech.com/investor/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97" y="1893106"/>
            <a:ext cx="3695700" cy="514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50797" y="1965615"/>
            <a:ext cx="5143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hlinkClick r:id="rId5"/>
              </a:rPr>
              <a:t>https://newmycams.camsonline.com/user-validation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776" y="2516251"/>
            <a:ext cx="1638300" cy="6667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42076" y="2664960"/>
            <a:ext cx="4147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hlinkClick r:id="rId7"/>
              </a:rPr>
              <a:t>https://app.mfcentral.com/investor/signin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55097" y="154445"/>
            <a:ext cx="11397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1F1F1F"/>
                </a:solidFill>
                <a:latin typeface="Google Sans"/>
              </a:rPr>
              <a:t>Mutual </a:t>
            </a:r>
            <a:r>
              <a:rPr lang="en-IN" b="1" dirty="0">
                <a:solidFill>
                  <a:srgbClr val="1F1F1F"/>
                </a:solidFill>
                <a:latin typeface="Google Sans"/>
              </a:rPr>
              <a:t>funds </a:t>
            </a:r>
            <a:r>
              <a:rPr lang="en-US" b="0" i="0" dirty="0" smtClean="0">
                <a:solidFill>
                  <a:srgbClr val="1F1F1F"/>
                </a:solidFill>
                <a:effectLst/>
                <a:latin typeface="Google Sans"/>
              </a:rPr>
              <a:t>registrar and transfer agency (RTA) services and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managing investor services and transactions. </a:t>
            </a:r>
            <a:endParaRPr lang="en-IN" dirty="0">
              <a:solidFill>
                <a:srgbClr val="1F1F1F"/>
              </a:solidFill>
              <a:latin typeface="Google San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958" y="3997852"/>
            <a:ext cx="809625" cy="828675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55097" y="3331710"/>
            <a:ext cx="4015385" cy="557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</a:rPr>
              <a:t>SEBI Approved App ( Android &amp; iOS)</a:t>
            </a:r>
            <a:endParaRPr lang="en-IN" sz="2000" b="1" dirty="0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6247" y="3915977"/>
            <a:ext cx="966542" cy="962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5453" y="3894964"/>
            <a:ext cx="965352" cy="983988"/>
          </a:xfrm>
          <a:prstGeom prst="rect">
            <a:avLst/>
          </a:prstGeo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3187296" y="6478345"/>
            <a:ext cx="4114800" cy="365125"/>
          </a:xfrm>
        </p:spPr>
        <p:txBody>
          <a:bodyPr/>
          <a:lstStyle/>
          <a:p>
            <a:r>
              <a:rPr lang="en-IN" dirty="0" smtClean="0"/>
              <a:t>MOHAN SUNDARAM</a:t>
            </a:r>
            <a:endParaRPr lang="en-IN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880111" y="3387016"/>
            <a:ext cx="4015385" cy="557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B050"/>
                </a:solidFill>
              </a:rPr>
              <a:t>KYC Validation</a:t>
            </a:r>
            <a:endParaRPr lang="en-IN" sz="2000" b="1" dirty="0">
              <a:solidFill>
                <a:srgbClr val="00B05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1979" y="4049595"/>
            <a:ext cx="1116788" cy="72518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035273" y="4210795"/>
            <a:ext cx="5211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hlinkClick r:id="rId12"/>
              </a:rPr>
              <a:t>https://validate.cvlindia.com/CVLKRAVerification_V1/</a:t>
            </a:r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6638" y="5421737"/>
            <a:ext cx="1552575" cy="44767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149520" y="5463219"/>
            <a:ext cx="6828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14"/>
              </a:rPr>
              <a:t>https://www.karvykra.com/UPanSearchGlobalWithPanExempt.aspx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11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7962" y="685003"/>
            <a:ext cx="6374722" cy="837327"/>
          </a:xfrm>
          <a:prstGeom prst="rect">
            <a:avLst/>
          </a:prstGeom>
        </p:spPr>
        <p:txBody>
          <a:bodyPr vert="horz" wrap="square" lIns="0" tIns="11349" rIns="0" bIns="0" rtlCol="0"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580"/>
              </a:spcBef>
              <a:buChar char="•"/>
              <a:tabLst>
                <a:tab pos="202565" algn="l"/>
              </a:tabLst>
            </a:pPr>
            <a:r>
              <a:rPr lang="en-US" sz="1200" spc="6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</a:t>
            </a:r>
            <a:r>
              <a:rPr lang="en-US" sz="1200" spc="25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200" spc="25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</a:t>
            </a:r>
            <a:r>
              <a:rPr lang="en-US" sz="1200" spc="35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2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(POI):</a:t>
            </a:r>
            <a:r>
              <a:rPr lang="en-US" sz="1200" spc="114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</a:t>
            </a:r>
            <a:r>
              <a:rPr lang="en-US" sz="1200" spc="4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card,</a:t>
            </a:r>
            <a:r>
              <a:rPr lang="en-US" sz="1200" spc="45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Aadhaar</a:t>
            </a:r>
            <a:r>
              <a:rPr lang="en-US" sz="1200" spc="45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card,</a:t>
            </a:r>
            <a:r>
              <a:rPr lang="en-US" sz="1200" spc="45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Passport,</a:t>
            </a:r>
            <a:r>
              <a:rPr lang="en-US" sz="1200" spc="45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Voter</a:t>
            </a:r>
            <a:r>
              <a:rPr lang="en-US" sz="1200" spc="45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135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ID,</a:t>
            </a:r>
            <a:r>
              <a:rPr lang="en-US" sz="1200" spc="4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Driving</a:t>
            </a:r>
            <a:r>
              <a:rPr lang="en-US" sz="1200" spc="45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License.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2565" marR="5080" indent="-190500">
              <a:lnSpc>
                <a:spcPts val="2490"/>
              </a:lnSpc>
              <a:spcBef>
                <a:spcPts val="10"/>
              </a:spcBef>
              <a:buChar char="•"/>
              <a:tabLst>
                <a:tab pos="202565" algn="l"/>
              </a:tabLst>
            </a:pPr>
            <a:r>
              <a:rPr lang="en-US" sz="1200" spc="6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</a:t>
            </a:r>
            <a:r>
              <a:rPr lang="en-US" sz="1200" spc="15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200" spc="15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n-US" sz="1200" spc="15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(POA):</a:t>
            </a:r>
            <a:r>
              <a:rPr lang="en-US" sz="1200" spc="1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Aadhaar</a:t>
            </a:r>
            <a:r>
              <a:rPr lang="en-US" sz="1200" spc="35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card,</a:t>
            </a:r>
            <a:r>
              <a:rPr lang="en-US" sz="1200" spc="3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Passport,</a:t>
            </a:r>
            <a:r>
              <a:rPr lang="en-US" sz="1200" spc="35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Voter</a:t>
            </a:r>
            <a:r>
              <a:rPr lang="en-US" sz="1200" spc="35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135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ID,</a:t>
            </a:r>
            <a:r>
              <a:rPr lang="en-US" sz="1200" spc="25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Driving</a:t>
            </a:r>
            <a:r>
              <a:rPr lang="en-US" sz="1200" spc="3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License,</a:t>
            </a:r>
            <a:r>
              <a:rPr lang="en-US" sz="1200" spc="4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r>
              <a:rPr lang="en-US" sz="1200" spc="3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2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(not</a:t>
            </a:r>
            <a:r>
              <a:rPr lang="en-US" sz="1200" spc="-5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older</a:t>
            </a:r>
            <a:r>
              <a:rPr lang="en-US" sz="1200" spc="-45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n-US" sz="1200" spc="-5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spc="-5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months),</a:t>
            </a:r>
            <a:r>
              <a:rPr lang="en-US" sz="1200" spc="-4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  <a:r>
              <a:rPr lang="en-US" sz="1200" spc="-5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sz="1200" spc="-4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(not</a:t>
            </a:r>
            <a:r>
              <a:rPr lang="en-US" sz="1200" spc="-5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older</a:t>
            </a:r>
            <a:r>
              <a:rPr lang="en-US" sz="1200" spc="-4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en-US" sz="1200" spc="-5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spc="-5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months).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6553" y="3428982"/>
            <a:ext cx="1827719" cy="2855609"/>
          </a:xfrm>
          <a:custGeom>
            <a:avLst/>
            <a:gdLst/>
            <a:ahLst/>
            <a:cxnLst/>
            <a:rect l="l" t="t" r="r" b="b"/>
            <a:pathLst>
              <a:path w="2147570" h="3355340">
                <a:moveTo>
                  <a:pt x="1073578" y="3354933"/>
                </a:moveTo>
                <a:lnTo>
                  <a:pt x="1021856" y="3351639"/>
                </a:lnTo>
                <a:lnTo>
                  <a:pt x="972104" y="3342029"/>
                </a:lnTo>
                <a:lnTo>
                  <a:pt x="924731" y="3326508"/>
                </a:lnTo>
                <a:lnTo>
                  <a:pt x="880143" y="3305484"/>
                </a:lnTo>
                <a:lnTo>
                  <a:pt x="838747" y="3279363"/>
                </a:lnTo>
                <a:lnTo>
                  <a:pt x="800951" y="3248552"/>
                </a:lnTo>
                <a:lnTo>
                  <a:pt x="767162" y="3213457"/>
                </a:lnTo>
                <a:lnTo>
                  <a:pt x="737788" y="3174486"/>
                </a:lnTo>
                <a:lnTo>
                  <a:pt x="713235" y="3132044"/>
                </a:lnTo>
                <a:lnTo>
                  <a:pt x="693912" y="3086538"/>
                </a:lnTo>
                <a:lnTo>
                  <a:pt x="134197" y="3086538"/>
                </a:lnTo>
                <a:lnTo>
                  <a:pt x="91769" y="3079700"/>
                </a:lnTo>
                <a:lnTo>
                  <a:pt x="54929" y="3060654"/>
                </a:lnTo>
                <a:lnTo>
                  <a:pt x="25883" y="3031609"/>
                </a:lnTo>
                <a:lnTo>
                  <a:pt x="6838" y="2994769"/>
                </a:lnTo>
                <a:lnTo>
                  <a:pt x="0" y="2952341"/>
                </a:lnTo>
                <a:lnTo>
                  <a:pt x="0" y="134197"/>
                </a:lnTo>
                <a:lnTo>
                  <a:pt x="6841" y="91782"/>
                </a:lnTo>
                <a:lnTo>
                  <a:pt x="25893" y="54944"/>
                </a:lnTo>
                <a:lnTo>
                  <a:pt x="54944" y="25893"/>
                </a:lnTo>
                <a:lnTo>
                  <a:pt x="91782" y="6841"/>
                </a:lnTo>
                <a:lnTo>
                  <a:pt x="134197" y="0"/>
                </a:lnTo>
                <a:lnTo>
                  <a:pt x="2012960" y="0"/>
                </a:lnTo>
                <a:lnTo>
                  <a:pt x="2055375" y="6841"/>
                </a:lnTo>
                <a:lnTo>
                  <a:pt x="2092213" y="25893"/>
                </a:lnTo>
                <a:lnTo>
                  <a:pt x="2121263" y="54944"/>
                </a:lnTo>
                <a:lnTo>
                  <a:pt x="2140315" y="91782"/>
                </a:lnTo>
                <a:lnTo>
                  <a:pt x="2147157" y="134197"/>
                </a:lnTo>
                <a:lnTo>
                  <a:pt x="2147157" y="2952341"/>
                </a:lnTo>
                <a:lnTo>
                  <a:pt x="2140318" y="2994769"/>
                </a:lnTo>
                <a:lnTo>
                  <a:pt x="2121273" y="3031609"/>
                </a:lnTo>
                <a:lnTo>
                  <a:pt x="2092227" y="3060654"/>
                </a:lnTo>
                <a:lnTo>
                  <a:pt x="2055387" y="3079700"/>
                </a:lnTo>
                <a:lnTo>
                  <a:pt x="2012960" y="3086538"/>
                </a:lnTo>
                <a:lnTo>
                  <a:pt x="1453245" y="3086538"/>
                </a:lnTo>
                <a:lnTo>
                  <a:pt x="1433921" y="3132044"/>
                </a:lnTo>
                <a:lnTo>
                  <a:pt x="1409369" y="3174486"/>
                </a:lnTo>
                <a:lnTo>
                  <a:pt x="1379994" y="3213457"/>
                </a:lnTo>
                <a:lnTo>
                  <a:pt x="1346205" y="3248552"/>
                </a:lnTo>
                <a:lnTo>
                  <a:pt x="1308410" y="3279363"/>
                </a:lnTo>
                <a:lnTo>
                  <a:pt x="1267014" y="3305484"/>
                </a:lnTo>
                <a:lnTo>
                  <a:pt x="1222426" y="3326508"/>
                </a:lnTo>
                <a:lnTo>
                  <a:pt x="1175052" y="3342029"/>
                </a:lnTo>
                <a:lnTo>
                  <a:pt x="1125300" y="3351639"/>
                </a:lnTo>
                <a:lnTo>
                  <a:pt x="1073578" y="3354933"/>
                </a:lnTo>
                <a:close/>
              </a:path>
            </a:pathLst>
          </a:custGeom>
          <a:solidFill>
            <a:srgbClr val="DFCB14"/>
          </a:solidFill>
        </p:spPr>
        <p:txBody>
          <a:bodyPr wrap="square" lIns="0" tIns="0" rIns="0" bIns="0" rtlCol="0"/>
          <a:lstStyle/>
          <a:p>
            <a:endParaRPr sz="1532"/>
          </a:p>
        </p:txBody>
      </p:sp>
      <p:sp>
        <p:nvSpPr>
          <p:cNvPr id="4" name="object 4"/>
          <p:cNvSpPr/>
          <p:nvPr/>
        </p:nvSpPr>
        <p:spPr>
          <a:xfrm>
            <a:off x="5119440" y="3313012"/>
            <a:ext cx="1922907" cy="2855609"/>
          </a:xfrm>
          <a:custGeom>
            <a:avLst/>
            <a:gdLst/>
            <a:ahLst/>
            <a:cxnLst/>
            <a:rect l="l" t="t" r="r" b="b"/>
            <a:pathLst>
              <a:path w="2147570" h="3355340">
                <a:moveTo>
                  <a:pt x="1073578" y="3354933"/>
                </a:moveTo>
                <a:lnTo>
                  <a:pt x="1021856" y="3351639"/>
                </a:lnTo>
                <a:lnTo>
                  <a:pt x="972104" y="3342029"/>
                </a:lnTo>
                <a:lnTo>
                  <a:pt x="924731" y="3326508"/>
                </a:lnTo>
                <a:lnTo>
                  <a:pt x="880143" y="3305484"/>
                </a:lnTo>
                <a:lnTo>
                  <a:pt x="838747" y="3279363"/>
                </a:lnTo>
                <a:lnTo>
                  <a:pt x="800951" y="3248552"/>
                </a:lnTo>
                <a:lnTo>
                  <a:pt x="767162" y="3213457"/>
                </a:lnTo>
                <a:lnTo>
                  <a:pt x="737788" y="3174486"/>
                </a:lnTo>
                <a:lnTo>
                  <a:pt x="713235" y="3132044"/>
                </a:lnTo>
                <a:lnTo>
                  <a:pt x="693912" y="3086538"/>
                </a:lnTo>
                <a:lnTo>
                  <a:pt x="134197" y="3086538"/>
                </a:lnTo>
                <a:lnTo>
                  <a:pt x="91769" y="3079700"/>
                </a:lnTo>
                <a:lnTo>
                  <a:pt x="54929" y="3060654"/>
                </a:lnTo>
                <a:lnTo>
                  <a:pt x="25883" y="3031609"/>
                </a:lnTo>
                <a:lnTo>
                  <a:pt x="6838" y="2994769"/>
                </a:lnTo>
                <a:lnTo>
                  <a:pt x="0" y="2952341"/>
                </a:lnTo>
                <a:lnTo>
                  <a:pt x="0" y="134197"/>
                </a:lnTo>
                <a:lnTo>
                  <a:pt x="6841" y="91782"/>
                </a:lnTo>
                <a:lnTo>
                  <a:pt x="25893" y="54944"/>
                </a:lnTo>
                <a:lnTo>
                  <a:pt x="54944" y="25893"/>
                </a:lnTo>
                <a:lnTo>
                  <a:pt x="91782" y="6841"/>
                </a:lnTo>
                <a:lnTo>
                  <a:pt x="134197" y="0"/>
                </a:lnTo>
                <a:lnTo>
                  <a:pt x="2012960" y="0"/>
                </a:lnTo>
                <a:lnTo>
                  <a:pt x="2055375" y="6841"/>
                </a:lnTo>
                <a:lnTo>
                  <a:pt x="2092213" y="25893"/>
                </a:lnTo>
                <a:lnTo>
                  <a:pt x="2121263" y="54944"/>
                </a:lnTo>
                <a:lnTo>
                  <a:pt x="2140315" y="91782"/>
                </a:lnTo>
                <a:lnTo>
                  <a:pt x="2147157" y="134197"/>
                </a:lnTo>
                <a:lnTo>
                  <a:pt x="2147157" y="2952341"/>
                </a:lnTo>
                <a:lnTo>
                  <a:pt x="2140318" y="2994769"/>
                </a:lnTo>
                <a:lnTo>
                  <a:pt x="2121273" y="3031609"/>
                </a:lnTo>
                <a:lnTo>
                  <a:pt x="2092227" y="3060654"/>
                </a:lnTo>
                <a:lnTo>
                  <a:pt x="2055387" y="3079700"/>
                </a:lnTo>
                <a:lnTo>
                  <a:pt x="2012960" y="3086538"/>
                </a:lnTo>
                <a:lnTo>
                  <a:pt x="1453245" y="3086538"/>
                </a:lnTo>
                <a:lnTo>
                  <a:pt x="1433921" y="3132044"/>
                </a:lnTo>
                <a:lnTo>
                  <a:pt x="1409369" y="3174486"/>
                </a:lnTo>
                <a:lnTo>
                  <a:pt x="1379994" y="3213457"/>
                </a:lnTo>
                <a:lnTo>
                  <a:pt x="1346205" y="3248552"/>
                </a:lnTo>
                <a:lnTo>
                  <a:pt x="1308410" y="3279363"/>
                </a:lnTo>
                <a:lnTo>
                  <a:pt x="1267014" y="3305484"/>
                </a:lnTo>
                <a:lnTo>
                  <a:pt x="1222426" y="3326508"/>
                </a:lnTo>
                <a:lnTo>
                  <a:pt x="1175052" y="3342029"/>
                </a:lnTo>
                <a:lnTo>
                  <a:pt x="1125300" y="3351639"/>
                </a:lnTo>
                <a:lnTo>
                  <a:pt x="1073578" y="3354933"/>
                </a:lnTo>
                <a:close/>
              </a:path>
            </a:pathLst>
          </a:custGeom>
          <a:solidFill>
            <a:srgbClr val="DE8431"/>
          </a:solidFill>
        </p:spPr>
        <p:txBody>
          <a:bodyPr wrap="square" lIns="0" tIns="0" rIns="0" bIns="0" rtlCol="0"/>
          <a:lstStyle/>
          <a:p>
            <a:endParaRPr sz="1532"/>
          </a:p>
        </p:txBody>
      </p:sp>
      <p:sp>
        <p:nvSpPr>
          <p:cNvPr id="5" name="object 5"/>
          <p:cNvSpPr/>
          <p:nvPr/>
        </p:nvSpPr>
        <p:spPr>
          <a:xfrm>
            <a:off x="7238132" y="3428982"/>
            <a:ext cx="1827719" cy="2855609"/>
          </a:xfrm>
          <a:custGeom>
            <a:avLst/>
            <a:gdLst/>
            <a:ahLst/>
            <a:cxnLst/>
            <a:rect l="l" t="t" r="r" b="b"/>
            <a:pathLst>
              <a:path w="2147570" h="3355340">
                <a:moveTo>
                  <a:pt x="1073578" y="3354933"/>
                </a:moveTo>
                <a:lnTo>
                  <a:pt x="1021856" y="3351639"/>
                </a:lnTo>
                <a:lnTo>
                  <a:pt x="972104" y="3342029"/>
                </a:lnTo>
                <a:lnTo>
                  <a:pt x="924731" y="3326508"/>
                </a:lnTo>
                <a:lnTo>
                  <a:pt x="880143" y="3305484"/>
                </a:lnTo>
                <a:lnTo>
                  <a:pt x="838747" y="3279363"/>
                </a:lnTo>
                <a:lnTo>
                  <a:pt x="800951" y="3248552"/>
                </a:lnTo>
                <a:lnTo>
                  <a:pt x="767162" y="3213457"/>
                </a:lnTo>
                <a:lnTo>
                  <a:pt x="737788" y="3174486"/>
                </a:lnTo>
                <a:lnTo>
                  <a:pt x="713235" y="3132044"/>
                </a:lnTo>
                <a:lnTo>
                  <a:pt x="693912" y="3086538"/>
                </a:lnTo>
                <a:lnTo>
                  <a:pt x="134197" y="3086538"/>
                </a:lnTo>
                <a:lnTo>
                  <a:pt x="91769" y="3079700"/>
                </a:lnTo>
                <a:lnTo>
                  <a:pt x="54929" y="3060654"/>
                </a:lnTo>
                <a:lnTo>
                  <a:pt x="25883" y="3031609"/>
                </a:lnTo>
                <a:lnTo>
                  <a:pt x="6838" y="2994769"/>
                </a:lnTo>
                <a:lnTo>
                  <a:pt x="0" y="2952341"/>
                </a:lnTo>
                <a:lnTo>
                  <a:pt x="0" y="134197"/>
                </a:lnTo>
                <a:lnTo>
                  <a:pt x="6841" y="91782"/>
                </a:lnTo>
                <a:lnTo>
                  <a:pt x="25893" y="54944"/>
                </a:lnTo>
                <a:lnTo>
                  <a:pt x="54944" y="25893"/>
                </a:lnTo>
                <a:lnTo>
                  <a:pt x="91782" y="6841"/>
                </a:lnTo>
                <a:lnTo>
                  <a:pt x="134197" y="0"/>
                </a:lnTo>
                <a:lnTo>
                  <a:pt x="2012960" y="0"/>
                </a:lnTo>
                <a:lnTo>
                  <a:pt x="2055375" y="6841"/>
                </a:lnTo>
                <a:lnTo>
                  <a:pt x="2092213" y="25893"/>
                </a:lnTo>
                <a:lnTo>
                  <a:pt x="2121263" y="54944"/>
                </a:lnTo>
                <a:lnTo>
                  <a:pt x="2140315" y="91782"/>
                </a:lnTo>
                <a:lnTo>
                  <a:pt x="2147157" y="134197"/>
                </a:lnTo>
                <a:lnTo>
                  <a:pt x="2147157" y="2952341"/>
                </a:lnTo>
                <a:lnTo>
                  <a:pt x="2140318" y="2994769"/>
                </a:lnTo>
                <a:lnTo>
                  <a:pt x="2121273" y="3031609"/>
                </a:lnTo>
                <a:lnTo>
                  <a:pt x="2092227" y="3060654"/>
                </a:lnTo>
                <a:lnTo>
                  <a:pt x="2055387" y="3079700"/>
                </a:lnTo>
                <a:lnTo>
                  <a:pt x="2012960" y="3086538"/>
                </a:lnTo>
                <a:lnTo>
                  <a:pt x="1453245" y="3086538"/>
                </a:lnTo>
                <a:lnTo>
                  <a:pt x="1433921" y="3132044"/>
                </a:lnTo>
                <a:lnTo>
                  <a:pt x="1409369" y="3174486"/>
                </a:lnTo>
                <a:lnTo>
                  <a:pt x="1379994" y="3213457"/>
                </a:lnTo>
                <a:lnTo>
                  <a:pt x="1346205" y="3248552"/>
                </a:lnTo>
                <a:lnTo>
                  <a:pt x="1308410" y="3279363"/>
                </a:lnTo>
                <a:lnTo>
                  <a:pt x="1267014" y="3305484"/>
                </a:lnTo>
                <a:lnTo>
                  <a:pt x="1222426" y="3326508"/>
                </a:lnTo>
                <a:lnTo>
                  <a:pt x="1175052" y="3342029"/>
                </a:lnTo>
                <a:lnTo>
                  <a:pt x="1125300" y="3351639"/>
                </a:lnTo>
                <a:lnTo>
                  <a:pt x="1073578" y="3354933"/>
                </a:lnTo>
                <a:close/>
              </a:path>
            </a:pathLst>
          </a:custGeom>
          <a:solidFill>
            <a:srgbClr val="E55752"/>
          </a:solidFill>
        </p:spPr>
        <p:txBody>
          <a:bodyPr wrap="square" lIns="0" tIns="0" rIns="0" bIns="0" rtlCol="0"/>
          <a:lstStyle/>
          <a:p>
            <a:endParaRPr sz="1532"/>
          </a:p>
        </p:txBody>
      </p:sp>
      <p:sp>
        <p:nvSpPr>
          <p:cNvPr id="6" name="object 6"/>
          <p:cNvSpPr txBox="1"/>
          <p:nvPr/>
        </p:nvSpPr>
        <p:spPr>
          <a:xfrm>
            <a:off x="3961188" y="5777539"/>
            <a:ext cx="158345" cy="299007"/>
          </a:xfrm>
          <a:prstGeom prst="rect">
            <a:avLst/>
          </a:prstGeom>
        </p:spPr>
        <p:txBody>
          <a:bodyPr vert="horz" wrap="square" lIns="0" tIns="10809" rIns="0" bIns="0" rtlCol="0">
            <a:spAutoFit/>
          </a:bodyPr>
          <a:lstStyle/>
          <a:p>
            <a:pPr marL="10809">
              <a:spcBef>
                <a:spcPts val="85"/>
              </a:spcBef>
            </a:pPr>
            <a:r>
              <a:rPr sz="1872" b="1" spc="-43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1872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6978" y="5777539"/>
            <a:ext cx="158345" cy="299007"/>
          </a:xfrm>
          <a:prstGeom prst="rect">
            <a:avLst/>
          </a:prstGeom>
        </p:spPr>
        <p:txBody>
          <a:bodyPr vert="horz" wrap="square" lIns="0" tIns="10809" rIns="0" bIns="0" rtlCol="0">
            <a:spAutoFit/>
          </a:bodyPr>
          <a:lstStyle/>
          <a:p>
            <a:pPr marL="10809">
              <a:spcBef>
                <a:spcPts val="85"/>
              </a:spcBef>
            </a:pPr>
            <a:r>
              <a:rPr sz="1872" b="1" spc="-43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1872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2766" y="5777539"/>
            <a:ext cx="158345" cy="299007"/>
          </a:xfrm>
          <a:prstGeom prst="rect">
            <a:avLst/>
          </a:prstGeom>
        </p:spPr>
        <p:txBody>
          <a:bodyPr vert="horz" wrap="square" lIns="0" tIns="10809" rIns="0" bIns="0" rtlCol="0">
            <a:spAutoFit/>
          </a:bodyPr>
          <a:lstStyle/>
          <a:p>
            <a:pPr marL="10809">
              <a:spcBef>
                <a:spcPts val="85"/>
              </a:spcBef>
            </a:pPr>
            <a:r>
              <a:rPr sz="1872" b="1" spc="-43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872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1810" y="3523982"/>
            <a:ext cx="1266757" cy="1050879"/>
          </a:xfrm>
          <a:prstGeom prst="rect">
            <a:avLst/>
          </a:prstGeom>
        </p:spPr>
        <p:txBody>
          <a:bodyPr vert="horz" wrap="square" lIns="0" tIns="11889" rIns="0" bIns="0" rtlCol="0">
            <a:spAutoFit/>
          </a:bodyPr>
          <a:lstStyle/>
          <a:p>
            <a:pPr marL="37831" algn="ctr">
              <a:spcBef>
                <a:spcPts val="94"/>
              </a:spcBef>
            </a:pPr>
            <a:r>
              <a:rPr sz="1489" b="1" spc="-9" dirty="0">
                <a:solidFill>
                  <a:srgbClr val="FFFFFF"/>
                </a:solidFill>
                <a:latin typeface="Roboto"/>
                <a:cs typeface="Roboto"/>
              </a:rPr>
              <a:t>Photograph</a:t>
            </a:r>
            <a:endParaRPr sz="1489">
              <a:latin typeface="Roboto"/>
              <a:cs typeface="Roboto"/>
            </a:endParaRPr>
          </a:p>
          <a:p>
            <a:pPr marL="10809" marR="4324" indent="-7566" algn="ctr">
              <a:lnSpc>
                <a:spcPct val="101600"/>
              </a:lnSpc>
              <a:spcBef>
                <a:spcPts val="915"/>
              </a:spcBef>
            </a:pPr>
            <a:r>
              <a:rPr sz="1106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106" spc="1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6" dirty="0">
                <a:solidFill>
                  <a:srgbClr val="FFFFFF"/>
                </a:solidFill>
                <a:latin typeface="Roboto"/>
                <a:cs typeface="Roboto"/>
              </a:rPr>
              <a:t>recent</a:t>
            </a:r>
            <a:r>
              <a:rPr sz="1106" spc="1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6" spc="-9" dirty="0">
                <a:solidFill>
                  <a:srgbClr val="FFFFFF"/>
                </a:solidFill>
                <a:latin typeface="Roboto"/>
                <a:cs typeface="Roboto"/>
              </a:rPr>
              <a:t>passport- </a:t>
            </a:r>
            <a:r>
              <a:rPr sz="1106" dirty="0">
                <a:solidFill>
                  <a:srgbClr val="FFFFFF"/>
                </a:solidFill>
                <a:latin typeface="Roboto"/>
                <a:cs typeface="Roboto"/>
              </a:rPr>
              <a:t>sized</a:t>
            </a:r>
            <a:r>
              <a:rPr sz="1106" spc="-1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6" dirty="0">
                <a:solidFill>
                  <a:srgbClr val="FFFFFF"/>
                </a:solidFill>
                <a:latin typeface="Roboto"/>
                <a:cs typeface="Roboto"/>
              </a:rPr>
              <a:t>photograph</a:t>
            </a:r>
            <a:r>
              <a:rPr sz="1106" spc="-13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6" spc="-21" dirty="0">
                <a:solidFill>
                  <a:srgbClr val="FFFFFF"/>
                </a:solidFill>
                <a:latin typeface="Roboto"/>
                <a:cs typeface="Roboto"/>
              </a:rPr>
              <a:t>is </a:t>
            </a:r>
            <a:r>
              <a:rPr sz="1106" dirty="0">
                <a:solidFill>
                  <a:srgbClr val="FFFFFF"/>
                </a:solidFill>
                <a:latin typeface="Roboto"/>
                <a:cs typeface="Roboto"/>
              </a:rPr>
              <a:t>required</a:t>
            </a:r>
            <a:r>
              <a:rPr sz="1106" spc="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6" spc="-21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1106" spc="-9" dirty="0">
                <a:solidFill>
                  <a:srgbClr val="FFFFFF"/>
                </a:solidFill>
                <a:latin typeface="Roboto"/>
                <a:cs typeface="Roboto"/>
              </a:rPr>
              <a:t>verification.</a:t>
            </a:r>
            <a:endParaRPr sz="1106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3576" y="3523982"/>
            <a:ext cx="1321340" cy="1713720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295085" marR="320486" algn="ctr">
              <a:lnSpc>
                <a:spcPct val="100600"/>
              </a:lnSpc>
              <a:spcBef>
                <a:spcPts val="81"/>
              </a:spcBef>
            </a:pPr>
            <a:r>
              <a:rPr sz="1489" b="1" dirty="0">
                <a:solidFill>
                  <a:srgbClr val="FFFFFF"/>
                </a:solidFill>
                <a:latin typeface="Roboto"/>
                <a:cs typeface="Roboto"/>
              </a:rPr>
              <a:t>Proof</a:t>
            </a:r>
            <a:r>
              <a:rPr sz="1489" b="1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89" b="1" spc="-30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489" b="1" spc="-9" dirty="0">
                <a:solidFill>
                  <a:srgbClr val="FFFFFF"/>
                </a:solidFill>
                <a:latin typeface="Roboto"/>
                <a:cs typeface="Roboto"/>
              </a:rPr>
              <a:t>Identity</a:t>
            </a:r>
            <a:endParaRPr sz="1489" dirty="0">
              <a:latin typeface="Roboto"/>
              <a:cs typeface="Roboto"/>
            </a:endParaRPr>
          </a:p>
          <a:p>
            <a:pPr marL="10809" marR="4324" algn="ctr">
              <a:lnSpc>
                <a:spcPct val="101600"/>
              </a:lnSpc>
              <a:spcBef>
                <a:spcPts val="1140"/>
              </a:spcBef>
            </a:pPr>
            <a:r>
              <a:rPr sz="1106" dirty="0">
                <a:solidFill>
                  <a:srgbClr val="FFFFFF"/>
                </a:solidFill>
                <a:latin typeface="Roboto"/>
                <a:cs typeface="Roboto"/>
              </a:rPr>
              <a:t>Documents</a:t>
            </a:r>
            <a:r>
              <a:rPr sz="1106" spc="-1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6" dirty="0">
                <a:solidFill>
                  <a:srgbClr val="FFFFFF"/>
                </a:solidFill>
                <a:latin typeface="Roboto"/>
                <a:cs typeface="Roboto"/>
              </a:rPr>
              <a:t>like</a:t>
            </a:r>
            <a:r>
              <a:rPr sz="1106" spc="-1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6" spc="-21" dirty="0">
                <a:solidFill>
                  <a:srgbClr val="FFFFFF"/>
                </a:solidFill>
                <a:latin typeface="Roboto"/>
                <a:cs typeface="Roboto"/>
              </a:rPr>
              <a:t>PAN </a:t>
            </a:r>
            <a:r>
              <a:rPr sz="1106" dirty="0">
                <a:solidFill>
                  <a:srgbClr val="FFFFFF"/>
                </a:solidFill>
                <a:latin typeface="Roboto"/>
                <a:cs typeface="Roboto"/>
              </a:rPr>
              <a:t>card,</a:t>
            </a:r>
            <a:r>
              <a:rPr sz="1106" spc="-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6" dirty="0">
                <a:solidFill>
                  <a:srgbClr val="FFFFFF"/>
                </a:solidFill>
                <a:latin typeface="Roboto"/>
                <a:cs typeface="Roboto"/>
              </a:rPr>
              <a:t>Aadhaar </a:t>
            </a:r>
            <a:r>
              <a:rPr sz="1106" spc="-9" dirty="0">
                <a:solidFill>
                  <a:srgbClr val="FFFFFF"/>
                </a:solidFill>
                <a:latin typeface="Roboto"/>
                <a:cs typeface="Roboto"/>
              </a:rPr>
              <a:t>card, </a:t>
            </a:r>
            <a:r>
              <a:rPr sz="1106" dirty="0">
                <a:solidFill>
                  <a:srgbClr val="FFFFFF"/>
                </a:solidFill>
                <a:latin typeface="Roboto"/>
                <a:cs typeface="Roboto"/>
              </a:rPr>
              <a:t>Passport,</a:t>
            </a:r>
            <a:r>
              <a:rPr sz="1106" spc="-13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6" dirty="0">
                <a:solidFill>
                  <a:srgbClr val="FFFFFF"/>
                </a:solidFill>
                <a:latin typeface="Roboto"/>
                <a:cs typeface="Roboto"/>
              </a:rPr>
              <a:t>Voter</a:t>
            </a:r>
            <a:r>
              <a:rPr sz="1106" spc="-13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6" spc="-21" dirty="0">
                <a:solidFill>
                  <a:srgbClr val="FFFFFF"/>
                </a:solidFill>
                <a:latin typeface="Roboto"/>
                <a:cs typeface="Roboto"/>
              </a:rPr>
              <a:t>ID, </a:t>
            </a:r>
            <a:r>
              <a:rPr sz="1106" dirty="0">
                <a:solidFill>
                  <a:srgbClr val="FFFFFF"/>
                </a:solidFill>
                <a:latin typeface="Roboto"/>
                <a:cs typeface="Roboto"/>
              </a:rPr>
              <a:t>Driving</a:t>
            </a:r>
            <a:r>
              <a:rPr sz="1106" spc="-13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6" dirty="0">
                <a:solidFill>
                  <a:srgbClr val="FFFFFF"/>
                </a:solidFill>
                <a:latin typeface="Roboto"/>
                <a:cs typeface="Roboto"/>
              </a:rPr>
              <a:t>License</a:t>
            </a:r>
            <a:r>
              <a:rPr sz="1106" spc="-13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6" spc="-21" dirty="0">
                <a:solidFill>
                  <a:srgbClr val="FFFFFF"/>
                </a:solidFill>
                <a:latin typeface="Roboto"/>
                <a:cs typeface="Roboto"/>
              </a:rPr>
              <a:t>are </a:t>
            </a:r>
            <a:r>
              <a:rPr sz="1106" spc="-9" dirty="0">
                <a:solidFill>
                  <a:srgbClr val="FFFFFF"/>
                </a:solidFill>
                <a:latin typeface="Roboto"/>
                <a:cs typeface="Roboto"/>
              </a:rPr>
              <a:t>accepted.</a:t>
            </a:r>
            <a:endParaRPr sz="1106" dirty="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50050" y="3639719"/>
            <a:ext cx="1608994" cy="1482246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236716" marR="239419" indent="540" algn="ctr">
              <a:lnSpc>
                <a:spcPct val="100600"/>
              </a:lnSpc>
              <a:spcBef>
                <a:spcPts val="81"/>
              </a:spcBef>
            </a:pPr>
            <a:r>
              <a:rPr sz="1489" b="1" dirty="0">
                <a:solidFill>
                  <a:srgbClr val="FFFFFF"/>
                </a:solidFill>
                <a:latin typeface="Roboto"/>
                <a:cs typeface="Roboto"/>
              </a:rPr>
              <a:t>Proof</a:t>
            </a:r>
            <a:r>
              <a:rPr sz="1489" b="1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89" b="1" spc="-21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489" b="1" spc="-9" dirty="0">
                <a:solidFill>
                  <a:srgbClr val="FFFFFF"/>
                </a:solidFill>
                <a:latin typeface="Roboto"/>
                <a:cs typeface="Roboto"/>
              </a:rPr>
              <a:t>Address</a:t>
            </a:r>
            <a:endParaRPr sz="1489" dirty="0">
              <a:latin typeface="Roboto"/>
              <a:cs typeface="Roboto"/>
            </a:endParaRPr>
          </a:p>
          <a:p>
            <a:pPr marL="10269" marR="4324" indent="-7026" algn="ctr">
              <a:lnSpc>
                <a:spcPct val="101600"/>
              </a:lnSpc>
              <a:spcBef>
                <a:spcPts val="1140"/>
              </a:spcBef>
            </a:pPr>
            <a:r>
              <a:rPr sz="1106" dirty="0">
                <a:solidFill>
                  <a:srgbClr val="FFFFFF"/>
                </a:solidFill>
                <a:latin typeface="Roboto"/>
                <a:cs typeface="Roboto"/>
              </a:rPr>
              <a:t>Documents</a:t>
            </a:r>
            <a:r>
              <a:rPr sz="1106" spc="-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6" spc="-17" dirty="0">
                <a:solidFill>
                  <a:srgbClr val="FFFFFF"/>
                </a:solidFill>
                <a:latin typeface="Roboto"/>
                <a:cs typeface="Roboto"/>
              </a:rPr>
              <a:t>like </a:t>
            </a:r>
            <a:r>
              <a:rPr sz="1106" dirty="0" smtClean="0">
                <a:solidFill>
                  <a:srgbClr val="FFFFFF"/>
                </a:solidFill>
                <a:latin typeface="Roboto"/>
                <a:cs typeface="Roboto"/>
              </a:rPr>
              <a:t>Aadhaar</a:t>
            </a:r>
            <a:r>
              <a:rPr sz="1106" spc="13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6" spc="-9" dirty="0">
                <a:solidFill>
                  <a:srgbClr val="FFFFFF"/>
                </a:solidFill>
                <a:latin typeface="Roboto"/>
                <a:cs typeface="Roboto"/>
              </a:rPr>
              <a:t>card, </a:t>
            </a:r>
            <a:r>
              <a:rPr sz="1106" dirty="0">
                <a:solidFill>
                  <a:srgbClr val="FFFFFF"/>
                </a:solidFill>
                <a:latin typeface="Roboto"/>
                <a:cs typeface="Roboto"/>
              </a:rPr>
              <a:t>Passport,</a:t>
            </a:r>
            <a:r>
              <a:rPr sz="1106" spc="-13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6" dirty="0">
                <a:solidFill>
                  <a:srgbClr val="FFFFFF"/>
                </a:solidFill>
                <a:latin typeface="Roboto"/>
                <a:cs typeface="Roboto"/>
              </a:rPr>
              <a:t>Voter</a:t>
            </a:r>
            <a:r>
              <a:rPr sz="1106" spc="-13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6" spc="-21" dirty="0">
                <a:solidFill>
                  <a:srgbClr val="FFFFFF"/>
                </a:solidFill>
                <a:latin typeface="Roboto"/>
                <a:cs typeface="Roboto"/>
              </a:rPr>
              <a:t>ID, </a:t>
            </a:r>
            <a:r>
              <a:rPr sz="1106" dirty="0">
                <a:solidFill>
                  <a:srgbClr val="FFFFFF"/>
                </a:solidFill>
                <a:latin typeface="Roboto"/>
                <a:cs typeface="Roboto"/>
              </a:rPr>
              <a:t>Driving</a:t>
            </a:r>
            <a:r>
              <a:rPr sz="1106" spc="-38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6" spc="-9" dirty="0">
                <a:solidFill>
                  <a:srgbClr val="FFFFFF"/>
                </a:solidFill>
                <a:latin typeface="Roboto"/>
                <a:cs typeface="Roboto"/>
              </a:rPr>
              <a:t>License, Utility</a:t>
            </a:r>
            <a:r>
              <a:rPr sz="1106" spc="-4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6" dirty="0">
                <a:solidFill>
                  <a:srgbClr val="FFFFFF"/>
                </a:solidFill>
                <a:latin typeface="Roboto"/>
                <a:cs typeface="Roboto"/>
              </a:rPr>
              <a:t>Bill,</a:t>
            </a:r>
            <a:r>
              <a:rPr sz="1106" spc="-43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6" spc="-17" dirty="0">
                <a:solidFill>
                  <a:srgbClr val="FFFFFF"/>
                </a:solidFill>
                <a:latin typeface="Roboto"/>
                <a:cs typeface="Roboto"/>
              </a:rPr>
              <a:t>Bank </a:t>
            </a:r>
            <a:r>
              <a:rPr sz="1106" dirty="0">
                <a:solidFill>
                  <a:srgbClr val="FFFFFF"/>
                </a:solidFill>
                <a:latin typeface="Roboto"/>
                <a:cs typeface="Roboto"/>
              </a:rPr>
              <a:t>Statement</a:t>
            </a:r>
            <a:r>
              <a:rPr sz="1106" spc="-3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106" spc="-21" dirty="0">
                <a:solidFill>
                  <a:srgbClr val="FFFFFF"/>
                </a:solidFill>
                <a:latin typeface="Roboto"/>
                <a:cs typeface="Roboto"/>
              </a:rPr>
              <a:t>are </a:t>
            </a:r>
            <a:r>
              <a:rPr sz="1106" spc="-9" dirty="0">
                <a:solidFill>
                  <a:srgbClr val="FFFFFF"/>
                </a:solidFill>
                <a:latin typeface="Roboto"/>
                <a:cs typeface="Roboto"/>
              </a:rPr>
              <a:t>accepted.</a:t>
            </a:r>
            <a:endParaRPr sz="1106" dirty="0">
              <a:latin typeface="Roboto"/>
              <a:cs typeface="Robo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278289" y="1603070"/>
            <a:ext cx="3477378" cy="299007"/>
          </a:xfrm>
          <a:prstGeom prst="rect">
            <a:avLst/>
          </a:prstGeom>
        </p:spPr>
        <p:txBody>
          <a:bodyPr vert="horz" wrap="square" lIns="0" tIns="10809" rIns="0" bIns="0" rtlCol="0" anchor="ctr">
            <a:spAutoFit/>
          </a:bodyPr>
          <a:lstStyle/>
          <a:p>
            <a:pPr marL="10809" algn="ctr">
              <a:lnSpc>
                <a:spcPct val="100000"/>
              </a:lnSpc>
              <a:spcBef>
                <a:spcPts val="85"/>
              </a:spcBef>
            </a:pPr>
            <a:r>
              <a:rPr sz="1872" b="1" dirty="0">
                <a:solidFill>
                  <a:srgbClr val="474747"/>
                </a:solidFill>
                <a:latin typeface="Roboto"/>
                <a:cs typeface="Roboto"/>
              </a:rPr>
              <a:t>KYC</a:t>
            </a:r>
            <a:r>
              <a:rPr sz="1872" b="1" spc="-51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872" b="1" spc="-9" dirty="0">
                <a:solidFill>
                  <a:srgbClr val="474747"/>
                </a:solidFill>
                <a:latin typeface="Roboto"/>
                <a:cs typeface="Roboto"/>
              </a:rPr>
              <a:t>Documents</a:t>
            </a:r>
            <a:endParaRPr sz="1872" dirty="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26553" y="3428982"/>
            <a:ext cx="1827719" cy="2855609"/>
          </a:xfrm>
          <a:custGeom>
            <a:avLst/>
            <a:gdLst/>
            <a:ahLst/>
            <a:cxnLst/>
            <a:rect l="l" t="t" r="r" b="b"/>
            <a:pathLst>
              <a:path w="2147570" h="3355340">
                <a:moveTo>
                  <a:pt x="2147157" y="402592"/>
                </a:moveTo>
                <a:lnTo>
                  <a:pt x="2147157" y="123014"/>
                </a:lnTo>
                <a:lnTo>
                  <a:pt x="2137490" y="75131"/>
                </a:lnTo>
                <a:lnTo>
                  <a:pt x="2111127" y="36030"/>
                </a:lnTo>
                <a:lnTo>
                  <a:pt x="2072025" y="9667"/>
                </a:lnTo>
                <a:lnTo>
                  <a:pt x="2024143" y="0"/>
                </a:lnTo>
                <a:lnTo>
                  <a:pt x="2012960" y="0"/>
                </a:lnTo>
                <a:lnTo>
                  <a:pt x="2012960" y="402592"/>
                </a:lnTo>
              </a:path>
              <a:path w="2147570" h="3355340">
                <a:moveTo>
                  <a:pt x="134197" y="402592"/>
                </a:moveTo>
                <a:lnTo>
                  <a:pt x="134197" y="0"/>
                </a:lnTo>
                <a:lnTo>
                  <a:pt x="123014" y="0"/>
                </a:lnTo>
                <a:lnTo>
                  <a:pt x="75131" y="9667"/>
                </a:lnTo>
                <a:lnTo>
                  <a:pt x="36030" y="36030"/>
                </a:lnTo>
                <a:lnTo>
                  <a:pt x="9667" y="75131"/>
                </a:lnTo>
                <a:lnTo>
                  <a:pt x="0" y="123014"/>
                </a:lnTo>
                <a:lnTo>
                  <a:pt x="0" y="402592"/>
                </a:lnTo>
              </a:path>
              <a:path w="2147570" h="3355340">
                <a:moveTo>
                  <a:pt x="2147157" y="2415552"/>
                </a:moveTo>
                <a:lnTo>
                  <a:pt x="2147157" y="402592"/>
                </a:lnTo>
              </a:path>
              <a:path w="2147570" h="3355340">
                <a:moveTo>
                  <a:pt x="2012960" y="402592"/>
                </a:moveTo>
                <a:lnTo>
                  <a:pt x="2012960" y="2415552"/>
                </a:lnTo>
              </a:path>
              <a:path w="2147570" h="3355340">
                <a:moveTo>
                  <a:pt x="134197" y="2415552"/>
                </a:moveTo>
                <a:lnTo>
                  <a:pt x="134197" y="402592"/>
                </a:lnTo>
              </a:path>
              <a:path w="2147570" h="3355340">
                <a:moveTo>
                  <a:pt x="0" y="402592"/>
                </a:moveTo>
                <a:lnTo>
                  <a:pt x="0" y="2415552"/>
                </a:lnTo>
              </a:path>
              <a:path w="2147570" h="3355340">
                <a:moveTo>
                  <a:pt x="134197" y="2415552"/>
                </a:moveTo>
                <a:lnTo>
                  <a:pt x="134197" y="2818144"/>
                </a:lnTo>
                <a:lnTo>
                  <a:pt x="693912" y="2818144"/>
                </a:lnTo>
                <a:lnTo>
                  <a:pt x="713235" y="2772638"/>
                </a:lnTo>
                <a:lnTo>
                  <a:pt x="737788" y="2730196"/>
                </a:lnTo>
                <a:lnTo>
                  <a:pt x="767162" y="2691225"/>
                </a:lnTo>
                <a:lnTo>
                  <a:pt x="800951" y="2656130"/>
                </a:lnTo>
                <a:lnTo>
                  <a:pt x="838747" y="2625319"/>
                </a:lnTo>
                <a:lnTo>
                  <a:pt x="880143" y="2599198"/>
                </a:lnTo>
                <a:lnTo>
                  <a:pt x="924731" y="2578174"/>
                </a:lnTo>
                <a:lnTo>
                  <a:pt x="972104" y="2562653"/>
                </a:lnTo>
                <a:lnTo>
                  <a:pt x="1021856" y="2553043"/>
                </a:lnTo>
                <a:lnTo>
                  <a:pt x="1073578" y="2549749"/>
                </a:lnTo>
                <a:lnTo>
                  <a:pt x="1125300" y="2553043"/>
                </a:lnTo>
                <a:lnTo>
                  <a:pt x="1175052" y="2562653"/>
                </a:lnTo>
                <a:lnTo>
                  <a:pt x="1222426" y="2578174"/>
                </a:lnTo>
                <a:lnTo>
                  <a:pt x="1267014" y="2599198"/>
                </a:lnTo>
                <a:lnTo>
                  <a:pt x="1308410" y="2625319"/>
                </a:lnTo>
                <a:lnTo>
                  <a:pt x="1346205" y="2656130"/>
                </a:lnTo>
                <a:lnTo>
                  <a:pt x="1379994" y="2691225"/>
                </a:lnTo>
                <a:lnTo>
                  <a:pt x="1409369" y="2730196"/>
                </a:lnTo>
                <a:lnTo>
                  <a:pt x="1433921" y="2772638"/>
                </a:lnTo>
                <a:lnTo>
                  <a:pt x="1453245" y="2818144"/>
                </a:lnTo>
                <a:lnTo>
                  <a:pt x="2012960" y="2818144"/>
                </a:lnTo>
                <a:lnTo>
                  <a:pt x="2012960" y="2415552"/>
                </a:lnTo>
              </a:path>
              <a:path w="2147570" h="3355340">
                <a:moveTo>
                  <a:pt x="0" y="2415552"/>
                </a:moveTo>
                <a:lnTo>
                  <a:pt x="0" y="2952341"/>
                </a:lnTo>
                <a:lnTo>
                  <a:pt x="6838" y="2994769"/>
                </a:lnTo>
                <a:lnTo>
                  <a:pt x="25883" y="3031609"/>
                </a:lnTo>
                <a:lnTo>
                  <a:pt x="54929" y="3060654"/>
                </a:lnTo>
                <a:lnTo>
                  <a:pt x="91769" y="3079700"/>
                </a:lnTo>
                <a:lnTo>
                  <a:pt x="134197" y="3086538"/>
                </a:lnTo>
                <a:lnTo>
                  <a:pt x="693912" y="3086538"/>
                </a:lnTo>
                <a:lnTo>
                  <a:pt x="713235" y="3132044"/>
                </a:lnTo>
                <a:lnTo>
                  <a:pt x="737788" y="3174486"/>
                </a:lnTo>
                <a:lnTo>
                  <a:pt x="767162" y="3213457"/>
                </a:lnTo>
                <a:lnTo>
                  <a:pt x="800951" y="3248552"/>
                </a:lnTo>
                <a:lnTo>
                  <a:pt x="838747" y="3279363"/>
                </a:lnTo>
                <a:lnTo>
                  <a:pt x="880143" y="3305484"/>
                </a:lnTo>
                <a:lnTo>
                  <a:pt x="924731" y="3326508"/>
                </a:lnTo>
                <a:lnTo>
                  <a:pt x="972104" y="3342029"/>
                </a:lnTo>
                <a:lnTo>
                  <a:pt x="1021856" y="3351639"/>
                </a:lnTo>
                <a:lnTo>
                  <a:pt x="1073578" y="3354933"/>
                </a:lnTo>
                <a:lnTo>
                  <a:pt x="1125300" y="3351639"/>
                </a:lnTo>
                <a:lnTo>
                  <a:pt x="1175052" y="3342029"/>
                </a:lnTo>
                <a:lnTo>
                  <a:pt x="1222426" y="3326508"/>
                </a:lnTo>
                <a:lnTo>
                  <a:pt x="1267014" y="3305484"/>
                </a:lnTo>
                <a:lnTo>
                  <a:pt x="1308410" y="3279363"/>
                </a:lnTo>
                <a:lnTo>
                  <a:pt x="1346205" y="3248552"/>
                </a:lnTo>
                <a:lnTo>
                  <a:pt x="1379994" y="3213457"/>
                </a:lnTo>
                <a:lnTo>
                  <a:pt x="1409369" y="3174486"/>
                </a:lnTo>
                <a:lnTo>
                  <a:pt x="1433921" y="3132044"/>
                </a:lnTo>
                <a:lnTo>
                  <a:pt x="1453245" y="3086538"/>
                </a:lnTo>
                <a:lnTo>
                  <a:pt x="2012960" y="3086538"/>
                </a:lnTo>
                <a:lnTo>
                  <a:pt x="2055387" y="3079700"/>
                </a:lnTo>
                <a:lnTo>
                  <a:pt x="2092227" y="3060654"/>
                </a:lnTo>
                <a:lnTo>
                  <a:pt x="2121273" y="3031609"/>
                </a:lnTo>
                <a:lnTo>
                  <a:pt x="2140318" y="2994769"/>
                </a:lnTo>
                <a:lnTo>
                  <a:pt x="2147157" y="2952341"/>
                </a:lnTo>
                <a:lnTo>
                  <a:pt x="2147157" y="2415552"/>
                </a:lnTo>
              </a:path>
            </a:pathLst>
          </a:custGeom>
          <a:ln w="22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32"/>
          </a:p>
        </p:txBody>
      </p:sp>
      <p:sp>
        <p:nvSpPr>
          <p:cNvPr id="14" name="object 14"/>
          <p:cNvSpPr/>
          <p:nvPr/>
        </p:nvSpPr>
        <p:spPr>
          <a:xfrm>
            <a:off x="5182343" y="3428982"/>
            <a:ext cx="1827719" cy="2855609"/>
          </a:xfrm>
          <a:custGeom>
            <a:avLst/>
            <a:gdLst/>
            <a:ahLst/>
            <a:cxnLst/>
            <a:rect l="l" t="t" r="r" b="b"/>
            <a:pathLst>
              <a:path w="2147570" h="3355340">
                <a:moveTo>
                  <a:pt x="2147157" y="402592"/>
                </a:moveTo>
                <a:lnTo>
                  <a:pt x="2147157" y="123014"/>
                </a:lnTo>
                <a:lnTo>
                  <a:pt x="2137490" y="75131"/>
                </a:lnTo>
                <a:lnTo>
                  <a:pt x="2111127" y="36030"/>
                </a:lnTo>
                <a:lnTo>
                  <a:pt x="2072025" y="9667"/>
                </a:lnTo>
                <a:lnTo>
                  <a:pt x="2024143" y="0"/>
                </a:lnTo>
                <a:lnTo>
                  <a:pt x="2012960" y="0"/>
                </a:lnTo>
                <a:lnTo>
                  <a:pt x="2012960" y="402592"/>
                </a:lnTo>
              </a:path>
              <a:path w="2147570" h="3355340">
                <a:moveTo>
                  <a:pt x="134197" y="402592"/>
                </a:moveTo>
                <a:lnTo>
                  <a:pt x="134197" y="0"/>
                </a:lnTo>
                <a:lnTo>
                  <a:pt x="123014" y="0"/>
                </a:lnTo>
                <a:lnTo>
                  <a:pt x="75131" y="9667"/>
                </a:lnTo>
                <a:lnTo>
                  <a:pt x="36030" y="36030"/>
                </a:lnTo>
                <a:lnTo>
                  <a:pt x="9667" y="75131"/>
                </a:lnTo>
                <a:lnTo>
                  <a:pt x="0" y="123014"/>
                </a:lnTo>
                <a:lnTo>
                  <a:pt x="0" y="402592"/>
                </a:lnTo>
              </a:path>
              <a:path w="2147570" h="3355340">
                <a:moveTo>
                  <a:pt x="2147157" y="2415552"/>
                </a:moveTo>
                <a:lnTo>
                  <a:pt x="2147157" y="402592"/>
                </a:lnTo>
              </a:path>
              <a:path w="2147570" h="3355340">
                <a:moveTo>
                  <a:pt x="2012960" y="402592"/>
                </a:moveTo>
                <a:lnTo>
                  <a:pt x="2012960" y="2415552"/>
                </a:lnTo>
              </a:path>
              <a:path w="2147570" h="3355340">
                <a:moveTo>
                  <a:pt x="134197" y="2415552"/>
                </a:moveTo>
                <a:lnTo>
                  <a:pt x="134197" y="402592"/>
                </a:lnTo>
              </a:path>
              <a:path w="2147570" h="3355340">
                <a:moveTo>
                  <a:pt x="0" y="402592"/>
                </a:moveTo>
                <a:lnTo>
                  <a:pt x="0" y="2415552"/>
                </a:lnTo>
              </a:path>
              <a:path w="2147570" h="3355340">
                <a:moveTo>
                  <a:pt x="134197" y="2415552"/>
                </a:moveTo>
                <a:lnTo>
                  <a:pt x="134197" y="2818144"/>
                </a:lnTo>
                <a:lnTo>
                  <a:pt x="693912" y="2818144"/>
                </a:lnTo>
                <a:lnTo>
                  <a:pt x="713235" y="2772638"/>
                </a:lnTo>
                <a:lnTo>
                  <a:pt x="737788" y="2730196"/>
                </a:lnTo>
                <a:lnTo>
                  <a:pt x="767162" y="2691225"/>
                </a:lnTo>
                <a:lnTo>
                  <a:pt x="800951" y="2656130"/>
                </a:lnTo>
                <a:lnTo>
                  <a:pt x="838747" y="2625319"/>
                </a:lnTo>
                <a:lnTo>
                  <a:pt x="880143" y="2599198"/>
                </a:lnTo>
                <a:lnTo>
                  <a:pt x="924731" y="2578174"/>
                </a:lnTo>
                <a:lnTo>
                  <a:pt x="972104" y="2562653"/>
                </a:lnTo>
                <a:lnTo>
                  <a:pt x="1021856" y="2553043"/>
                </a:lnTo>
                <a:lnTo>
                  <a:pt x="1073578" y="2549749"/>
                </a:lnTo>
                <a:lnTo>
                  <a:pt x="1125300" y="2553043"/>
                </a:lnTo>
                <a:lnTo>
                  <a:pt x="1175052" y="2562653"/>
                </a:lnTo>
                <a:lnTo>
                  <a:pt x="1222426" y="2578174"/>
                </a:lnTo>
                <a:lnTo>
                  <a:pt x="1267014" y="2599198"/>
                </a:lnTo>
                <a:lnTo>
                  <a:pt x="1308410" y="2625319"/>
                </a:lnTo>
                <a:lnTo>
                  <a:pt x="1346205" y="2656130"/>
                </a:lnTo>
                <a:lnTo>
                  <a:pt x="1379994" y="2691225"/>
                </a:lnTo>
                <a:lnTo>
                  <a:pt x="1409369" y="2730196"/>
                </a:lnTo>
                <a:lnTo>
                  <a:pt x="1433921" y="2772638"/>
                </a:lnTo>
                <a:lnTo>
                  <a:pt x="1453245" y="2818144"/>
                </a:lnTo>
                <a:lnTo>
                  <a:pt x="2012960" y="2818144"/>
                </a:lnTo>
                <a:lnTo>
                  <a:pt x="2012960" y="2415552"/>
                </a:lnTo>
              </a:path>
              <a:path w="2147570" h="3355340">
                <a:moveTo>
                  <a:pt x="0" y="2415552"/>
                </a:moveTo>
                <a:lnTo>
                  <a:pt x="0" y="2952341"/>
                </a:lnTo>
                <a:lnTo>
                  <a:pt x="6838" y="2994769"/>
                </a:lnTo>
                <a:lnTo>
                  <a:pt x="25883" y="3031609"/>
                </a:lnTo>
                <a:lnTo>
                  <a:pt x="54929" y="3060654"/>
                </a:lnTo>
                <a:lnTo>
                  <a:pt x="91769" y="3079700"/>
                </a:lnTo>
                <a:lnTo>
                  <a:pt x="134197" y="3086538"/>
                </a:lnTo>
                <a:lnTo>
                  <a:pt x="693912" y="3086538"/>
                </a:lnTo>
                <a:lnTo>
                  <a:pt x="713235" y="3132044"/>
                </a:lnTo>
                <a:lnTo>
                  <a:pt x="737788" y="3174486"/>
                </a:lnTo>
                <a:lnTo>
                  <a:pt x="767162" y="3213457"/>
                </a:lnTo>
                <a:lnTo>
                  <a:pt x="800951" y="3248552"/>
                </a:lnTo>
                <a:lnTo>
                  <a:pt x="838747" y="3279363"/>
                </a:lnTo>
                <a:lnTo>
                  <a:pt x="880143" y="3305484"/>
                </a:lnTo>
                <a:lnTo>
                  <a:pt x="924731" y="3326508"/>
                </a:lnTo>
                <a:lnTo>
                  <a:pt x="972104" y="3342029"/>
                </a:lnTo>
                <a:lnTo>
                  <a:pt x="1021856" y="3351639"/>
                </a:lnTo>
                <a:lnTo>
                  <a:pt x="1073578" y="3354933"/>
                </a:lnTo>
                <a:lnTo>
                  <a:pt x="1125300" y="3351639"/>
                </a:lnTo>
                <a:lnTo>
                  <a:pt x="1175052" y="3342029"/>
                </a:lnTo>
                <a:lnTo>
                  <a:pt x="1222426" y="3326508"/>
                </a:lnTo>
                <a:lnTo>
                  <a:pt x="1267014" y="3305484"/>
                </a:lnTo>
                <a:lnTo>
                  <a:pt x="1308410" y="3279363"/>
                </a:lnTo>
                <a:lnTo>
                  <a:pt x="1346205" y="3248552"/>
                </a:lnTo>
                <a:lnTo>
                  <a:pt x="1379994" y="3213457"/>
                </a:lnTo>
                <a:lnTo>
                  <a:pt x="1409369" y="3174486"/>
                </a:lnTo>
                <a:lnTo>
                  <a:pt x="1433921" y="3132044"/>
                </a:lnTo>
                <a:lnTo>
                  <a:pt x="1453245" y="3086538"/>
                </a:lnTo>
                <a:lnTo>
                  <a:pt x="2012960" y="3086538"/>
                </a:lnTo>
                <a:lnTo>
                  <a:pt x="2055387" y="3079700"/>
                </a:lnTo>
                <a:lnTo>
                  <a:pt x="2092227" y="3060654"/>
                </a:lnTo>
                <a:lnTo>
                  <a:pt x="2121273" y="3031609"/>
                </a:lnTo>
                <a:lnTo>
                  <a:pt x="2140318" y="2994769"/>
                </a:lnTo>
                <a:lnTo>
                  <a:pt x="2147157" y="2952341"/>
                </a:lnTo>
                <a:lnTo>
                  <a:pt x="2147157" y="2415552"/>
                </a:lnTo>
              </a:path>
            </a:pathLst>
          </a:custGeom>
          <a:ln w="22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32"/>
          </a:p>
        </p:txBody>
      </p:sp>
      <p:sp>
        <p:nvSpPr>
          <p:cNvPr id="16" name="object 16"/>
          <p:cNvSpPr/>
          <p:nvPr/>
        </p:nvSpPr>
        <p:spPr>
          <a:xfrm>
            <a:off x="7238132" y="3428983"/>
            <a:ext cx="1827719" cy="2855609"/>
          </a:xfrm>
          <a:custGeom>
            <a:avLst/>
            <a:gdLst/>
            <a:ahLst/>
            <a:cxnLst/>
            <a:rect l="l" t="t" r="r" b="b"/>
            <a:pathLst>
              <a:path w="2147570" h="3355340">
                <a:moveTo>
                  <a:pt x="2147157" y="402592"/>
                </a:moveTo>
                <a:lnTo>
                  <a:pt x="2147157" y="123014"/>
                </a:lnTo>
                <a:lnTo>
                  <a:pt x="2137490" y="75131"/>
                </a:lnTo>
                <a:lnTo>
                  <a:pt x="2111127" y="36030"/>
                </a:lnTo>
                <a:lnTo>
                  <a:pt x="2072025" y="9667"/>
                </a:lnTo>
                <a:lnTo>
                  <a:pt x="2024143" y="0"/>
                </a:lnTo>
                <a:lnTo>
                  <a:pt x="2012960" y="0"/>
                </a:lnTo>
                <a:lnTo>
                  <a:pt x="2012960" y="402592"/>
                </a:lnTo>
              </a:path>
              <a:path w="2147570" h="3355340">
                <a:moveTo>
                  <a:pt x="134197" y="402592"/>
                </a:moveTo>
                <a:lnTo>
                  <a:pt x="134197" y="0"/>
                </a:lnTo>
                <a:lnTo>
                  <a:pt x="123014" y="0"/>
                </a:lnTo>
                <a:lnTo>
                  <a:pt x="75131" y="9667"/>
                </a:lnTo>
                <a:lnTo>
                  <a:pt x="36030" y="36030"/>
                </a:lnTo>
                <a:lnTo>
                  <a:pt x="9667" y="75131"/>
                </a:lnTo>
                <a:lnTo>
                  <a:pt x="0" y="123014"/>
                </a:lnTo>
                <a:lnTo>
                  <a:pt x="0" y="402592"/>
                </a:lnTo>
              </a:path>
              <a:path w="2147570" h="3355340">
                <a:moveTo>
                  <a:pt x="2147157" y="2415552"/>
                </a:moveTo>
                <a:lnTo>
                  <a:pt x="2147157" y="402592"/>
                </a:lnTo>
              </a:path>
              <a:path w="2147570" h="3355340">
                <a:moveTo>
                  <a:pt x="2012960" y="402592"/>
                </a:moveTo>
                <a:lnTo>
                  <a:pt x="2012960" y="2415552"/>
                </a:lnTo>
              </a:path>
              <a:path w="2147570" h="3355340">
                <a:moveTo>
                  <a:pt x="134197" y="2415552"/>
                </a:moveTo>
                <a:lnTo>
                  <a:pt x="134197" y="402592"/>
                </a:lnTo>
              </a:path>
              <a:path w="2147570" h="3355340">
                <a:moveTo>
                  <a:pt x="0" y="402592"/>
                </a:moveTo>
                <a:lnTo>
                  <a:pt x="0" y="2415552"/>
                </a:lnTo>
              </a:path>
              <a:path w="2147570" h="3355340">
                <a:moveTo>
                  <a:pt x="134197" y="2415552"/>
                </a:moveTo>
                <a:lnTo>
                  <a:pt x="134197" y="2818144"/>
                </a:lnTo>
                <a:lnTo>
                  <a:pt x="693912" y="2818144"/>
                </a:lnTo>
                <a:lnTo>
                  <a:pt x="713235" y="2772638"/>
                </a:lnTo>
                <a:lnTo>
                  <a:pt x="737788" y="2730196"/>
                </a:lnTo>
                <a:lnTo>
                  <a:pt x="767162" y="2691225"/>
                </a:lnTo>
                <a:lnTo>
                  <a:pt x="800951" y="2656130"/>
                </a:lnTo>
                <a:lnTo>
                  <a:pt x="838747" y="2625319"/>
                </a:lnTo>
                <a:lnTo>
                  <a:pt x="880143" y="2599198"/>
                </a:lnTo>
                <a:lnTo>
                  <a:pt x="924731" y="2578174"/>
                </a:lnTo>
                <a:lnTo>
                  <a:pt x="972104" y="2562653"/>
                </a:lnTo>
                <a:lnTo>
                  <a:pt x="1021856" y="2553043"/>
                </a:lnTo>
                <a:lnTo>
                  <a:pt x="1073578" y="2549749"/>
                </a:lnTo>
                <a:lnTo>
                  <a:pt x="1125300" y="2553043"/>
                </a:lnTo>
                <a:lnTo>
                  <a:pt x="1175052" y="2562653"/>
                </a:lnTo>
                <a:lnTo>
                  <a:pt x="1222426" y="2578174"/>
                </a:lnTo>
                <a:lnTo>
                  <a:pt x="1267014" y="2599198"/>
                </a:lnTo>
                <a:lnTo>
                  <a:pt x="1308410" y="2625319"/>
                </a:lnTo>
                <a:lnTo>
                  <a:pt x="1346205" y="2656130"/>
                </a:lnTo>
                <a:lnTo>
                  <a:pt x="1379994" y="2691225"/>
                </a:lnTo>
                <a:lnTo>
                  <a:pt x="1409369" y="2730196"/>
                </a:lnTo>
                <a:lnTo>
                  <a:pt x="1433921" y="2772638"/>
                </a:lnTo>
                <a:lnTo>
                  <a:pt x="1453245" y="2818144"/>
                </a:lnTo>
                <a:lnTo>
                  <a:pt x="2012960" y="2818144"/>
                </a:lnTo>
                <a:lnTo>
                  <a:pt x="2012960" y="2415552"/>
                </a:lnTo>
              </a:path>
              <a:path w="2147570" h="3355340">
                <a:moveTo>
                  <a:pt x="0" y="2415552"/>
                </a:moveTo>
                <a:lnTo>
                  <a:pt x="0" y="2952341"/>
                </a:lnTo>
                <a:lnTo>
                  <a:pt x="6838" y="2994769"/>
                </a:lnTo>
                <a:lnTo>
                  <a:pt x="25883" y="3031609"/>
                </a:lnTo>
                <a:lnTo>
                  <a:pt x="54929" y="3060654"/>
                </a:lnTo>
                <a:lnTo>
                  <a:pt x="91769" y="3079700"/>
                </a:lnTo>
                <a:lnTo>
                  <a:pt x="134197" y="3086538"/>
                </a:lnTo>
                <a:lnTo>
                  <a:pt x="693912" y="3086538"/>
                </a:lnTo>
                <a:lnTo>
                  <a:pt x="713235" y="3132044"/>
                </a:lnTo>
                <a:lnTo>
                  <a:pt x="737788" y="3174486"/>
                </a:lnTo>
                <a:lnTo>
                  <a:pt x="767162" y="3213457"/>
                </a:lnTo>
                <a:lnTo>
                  <a:pt x="800951" y="3248552"/>
                </a:lnTo>
                <a:lnTo>
                  <a:pt x="838747" y="3279363"/>
                </a:lnTo>
                <a:lnTo>
                  <a:pt x="880143" y="3305484"/>
                </a:lnTo>
                <a:lnTo>
                  <a:pt x="924731" y="3326508"/>
                </a:lnTo>
                <a:lnTo>
                  <a:pt x="972104" y="3342029"/>
                </a:lnTo>
                <a:lnTo>
                  <a:pt x="1021856" y="3351639"/>
                </a:lnTo>
                <a:lnTo>
                  <a:pt x="1073578" y="3354933"/>
                </a:lnTo>
                <a:lnTo>
                  <a:pt x="1125300" y="3351639"/>
                </a:lnTo>
                <a:lnTo>
                  <a:pt x="1175052" y="3342029"/>
                </a:lnTo>
                <a:lnTo>
                  <a:pt x="1222426" y="3326508"/>
                </a:lnTo>
                <a:lnTo>
                  <a:pt x="1267014" y="3305484"/>
                </a:lnTo>
                <a:lnTo>
                  <a:pt x="1308410" y="3279363"/>
                </a:lnTo>
                <a:lnTo>
                  <a:pt x="1346205" y="3248552"/>
                </a:lnTo>
                <a:lnTo>
                  <a:pt x="1379994" y="3213457"/>
                </a:lnTo>
                <a:lnTo>
                  <a:pt x="1409369" y="3174486"/>
                </a:lnTo>
                <a:lnTo>
                  <a:pt x="1433921" y="3132044"/>
                </a:lnTo>
                <a:lnTo>
                  <a:pt x="1453245" y="3086538"/>
                </a:lnTo>
                <a:lnTo>
                  <a:pt x="2012960" y="3086538"/>
                </a:lnTo>
                <a:lnTo>
                  <a:pt x="2055387" y="3079700"/>
                </a:lnTo>
                <a:lnTo>
                  <a:pt x="2092227" y="3060654"/>
                </a:lnTo>
                <a:lnTo>
                  <a:pt x="2121273" y="3031609"/>
                </a:lnTo>
                <a:lnTo>
                  <a:pt x="2140318" y="2994769"/>
                </a:lnTo>
                <a:lnTo>
                  <a:pt x="2147157" y="2952341"/>
                </a:lnTo>
                <a:lnTo>
                  <a:pt x="2147157" y="2415552"/>
                </a:lnTo>
              </a:path>
            </a:pathLst>
          </a:custGeom>
          <a:ln w="2236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32"/>
          </a:p>
        </p:txBody>
      </p:sp>
      <p:sp>
        <p:nvSpPr>
          <p:cNvPr id="18" name="object 18"/>
          <p:cNvSpPr/>
          <p:nvPr/>
        </p:nvSpPr>
        <p:spPr>
          <a:xfrm>
            <a:off x="6080894" y="2560507"/>
            <a:ext cx="550694" cy="604736"/>
          </a:xfrm>
          <a:custGeom>
            <a:avLst/>
            <a:gdLst/>
            <a:ahLst/>
            <a:cxnLst/>
            <a:rect l="l" t="t" r="r" b="b"/>
            <a:pathLst>
              <a:path w="647065" h="710564">
                <a:moveTo>
                  <a:pt x="646943" y="181725"/>
                </a:moveTo>
                <a:lnTo>
                  <a:pt x="646943" y="654212"/>
                </a:lnTo>
                <a:lnTo>
                  <a:pt x="642548" y="675976"/>
                </a:lnTo>
                <a:lnTo>
                  <a:pt x="630565" y="693750"/>
                </a:lnTo>
                <a:lnTo>
                  <a:pt x="612792" y="705733"/>
                </a:lnTo>
                <a:lnTo>
                  <a:pt x="591027" y="710127"/>
                </a:lnTo>
                <a:lnTo>
                  <a:pt x="55915" y="710127"/>
                </a:lnTo>
                <a:lnTo>
                  <a:pt x="34150" y="705733"/>
                </a:lnTo>
                <a:lnTo>
                  <a:pt x="16377" y="693750"/>
                </a:lnTo>
                <a:lnTo>
                  <a:pt x="4394" y="675976"/>
                </a:lnTo>
                <a:lnTo>
                  <a:pt x="0" y="654212"/>
                </a:lnTo>
                <a:lnTo>
                  <a:pt x="0" y="55915"/>
                </a:lnTo>
                <a:lnTo>
                  <a:pt x="4394" y="34150"/>
                </a:lnTo>
                <a:lnTo>
                  <a:pt x="16377" y="16377"/>
                </a:lnTo>
                <a:lnTo>
                  <a:pt x="34150" y="4394"/>
                </a:lnTo>
                <a:lnTo>
                  <a:pt x="55915" y="0"/>
                </a:lnTo>
                <a:lnTo>
                  <a:pt x="456774" y="0"/>
                </a:lnTo>
                <a:lnTo>
                  <a:pt x="646943" y="181725"/>
                </a:lnTo>
                <a:close/>
              </a:path>
              <a:path w="647065" h="710564">
                <a:moveTo>
                  <a:pt x="193020" y="421938"/>
                </a:moveTo>
                <a:lnTo>
                  <a:pt x="285057" y="514031"/>
                </a:lnTo>
                <a:lnTo>
                  <a:pt x="455655" y="241108"/>
                </a:lnTo>
              </a:path>
            </a:pathLst>
          </a:custGeom>
          <a:ln w="22366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 sz="1532"/>
          </a:p>
        </p:txBody>
      </p:sp>
      <p:sp>
        <p:nvSpPr>
          <p:cNvPr id="19" name="object 19"/>
          <p:cNvSpPr/>
          <p:nvPr/>
        </p:nvSpPr>
        <p:spPr>
          <a:xfrm>
            <a:off x="5560570" y="2094147"/>
            <a:ext cx="857115" cy="787940"/>
          </a:xfrm>
          <a:custGeom>
            <a:avLst/>
            <a:gdLst/>
            <a:ahLst/>
            <a:cxnLst/>
            <a:rect l="l" t="t" r="r" b="b"/>
            <a:pathLst>
              <a:path w="1007109" h="925829">
                <a:moveTo>
                  <a:pt x="419366" y="925402"/>
                </a:moveTo>
                <a:lnTo>
                  <a:pt x="251620" y="925402"/>
                </a:lnTo>
                <a:lnTo>
                  <a:pt x="218972" y="918811"/>
                </a:lnTo>
                <a:lnTo>
                  <a:pt x="192312" y="900836"/>
                </a:lnTo>
                <a:lnTo>
                  <a:pt x="174337" y="874176"/>
                </a:lnTo>
                <a:lnTo>
                  <a:pt x="167746" y="841528"/>
                </a:lnTo>
                <a:lnTo>
                  <a:pt x="167746" y="293556"/>
                </a:lnTo>
              </a:path>
              <a:path w="1007109" h="925829">
                <a:moveTo>
                  <a:pt x="0" y="435302"/>
                </a:moveTo>
                <a:lnTo>
                  <a:pt x="490994" y="19849"/>
                </a:lnTo>
                <a:lnTo>
                  <a:pt x="516722" y="4962"/>
                </a:lnTo>
                <a:lnTo>
                  <a:pt x="545176" y="0"/>
                </a:lnTo>
                <a:lnTo>
                  <a:pt x="573631" y="4962"/>
                </a:lnTo>
                <a:lnTo>
                  <a:pt x="599358" y="19849"/>
                </a:lnTo>
                <a:lnTo>
                  <a:pt x="1006703" y="364513"/>
                </a:lnTo>
              </a:path>
              <a:path w="1007109" h="925829">
                <a:moveTo>
                  <a:pt x="1006480" y="364457"/>
                </a:moveTo>
                <a:lnTo>
                  <a:pt x="1006480" y="15935"/>
                </a:lnTo>
                <a:lnTo>
                  <a:pt x="838733" y="15935"/>
                </a:lnTo>
                <a:lnTo>
                  <a:pt x="838733" y="217678"/>
                </a:lnTo>
              </a:path>
            </a:pathLst>
          </a:custGeom>
          <a:ln w="22366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 sz="1532"/>
          </a:p>
        </p:txBody>
      </p:sp>
      <p:grpSp>
        <p:nvGrpSpPr>
          <p:cNvPr id="20" name="object 20"/>
          <p:cNvGrpSpPr/>
          <p:nvPr/>
        </p:nvGrpSpPr>
        <p:grpSpPr>
          <a:xfrm>
            <a:off x="3531050" y="2072733"/>
            <a:ext cx="1018702" cy="1113817"/>
            <a:chOff x="4148983" y="2432286"/>
            <a:chExt cx="1196975" cy="1308735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72645" y="3103272"/>
              <a:ext cx="246028" cy="24602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160166" y="2443469"/>
              <a:ext cx="1174750" cy="1286510"/>
            </a:xfrm>
            <a:custGeom>
              <a:avLst/>
              <a:gdLst/>
              <a:ahLst/>
              <a:cxnLst/>
              <a:rect l="l" t="t" r="r" b="b"/>
              <a:pathLst>
                <a:path w="1174750" h="1286510">
                  <a:moveTo>
                    <a:pt x="139788" y="1090353"/>
                  </a:moveTo>
                  <a:lnTo>
                    <a:pt x="144957" y="1045480"/>
                  </a:lnTo>
                  <a:lnTo>
                    <a:pt x="159680" y="1004287"/>
                  </a:lnTo>
                  <a:lnTo>
                    <a:pt x="182782" y="967950"/>
                  </a:lnTo>
                  <a:lnTo>
                    <a:pt x="213090" y="937643"/>
                  </a:lnTo>
                  <a:lnTo>
                    <a:pt x="249427" y="914540"/>
                  </a:lnTo>
                  <a:lnTo>
                    <a:pt x="290620" y="899817"/>
                  </a:lnTo>
                  <a:lnTo>
                    <a:pt x="335493" y="894648"/>
                  </a:lnTo>
                  <a:lnTo>
                    <a:pt x="380366" y="899817"/>
                  </a:lnTo>
                  <a:lnTo>
                    <a:pt x="421559" y="914540"/>
                  </a:lnTo>
                  <a:lnTo>
                    <a:pt x="457896" y="937643"/>
                  </a:lnTo>
                  <a:lnTo>
                    <a:pt x="488203" y="967950"/>
                  </a:lnTo>
                  <a:lnTo>
                    <a:pt x="511306" y="1004287"/>
                  </a:lnTo>
                  <a:lnTo>
                    <a:pt x="526029" y="1045480"/>
                  </a:lnTo>
                  <a:lnTo>
                    <a:pt x="531197" y="1090353"/>
                  </a:lnTo>
                  <a:lnTo>
                    <a:pt x="139788" y="1090353"/>
                  </a:lnTo>
                  <a:close/>
                </a:path>
                <a:path w="1174750" h="1286510">
                  <a:moveTo>
                    <a:pt x="670986" y="612331"/>
                  </a:moveTo>
                  <a:lnTo>
                    <a:pt x="670986" y="1230142"/>
                  </a:lnTo>
                  <a:lnTo>
                    <a:pt x="666592" y="1251907"/>
                  </a:lnTo>
                  <a:lnTo>
                    <a:pt x="654609" y="1269680"/>
                  </a:lnTo>
                  <a:lnTo>
                    <a:pt x="636836" y="1281663"/>
                  </a:lnTo>
                  <a:lnTo>
                    <a:pt x="615071" y="1286057"/>
                  </a:lnTo>
                  <a:lnTo>
                    <a:pt x="55915" y="1286057"/>
                  </a:lnTo>
                  <a:lnTo>
                    <a:pt x="34150" y="1281663"/>
                  </a:lnTo>
                  <a:lnTo>
                    <a:pt x="16377" y="1269680"/>
                  </a:lnTo>
                  <a:lnTo>
                    <a:pt x="4394" y="1251907"/>
                  </a:lnTo>
                  <a:lnTo>
                    <a:pt x="0" y="1230142"/>
                  </a:lnTo>
                  <a:lnTo>
                    <a:pt x="0" y="503240"/>
                  </a:lnTo>
                  <a:lnTo>
                    <a:pt x="4394" y="481475"/>
                  </a:lnTo>
                  <a:lnTo>
                    <a:pt x="16377" y="463701"/>
                  </a:lnTo>
                  <a:lnTo>
                    <a:pt x="34150" y="451718"/>
                  </a:lnTo>
                  <a:lnTo>
                    <a:pt x="55915" y="447324"/>
                  </a:lnTo>
                  <a:lnTo>
                    <a:pt x="601427" y="447324"/>
                  </a:lnTo>
                </a:path>
                <a:path w="1174750" h="1286510">
                  <a:moveTo>
                    <a:pt x="1172996" y="0"/>
                  </a:moveTo>
                  <a:lnTo>
                    <a:pt x="927359" y="167746"/>
                  </a:lnTo>
                  <a:lnTo>
                    <a:pt x="607410" y="167746"/>
                  </a:lnTo>
                  <a:lnTo>
                    <a:pt x="568532" y="174499"/>
                  </a:lnTo>
                  <a:lnTo>
                    <a:pt x="531224" y="193107"/>
                  </a:lnTo>
                  <a:lnTo>
                    <a:pt x="495596" y="221094"/>
                  </a:lnTo>
                  <a:lnTo>
                    <a:pt x="461760" y="255984"/>
                  </a:lnTo>
                  <a:lnTo>
                    <a:pt x="429827" y="295301"/>
                  </a:lnTo>
                  <a:lnTo>
                    <a:pt x="399910" y="336570"/>
                  </a:lnTo>
                  <a:lnTo>
                    <a:pt x="372118" y="377314"/>
                  </a:lnTo>
                  <a:lnTo>
                    <a:pt x="346564" y="415057"/>
                  </a:lnTo>
                  <a:lnTo>
                    <a:pt x="323359" y="447324"/>
                  </a:lnTo>
                </a:path>
                <a:path w="1174750" h="1286510">
                  <a:moveTo>
                    <a:pt x="691060" y="335493"/>
                  </a:moveTo>
                  <a:lnTo>
                    <a:pt x="524040" y="543890"/>
                  </a:lnTo>
                  <a:lnTo>
                    <a:pt x="507687" y="568519"/>
                  </a:lnTo>
                  <a:lnTo>
                    <a:pt x="502236" y="596534"/>
                  </a:lnTo>
                  <a:lnTo>
                    <a:pt x="507688" y="624549"/>
                  </a:lnTo>
                  <a:lnTo>
                    <a:pt x="524042" y="649177"/>
                  </a:lnTo>
                  <a:lnTo>
                    <a:pt x="548670" y="665531"/>
                  </a:lnTo>
                  <a:lnTo>
                    <a:pt x="576685" y="670983"/>
                  </a:lnTo>
                  <a:lnTo>
                    <a:pt x="604701" y="665532"/>
                  </a:lnTo>
                  <a:lnTo>
                    <a:pt x="629329" y="649179"/>
                  </a:lnTo>
                  <a:lnTo>
                    <a:pt x="857409" y="447324"/>
                  </a:lnTo>
                  <a:lnTo>
                    <a:pt x="1000273" y="447324"/>
                  </a:lnTo>
                  <a:lnTo>
                    <a:pt x="1056020" y="432262"/>
                  </a:lnTo>
                  <a:lnTo>
                    <a:pt x="1112642" y="399125"/>
                  </a:lnTo>
                  <a:lnTo>
                    <a:pt x="1156568" y="365988"/>
                  </a:lnTo>
                  <a:lnTo>
                    <a:pt x="1174226" y="350926"/>
                  </a:lnTo>
                </a:path>
              </a:pathLst>
            </a:custGeom>
            <a:ln w="22366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595040" y="2108827"/>
            <a:ext cx="1113817" cy="1041940"/>
            <a:chOff x="8924172" y="2474696"/>
            <a:chExt cx="1308735" cy="1224280"/>
          </a:xfrm>
        </p:grpSpPr>
        <p:sp>
          <p:nvSpPr>
            <p:cNvPr id="24" name="object 24"/>
            <p:cNvSpPr/>
            <p:nvPr/>
          </p:nvSpPr>
          <p:spPr>
            <a:xfrm>
              <a:off x="8935355" y="2792941"/>
              <a:ext cx="671195" cy="503555"/>
            </a:xfrm>
            <a:custGeom>
              <a:avLst/>
              <a:gdLst/>
              <a:ahLst/>
              <a:cxnLst/>
              <a:rect l="l" t="t" r="r" b="b"/>
              <a:pathLst>
                <a:path w="671195" h="503554">
                  <a:moveTo>
                    <a:pt x="670986" y="447324"/>
                  </a:moveTo>
                  <a:lnTo>
                    <a:pt x="666592" y="469089"/>
                  </a:lnTo>
                  <a:lnTo>
                    <a:pt x="654609" y="486862"/>
                  </a:lnTo>
                  <a:lnTo>
                    <a:pt x="636836" y="498845"/>
                  </a:lnTo>
                  <a:lnTo>
                    <a:pt x="615071" y="503240"/>
                  </a:lnTo>
                  <a:lnTo>
                    <a:pt x="55915" y="503240"/>
                  </a:lnTo>
                  <a:lnTo>
                    <a:pt x="34150" y="498845"/>
                  </a:lnTo>
                  <a:lnTo>
                    <a:pt x="16377" y="486862"/>
                  </a:lnTo>
                  <a:lnTo>
                    <a:pt x="4394" y="469089"/>
                  </a:lnTo>
                  <a:lnTo>
                    <a:pt x="0" y="447324"/>
                  </a:lnTo>
                  <a:lnTo>
                    <a:pt x="0" y="111831"/>
                  </a:lnTo>
                  <a:lnTo>
                    <a:pt x="4394" y="90066"/>
                  </a:lnTo>
                  <a:lnTo>
                    <a:pt x="16377" y="72292"/>
                  </a:lnTo>
                  <a:lnTo>
                    <a:pt x="34150" y="60309"/>
                  </a:lnTo>
                  <a:lnTo>
                    <a:pt x="55915" y="55915"/>
                  </a:lnTo>
                  <a:lnTo>
                    <a:pt x="279577" y="55915"/>
                  </a:lnTo>
                  <a:lnTo>
                    <a:pt x="290705" y="33968"/>
                  </a:lnTo>
                  <a:lnTo>
                    <a:pt x="302719" y="16215"/>
                  </a:lnTo>
                  <a:lnTo>
                    <a:pt x="318791" y="4333"/>
                  </a:lnTo>
                  <a:lnTo>
                    <a:pt x="342091" y="0"/>
                  </a:lnTo>
                  <a:lnTo>
                    <a:pt x="468684" y="0"/>
                  </a:lnTo>
                  <a:lnTo>
                    <a:pt x="491984" y="4333"/>
                  </a:lnTo>
                  <a:lnTo>
                    <a:pt x="508055" y="16215"/>
                  </a:lnTo>
                  <a:lnTo>
                    <a:pt x="520069" y="33968"/>
                  </a:lnTo>
                  <a:lnTo>
                    <a:pt x="531197" y="55915"/>
                  </a:lnTo>
                  <a:lnTo>
                    <a:pt x="615071" y="55915"/>
                  </a:lnTo>
                  <a:lnTo>
                    <a:pt x="636836" y="60309"/>
                  </a:lnTo>
                  <a:lnTo>
                    <a:pt x="654609" y="72292"/>
                  </a:lnTo>
                  <a:lnTo>
                    <a:pt x="666592" y="90066"/>
                  </a:lnTo>
                  <a:lnTo>
                    <a:pt x="670986" y="111831"/>
                  </a:lnTo>
                  <a:lnTo>
                    <a:pt x="670986" y="447324"/>
                  </a:lnTo>
                  <a:close/>
                </a:path>
              </a:pathLst>
            </a:custGeom>
            <a:ln w="22366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3750" y="2921547"/>
              <a:ext cx="246028" cy="24602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214933" y="2485879"/>
              <a:ext cx="1006475" cy="1202055"/>
            </a:xfrm>
            <a:custGeom>
              <a:avLst/>
              <a:gdLst/>
              <a:ahLst/>
              <a:cxnLst/>
              <a:rect l="l" t="t" r="r" b="b"/>
              <a:pathLst>
                <a:path w="1006475" h="1202054">
                  <a:moveTo>
                    <a:pt x="866691" y="612752"/>
                  </a:moveTo>
                  <a:lnTo>
                    <a:pt x="845183" y="572327"/>
                  </a:lnTo>
                  <a:lnTo>
                    <a:pt x="828592" y="529895"/>
                  </a:lnTo>
                  <a:lnTo>
                    <a:pt x="817034" y="485901"/>
                  </a:lnTo>
                  <a:lnTo>
                    <a:pt x="810627" y="440793"/>
                  </a:lnTo>
                  <a:lnTo>
                    <a:pt x="809489" y="395017"/>
                  </a:lnTo>
                  <a:lnTo>
                    <a:pt x="809489" y="305999"/>
                  </a:lnTo>
                  <a:lnTo>
                    <a:pt x="805692" y="257776"/>
                  </a:lnTo>
                  <a:lnTo>
                    <a:pt x="794658" y="211745"/>
                  </a:lnTo>
                  <a:lnTo>
                    <a:pt x="776921" y="168553"/>
                  </a:lnTo>
                  <a:lnTo>
                    <a:pt x="753018" y="128845"/>
                  </a:lnTo>
                  <a:lnTo>
                    <a:pt x="723485" y="93265"/>
                  </a:lnTo>
                  <a:lnTo>
                    <a:pt x="688856" y="62460"/>
                  </a:lnTo>
                  <a:lnTo>
                    <a:pt x="649667" y="37075"/>
                  </a:lnTo>
                  <a:lnTo>
                    <a:pt x="606455" y="17755"/>
                  </a:lnTo>
                  <a:lnTo>
                    <a:pt x="559755" y="5145"/>
                  </a:lnTo>
                  <a:lnTo>
                    <a:pt x="511656" y="0"/>
                  </a:lnTo>
                  <a:lnTo>
                    <a:pt x="464381" y="2372"/>
                  </a:lnTo>
                  <a:lnTo>
                    <a:pt x="418662" y="11855"/>
                  </a:lnTo>
                  <a:lnTo>
                    <a:pt x="375232" y="28040"/>
                  </a:lnTo>
                  <a:lnTo>
                    <a:pt x="334824" y="50520"/>
                  </a:lnTo>
                  <a:lnTo>
                    <a:pt x="298171" y="78886"/>
                  </a:lnTo>
                  <a:lnTo>
                    <a:pt x="266006" y="112732"/>
                  </a:lnTo>
                  <a:lnTo>
                    <a:pt x="239061" y="151649"/>
                  </a:lnTo>
                  <a:lnTo>
                    <a:pt x="218070" y="195231"/>
                  </a:lnTo>
                </a:path>
                <a:path w="1006475" h="1202054">
                  <a:moveTo>
                    <a:pt x="809489" y="356547"/>
                  </a:moveTo>
                  <a:lnTo>
                    <a:pt x="759525" y="353391"/>
                  </a:lnTo>
                  <a:lnTo>
                    <a:pt x="710787" y="344213"/>
                  </a:lnTo>
                  <a:lnTo>
                    <a:pt x="663782" y="329247"/>
                  </a:lnTo>
                  <a:lnTo>
                    <a:pt x="619018" y="308724"/>
                  </a:lnTo>
                  <a:lnTo>
                    <a:pt x="577001" y="282877"/>
                  </a:lnTo>
                  <a:lnTo>
                    <a:pt x="538239" y="251939"/>
                  </a:lnTo>
                  <a:lnTo>
                    <a:pt x="503240" y="216143"/>
                  </a:lnTo>
                  <a:lnTo>
                    <a:pt x="486611" y="233965"/>
                  </a:lnTo>
                  <a:lnTo>
                    <a:pt x="468978" y="250763"/>
                  </a:lnTo>
                  <a:lnTo>
                    <a:pt x="450386" y="266494"/>
                  </a:lnTo>
                  <a:lnTo>
                    <a:pt x="430885" y="281117"/>
                  </a:lnTo>
                </a:path>
                <a:path w="1006475" h="1202054">
                  <a:moveTo>
                    <a:pt x="773200" y="354925"/>
                  </a:moveTo>
                  <a:lnTo>
                    <a:pt x="766893" y="401718"/>
                  </a:lnTo>
                  <a:lnTo>
                    <a:pt x="753002" y="445552"/>
                  </a:lnTo>
                  <a:lnTo>
                    <a:pt x="732239" y="485747"/>
                  </a:lnTo>
                  <a:lnTo>
                    <a:pt x="705317" y="521625"/>
                  </a:lnTo>
                  <a:lnTo>
                    <a:pt x="672948" y="552506"/>
                  </a:lnTo>
                  <a:lnTo>
                    <a:pt x="635843" y="577711"/>
                  </a:lnTo>
                  <a:lnTo>
                    <a:pt x="594716" y="596559"/>
                  </a:lnTo>
                  <a:lnTo>
                    <a:pt x="550277" y="608373"/>
                  </a:lnTo>
                  <a:lnTo>
                    <a:pt x="503240" y="612472"/>
                  </a:lnTo>
                </a:path>
                <a:path w="1006475" h="1202054">
                  <a:moveTo>
                    <a:pt x="84879" y="922133"/>
                  </a:moveTo>
                  <a:lnTo>
                    <a:pt x="59323" y="964636"/>
                  </a:lnTo>
                  <a:lnTo>
                    <a:pt x="38190" y="1009237"/>
                  </a:lnTo>
                  <a:lnTo>
                    <a:pt x="21586" y="1055591"/>
                  </a:lnTo>
                  <a:lnTo>
                    <a:pt x="9617" y="1103351"/>
                  </a:lnTo>
                  <a:lnTo>
                    <a:pt x="2386" y="1152173"/>
                  </a:lnTo>
                  <a:lnTo>
                    <a:pt x="0" y="1201711"/>
                  </a:lnTo>
                  <a:lnTo>
                    <a:pt x="1006480" y="1201711"/>
                  </a:lnTo>
                  <a:lnTo>
                    <a:pt x="1004176" y="1153245"/>
                  </a:lnTo>
                  <a:lnTo>
                    <a:pt x="997405" y="1106083"/>
                  </a:lnTo>
                  <a:lnTo>
                    <a:pt x="986379" y="1060436"/>
                  </a:lnTo>
                  <a:lnTo>
                    <a:pt x="971308" y="1016513"/>
                  </a:lnTo>
                  <a:lnTo>
                    <a:pt x="952402" y="974527"/>
                  </a:lnTo>
                  <a:lnTo>
                    <a:pt x="929873" y="934688"/>
                  </a:lnTo>
                  <a:lnTo>
                    <a:pt x="903932" y="897206"/>
                  </a:lnTo>
                  <a:lnTo>
                    <a:pt x="874790" y="862293"/>
                  </a:lnTo>
                  <a:lnTo>
                    <a:pt x="842657" y="830160"/>
                  </a:lnTo>
                  <a:lnTo>
                    <a:pt x="807744" y="801018"/>
                  </a:lnTo>
                  <a:lnTo>
                    <a:pt x="770263" y="775077"/>
                  </a:lnTo>
                  <a:lnTo>
                    <a:pt x="730423" y="752548"/>
                  </a:lnTo>
                  <a:lnTo>
                    <a:pt x="688437" y="733643"/>
                  </a:lnTo>
                  <a:lnTo>
                    <a:pt x="644514" y="718571"/>
                  </a:lnTo>
                  <a:lnTo>
                    <a:pt x="598867" y="707545"/>
                  </a:lnTo>
                  <a:lnTo>
                    <a:pt x="551705" y="700774"/>
                  </a:lnTo>
                  <a:lnTo>
                    <a:pt x="503240" y="698471"/>
                  </a:lnTo>
                </a:path>
              </a:pathLst>
            </a:custGeom>
            <a:ln w="22366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513103" y="167199"/>
            <a:ext cx="4862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Documents</a:t>
            </a:r>
            <a:r>
              <a:rPr lang="en-IN" b="1" spc="75" dirty="0" smtClean="0"/>
              <a:t> </a:t>
            </a:r>
            <a:r>
              <a:rPr lang="en-IN" b="1" spc="50" dirty="0" smtClean="0"/>
              <a:t>Required Open MF Account</a:t>
            </a:r>
            <a:r>
              <a:rPr lang="en-IN" b="1" spc="80" dirty="0" smtClean="0"/>
              <a:t> </a:t>
            </a:r>
            <a:r>
              <a:rPr lang="en-IN" b="1" dirty="0" smtClean="0"/>
              <a:t>for</a:t>
            </a:r>
            <a:r>
              <a:rPr lang="en-IN" b="1" spc="70" dirty="0" smtClean="0"/>
              <a:t> </a:t>
            </a:r>
            <a:r>
              <a:rPr lang="en-IN" b="1" spc="-25" dirty="0" smtClean="0"/>
              <a:t>KYC</a:t>
            </a:r>
            <a:endParaRPr lang="en-IN" b="1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03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7243" y="1422743"/>
            <a:ext cx="2963268" cy="481531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98459" y="636402"/>
            <a:ext cx="3589495" cy="449302"/>
          </a:xfrm>
          <a:prstGeom prst="rect">
            <a:avLst/>
          </a:prstGeom>
        </p:spPr>
        <p:txBody>
          <a:bodyPr vert="horz" wrap="square" lIns="0" tIns="9728" rIns="0" bIns="0" rtlCol="0">
            <a:spAutoFit/>
          </a:bodyPr>
          <a:lstStyle/>
          <a:p>
            <a:pPr marL="398311" marR="4324" indent="-388042">
              <a:lnSpc>
                <a:spcPct val="102000"/>
              </a:lnSpc>
              <a:spcBef>
                <a:spcPts val="77"/>
              </a:spcBef>
            </a:pPr>
            <a:r>
              <a:rPr lang="en-IN" sz="2800" dirty="0" smtClean="0"/>
              <a:t>Types</a:t>
            </a:r>
            <a:r>
              <a:rPr lang="en-IN" sz="2800" spc="-35" dirty="0" smtClean="0"/>
              <a:t> </a:t>
            </a:r>
            <a:r>
              <a:rPr lang="en-IN" sz="2800" spc="85" dirty="0" smtClean="0"/>
              <a:t>of</a:t>
            </a:r>
            <a:r>
              <a:rPr lang="en-IN" sz="2800" spc="-45" dirty="0" smtClean="0"/>
              <a:t> </a:t>
            </a:r>
            <a:r>
              <a:rPr lang="en-IN" sz="2800" spc="50" dirty="0" smtClean="0"/>
              <a:t>Mutual</a:t>
            </a:r>
            <a:r>
              <a:rPr lang="en-IN" sz="2800" spc="-35" dirty="0" smtClean="0"/>
              <a:t> </a:t>
            </a:r>
            <a:r>
              <a:rPr lang="en-IN" sz="2800" spc="-10" dirty="0" smtClean="0"/>
              <a:t>Funds</a:t>
            </a:r>
            <a:endParaRPr sz="2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38989" y="5387014"/>
            <a:ext cx="1020864" cy="571676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298328" marR="4324" indent="-288059">
              <a:lnSpc>
                <a:spcPct val="102000"/>
              </a:lnSpc>
              <a:spcBef>
                <a:spcPts val="81"/>
              </a:spcBef>
            </a:pPr>
            <a:r>
              <a:rPr sz="1192" b="1" dirty="0">
                <a:solidFill>
                  <a:srgbClr val="474747"/>
                </a:solidFill>
                <a:latin typeface="Roboto"/>
                <a:cs typeface="Roboto"/>
              </a:rPr>
              <a:t>Money</a:t>
            </a:r>
            <a:r>
              <a:rPr sz="1192" b="1" spc="5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92" b="1" spc="-9" dirty="0">
                <a:solidFill>
                  <a:srgbClr val="474747"/>
                </a:solidFill>
                <a:latin typeface="Roboto"/>
                <a:cs typeface="Roboto"/>
              </a:rPr>
              <a:t>Market Funds</a:t>
            </a:r>
            <a:endParaRPr sz="1192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98100" y="3812777"/>
            <a:ext cx="940881" cy="380538"/>
          </a:xfrm>
          <a:prstGeom prst="rect">
            <a:avLst/>
          </a:prstGeom>
        </p:spPr>
        <p:txBody>
          <a:bodyPr vert="horz" wrap="square" lIns="0" tIns="13511" rIns="0" bIns="0" rtlCol="0">
            <a:spAutoFit/>
          </a:bodyPr>
          <a:lstStyle/>
          <a:p>
            <a:pPr marL="10809">
              <a:spcBef>
                <a:spcPts val="106"/>
              </a:spcBef>
            </a:pPr>
            <a:r>
              <a:rPr sz="1192" b="1" dirty="0">
                <a:solidFill>
                  <a:srgbClr val="474747"/>
                </a:solidFill>
                <a:latin typeface="Roboto"/>
                <a:cs typeface="Roboto"/>
              </a:rPr>
              <a:t>Hybrid</a:t>
            </a:r>
            <a:r>
              <a:rPr sz="1192" b="1" spc="51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92" b="1" spc="-9" dirty="0">
                <a:solidFill>
                  <a:srgbClr val="474747"/>
                </a:solidFill>
                <a:latin typeface="Roboto"/>
                <a:cs typeface="Roboto"/>
              </a:rPr>
              <a:t>Funds</a:t>
            </a:r>
            <a:endParaRPr sz="1192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66933" y="2145939"/>
            <a:ext cx="803612" cy="380538"/>
          </a:xfrm>
          <a:prstGeom prst="rect">
            <a:avLst/>
          </a:prstGeom>
        </p:spPr>
        <p:txBody>
          <a:bodyPr vert="horz" wrap="square" lIns="0" tIns="13511" rIns="0" bIns="0" rtlCol="0">
            <a:spAutoFit/>
          </a:bodyPr>
          <a:lstStyle/>
          <a:p>
            <a:pPr marL="10809">
              <a:spcBef>
                <a:spcPts val="106"/>
              </a:spcBef>
            </a:pPr>
            <a:r>
              <a:rPr sz="1192" b="1" dirty="0">
                <a:solidFill>
                  <a:srgbClr val="474747"/>
                </a:solidFill>
                <a:latin typeface="Roboto"/>
                <a:cs typeface="Roboto"/>
              </a:rPr>
              <a:t>Gold</a:t>
            </a:r>
            <a:r>
              <a:rPr sz="1192" b="1" spc="38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92" b="1" spc="-9" dirty="0">
                <a:solidFill>
                  <a:srgbClr val="474747"/>
                </a:solidFill>
                <a:latin typeface="Roboto"/>
                <a:cs typeface="Roboto"/>
              </a:rPr>
              <a:t>Funds</a:t>
            </a:r>
            <a:endParaRPr sz="1192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2145" y="2979359"/>
            <a:ext cx="913860" cy="380538"/>
          </a:xfrm>
          <a:prstGeom prst="rect">
            <a:avLst/>
          </a:prstGeom>
        </p:spPr>
        <p:txBody>
          <a:bodyPr vert="horz" wrap="square" lIns="0" tIns="13511" rIns="0" bIns="0" rtlCol="0">
            <a:spAutoFit/>
          </a:bodyPr>
          <a:lstStyle/>
          <a:p>
            <a:pPr marL="10809">
              <a:spcBef>
                <a:spcPts val="106"/>
              </a:spcBef>
            </a:pPr>
            <a:r>
              <a:rPr sz="1192" b="1" dirty="0">
                <a:solidFill>
                  <a:srgbClr val="474747"/>
                </a:solidFill>
                <a:latin typeface="Roboto"/>
                <a:cs typeface="Roboto"/>
              </a:rPr>
              <a:t>Equity</a:t>
            </a:r>
            <a:r>
              <a:rPr sz="1192" b="1" spc="13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92" b="1" spc="-9" dirty="0">
                <a:solidFill>
                  <a:srgbClr val="474747"/>
                </a:solidFill>
                <a:latin typeface="Roboto"/>
                <a:cs typeface="Roboto"/>
              </a:rPr>
              <a:t>Funds</a:t>
            </a:r>
            <a:endParaRPr sz="1192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5622" y="4646197"/>
            <a:ext cx="806314" cy="380538"/>
          </a:xfrm>
          <a:prstGeom prst="rect">
            <a:avLst/>
          </a:prstGeom>
        </p:spPr>
        <p:txBody>
          <a:bodyPr vert="horz" wrap="square" lIns="0" tIns="13511" rIns="0" bIns="0" rtlCol="0">
            <a:spAutoFit/>
          </a:bodyPr>
          <a:lstStyle/>
          <a:p>
            <a:pPr marL="10809">
              <a:spcBef>
                <a:spcPts val="106"/>
              </a:spcBef>
            </a:pPr>
            <a:r>
              <a:rPr sz="1192" b="1" dirty="0">
                <a:solidFill>
                  <a:srgbClr val="474747"/>
                </a:solidFill>
                <a:latin typeface="Roboto"/>
                <a:cs typeface="Roboto"/>
              </a:rPr>
              <a:t>Debt</a:t>
            </a:r>
            <a:r>
              <a:rPr sz="1192" b="1" spc="13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92" b="1" spc="-9" dirty="0">
                <a:solidFill>
                  <a:srgbClr val="474747"/>
                </a:solidFill>
                <a:latin typeface="Roboto"/>
                <a:cs typeface="Roboto"/>
              </a:rPr>
              <a:t>Funds</a:t>
            </a:r>
            <a:endParaRPr sz="1192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19527" y="1415027"/>
            <a:ext cx="1497519" cy="4830864"/>
            <a:chOff x="5412784" y="1568686"/>
            <a:chExt cx="1759585" cy="5676265"/>
          </a:xfrm>
        </p:grpSpPr>
        <p:sp>
          <p:nvSpPr>
            <p:cNvPr id="10" name="object 10"/>
            <p:cNvSpPr/>
            <p:nvPr/>
          </p:nvSpPr>
          <p:spPr>
            <a:xfrm>
              <a:off x="5421851" y="1577753"/>
              <a:ext cx="1741170" cy="544195"/>
            </a:xfrm>
            <a:custGeom>
              <a:avLst/>
              <a:gdLst/>
              <a:ahLst/>
              <a:cxnLst/>
              <a:rect l="l" t="t" r="r" b="b"/>
              <a:pathLst>
                <a:path w="1741170" h="544194">
                  <a:moveTo>
                    <a:pt x="1740920" y="163211"/>
                  </a:moveTo>
                  <a:lnTo>
                    <a:pt x="1712947" y="122010"/>
                  </a:lnTo>
                  <a:lnTo>
                    <a:pt x="1665397" y="96615"/>
                  </a:lnTo>
                  <a:lnTo>
                    <a:pt x="1597162" y="73334"/>
                  </a:lnTo>
                  <a:lnTo>
                    <a:pt x="1555942" y="62609"/>
                  </a:lnTo>
                  <a:lnTo>
                    <a:pt x="1510335" y="52559"/>
                  </a:lnTo>
                  <a:lnTo>
                    <a:pt x="1460602" y="43234"/>
                  </a:lnTo>
                  <a:lnTo>
                    <a:pt x="1407004" y="34683"/>
                  </a:lnTo>
                  <a:lnTo>
                    <a:pt x="1349804" y="26954"/>
                  </a:lnTo>
                  <a:lnTo>
                    <a:pt x="1289261" y="20097"/>
                  </a:lnTo>
                  <a:lnTo>
                    <a:pt x="1225638" y="14160"/>
                  </a:lnTo>
                  <a:lnTo>
                    <a:pt x="1159196" y="9193"/>
                  </a:lnTo>
                  <a:lnTo>
                    <a:pt x="1090196" y="5244"/>
                  </a:lnTo>
                  <a:lnTo>
                    <a:pt x="1018899" y="2363"/>
                  </a:lnTo>
                  <a:lnTo>
                    <a:pt x="945566" y="599"/>
                  </a:lnTo>
                  <a:lnTo>
                    <a:pt x="870460" y="0"/>
                  </a:lnTo>
                  <a:lnTo>
                    <a:pt x="795353" y="599"/>
                  </a:lnTo>
                  <a:lnTo>
                    <a:pt x="722021" y="2363"/>
                  </a:lnTo>
                  <a:lnTo>
                    <a:pt x="650723" y="5244"/>
                  </a:lnTo>
                  <a:lnTo>
                    <a:pt x="581723" y="9193"/>
                  </a:lnTo>
                  <a:lnTo>
                    <a:pt x="515281" y="14160"/>
                  </a:lnTo>
                  <a:lnTo>
                    <a:pt x="451658" y="20097"/>
                  </a:lnTo>
                  <a:lnTo>
                    <a:pt x="391115" y="26954"/>
                  </a:lnTo>
                  <a:lnTo>
                    <a:pt x="333915" y="34683"/>
                  </a:lnTo>
                  <a:lnTo>
                    <a:pt x="280317" y="43234"/>
                  </a:lnTo>
                  <a:lnTo>
                    <a:pt x="230584" y="52559"/>
                  </a:lnTo>
                  <a:lnTo>
                    <a:pt x="184977" y="62609"/>
                  </a:lnTo>
                  <a:lnTo>
                    <a:pt x="143757" y="73334"/>
                  </a:lnTo>
                  <a:lnTo>
                    <a:pt x="107185" y="84686"/>
                  </a:lnTo>
                  <a:lnTo>
                    <a:pt x="49031" y="109073"/>
                  </a:lnTo>
                  <a:lnTo>
                    <a:pt x="12606" y="135378"/>
                  </a:lnTo>
                  <a:lnTo>
                    <a:pt x="0" y="163211"/>
                  </a:lnTo>
                  <a:lnTo>
                    <a:pt x="0" y="209993"/>
                  </a:lnTo>
                  <a:lnTo>
                    <a:pt x="0" y="239992"/>
                  </a:lnTo>
                  <a:lnTo>
                    <a:pt x="0" y="380826"/>
                  </a:lnTo>
                  <a:lnTo>
                    <a:pt x="3195" y="394908"/>
                  </a:lnTo>
                  <a:lnTo>
                    <a:pt x="49031" y="434964"/>
                  </a:lnTo>
                  <a:lnTo>
                    <a:pt x="107185" y="459351"/>
                  </a:lnTo>
                  <a:lnTo>
                    <a:pt x="143757" y="470703"/>
                  </a:lnTo>
                  <a:lnTo>
                    <a:pt x="184977" y="481428"/>
                  </a:lnTo>
                  <a:lnTo>
                    <a:pt x="230584" y="491477"/>
                  </a:lnTo>
                  <a:lnTo>
                    <a:pt x="280317" y="500802"/>
                  </a:lnTo>
                  <a:lnTo>
                    <a:pt x="333915" y="509354"/>
                  </a:lnTo>
                  <a:lnTo>
                    <a:pt x="391115" y="517082"/>
                  </a:lnTo>
                  <a:lnTo>
                    <a:pt x="451658" y="523940"/>
                  </a:lnTo>
                  <a:lnTo>
                    <a:pt x="515281" y="529876"/>
                  </a:lnTo>
                  <a:lnTo>
                    <a:pt x="581723" y="534844"/>
                  </a:lnTo>
                  <a:lnTo>
                    <a:pt x="650723" y="538792"/>
                  </a:lnTo>
                  <a:lnTo>
                    <a:pt x="722021" y="541673"/>
                  </a:lnTo>
                  <a:lnTo>
                    <a:pt x="795353" y="543438"/>
                  </a:lnTo>
                  <a:lnTo>
                    <a:pt x="870460" y="544037"/>
                  </a:lnTo>
                  <a:lnTo>
                    <a:pt x="945566" y="543438"/>
                  </a:lnTo>
                  <a:lnTo>
                    <a:pt x="1018899" y="541673"/>
                  </a:lnTo>
                  <a:lnTo>
                    <a:pt x="1090196" y="538792"/>
                  </a:lnTo>
                  <a:lnTo>
                    <a:pt x="1159196" y="534844"/>
                  </a:lnTo>
                  <a:lnTo>
                    <a:pt x="1225638" y="529876"/>
                  </a:lnTo>
                  <a:lnTo>
                    <a:pt x="1289261" y="523940"/>
                  </a:lnTo>
                  <a:lnTo>
                    <a:pt x="1349804" y="517082"/>
                  </a:lnTo>
                  <a:lnTo>
                    <a:pt x="1407004" y="509354"/>
                  </a:lnTo>
                  <a:lnTo>
                    <a:pt x="1460602" y="500802"/>
                  </a:lnTo>
                  <a:lnTo>
                    <a:pt x="1510335" y="491477"/>
                  </a:lnTo>
                  <a:lnTo>
                    <a:pt x="1555942" y="481428"/>
                  </a:lnTo>
                  <a:lnTo>
                    <a:pt x="1597162" y="470703"/>
                  </a:lnTo>
                  <a:lnTo>
                    <a:pt x="1633734" y="459351"/>
                  </a:lnTo>
                  <a:lnTo>
                    <a:pt x="1691888" y="434964"/>
                  </a:lnTo>
                  <a:lnTo>
                    <a:pt x="1728313" y="408658"/>
                  </a:lnTo>
                  <a:lnTo>
                    <a:pt x="1740920" y="380826"/>
                  </a:lnTo>
                  <a:lnTo>
                    <a:pt x="1740920" y="334043"/>
                  </a:lnTo>
                  <a:lnTo>
                    <a:pt x="1740920" y="304044"/>
                  </a:lnTo>
                  <a:lnTo>
                    <a:pt x="1740920" y="209993"/>
                  </a:lnTo>
                  <a:lnTo>
                    <a:pt x="1740920" y="163211"/>
                  </a:lnTo>
                  <a:close/>
                </a:path>
                <a:path w="1741170" h="544194">
                  <a:moveTo>
                    <a:pt x="0" y="163211"/>
                  </a:moveTo>
                  <a:lnTo>
                    <a:pt x="27972" y="204411"/>
                  </a:lnTo>
                  <a:lnTo>
                    <a:pt x="75522" y="229807"/>
                  </a:lnTo>
                  <a:lnTo>
                    <a:pt x="143757" y="253088"/>
                  </a:lnTo>
                  <a:lnTo>
                    <a:pt x="184977" y="263813"/>
                  </a:lnTo>
                  <a:lnTo>
                    <a:pt x="230584" y="273862"/>
                  </a:lnTo>
                  <a:lnTo>
                    <a:pt x="280317" y="283187"/>
                  </a:lnTo>
                  <a:lnTo>
                    <a:pt x="333915" y="291739"/>
                  </a:lnTo>
                  <a:lnTo>
                    <a:pt x="391115" y="299468"/>
                  </a:lnTo>
                  <a:lnTo>
                    <a:pt x="451658" y="306325"/>
                  </a:lnTo>
                  <a:lnTo>
                    <a:pt x="515281" y="312261"/>
                  </a:lnTo>
                  <a:lnTo>
                    <a:pt x="581723" y="317229"/>
                  </a:lnTo>
                  <a:lnTo>
                    <a:pt x="650723" y="321177"/>
                  </a:lnTo>
                  <a:lnTo>
                    <a:pt x="722020" y="324058"/>
                  </a:lnTo>
                  <a:lnTo>
                    <a:pt x="795353" y="325823"/>
                  </a:lnTo>
                  <a:lnTo>
                    <a:pt x="870460" y="326422"/>
                  </a:lnTo>
                  <a:lnTo>
                    <a:pt x="945566" y="325823"/>
                  </a:lnTo>
                  <a:lnTo>
                    <a:pt x="1018899" y="324058"/>
                  </a:lnTo>
                  <a:lnTo>
                    <a:pt x="1090196" y="321177"/>
                  </a:lnTo>
                  <a:lnTo>
                    <a:pt x="1159196" y="317229"/>
                  </a:lnTo>
                  <a:lnTo>
                    <a:pt x="1225638" y="312261"/>
                  </a:lnTo>
                  <a:lnTo>
                    <a:pt x="1289261" y="306325"/>
                  </a:lnTo>
                  <a:lnTo>
                    <a:pt x="1349804" y="299468"/>
                  </a:lnTo>
                  <a:lnTo>
                    <a:pt x="1407004" y="291739"/>
                  </a:lnTo>
                  <a:lnTo>
                    <a:pt x="1460602" y="283187"/>
                  </a:lnTo>
                  <a:lnTo>
                    <a:pt x="1510335" y="273862"/>
                  </a:lnTo>
                  <a:lnTo>
                    <a:pt x="1555942" y="263813"/>
                  </a:lnTo>
                  <a:lnTo>
                    <a:pt x="1597162" y="253088"/>
                  </a:lnTo>
                  <a:lnTo>
                    <a:pt x="1633734" y="241736"/>
                  </a:lnTo>
                  <a:lnTo>
                    <a:pt x="1691888" y="217349"/>
                  </a:lnTo>
                  <a:lnTo>
                    <a:pt x="1728313" y="191043"/>
                  </a:lnTo>
                  <a:lnTo>
                    <a:pt x="1740920" y="163211"/>
                  </a:lnTo>
                  <a:lnTo>
                    <a:pt x="1737724" y="149128"/>
                  </a:lnTo>
                  <a:lnTo>
                    <a:pt x="1691888" y="109073"/>
                  </a:lnTo>
                  <a:lnTo>
                    <a:pt x="1633734" y="84685"/>
                  </a:lnTo>
                  <a:lnTo>
                    <a:pt x="1597162" y="73334"/>
                  </a:lnTo>
                  <a:lnTo>
                    <a:pt x="1555942" y="62609"/>
                  </a:lnTo>
                  <a:lnTo>
                    <a:pt x="1510335" y="52559"/>
                  </a:lnTo>
                  <a:lnTo>
                    <a:pt x="1460602" y="43234"/>
                  </a:lnTo>
                  <a:lnTo>
                    <a:pt x="1407004" y="34683"/>
                  </a:lnTo>
                  <a:lnTo>
                    <a:pt x="1349804" y="26954"/>
                  </a:lnTo>
                  <a:lnTo>
                    <a:pt x="1289261" y="20097"/>
                  </a:lnTo>
                  <a:lnTo>
                    <a:pt x="1225638" y="14160"/>
                  </a:lnTo>
                  <a:lnTo>
                    <a:pt x="1159196" y="9193"/>
                  </a:lnTo>
                  <a:lnTo>
                    <a:pt x="1090196" y="5244"/>
                  </a:lnTo>
                  <a:lnTo>
                    <a:pt x="1018899" y="2363"/>
                  </a:lnTo>
                  <a:lnTo>
                    <a:pt x="945566" y="599"/>
                  </a:lnTo>
                  <a:lnTo>
                    <a:pt x="870460" y="0"/>
                  </a:lnTo>
                  <a:lnTo>
                    <a:pt x="795353" y="599"/>
                  </a:lnTo>
                  <a:lnTo>
                    <a:pt x="722020" y="2363"/>
                  </a:lnTo>
                  <a:lnTo>
                    <a:pt x="650723" y="5244"/>
                  </a:lnTo>
                  <a:lnTo>
                    <a:pt x="581723" y="9193"/>
                  </a:lnTo>
                  <a:lnTo>
                    <a:pt x="515281" y="14160"/>
                  </a:lnTo>
                  <a:lnTo>
                    <a:pt x="451658" y="20097"/>
                  </a:lnTo>
                  <a:lnTo>
                    <a:pt x="391115" y="26954"/>
                  </a:lnTo>
                  <a:lnTo>
                    <a:pt x="333915" y="34683"/>
                  </a:lnTo>
                  <a:lnTo>
                    <a:pt x="280317" y="43234"/>
                  </a:lnTo>
                  <a:lnTo>
                    <a:pt x="230584" y="52559"/>
                  </a:lnTo>
                  <a:lnTo>
                    <a:pt x="184977" y="62609"/>
                  </a:lnTo>
                  <a:lnTo>
                    <a:pt x="143757" y="73334"/>
                  </a:lnTo>
                  <a:lnTo>
                    <a:pt x="107185" y="84685"/>
                  </a:lnTo>
                  <a:lnTo>
                    <a:pt x="49031" y="109073"/>
                  </a:lnTo>
                  <a:lnTo>
                    <a:pt x="12606" y="135378"/>
                  </a:lnTo>
                  <a:lnTo>
                    <a:pt x="0" y="163211"/>
                  </a:lnTo>
                </a:path>
                <a:path w="1741170" h="544194">
                  <a:moveTo>
                    <a:pt x="544037" y="163211"/>
                  </a:moveTo>
                  <a:lnTo>
                    <a:pt x="577215" y="191124"/>
                  </a:lnTo>
                  <a:lnTo>
                    <a:pt x="615748" y="202909"/>
                  </a:lnTo>
                  <a:lnTo>
                    <a:pt x="666299" y="212738"/>
                  </a:lnTo>
                  <a:lnTo>
                    <a:pt x="726907" y="220231"/>
                  </a:lnTo>
                  <a:lnTo>
                    <a:pt x="795614" y="225005"/>
                  </a:lnTo>
                  <a:lnTo>
                    <a:pt x="870460" y="226682"/>
                  </a:lnTo>
                  <a:lnTo>
                    <a:pt x="945305" y="225005"/>
                  </a:lnTo>
                  <a:lnTo>
                    <a:pt x="1014012" y="220231"/>
                  </a:lnTo>
                  <a:lnTo>
                    <a:pt x="1074620" y="212738"/>
                  </a:lnTo>
                  <a:lnTo>
                    <a:pt x="1125171" y="202909"/>
                  </a:lnTo>
                  <a:lnTo>
                    <a:pt x="1163704" y="191124"/>
                  </a:lnTo>
                  <a:lnTo>
                    <a:pt x="1196882" y="163211"/>
                  </a:lnTo>
                  <a:lnTo>
                    <a:pt x="1196882" y="63471"/>
                  </a:lnTo>
                  <a:lnTo>
                    <a:pt x="1163704" y="35558"/>
                  </a:lnTo>
                  <a:lnTo>
                    <a:pt x="1125171" y="23773"/>
                  </a:lnTo>
                  <a:lnTo>
                    <a:pt x="1074620" y="13943"/>
                  </a:lnTo>
                  <a:lnTo>
                    <a:pt x="1014012" y="6451"/>
                  </a:lnTo>
                  <a:lnTo>
                    <a:pt x="945305" y="1676"/>
                  </a:lnTo>
                  <a:lnTo>
                    <a:pt x="870460" y="0"/>
                  </a:lnTo>
                  <a:lnTo>
                    <a:pt x="795614" y="1676"/>
                  </a:lnTo>
                  <a:lnTo>
                    <a:pt x="726907" y="6451"/>
                  </a:lnTo>
                  <a:lnTo>
                    <a:pt x="666299" y="13943"/>
                  </a:lnTo>
                  <a:lnTo>
                    <a:pt x="615748" y="23773"/>
                  </a:lnTo>
                  <a:lnTo>
                    <a:pt x="577215" y="35558"/>
                  </a:lnTo>
                  <a:lnTo>
                    <a:pt x="544037" y="63471"/>
                  </a:lnTo>
                  <a:lnTo>
                    <a:pt x="544037" y="163211"/>
                  </a:lnTo>
                  <a:close/>
                </a:path>
                <a:path w="1741170" h="544194">
                  <a:moveTo>
                    <a:pt x="1196882" y="63471"/>
                  </a:moveTo>
                  <a:lnTo>
                    <a:pt x="1163704" y="35558"/>
                  </a:lnTo>
                  <a:lnTo>
                    <a:pt x="1125171" y="23773"/>
                  </a:lnTo>
                  <a:lnTo>
                    <a:pt x="1074620" y="13943"/>
                  </a:lnTo>
                  <a:lnTo>
                    <a:pt x="1014012" y="6451"/>
                  </a:lnTo>
                  <a:lnTo>
                    <a:pt x="945305" y="1676"/>
                  </a:lnTo>
                  <a:lnTo>
                    <a:pt x="870460" y="0"/>
                  </a:lnTo>
                  <a:lnTo>
                    <a:pt x="795614" y="1676"/>
                  </a:lnTo>
                  <a:lnTo>
                    <a:pt x="726907" y="6451"/>
                  </a:lnTo>
                  <a:lnTo>
                    <a:pt x="666299" y="13943"/>
                  </a:lnTo>
                  <a:lnTo>
                    <a:pt x="615748" y="23773"/>
                  </a:lnTo>
                  <a:lnTo>
                    <a:pt x="577215" y="35558"/>
                  </a:lnTo>
                  <a:lnTo>
                    <a:pt x="544037" y="63471"/>
                  </a:lnTo>
                  <a:lnTo>
                    <a:pt x="552658" y="78024"/>
                  </a:lnTo>
                  <a:lnTo>
                    <a:pt x="615748" y="103168"/>
                  </a:lnTo>
                  <a:lnTo>
                    <a:pt x="666299" y="112998"/>
                  </a:lnTo>
                  <a:lnTo>
                    <a:pt x="726907" y="120490"/>
                  </a:lnTo>
                  <a:lnTo>
                    <a:pt x="795614" y="125265"/>
                  </a:lnTo>
                  <a:lnTo>
                    <a:pt x="870460" y="126942"/>
                  </a:lnTo>
                  <a:lnTo>
                    <a:pt x="945305" y="125265"/>
                  </a:lnTo>
                  <a:lnTo>
                    <a:pt x="1014012" y="120490"/>
                  </a:lnTo>
                  <a:lnTo>
                    <a:pt x="1074620" y="112998"/>
                  </a:lnTo>
                  <a:lnTo>
                    <a:pt x="1125171" y="103168"/>
                  </a:lnTo>
                  <a:lnTo>
                    <a:pt x="1163704" y="91384"/>
                  </a:lnTo>
                  <a:lnTo>
                    <a:pt x="1196882" y="63471"/>
                  </a:lnTo>
                  <a:close/>
                </a:path>
              </a:pathLst>
            </a:custGeom>
            <a:ln w="18134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11" name="object 11"/>
            <p:cNvSpPr/>
            <p:nvPr/>
          </p:nvSpPr>
          <p:spPr>
            <a:xfrm>
              <a:off x="5421851" y="1958579"/>
              <a:ext cx="1741170" cy="1143000"/>
            </a:xfrm>
            <a:custGeom>
              <a:avLst/>
              <a:gdLst/>
              <a:ahLst/>
              <a:cxnLst/>
              <a:rect l="l" t="t" r="r" b="b"/>
              <a:pathLst>
                <a:path w="1741170" h="1143000">
                  <a:moveTo>
                    <a:pt x="0" y="544037"/>
                  </a:moveTo>
                  <a:lnTo>
                    <a:pt x="0" y="435230"/>
                  </a:lnTo>
                </a:path>
                <a:path w="1741170" h="1143000">
                  <a:moveTo>
                    <a:pt x="0" y="544037"/>
                  </a:moveTo>
                  <a:lnTo>
                    <a:pt x="0" y="979267"/>
                  </a:lnTo>
                  <a:lnTo>
                    <a:pt x="3195" y="993349"/>
                  </a:lnTo>
                  <a:lnTo>
                    <a:pt x="49031" y="1033405"/>
                  </a:lnTo>
                  <a:lnTo>
                    <a:pt x="107185" y="1057792"/>
                  </a:lnTo>
                  <a:lnTo>
                    <a:pt x="143757" y="1069144"/>
                  </a:lnTo>
                  <a:lnTo>
                    <a:pt x="184977" y="1079869"/>
                  </a:lnTo>
                  <a:lnTo>
                    <a:pt x="230584" y="1089919"/>
                  </a:lnTo>
                  <a:lnTo>
                    <a:pt x="280317" y="1099244"/>
                  </a:lnTo>
                  <a:lnTo>
                    <a:pt x="333915" y="1107795"/>
                  </a:lnTo>
                  <a:lnTo>
                    <a:pt x="391115" y="1115524"/>
                  </a:lnTo>
                  <a:lnTo>
                    <a:pt x="451658" y="1122381"/>
                  </a:lnTo>
                  <a:lnTo>
                    <a:pt x="515281" y="1128318"/>
                  </a:lnTo>
                  <a:lnTo>
                    <a:pt x="581723" y="1133285"/>
                  </a:lnTo>
                  <a:lnTo>
                    <a:pt x="650723" y="1137233"/>
                  </a:lnTo>
                  <a:lnTo>
                    <a:pt x="722021" y="1140115"/>
                  </a:lnTo>
                  <a:lnTo>
                    <a:pt x="795353" y="1141879"/>
                  </a:lnTo>
                  <a:lnTo>
                    <a:pt x="870460" y="1142478"/>
                  </a:lnTo>
                  <a:lnTo>
                    <a:pt x="945566" y="1141879"/>
                  </a:lnTo>
                  <a:lnTo>
                    <a:pt x="1018899" y="1140115"/>
                  </a:lnTo>
                  <a:lnTo>
                    <a:pt x="1090196" y="1137233"/>
                  </a:lnTo>
                  <a:lnTo>
                    <a:pt x="1159196" y="1133285"/>
                  </a:lnTo>
                  <a:lnTo>
                    <a:pt x="1225638" y="1128318"/>
                  </a:lnTo>
                  <a:lnTo>
                    <a:pt x="1289261" y="1122381"/>
                  </a:lnTo>
                  <a:lnTo>
                    <a:pt x="1349804" y="1115524"/>
                  </a:lnTo>
                  <a:lnTo>
                    <a:pt x="1407004" y="1107795"/>
                  </a:lnTo>
                  <a:lnTo>
                    <a:pt x="1460602" y="1099244"/>
                  </a:lnTo>
                  <a:lnTo>
                    <a:pt x="1510335" y="1089919"/>
                  </a:lnTo>
                  <a:lnTo>
                    <a:pt x="1555942" y="1079869"/>
                  </a:lnTo>
                  <a:lnTo>
                    <a:pt x="1597162" y="1069144"/>
                  </a:lnTo>
                  <a:lnTo>
                    <a:pt x="1633734" y="1057792"/>
                  </a:lnTo>
                  <a:lnTo>
                    <a:pt x="1691888" y="1033405"/>
                  </a:lnTo>
                  <a:lnTo>
                    <a:pt x="1728313" y="1007099"/>
                  </a:lnTo>
                  <a:lnTo>
                    <a:pt x="1740920" y="979267"/>
                  </a:lnTo>
                  <a:lnTo>
                    <a:pt x="1740920" y="544037"/>
                  </a:lnTo>
                </a:path>
                <a:path w="1741170" h="1143000">
                  <a:moveTo>
                    <a:pt x="0" y="435230"/>
                  </a:moveTo>
                  <a:lnTo>
                    <a:pt x="0" y="0"/>
                  </a:lnTo>
                  <a:lnTo>
                    <a:pt x="3195" y="14082"/>
                  </a:lnTo>
                  <a:lnTo>
                    <a:pt x="12606" y="27832"/>
                  </a:lnTo>
                  <a:lnTo>
                    <a:pt x="49031" y="54137"/>
                  </a:lnTo>
                  <a:lnTo>
                    <a:pt x="107185" y="78525"/>
                  </a:lnTo>
                  <a:lnTo>
                    <a:pt x="143757" y="89876"/>
                  </a:lnTo>
                  <a:lnTo>
                    <a:pt x="184977" y="100602"/>
                  </a:lnTo>
                  <a:lnTo>
                    <a:pt x="230584" y="110651"/>
                  </a:lnTo>
                  <a:lnTo>
                    <a:pt x="280317" y="119976"/>
                  </a:lnTo>
                  <a:lnTo>
                    <a:pt x="333915" y="128527"/>
                  </a:lnTo>
                  <a:lnTo>
                    <a:pt x="391115" y="136256"/>
                  </a:lnTo>
                  <a:lnTo>
                    <a:pt x="451658" y="143113"/>
                  </a:lnTo>
                  <a:lnTo>
                    <a:pt x="515281" y="149050"/>
                  </a:lnTo>
                  <a:lnTo>
                    <a:pt x="581723" y="154017"/>
                  </a:lnTo>
                  <a:lnTo>
                    <a:pt x="650723" y="157966"/>
                  </a:lnTo>
                  <a:lnTo>
                    <a:pt x="722021" y="160847"/>
                  </a:lnTo>
                  <a:lnTo>
                    <a:pt x="795353" y="162612"/>
                  </a:lnTo>
                  <a:lnTo>
                    <a:pt x="870460" y="163211"/>
                  </a:lnTo>
                  <a:lnTo>
                    <a:pt x="945566" y="162612"/>
                  </a:lnTo>
                  <a:lnTo>
                    <a:pt x="1018899" y="160847"/>
                  </a:lnTo>
                  <a:lnTo>
                    <a:pt x="1090196" y="157966"/>
                  </a:lnTo>
                  <a:lnTo>
                    <a:pt x="1159196" y="154017"/>
                  </a:lnTo>
                  <a:lnTo>
                    <a:pt x="1225638" y="149050"/>
                  </a:lnTo>
                  <a:lnTo>
                    <a:pt x="1289261" y="143113"/>
                  </a:lnTo>
                  <a:lnTo>
                    <a:pt x="1349804" y="136256"/>
                  </a:lnTo>
                  <a:lnTo>
                    <a:pt x="1407004" y="128527"/>
                  </a:lnTo>
                  <a:lnTo>
                    <a:pt x="1460602" y="119976"/>
                  </a:lnTo>
                  <a:lnTo>
                    <a:pt x="1510335" y="110651"/>
                  </a:lnTo>
                  <a:lnTo>
                    <a:pt x="1555942" y="100602"/>
                  </a:lnTo>
                  <a:lnTo>
                    <a:pt x="1597162" y="89876"/>
                  </a:lnTo>
                  <a:lnTo>
                    <a:pt x="1633734" y="78525"/>
                  </a:lnTo>
                  <a:lnTo>
                    <a:pt x="1691888" y="54137"/>
                  </a:lnTo>
                  <a:lnTo>
                    <a:pt x="1728313" y="27832"/>
                  </a:lnTo>
                  <a:lnTo>
                    <a:pt x="1740920" y="0"/>
                  </a:lnTo>
                  <a:lnTo>
                    <a:pt x="1740920" y="435230"/>
                  </a:lnTo>
                </a:path>
              </a:pathLst>
            </a:custGeom>
            <a:ln w="18134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12" name="object 12"/>
            <p:cNvSpPr/>
            <p:nvPr/>
          </p:nvSpPr>
          <p:spPr>
            <a:xfrm>
              <a:off x="5421851" y="2937847"/>
              <a:ext cx="1741170" cy="1143000"/>
            </a:xfrm>
            <a:custGeom>
              <a:avLst/>
              <a:gdLst/>
              <a:ahLst/>
              <a:cxnLst/>
              <a:rect l="l" t="t" r="r" b="b"/>
              <a:pathLst>
                <a:path w="1741170" h="1143000">
                  <a:moveTo>
                    <a:pt x="0" y="544037"/>
                  </a:moveTo>
                  <a:lnTo>
                    <a:pt x="0" y="435230"/>
                  </a:lnTo>
                </a:path>
                <a:path w="1741170" h="1143000">
                  <a:moveTo>
                    <a:pt x="0" y="544037"/>
                  </a:moveTo>
                  <a:lnTo>
                    <a:pt x="0" y="979267"/>
                  </a:lnTo>
                  <a:lnTo>
                    <a:pt x="3195" y="993349"/>
                  </a:lnTo>
                  <a:lnTo>
                    <a:pt x="49031" y="1033405"/>
                  </a:lnTo>
                  <a:lnTo>
                    <a:pt x="107185" y="1057792"/>
                  </a:lnTo>
                  <a:lnTo>
                    <a:pt x="143757" y="1069144"/>
                  </a:lnTo>
                  <a:lnTo>
                    <a:pt x="184977" y="1079869"/>
                  </a:lnTo>
                  <a:lnTo>
                    <a:pt x="230584" y="1089919"/>
                  </a:lnTo>
                  <a:lnTo>
                    <a:pt x="280317" y="1099244"/>
                  </a:lnTo>
                  <a:lnTo>
                    <a:pt x="333915" y="1107795"/>
                  </a:lnTo>
                  <a:lnTo>
                    <a:pt x="391115" y="1115524"/>
                  </a:lnTo>
                  <a:lnTo>
                    <a:pt x="451658" y="1122381"/>
                  </a:lnTo>
                  <a:lnTo>
                    <a:pt x="515281" y="1128318"/>
                  </a:lnTo>
                  <a:lnTo>
                    <a:pt x="581723" y="1133285"/>
                  </a:lnTo>
                  <a:lnTo>
                    <a:pt x="650723" y="1137233"/>
                  </a:lnTo>
                  <a:lnTo>
                    <a:pt x="722021" y="1140115"/>
                  </a:lnTo>
                  <a:lnTo>
                    <a:pt x="795353" y="1141879"/>
                  </a:lnTo>
                  <a:lnTo>
                    <a:pt x="870460" y="1142478"/>
                  </a:lnTo>
                  <a:lnTo>
                    <a:pt x="945566" y="1141879"/>
                  </a:lnTo>
                  <a:lnTo>
                    <a:pt x="1018899" y="1140115"/>
                  </a:lnTo>
                  <a:lnTo>
                    <a:pt x="1090196" y="1137233"/>
                  </a:lnTo>
                  <a:lnTo>
                    <a:pt x="1159196" y="1133285"/>
                  </a:lnTo>
                  <a:lnTo>
                    <a:pt x="1225638" y="1128318"/>
                  </a:lnTo>
                  <a:lnTo>
                    <a:pt x="1289261" y="1122381"/>
                  </a:lnTo>
                  <a:lnTo>
                    <a:pt x="1349804" y="1115524"/>
                  </a:lnTo>
                  <a:lnTo>
                    <a:pt x="1407004" y="1107795"/>
                  </a:lnTo>
                  <a:lnTo>
                    <a:pt x="1460602" y="1099244"/>
                  </a:lnTo>
                  <a:lnTo>
                    <a:pt x="1510335" y="1089919"/>
                  </a:lnTo>
                  <a:lnTo>
                    <a:pt x="1555942" y="1079869"/>
                  </a:lnTo>
                  <a:lnTo>
                    <a:pt x="1597162" y="1069144"/>
                  </a:lnTo>
                  <a:lnTo>
                    <a:pt x="1633734" y="1057792"/>
                  </a:lnTo>
                  <a:lnTo>
                    <a:pt x="1691888" y="1033405"/>
                  </a:lnTo>
                  <a:lnTo>
                    <a:pt x="1728313" y="1007099"/>
                  </a:lnTo>
                  <a:lnTo>
                    <a:pt x="1740920" y="979267"/>
                  </a:lnTo>
                  <a:lnTo>
                    <a:pt x="1740920" y="544037"/>
                  </a:lnTo>
                </a:path>
                <a:path w="1741170" h="1143000">
                  <a:moveTo>
                    <a:pt x="0" y="435230"/>
                  </a:moveTo>
                  <a:lnTo>
                    <a:pt x="0" y="0"/>
                  </a:lnTo>
                  <a:lnTo>
                    <a:pt x="3195" y="14082"/>
                  </a:lnTo>
                  <a:lnTo>
                    <a:pt x="12606" y="27832"/>
                  </a:lnTo>
                  <a:lnTo>
                    <a:pt x="49031" y="54137"/>
                  </a:lnTo>
                  <a:lnTo>
                    <a:pt x="107185" y="78525"/>
                  </a:lnTo>
                  <a:lnTo>
                    <a:pt x="143757" y="89876"/>
                  </a:lnTo>
                  <a:lnTo>
                    <a:pt x="184977" y="100602"/>
                  </a:lnTo>
                  <a:lnTo>
                    <a:pt x="230584" y="110651"/>
                  </a:lnTo>
                  <a:lnTo>
                    <a:pt x="280317" y="119976"/>
                  </a:lnTo>
                  <a:lnTo>
                    <a:pt x="333915" y="128527"/>
                  </a:lnTo>
                  <a:lnTo>
                    <a:pt x="391115" y="136256"/>
                  </a:lnTo>
                  <a:lnTo>
                    <a:pt x="451658" y="143113"/>
                  </a:lnTo>
                  <a:lnTo>
                    <a:pt x="515281" y="149050"/>
                  </a:lnTo>
                  <a:lnTo>
                    <a:pt x="581723" y="154017"/>
                  </a:lnTo>
                  <a:lnTo>
                    <a:pt x="650723" y="157966"/>
                  </a:lnTo>
                  <a:lnTo>
                    <a:pt x="722021" y="160847"/>
                  </a:lnTo>
                  <a:lnTo>
                    <a:pt x="795353" y="162612"/>
                  </a:lnTo>
                  <a:lnTo>
                    <a:pt x="870460" y="163211"/>
                  </a:lnTo>
                  <a:lnTo>
                    <a:pt x="945566" y="162612"/>
                  </a:lnTo>
                  <a:lnTo>
                    <a:pt x="1018899" y="160847"/>
                  </a:lnTo>
                  <a:lnTo>
                    <a:pt x="1090196" y="157966"/>
                  </a:lnTo>
                  <a:lnTo>
                    <a:pt x="1159196" y="154017"/>
                  </a:lnTo>
                  <a:lnTo>
                    <a:pt x="1225638" y="149050"/>
                  </a:lnTo>
                  <a:lnTo>
                    <a:pt x="1289261" y="143113"/>
                  </a:lnTo>
                  <a:lnTo>
                    <a:pt x="1349804" y="136256"/>
                  </a:lnTo>
                  <a:lnTo>
                    <a:pt x="1407004" y="128527"/>
                  </a:lnTo>
                  <a:lnTo>
                    <a:pt x="1460602" y="119976"/>
                  </a:lnTo>
                  <a:lnTo>
                    <a:pt x="1510335" y="110651"/>
                  </a:lnTo>
                  <a:lnTo>
                    <a:pt x="1555942" y="100602"/>
                  </a:lnTo>
                  <a:lnTo>
                    <a:pt x="1597162" y="89876"/>
                  </a:lnTo>
                  <a:lnTo>
                    <a:pt x="1633734" y="78525"/>
                  </a:lnTo>
                  <a:lnTo>
                    <a:pt x="1691888" y="54137"/>
                  </a:lnTo>
                  <a:lnTo>
                    <a:pt x="1728313" y="27832"/>
                  </a:lnTo>
                  <a:lnTo>
                    <a:pt x="1740920" y="0"/>
                  </a:lnTo>
                  <a:lnTo>
                    <a:pt x="1740920" y="435230"/>
                  </a:lnTo>
                </a:path>
              </a:pathLst>
            </a:custGeom>
            <a:ln w="18134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5421851" y="3917114"/>
              <a:ext cx="1741170" cy="1143000"/>
            </a:xfrm>
            <a:custGeom>
              <a:avLst/>
              <a:gdLst/>
              <a:ahLst/>
              <a:cxnLst/>
              <a:rect l="l" t="t" r="r" b="b"/>
              <a:pathLst>
                <a:path w="1741170" h="1143000">
                  <a:moveTo>
                    <a:pt x="0" y="544037"/>
                  </a:moveTo>
                  <a:lnTo>
                    <a:pt x="0" y="435230"/>
                  </a:lnTo>
                </a:path>
                <a:path w="1741170" h="1143000">
                  <a:moveTo>
                    <a:pt x="0" y="544037"/>
                  </a:moveTo>
                  <a:lnTo>
                    <a:pt x="0" y="979267"/>
                  </a:lnTo>
                  <a:lnTo>
                    <a:pt x="3195" y="993349"/>
                  </a:lnTo>
                  <a:lnTo>
                    <a:pt x="49031" y="1033405"/>
                  </a:lnTo>
                  <a:lnTo>
                    <a:pt x="107185" y="1057792"/>
                  </a:lnTo>
                  <a:lnTo>
                    <a:pt x="143757" y="1069144"/>
                  </a:lnTo>
                  <a:lnTo>
                    <a:pt x="184977" y="1079869"/>
                  </a:lnTo>
                  <a:lnTo>
                    <a:pt x="230584" y="1089919"/>
                  </a:lnTo>
                  <a:lnTo>
                    <a:pt x="280317" y="1099244"/>
                  </a:lnTo>
                  <a:lnTo>
                    <a:pt x="333915" y="1107795"/>
                  </a:lnTo>
                  <a:lnTo>
                    <a:pt x="391115" y="1115524"/>
                  </a:lnTo>
                  <a:lnTo>
                    <a:pt x="451658" y="1122381"/>
                  </a:lnTo>
                  <a:lnTo>
                    <a:pt x="515281" y="1128318"/>
                  </a:lnTo>
                  <a:lnTo>
                    <a:pt x="581723" y="1133285"/>
                  </a:lnTo>
                  <a:lnTo>
                    <a:pt x="650723" y="1137233"/>
                  </a:lnTo>
                  <a:lnTo>
                    <a:pt x="722021" y="1140115"/>
                  </a:lnTo>
                  <a:lnTo>
                    <a:pt x="795353" y="1141879"/>
                  </a:lnTo>
                  <a:lnTo>
                    <a:pt x="870460" y="1142478"/>
                  </a:lnTo>
                  <a:lnTo>
                    <a:pt x="945566" y="1141879"/>
                  </a:lnTo>
                  <a:lnTo>
                    <a:pt x="1018899" y="1140115"/>
                  </a:lnTo>
                  <a:lnTo>
                    <a:pt x="1090196" y="1137233"/>
                  </a:lnTo>
                  <a:lnTo>
                    <a:pt x="1159196" y="1133285"/>
                  </a:lnTo>
                  <a:lnTo>
                    <a:pt x="1225638" y="1128318"/>
                  </a:lnTo>
                  <a:lnTo>
                    <a:pt x="1289261" y="1122381"/>
                  </a:lnTo>
                  <a:lnTo>
                    <a:pt x="1349804" y="1115524"/>
                  </a:lnTo>
                  <a:lnTo>
                    <a:pt x="1407004" y="1107795"/>
                  </a:lnTo>
                  <a:lnTo>
                    <a:pt x="1460602" y="1099244"/>
                  </a:lnTo>
                  <a:lnTo>
                    <a:pt x="1510335" y="1089919"/>
                  </a:lnTo>
                  <a:lnTo>
                    <a:pt x="1555942" y="1079869"/>
                  </a:lnTo>
                  <a:lnTo>
                    <a:pt x="1597162" y="1069144"/>
                  </a:lnTo>
                  <a:lnTo>
                    <a:pt x="1633734" y="1057792"/>
                  </a:lnTo>
                  <a:lnTo>
                    <a:pt x="1691888" y="1033405"/>
                  </a:lnTo>
                  <a:lnTo>
                    <a:pt x="1728313" y="1007099"/>
                  </a:lnTo>
                  <a:lnTo>
                    <a:pt x="1740920" y="979267"/>
                  </a:lnTo>
                  <a:lnTo>
                    <a:pt x="1740920" y="544037"/>
                  </a:lnTo>
                </a:path>
                <a:path w="1741170" h="1143000">
                  <a:moveTo>
                    <a:pt x="0" y="435230"/>
                  </a:moveTo>
                  <a:lnTo>
                    <a:pt x="0" y="0"/>
                  </a:lnTo>
                  <a:lnTo>
                    <a:pt x="3195" y="14082"/>
                  </a:lnTo>
                  <a:lnTo>
                    <a:pt x="12606" y="27832"/>
                  </a:lnTo>
                  <a:lnTo>
                    <a:pt x="49031" y="54137"/>
                  </a:lnTo>
                  <a:lnTo>
                    <a:pt x="107185" y="78525"/>
                  </a:lnTo>
                  <a:lnTo>
                    <a:pt x="143757" y="89876"/>
                  </a:lnTo>
                  <a:lnTo>
                    <a:pt x="184977" y="100602"/>
                  </a:lnTo>
                  <a:lnTo>
                    <a:pt x="230584" y="110651"/>
                  </a:lnTo>
                  <a:lnTo>
                    <a:pt x="280317" y="119976"/>
                  </a:lnTo>
                  <a:lnTo>
                    <a:pt x="333915" y="128527"/>
                  </a:lnTo>
                  <a:lnTo>
                    <a:pt x="391115" y="136256"/>
                  </a:lnTo>
                  <a:lnTo>
                    <a:pt x="451658" y="143113"/>
                  </a:lnTo>
                  <a:lnTo>
                    <a:pt x="515281" y="149050"/>
                  </a:lnTo>
                  <a:lnTo>
                    <a:pt x="581723" y="154017"/>
                  </a:lnTo>
                  <a:lnTo>
                    <a:pt x="650723" y="157966"/>
                  </a:lnTo>
                  <a:lnTo>
                    <a:pt x="722021" y="160847"/>
                  </a:lnTo>
                  <a:lnTo>
                    <a:pt x="795353" y="162612"/>
                  </a:lnTo>
                  <a:lnTo>
                    <a:pt x="870460" y="163211"/>
                  </a:lnTo>
                  <a:lnTo>
                    <a:pt x="945566" y="162612"/>
                  </a:lnTo>
                  <a:lnTo>
                    <a:pt x="1018899" y="160847"/>
                  </a:lnTo>
                  <a:lnTo>
                    <a:pt x="1090196" y="157966"/>
                  </a:lnTo>
                  <a:lnTo>
                    <a:pt x="1159196" y="154017"/>
                  </a:lnTo>
                  <a:lnTo>
                    <a:pt x="1225638" y="149050"/>
                  </a:lnTo>
                  <a:lnTo>
                    <a:pt x="1289261" y="143113"/>
                  </a:lnTo>
                  <a:lnTo>
                    <a:pt x="1349804" y="136256"/>
                  </a:lnTo>
                  <a:lnTo>
                    <a:pt x="1407004" y="128527"/>
                  </a:lnTo>
                  <a:lnTo>
                    <a:pt x="1460602" y="119976"/>
                  </a:lnTo>
                  <a:lnTo>
                    <a:pt x="1510335" y="110651"/>
                  </a:lnTo>
                  <a:lnTo>
                    <a:pt x="1555942" y="100602"/>
                  </a:lnTo>
                  <a:lnTo>
                    <a:pt x="1597162" y="89876"/>
                  </a:lnTo>
                  <a:lnTo>
                    <a:pt x="1633734" y="78525"/>
                  </a:lnTo>
                  <a:lnTo>
                    <a:pt x="1691888" y="54137"/>
                  </a:lnTo>
                  <a:lnTo>
                    <a:pt x="1728313" y="27832"/>
                  </a:lnTo>
                  <a:lnTo>
                    <a:pt x="1740920" y="0"/>
                  </a:lnTo>
                  <a:lnTo>
                    <a:pt x="1740920" y="435230"/>
                  </a:lnTo>
                </a:path>
              </a:pathLst>
            </a:custGeom>
            <a:ln w="18134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14" name="object 14"/>
            <p:cNvSpPr/>
            <p:nvPr/>
          </p:nvSpPr>
          <p:spPr>
            <a:xfrm>
              <a:off x="5421851" y="4896382"/>
              <a:ext cx="1741170" cy="1143000"/>
            </a:xfrm>
            <a:custGeom>
              <a:avLst/>
              <a:gdLst/>
              <a:ahLst/>
              <a:cxnLst/>
              <a:rect l="l" t="t" r="r" b="b"/>
              <a:pathLst>
                <a:path w="1741170" h="1143000">
                  <a:moveTo>
                    <a:pt x="0" y="544037"/>
                  </a:moveTo>
                  <a:lnTo>
                    <a:pt x="0" y="435230"/>
                  </a:lnTo>
                </a:path>
                <a:path w="1741170" h="1143000">
                  <a:moveTo>
                    <a:pt x="0" y="544037"/>
                  </a:moveTo>
                  <a:lnTo>
                    <a:pt x="0" y="979267"/>
                  </a:lnTo>
                  <a:lnTo>
                    <a:pt x="3195" y="993349"/>
                  </a:lnTo>
                  <a:lnTo>
                    <a:pt x="49031" y="1033405"/>
                  </a:lnTo>
                  <a:lnTo>
                    <a:pt x="107185" y="1057792"/>
                  </a:lnTo>
                  <a:lnTo>
                    <a:pt x="143757" y="1069144"/>
                  </a:lnTo>
                  <a:lnTo>
                    <a:pt x="184977" y="1079869"/>
                  </a:lnTo>
                  <a:lnTo>
                    <a:pt x="230584" y="1089919"/>
                  </a:lnTo>
                  <a:lnTo>
                    <a:pt x="280317" y="1099244"/>
                  </a:lnTo>
                  <a:lnTo>
                    <a:pt x="333915" y="1107795"/>
                  </a:lnTo>
                  <a:lnTo>
                    <a:pt x="391115" y="1115524"/>
                  </a:lnTo>
                  <a:lnTo>
                    <a:pt x="451658" y="1122381"/>
                  </a:lnTo>
                  <a:lnTo>
                    <a:pt x="515281" y="1128318"/>
                  </a:lnTo>
                  <a:lnTo>
                    <a:pt x="581723" y="1133285"/>
                  </a:lnTo>
                  <a:lnTo>
                    <a:pt x="650723" y="1137233"/>
                  </a:lnTo>
                  <a:lnTo>
                    <a:pt x="722021" y="1140115"/>
                  </a:lnTo>
                  <a:lnTo>
                    <a:pt x="795353" y="1141879"/>
                  </a:lnTo>
                  <a:lnTo>
                    <a:pt x="870460" y="1142478"/>
                  </a:lnTo>
                  <a:lnTo>
                    <a:pt x="945566" y="1141879"/>
                  </a:lnTo>
                  <a:lnTo>
                    <a:pt x="1018899" y="1140115"/>
                  </a:lnTo>
                  <a:lnTo>
                    <a:pt x="1090196" y="1137233"/>
                  </a:lnTo>
                  <a:lnTo>
                    <a:pt x="1159196" y="1133285"/>
                  </a:lnTo>
                  <a:lnTo>
                    <a:pt x="1225638" y="1128318"/>
                  </a:lnTo>
                  <a:lnTo>
                    <a:pt x="1289261" y="1122381"/>
                  </a:lnTo>
                  <a:lnTo>
                    <a:pt x="1349804" y="1115524"/>
                  </a:lnTo>
                  <a:lnTo>
                    <a:pt x="1407004" y="1107795"/>
                  </a:lnTo>
                  <a:lnTo>
                    <a:pt x="1460602" y="1099244"/>
                  </a:lnTo>
                  <a:lnTo>
                    <a:pt x="1510335" y="1089919"/>
                  </a:lnTo>
                  <a:lnTo>
                    <a:pt x="1555942" y="1079869"/>
                  </a:lnTo>
                  <a:lnTo>
                    <a:pt x="1597162" y="1069144"/>
                  </a:lnTo>
                  <a:lnTo>
                    <a:pt x="1633734" y="1057792"/>
                  </a:lnTo>
                  <a:lnTo>
                    <a:pt x="1691888" y="1033405"/>
                  </a:lnTo>
                  <a:lnTo>
                    <a:pt x="1728313" y="1007099"/>
                  </a:lnTo>
                  <a:lnTo>
                    <a:pt x="1740920" y="979267"/>
                  </a:lnTo>
                  <a:lnTo>
                    <a:pt x="1740920" y="544037"/>
                  </a:lnTo>
                </a:path>
                <a:path w="1741170" h="1143000">
                  <a:moveTo>
                    <a:pt x="0" y="435230"/>
                  </a:moveTo>
                  <a:lnTo>
                    <a:pt x="0" y="0"/>
                  </a:lnTo>
                  <a:lnTo>
                    <a:pt x="3195" y="14082"/>
                  </a:lnTo>
                  <a:lnTo>
                    <a:pt x="12606" y="27832"/>
                  </a:lnTo>
                  <a:lnTo>
                    <a:pt x="49031" y="54137"/>
                  </a:lnTo>
                  <a:lnTo>
                    <a:pt x="107185" y="78525"/>
                  </a:lnTo>
                  <a:lnTo>
                    <a:pt x="143757" y="89876"/>
                  </a:lnTo>
                  <a:lnTo>
                    <a:pt x="184977" y="100602"/>
                  </a:lnTo>
                  <a:lnTo>
                    <a:pt x="230584" y="110651"/>
                  </a:lnTo>
                  <a:lnTo>
                    <a:pt x="280317" y="119976"/>
                  </a:lnTo>
                  <a:lnTo>
                    <a:pt x="333915" y="128527"/>
                  </a:lnTo>
                  <a:lnTo>
                    <a:pt x="391115" y="136256"/>
                  </a:lnTo>
                  <a:lnTo>
                    <a:pt x="451658" y="143113"/>
                  </a:lnTo>
                  <a:lnTo>
                    <a:pt x="515281" y="149050"/>
                  </a:lnTo>
                  <a:lnTo>
                    <a:pt x="581723" y="154017"/>
                  </a:lnTo>
                  <a:lnTo>
                    <a:pt x="650723" y="157966"/>
                  </a:lnTo>
                  <a:lnTo>
                    <a:pt x="722021" y="160847"/>
                  </a:lnTo>
                  <a:lnTo>
                    <a:pt x="795353" y="162612"/>
                  </a:lnTo>
                  <a:lnTo>
                    <a:pt x="870460" y="163211"/>
                  </a:lnTo>
                  <a:lnTo>
                    <a:pt x="945566" y="162612"/>
                  </a:lnTo>
                  <a:lnTo>
                    <a:pt x="1018899" y="160847"/>
                  </a:lnTo>
                  <a:lnTo>
                    <a:pt x="1090196" y="157966"/>
                  </a:lnTo>
                  <a:lnTo>
                    <a:pt x="1159196" y="154017"/>
                  </a:lnTo>
                  <a:lnTo>
                    <a:pt x="1225638" y="149050"/>
                  </a:lnTo>
                  <a:lnTo>
                    <a:pt x="1289261" y="143113"/>
                  </a:lnTo>
                  <a:lnTo>
                    <a:pt x="1349804" y="136256"/>
                  </a:lnTo>
                  <a:lnTo>
                    <a:pt x="1407004" y="128527"/>
                  </a:lnTo>
                  <a:lnTo>
                    <a:pt x="1460602" y="119976"/>
                  </a:lnTo>
                  <a:lnTo>
                    <a:pt x="1510335" y="110651"/>
                  </a:lnTo>
                  <a:lnTo>
                    <a:pt x="1555942" y="100602"/>
                  </a:lnTo>
                  <a:lnTo>
                    <a:pt x="1597162" y="89876"/>
                  </a:lnTo>
                  <a:lnTo>
                    <a:pt x="1633734" y="78525"/>
                  </a:lnTo>
                  <a:lnTo>
                    <a:pt x="1691888" y="54137"/>
                  </a:lnTo>
                  <a:lnTo>
                    <a:pt x="1728313" y="27832"/>
                  </a:lnTo>
                  <a:lnTo>
                    <a:pt x="1740920" y="0"/>
                  </a:lnTo>
                  <a:lnTo>
                    <a:pt x="1740920" y="435230"/>
                  </a:lnTo>
                </a:path>
              </a:pathLst>
            </a:custGeom>
            <a:ln w="18134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15" name="object 15"/>
            <p:cNvSpPr/>
            <p:nvPr/>
          </p:nvSpPr>
          <p:spPr>
            <a:xfrm>
              <a:off x="5421851" y="5875650"/>
              <a:ext cx="1741170" cy="1143000"/>
            </a:xfrm>
            <a:custGeom>
              <a:avLst/>
              <a:gdLst/>
              <a:ahLst/>
              <a:cxnLst/>
              <a:rect l="l" t="t" r="r" b="b"/>
              <a:pathLst>
                <a:path w="1741170" h="1143000">
                  <a:moveTo>
                    <a:pt x="0" y="544037"/>
                  </a:moveTo>
                  <a:lnTo>
                    <a:pt x="0" y="435230"/>
                  </a:lnTo>
                </a:path>
                <a:path w="1741170" h="1143000">
                  <a:moveTo>
                    <a:pt x="0" y="544037"/>
                  </a:moveTo>
                  <a:lnTo>
                    <a:pt x="0" y="979267"/>
                  </a:lnTo>
                  <a:lnTo>
                    <a:pt x="3195" y="993349"/>
                  </a:lnTo>
                  <a:lnTo>
                    <a:pt x="49031" y="1033405"/>
                  </a:lnTo>
                  <a:lnTo>
                    <a:pt x="107185" y="1057792"/>
                  </a:lnTo>
                  <a:lnTo>
                    <a:pt x="143757" y="1069144"/>
                  </a:lnTo>
                  <a:lnTo>
                    <a:pt x="184977" y="1079869"/>
                  </a:lnTo>
                  <a:lnTo>
                    <a:pt x="230584" y="1089919"/>
                  </a:lnTo>
                  <a:lnTo>
                    <a:pt x="280317" y="1099244"/>
                  </a:lnTo>
                  <a:lnTo>
                    <a:pt x="333915" y="1107795"/>
                  </a:lnTo>
                  <a:lnTo>
                    <a:pt x="391115" y="1115524"/>
                  </a:lnTo>
                  <a:lnTo>
                    <a:pt x="451658" y="1122381"/>
                  </a:lnTo>
                  <a:lnTo>
                    <a:pt x="515281" y="1128318"/>
                  </a:lnTo>
                  <a:lnTo>
                    <a:pt x="581723" y="1133285"/>
                  </a:lnTo>
                  <a:lnTo>
                    <a:pt x="650723" y="1137233"/>
                  </a:lnTo>
                  <a:lnTo>
                    <a:pt x="722021" y="1140115"/>
                  </a:lnTo>
                  <a:lnTo>
                    <a:pt x="795353" y="1141879"/>
                  </a:lnTo>
                  <a:lnTo>
                    <a:pt x="870460" y="1142478"/>
                  </a:lnTo>
                  <a:lnTo>
                    <a:pt x="945566" y="1141879"/>
                  </a:lnTo>
                  <a:lnTo>
                    <a:pt x="1018899" y="1140115"/>
                  </a:lnTo>
                  <a:lnTo>
                    <a:pt x="1090196" y="1137233"/>
                  </a:lnTo>
                  <a:lnTo>
                    <a:pt x="1159196" y="1133285"/>
                  </a:lnTo>
                  <a:lnTo>
                    <a:pt x="1225638" y="1128318"/>
                  </a:lnTo>
                  <a:lnTo>
                    <a:pt x="1289261" y="1122381"/>
                  </a:lnTo>
                  <a:lnTo>
                    <a:pt x="1349804" y="1115524"/>
                  </a:lnTo>
                  <a:lnTo>
                    <a:pt x="1407004" y="1107795"/>
                  </a:lnTo>
                  <a:lnTo>
                    <a:pt x="1460602" y="1099244"/>
                  </a:lnTo>
                  <a:lnTo>
                    <a:pt x="1510335" y="1089919"/>
                  </a:lnTo>
                  <a:lnTo>
                    <a:pt x="1555942" y="1079869"/>
                  </a:lnTo>
                  <a:lnTo>
                    <a:pt x="1597162" y="1069144"/>
                  </a:lnTo>
                  <a:lnTo>
                    <a:pt x="1633734" y="1057792"/>
                  </a:lnTo>
                  <a:lnTo>
                    <a:pt x="1691888" y="1033405"/>
                  </a:lnTo>
                  <a:lnTo>
                    <a:pt x="1728313" y="1007099"/>
                  </a:lnTo>
                  <a:lnTo>
                    <a:pt x="1740920" y="979267"/>
                  </a:lnTo>
                  <a:lnTo>
                    <a:pt x="1740920" y="544037"/>
                  </a:lnTo>
                </a:path>
                <a:path w="1741170" h="1143000">
                  <a:moveTo>
                    <a:pt x="0" y="435230"/>
                  </a:moveTo>
                  <a:lnTo>
                    <a:pt x="0" y="0"/>
                  </a:lnTo>
                  <a:lnTo>
                    <a:pt x="3195" y="14082"/>
                  </a:lnTo>
                  <a:lnTo>
                    <a:pt x="12606" y="27832"/>
                  </a:lnTo>
                  <a:lnTo>
                    <a:pt x="49031" y="54137"/>
                  </a:lnTo>
                  <a:lnTo>
                    <a:pt x="107185" y="78525"/>
                  </a:lnTo>
                  <a:lnTo>
                    <a:pt x="143757" y="89876"/>
                  </a:lnTo>
                  <a:lnTo>
                    <a:pt x="184977" y="100602"/>
                  </a:lnTo>
                  <a:lnTo>
                    <a:pt x="230584" y="110651"/>
                  </a:lnTo>
                  <a:lnTo>
                    <a:pt x="280317" y="119976"/>
                  </a:lnTo>
                  <a:lnTo>
                    <a:pt x="333915" y="128527"/>
                  </a:lnTo>
                  <a:lnTo>
                    <a:pt x="391115" y="136256"/>
                  </a:lnTo>
                  <a:lnTo>
                    <a:pt x="451658" y="143113"/>
                  </a:lnTo>
                  <a:lnTo>
                    <a:pt x="515281" y="149050"/>
                  </a:lnTo>
                  <a:lnTo>
                    <a:pt x="581723" y="154017"/>
                  </a:lnTo>
                  <a:lnTo>
                    <a:pt x="650723" y="157966"/>
                  </a:lnTo>
                  <a:lnTo>
                    <a:pt x="722021" y="160847"/>
                  </a:lnTo>
                  <a:lnTo>
                    <a:pt x="795353" y="162612"/>
                  </a:lnTo>
                  <a:lnTo>
                    <a:pt x="870460" y="163211"/>
                  </a:lnTo>
                  <a:lnTo>
                    <a:pt x="945566" y="162612"/>
                  </a:lnTo>
                  <a:lnTo>
                    <a:pt x="1018899" y="160847"/>
                  </a:lnTo>
                  <a:lnTo>
                    <a:pt x="1090196" y="157966"/>
                  </a:lnTo>
                  <a:lnTo>
                    <a:pt x="1159196" y="154017"/>
                  </a:lnTo>
                  <a:lnTo>
                    <a:pt x="1225638" y="149050"/>
                  </a:lnTo>
                  <a:lnTo>
                    <a:pt x="1289261" y="143113"/>
                  </a:lnTo>
                  <a:lnTo>
                    <a:pt x="1349804" y="136256"/>
                  </a:lnTo>
                  <a:lnTo>
                    <a:pt x="1407004" y="128527"/>
                  </a:lnTo>
                  <a:lnTo>
                    <a:pt x="1460602" y="119976"/>
                  </a:lnTo>
                  <a:lnTo>
                    <a:pt x="1510335" y="110651"/>
                  </a:lnTo>
                  <a:lnTo>
                    <a:pt x="1555942" y="100602"/>
                  </a:lnTo>
                  <a:lnTo>
                    <a:pt x="1597162" y="89876"/>
                  </a:lnTo>
                  <a:lnTo>
                    <a:pt x="1633734" y="78525"/>
                  </a:lnTo>
                  <a:lnTo>
                    <a:pt x="1691888" y="54137"/>
                  </a:lnTo>
                  <a:lnTo>
                    <a:pt x="1728313" y="27832"/>
                  </a:lnTo>
                  <a:lnTo>
                    <a:pt x="1740920" y="0"/>
                  </a:lnTo>
                  <a:lnTo>
                    <a:pt x="1740920" y="435230"/>
                  </a:lnTo>
                </a:path>
              </a:pathLst>
            </a:custGeom>
            <a:ln w="18134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16" name="object 16"/>
            <p:cNvSpPr/>
            <p:nvPr/>
          </p:nvSpPr>
          <p:spPr>
            <a:xfrm>
              <a:off x="5421851" y="6854917"/>
              <a:ext cx="1741170" cy="381000"/>
            </a:xfrm>
            <a:custGeom>
              <a:avLst/>
              <a:gdLst/>
              <a:ahLst/>
              <a:cxnLst/>
              <a:rect l="l" t="t" r="r" b="b"/>
              <a:pathLst>
                <a:path w="1741170" h="381000">
                  <a:moveTo>
                    <a:pt x="870460" y="380826"/>
                  </a:moveTo>
                  <a:lnTo>
                    <a:pt x="795353" y="380227"/>
                  </a:lnTo>
                  <a:lnTo>
                    <a:pt x="722021" y="378462"/>
                  </a:lnTo>
                  <a:lnTo>
                    <a:pt x="650723" y="375581"/>
                  </a:lnTo>
                  <a:lnTo>
                    <a:pt x="581723" y="371632"/>
                  </a:lnTo>
                  <a:lnTo>
                    <a:pt x="515281" y="366665"/>
                  </a:lnTo>
                  <a:lnTo>
                    <a:pt x="451658" y="360728"/>
                  </a:lnTo>
                  <a:lnTo>
                    <a:pt x="391115" y="353871"/>
                  </a:lnTo>
                  <a:lnTo>
                    <a:pt x="333915" y="346142"/>
                  </a:lnTo>
                  <a:lnTo>
                    <a:pt x="280317" y="337591"/>
                  </a:lnTo>
                  <a:lnTo>
                    <a:pt x="230584" y="328266"/>
                  </a:lnTo>
                  <a:lnTo>
                    <a:pt x="184977" y="318217"/>
                  </a:lnTo>
                  <a:lnTo>
                    <a:pt x="143757" y="307491"/>
                  </a:lnTo>
                  <a:lnTo>
                    <a:pt x="107185" y="296140"/>
                  </a:lnTo>
                  <a:lnTo>
                    <a:pt x="49031" y="271753"/>
                  </a:lnTo>
                  <a:lnTo>
                    <a:pt x="12606" y="245447"/>
                  </a:lnTo>
                  <a:lnTo>
                    <a:pt x="0" y="217615"/>
                  </a:lnTo>
                  <a:lnTo>
                    <a:pt x="0" y="0"/>
                  </a:lnTo>
                  <a:lnTo>
                    <a:pt x="3195" y="14082"/>
                  </a:lnTo>
                  <a:lnTo>
                    <a:pt x="12606" y="27832"/>
                  </a:lnTo>
                  <a:lnTo>
                    <a:pt x="49031" y="54137"/>
                  </a:lnTo>
                  <a:lnTo>
                    <a:pt x="107185" y="78525"/>
                  </a:lnTo>
                  <a:lnTo>
                    <a:pt x="143757" y="89876"/>
                  </a:lnTo>
                  <a:lnTo>
                    <a:pt x="184977" y="100602"/>
                  </a:lnTo>
                  <a:lnTo>
                    <a:pt x="230584" y="110651"/>
                  </a:lnTo>
                  <a:lnTo>
                    <a:pt x="280317" y="119976"/>
                  </a:lnTo>
                  <a:lnTo>
                    <a:pt x="333915" y="128527"/>
                  </a:lnTo>
                  <a:lnTo>
                    <a:pt x="391115" y="136256"/>
                  </a:lnTo>
                  <a:lnTo>
                    <a:pt x="451658" y="143113"/>
                  </a:lnTo>
                  <a:lnTo>
                    <a:pt x="515281" y="149050"/>
                  </a:lnTo>
                  <a:lnTo>
                    <a:pt x="581723" y="154017"/>
                  </a:lnTo>
                  <a:lnTo>
                    <a:pt x="650723" y="157966"/>
                  </a:lnTo>
                  <a:lnTo>
                    <a:pt x="722021" y="160847"/>
                  </a:lnTo>
                  <a:lnTo>
                    <a:pt x="795353" y="162612"/>
                  </a:lnTo>
                  <a:lnTo>
                    <a:pt x="870460" y="163211"/>
                  </a:lnTo>
                  <a:lnTo>
                    <a:pt x="945566" y="162612"/>
                  </a:lnTo>
                  <a:lnTo>
                    <a:pt x="1018899" y="160847"/>
                  </a:lnTo>
                  <a:lnTo>
                    <a:pt x="1090196" y="157966"/>
                  </a:lnTo>
                  <a:lnTo>
                    <a:pt x="1159196" y="154017"/>
                  </a:lnTo>
                  <a:lnTo>
                    <a:pt x="1225638" y="149050"/>
                  </a:lnTo>
                  <a:lnTo>
                    <a:pt x="1289261" y="143113"/>
                  </a:lnTo>
                  <a:lnTo>
                    <a:pt x="1349804" y="136256"/>
                  </a:lnTo>
                  <a:lnTo>
                    <a:pt x="1407004" y="128527"/>
                  </a:lnTo>
                  <a:lnTo>
                    <a:pt x="1460602" y="119976"/>
                  </a:lnTo>
                  <a:lnTo>
                    <a:pt x="1510335" y="110651"/>
                  </a:lnTo>
                  <a:lnTo>
                    <a:pt x="1555942" y="100602"/>
                  </a:lnTo>
                  <a:lnTo>
                    <a:pt x="1597162" y="89876"/>
                  </a:lnTo>
                  <a:lnTo>
                    <a:pt x="1633734" y="78525"/>
                  </a:lnTo>
                  <a:lnTo>
                    <a:pt x="1691888" y="54137"/>
                  </a:lnTo>
                  <a:lnTo>
                    <a:pt x="1728313" y="27832"/>
                  </a:lnTo>
                  <a:lnTo>
                    <a:pt x="1740920" y="0"/>
                  </a:lnTo>
                  <a:lnTo>
                    <a:pt x="1740920" y="217615"/>
                  </a:lnTo>
                  <a:lnTo>
                    <a:pt x="1712947" y="258815"/>
                  </a:lnTo>
                  <a:lnTo>
                    <a:pt x="1665397" y="284210"/>
                  </a:lnTo>
                  <a:lnTo>
                    <a:pt x="1597162" y="307491"/>
                  </a:lnTo>
                  <a:lnTo>
                    <a:pt x="1555942" y="318217"/>
                  </a:lnTo>
                  <a:lnTo>
                    <a:pt x="1510335" y="328266"/>
                  </a:lnTo>
                  <a:lnTo>
                    <a:pt x="1460602" y="337591"/>
                  </a:lnTo>
                  <a:lnTo>
                    <a:pt x="1407004" y="346142"/>
                  </a:lnTo>
                  <a:lnTo>
                    <a:pt x="1349804" y="353871"/>
                  </a:lnTo>
                  <a:lnTo>
                    <a:pt x="1289261" y="360728"/>
                  </a:lnTo>
                  <a:lnTo>
                    <a:pt x="1225638" y="366665"/>
                  </a:lnTo>
                  <a:lnTo>
                    <a:pt x="1159196" y="371632"/>
                  </a:lnTo>
                  <a:lnTo>
                    <a:pt x="1090196" y="375581"/>
                  </a:lnTo>
                  <a:lnTo>
                    <a:pt x="1018899" y="378462"/>
                  </a:lnTo>
                  <a:lnTo>
                    <a:pt x="945566" y="380227"/>
                  </a:lnTo>
                  <a:lnTo>
                    <a:pt x="870460" y="380826"/>
                  </a:lnTo>
                  <a:close/>
                </a:path>
                <a:path w="1741170" h="381000">
                  <a:moveTo>
                    <a:pt x="0" y="0"/>
                  </a:moveTo>
                  <a:lnTo>
                    <a:pt x="0" y="0"/>
                  </a:lnTo>
                  <a:lnTo>
                    <a:pt x="0" y="170832"/>
                  </a:lnTo>
                  <a:lnTo>
                    <a:pt x="0" y="217615"/>
                  </a:lnTo>
                </a:path>
              </a:pathLst>
            </a:custGeom>
            <a:ln w="18134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</p:grp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62658"/>
              </p:ext>
            </p:extLst>
          </p:nvPr>
        </p:nvGraphicFramePr>
        <p:xfrm>
          <a:off x="9501160" y="1739135"/>
          <a:ext cx="1481847" cy="4351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847"/>
              </a:tblGrid>
              <a:tr h="833335">
                <a:tc>
                  <a:txBody>
                    <a:bodyPr/>
                    <a:lstStyle/>
                    <a:p>
                      <a:pPr marL="366395" marR="389890" indent="-5080" algn="ctr">
                        <a:lnSpc>
                          <a:spcPct val="102000"/>
                        </a:lnSpc>
                      </a:pPr>
                      <a:r>
                        <a:rPr sz="900" dirty="0" smtClean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Hedge</a:t>
                      </a:r>
                      <a:r>
                        <a:rPr sz="900" spc="40" dirty="0" smtClean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spc="-10" dirty="0" smtClean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against </a:t>
                      </a:r>
                      <a:r>
                        <a:rPr sz="900" dirty="0" smtClean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inflation,</a:t>
                      </a:r>
                      <a:r>
                        <a:rPr sz="900" spc="-45" dirty="0" smtClean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spc="-10" dirty="0" smtClean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market volatility</a:t>
                      </a:r>
                      <a:endParaRPr sz="900" dirty="0">
                        <a:latin typeface="Roboto"/>
                        <a:cs typeface="Roboto"/>
                      </a:endParaRPr>
                    </a:p>
                  </a:txBody>
                  <a:tcPr marL="0" marR="0" marT="71877" marB="0">
                    <a:lnL w="19050">
                      <a:solidFill>
                        <a:srgbClr val="474747"/>
                      </a:solidFill>
                      <a:prstDash val="solid"/>
                    </a:lnL>
                    <a:lnR w="19050">
                      <a:solidFill>
                        <a:srgbClr val="474747"/>
                      </a:solidFill>
                      <a:prstDash val="solid"/>
                    </a:lnR>
                    <a:lnT w="19050">
                      <a:solidFill>
                        <a:srgbClr val="474747"/>
                      </a:solidFill>
                      <a:prstDash val="solid"/>
                    </a:lnT>
                    <a:lnB w="19050">
                      <a:solidFill>
                        <a:srgbClr val="474747"/>
                      </a:solidFill>
                      <a:prstDash val="solid"/>
                    </a:lnB>
                  </a:tcPr>
                </a:tc>
              </a:tr>
              <a:tr h="833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294640" marR="303530" indent="-19050">
                        <a:lnSpc>
                          <a:spcPct val="102000"/>
                        </a:lnSpc>
                      </a:pPr>
                      <a:r>
                        <a:rPr sz="900" dirty="0" smtClean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Potential</a:t>
                      </a:r>
                      <a:r>
                        <a:rPr sz="900" spc="-15" dirty="0" smtClean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for</a:t>
                      </a:r>
                      <a:r>
                        <a:rPr sz="900" spc="-10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 higher returns,</a:t>
                      </a:r>
                      <a:r>
                        <a:rPr sz="900" spc="-25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higher</a:t>
                      </a:r>
                      <a:r>
                        <a:rPr sz="900" spc="-25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spc="-20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risk</a:t>
                      </a:r>
                      <a:endParaRPr sz="900" dirty="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19050">
                      <a:solidFill>
                        <a:srgbClr val="474747"/>
                      </a:solidFill>
                      <a:prstDash val="solid"/>
                    </a:lnL>
                    <a:lnR w="19050">
                      <a:solidFill>
                        <a:srgbClr val="474747"/>
                      </a:solidFill>
                      <a:prstDash val="solid"/>
                    </a:lnR>
                    <a:lnT w="19050">
                      <a:solidFill>
                        <a:srgbClr val="474747"/>
                      </a:solidFill>
                      <a:prstDash val="solid"/>
                    </a:lnT>
                    <a:lnB w="19050">
                      <a:solidFill>
                        <a:srgbClr val="474747"/>
                      </a:solidFill>
                      <a:prstDash val="solid"/>
                    </a:lnB>
                  </a:tcPr>
                </a:tc>
              </a:tr>
              <a:tr h="833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674370" marR="348615" indent="-354330">
                        <a:lnSpc>
                          <a:spcPct val="102000"/>
                        </a:lnSpc>
                      </a:pPr>
                      <a:r>
                        <a:rPr sz="900" dirty="0" smtClean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Balances</a:t>
                      </a:r>
                      <a:r>
                        <a:rPr sz="900" spc="-25" dirty="0" smtClean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risk</a:t>
                      </a:r>
                      <a:r>
                        <a:rPr sz="900" spc="-25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 and </a:t>
                      </a:r>
                      <a:r>
                        <a:rPr sz="900" spc="-10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return</a:t>
                      </a:r>
                      <a:endParaRPr sz="900" dirty="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19050">
                      <a:solidFill>
                        <a:srgbClr val="474747"/>
                      </a:solidFill>
                      <a:prstDash val="solid"/>
                    </a:lnL>
                    <a:lnR w="19050">
                      <a:solidFill>
                        <a:srgbClr val="474747"/>
                      </a:solidFill>
                      <a:prstDash val="solid"/>
                    </a:lnR>
                    <a:lnT w="19050">
                      <a:solidFill>
                        <a:srgbClr val="474747"/>
                      </a:solidFill>
                      <a:prstDash val="solid"/>
                    </a:lnT>
                    <a:lnB w="19050">
                      <a:solidFill>
                        <a:srgbClr val="474747"/>
                      </a:solidFill>
                      <a:prstDash val="solid"/>
                    </a:lnB>
                  </a:tcPr>
                </a:tc>
              </a:tr>
              <a:tr h="833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568960" marR="238760" indent="-342265">
                        <a:lnSpc>
                          <a:spcPct val="102000"/>
                        </a:lnSpc>
                      </a:pPr>
                      <a:r>
                        <a:rPr sz="900" dirty="0" smtClean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Offers</a:t>
                      </a:r>
                      <a:r>
                        <a:rPr sz="900" spc="15" dirty="0" smtClean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stable</a:t>
                      </a:r>
                      <a:r>
                        <a:rPr sz="900" spc="20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spc="-10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returns, </a:t>
                      </a:r>
                      <a:r>
                        <a:rPr sz="900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lower</a:t>
                      </a:r>
                      <a:r>
                        <a:rPr sz="900" spc="5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spc="-20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risk</a:t>
                      </a:r>
                      <a:endParaRPr sz="900" dirty="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L w="19050">
                      <a:solidFill>
                        <a:srgbClr val="474747"/>
                      </a:solidFill>
                      <a:prstDash val="solid"/>
                    </a:lnL>
                    <a:lnR w="19050">
                      <a:solidFill>
                        <a:srgbClr val="474747"/>
                      </a:solidFill>
                      <a:prstDash val="solid"/>
                    </a:lnR>
                    <a:lnT w="19050">
                      <a:solidFill>
                        <a:srgbClr val="474747"/>
                      </a:solidFill>
                      <a:prstDash val="solid"/>
                    </a:lnT>
                    <a:lnB w="19050">
                      <a:solidFill>
                        <a:srgbClr val="474747"/>
                      </a:solidFill>
                      <a:prstDash val="solid"/>
                    </a:lnB>
                  </a:tcPr>
                </a:tc>
              </a:tr>
              <a:tr h="833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343535" marR="364490" indent="-5080" algn="ctr">
                        <a:lnSpc>
                          <a:spcPct val="102000"/>
                        </a:lnSpc>
                      </a:pPr>
                      <a:r>
                        <a:rPr sz="900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Provides</a:t>
                      </a:r>
                      <a:r>
                        <a:rPr sz="900" spc="-35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spc="-20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high </a:t>
                      </a:r>
                      <a:r>
                        <a:rPr sz="900" spc="-10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liquidity, </a:t>
                      </a:r>
                      <a:r>
                        <a:rPr sz="900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very</a:t>
                      </a:r>
                      <a:r>
                        <a:rPr sz="900" spc="-10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900" spc="-25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low </a:t>
                      </a:r>
                      <a:r>
                        <a:rPr sz="900" spc="-20" dirty="0">
                          <a:solidFill>
                            <a:srgbClr val="474747"/>
                          </a:solidFill>
                          <a:latin typeface="Roboto"/>
                          <a:cs typeface="Roboto"/>
                        </a:rPr>
                        <a:t>risk</a:t>
                      </a:r>
                      <a:endParaRPr sz="900" dirty="0">
                        <a:latin typeface="Roboto"/>
                        <a:cs typeface="Roboto"/>
                      </a:endParaRPr>
                    </a:p>
                  </a:txBody>
                  <a:tcPr marL="0" marR="0" marT="71877" marB="0">
                    <a:lnL w="19050">
                      <a:solidFill>
                        <a:srgbClr val="474747"/>
                      </a:solidFill>
                      <a:prstDash val="solid"/>
                    </a:lnL>
                    <a:lnR w="19050">
                      <a:solidFill>
                        <a:srgbClr val="474747"/>
                      </a:solidFill>
                      <a:prstDash val="solid"/>
                    </a:lnR>
                    <a:lnT w="19050">
                      <a:solidFill>
                        <a:srgbClr val="474747"/>
                      </a:solidFill>
                      <a:prstDash val="solid"/>
                    </a:lnT>
                    <a:lnB w="19050">
                      <a:solidFill>
                        <a:srgbClr val="474747"/>
                      </a:solidFill>
                      <a:prstDash val="solid"/>
                    </a:lnB>
                  </a:tcPr>
                </a:tc>
              </a:tr>
              <a:tr h="1848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74747"/>
                      </a:solidFill>
                      <a:prstDash val="solid"/>
                    </a:lnL>
                    <a:lnT w="19050">
                      <a:solidFill>
                        <a:srgbClr val="474747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9508877" y="1393924"/>
            <a:ext cx="151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Risk Tolerance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90157" y="421187"/>
            <a:ext cx="7477687" cy="2003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41400" lvl="1">
              <a:spcBef>
                <a:spcPts val="375"/>
              </a:spcBef>
              <a:tabLst>
                <a:tab pos="1231265" algn="l"/>
              </a:tabLst>
            </a:pPr>
            <a:r>
              <a:rPr lang="en-US" sz="1600" b="1" dirty="0" smtClean="0">
                <a:solidFill>
                  <a:srgbClr val="212121"/>
                </a:solidFill>
                <a:latin typeface="Tahoma"/>
                <a:cs typeface="Tahoma"/>
              </a:rPr>
              <a:t>Equity</a:t>
            </a:r>
            <a:r>
              <a:rPr lang="en-US" sz="1600" b="1" spc="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b="1" dirty="0" smtClean="0">
                <a:solidFill>
                  <a:srgbClr val="212121"/>
                </a:solidFill>
                <a:latin typeface="Tahoma"/>
                <a:cs typeface="Tahoma"/>
              </a:rPr>
              <a:t>Funds:</a:t>
            </a:r>
            <a:r>
              <a:rPr lang="en-US" sz="1600" b="1" spc="9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spc="50" dirty="0">
                <a:solidFill>
                  <a:srgbClr val="212121"/>
                </a:solidFill>
                <a:latin typeface="Tahoma"/>
                <a:cs typeface="Tahoma"/>
              </a:rPr>
              <a:t>Primarily invest in stocks. </a:t>
            </a:r>
          </a:p>
          <a:p>
            <a:pPr marL="1231265" lvl="1" indent="-189865">
              <a:lnSpc>
                <a:spcPct val="100000"/>
              </a:lnSpc>
              <a:spcBef>
                <a:spcPts val="375"/>
              </a:spcBef>
              <a:buChar char="•"/>
              <a:tabLst>
                <a:tab pos="1231265" algn="l"/>
              </a:tabLst>
            </a:pP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Large</a:t>
            </a:r>
            <a:r>
              <a:rPr lang="en-US" sz="14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spc="70" dirty="0" smtClean="0">
                <a:solidFill>
                  <a:srgbClr val="212121"/>
                </a:solidFill>
                <a:latin typeface="Tahoma"/>
                <a:cs typeface="Tahoma"/>
              </a:rPr>
              <a:t>Cap</a:t>
            </a:r>
            <a:r>
              <a:rPr lang="en-US" sz="14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Funds:</a:t>
            </a:r>
            <a:r>
              <a:rPr lang="en-US" sz="1400" spc="9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spc="-10" dirty="0" smtClean="0">
                <a:solidFill>
                  <a:srgbClr val="212121"/>
                </a:solidFill>
                <a:latin typeface="Tahoma"/>
                <a:cs typeface="Tahoma"/>
              </a:rPr>
              <a:t>Invest</a:t>
            </a:r>
            <a:r>
              <a:rPr lang="en-US" sz="14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lang="en-US" sz="14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spc="50" dirty="0" smtClean="0">
                <a:solidFill>
                  <a:srgbClr val="212121"/>
                </a:solidFill>
                <a:latin typeface="Tahoma"/>
                <a:cs typeface="Tahoma"/>
              </a:rPr>
              <a:t>companies</a:t>
            </a:r>
            <a:r>
              <a:rPr lang="en-US" sz="14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with</a:t>
            </a:r>
            <a:r>
              <a:rPr lang="en-US" sz="14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large</a:t>
            </a:r>
            <a:r>
              <a:rPr lang="en-US" sz="14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market</a:t>
            </a:r>
            <a:r>
              <a:rPr lang="en-US" sz="14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spc="-10" dirty="0" smtClean="0">
                <a:solidFill>
                  <a:srgbClr val="212121"/>
                </a:solidFill>
                <a:latin typeface="Tahoma"/>
                <a:cs typeface="Tahoma"/>
              </a:rPr>
              <a:t>capitalization.</a:t>
            </a:r>
            <a:endParaRPr lang="en-US" sz="1400" dirty="0" smtClean="0">
              <a:latin typeface="Tahoma"/>
              <a:cs typeface="Tahoma"/>
            </a:endParaRPr>
          </a:p>
          <a:p>
            <a:pPr marL="1231265" lvl="1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1231265" algn="l"/>
              </a:tabLst>
            </a:pPr>
            <a:r>
              <a:rPr lang="en-US" sz="1400" spc="125" dirty="0" smtClean="0">
                <a:solidFill>
                  <a:srgbClr val="212121"/>
                </a:solidFill>
                <a:latin typeface="Tahoma"/>
                <a:cs typeface="Tahoma"/>
              </a:rPr>
              <a:t>Mid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spc="70" dirty="0" smtClean="0">
                <a:solidFill>
                  <a:srgbClr val="212121"/>
                </a:solidFill>
                <a:latin typeface="Tahoma"/>
                <a:cs typeface="Tahoma"/>
              </a:rPr>
              <a:t>Cap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 Funds:</a:t>
            </a:r>
            <a:r>
              <a:rPr lang="en-US" sz="14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spc="-10" dirty="0" smtClean="0">
                <a:solidFill>
                  <a:srgbClr val="212121"/>
                </a:solidFill>
                <a:latin typeface="Tahoma"/>
                <a:cs typeface="Tahoma"/>
              </a:rPr>
              <a:t>Invest</a:t>
            </a:r>
            <a:r>
              <a:rPr lang="en-US" sz="14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lang="en-US" sz="14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spc="50" dirty="0" smtClean="0">
                <a:solidFill>
                  <a:srgbClr val="212121"/>
                </a:solidFill>
                <a:latin typeface="Tahoma"/>
                <a:cs typeface="Tahoma"/>
              </a:rPr>
              <a:t>companies</a:t>
            </a:r>
            <a:r>
              <a:rPr lang="en-US" sz="14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with</a:t>
            </a:r>
            <a:r>
              <a:rPr lang="en-US" sz="14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medium</a:t>
            </a:r>
            <a:r>
              <a:rPr lang="en-US" sz="14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market</a:t>
            </a:r>
            <a:r>
              <a:rPr lang="en-US" sz="1400" spc="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spc="-10" dirty="0" smtClean="0">
                <a:solidFill>
                  <a:srgbClr val="212121"/>
                </a:solidFill>
                <a:latin typeface="Tahoma"/>
                <a:cs typeface="Tahoma"/>
              </a:rPr>
              <a:t>capitalization.</a:t>
            </a:r>
            <a:endParaRPr lang="en-US" sz="1400" dirty="0" smtClean="0">
              <a:latin typeface="Tahoma"/>
              <a:cs typeface="Tahoma"/>
            </a:endParaRPr>
          </a:p>
          <a:p>
            <a:pPr marL="1231265" lvl="1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1231265" algn="l"/>
              </a:tabLst>
            </a:pP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Small</a:t>
            </a:r>
            <a:r>
              <a:rPr lang="en-US" sz="1400" spc="-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spc="70" dirty="0" smtClean="0">
                <a:solidFill>
                  <a:srgbClr val="212121"/>
                </a:solidFill>
                <a:latin typeface="Tahoma"/>
                <a:cs typeface="Tahoma"/>
              </a:rPr>
              <a:t>Cap</a:t>
            </a:r>
            <a:r>
              <a:rPr lang="en-US" sz="1400" spc="-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Funds:</a:t>
            </a:r>
            <a:r>
              <a:rPr lang="en-US" sz="14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spc="-10" dirty="0" smtClean="0">
                <a:solidFill>
                  <a:srgbClr val="212121"/>
                </a:solidFill>
                <a:latin typeface="Tahoma"/>
                <a:cs typeface="Tahoma"/>
              </a:rPr>
              <a:t>Invest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 in </a:t>
            </a:r>
            <a:r>
              <a:rPr lang="en-US" sz="1400" spc="50" dirty="0" smtClean="0">
                <a:solidFill>
                  <a:srgbClr val="212121"/>
                </a:solidFill>
                <a:latin typeface="Tahoma"/>
                <a:cs typeface="Tahoma"/>
              </a:rPr>
              <a:t>companies</a:t>
            </a:r>
            <a:r>
              <a:rPr lang="en-US" sz="1400" spc="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with</a:t>
            </a:r>
            <a:r>
              <a:rPr lang="en-US" sz="1400" spc="-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small</a:t>
            </a:r>
            <a:r>
              <a:rPr lang="en-US" sz="1400" spc="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market </a:t>
            </a:r>
            <a:r>
              <a:rPr lang="en-US" sz="1400" spc="-10" dirty="0" smtClean="0">
                <a:solidFill>
                  <a:srgbClr val="212121"/>
                </a:solidFill>
                <a:latin typeface="Tahoma"/>
                <a:cs typeface="Tahoma"/>
              </a:rPr>
              <a:t>capitalization.</a:t>
            </a:r>
            <a:endParaRPr lang="en-US" sz="1400" dirty="0" smtClean="0">
              <a:latin typeface="Tahoma"/>
              <a:cs typeface="Tahoma"/>
            </a:endParaRPr>
          </a:p>
          <a:p>
            <a:pPr marL="1231265" lvl="1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1231265" algn="l"/>
              </a:tabLst>
            </a:pPr>
            <a:r>
              <a:rPr lang="en-US" sz="1400" spc="70" dirty="0" smtClean="0">
                <a:solidFill>
                  <a:srgbClr val="212121"/>
                </a:solidFill>
                <a:latin typeface="Tahoma"/>
                <a:cs typeface="Tahoma"/>
              </a:rPr>
              <a:t>Multi</a:t>
            </a:r>
            <a:r>
              <a:rPr lang="en-US" sz="1400" spc="-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spc="70" dirty="0" smtClean="0">
                <a:solidFill>
                  <a:srgbClr val="212121"/>
                </a:solidFill>
                <a:latin typeface="Tahoma"/>
                <a:cs typeface="Tahoma"/>
              </a:rPr>
              <a:t>Cap</a:t>
            </a:r>
            <a:r>
              <a:rPr lang="en-US" sz="1400" spc="-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Funds:</a:t>
            </a:r>
            <a:r>
              <a:rPr lang="en-US" sz="1400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spc="-10" dirty="0" smtClean="0">
                <a:solidFill>
                  <a:srgbClr val="212121"/>
                </a:solidFill>
                <a:latin typeface="Tahoma"/>
                <a:cs typeface="Tahoma"/>
              </a:rPr>
              <a:t>Invest</a:t>
            </a:r>
            <a:r>
              <a:rPr lang="en-US" sz="1400" spc="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across</a:t>
            </a:r>
            <a:r>
              <a:rPr lang="en-US" sz="1400" spc="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spc="50" dirty="0" smtClean="0">
                <a:solidFill>
                  <a:srgbClr val="212121"/>
                </a:solidFill>
                <a:latin typeface="Tahoma"/>
                <a:cs typeface="Tahoma"/>
              </a:rPr>
              <a:t>companies</a:t>
            </a:r>
            <a:r>
              <a:rPr lang="en-US" sz="14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of all market</a:t>
            </a:r>
            <a:r>
              <a:rPr lang="en-US" sz="1400" spc="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spc="-10" dirty="0" smtClean="0">
                <a:solidFill>
                  <a:srgbClr val="212121"/>
                </a:solidFill>
                <a:latin typeface="Tahoma"/>
                <a:cs typeface="Tahoma"/>
              </a:rPr>
              <a:t>capitalizations.</a:t>
            </a:r>
          </a:p>
          <a:p>
            <a:pPr marL="1231265" lvl="1" indent="-189865">
              <a:spcBef>
                <a:spcPts val="480"/>
              </a:spcBef>
              <a:buFontTx/>
              <a:buChar char="•"/>
              <a:tabLst>
                <a:tab pos="1231265" algn="l"/>
              </a:tabLst>
            </a:pP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Sectoral</a:t>
            </a:r>
            <a:r>
              <a:rPr lang="en-US" sz="1400" spc="1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Funds:</a:t>
            </a:r>
            <a:r>
              <a:rPr lang="en-US" sz="1400" spc="2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spc="-10" dirty="0" smtClean="0">
                <a:solidFill>
                  <a:srgbClr val="212121"/>
                </a:solidFill>
                <a:latin typeface="Tahoma"/>
                <a:cs typeface="Tahoma"/>
              </a:rPr>
              <a:t>Invest</a:t>
            </a:r>
            <a:r>
              <a:rPr lang="en-US" sz="1400" spc="1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lang="en-US" sz="1400" spc="1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specific</a:t>
            </a:r>
            <a:r>
              <a:rPr lang="en-US" sz="1400" spc="1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sectors</a:t>
            </a:r>
            <a:r>
              <a:rPr lang="en-US" sz="1400" spc="1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like</a:t>
            </a:r>
            <a:r>
              <a:rPr lang="en-US" sz="1400" spc="1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technology,</a:t>
            </a:r>
            <a:r>
              <a:rPr lang="en-US" sz="1400" spc="1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healthcare.</a:t>
            </a:r>
            <a:endParaRPr lang="en-US" sz="1400" dirty="0" smtClean="0">
              <a:latin typeface="Tahoma"/>
              <a:cs typeface="Tahoma"/>
            </a:endParaRPr>
          </a:p>
          <a:p>
            <a:pPr marL="1231265" lvl="1" indent="-189865">
              <a:spcBef>
                <a:spcPts val="480"/>
              </a:spcBef>
              <a:buFontTx/>
              <a:buChar char="•"/>
              <a:tabLst>
                <a:tab pos="1231265" algn="l"/>
              </a:tabLst>
            </a:pP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Thematic</a:t>
            </a:r>
            <a:r>
              <a:rPr lang="en-US" sz="14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Funds:</a:t>
            </a:r>
            <a:r>
              <a:rPr lang="en-US" sz="1400" spc="10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spc="-10" dirty="0" smtClean="0">
                <a:solidFill>
                  <a:srgbClr val="212121"/>
                </a:solidFill>
                <a:latin typeface="Tahoma"/>
                <a:cs typeface="Tahoma"/>
              </a:rPr>
              <a:t>Invest</a:t>
            </a:r>
            <a:r>
              <a:rPr lang="en-US" sz="14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spc="55" dirty="0" smtClean="0">
                <a:solidFill>
                  <a:srgbClr val="212121"/>
                </a:solidFill>
                <a:latin typeface="Tahoma"/>
                <a:cs typeface="Tahoma"/>
              </a:rPr>
              <a:t>based</a:t>
            </a:r>
            <a:r>
              <a:rPr lang="en-US" sz="14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spc="55" dirty="0" smtClean="0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lang="en-US" sz="14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lang="en-US" sz="14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specific</a:t>
            </a:r>
            <a:r>
              <a:rPr lang="en-US" sz="14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theme,</a:t>
            </a:r>
            <a:r>
              <a:rPr lang="en-US" sz="14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such</a:t>
            </a:r>
            <a:r>
              <a:rPr lang="en-US" sz="14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as</a:t>
            </a:r>
            <a:r>
              <a:rPr lang="en-US" sz="14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400" dirty="0" smtClean="0">
                <a:solidFill>
                  <a:srgbClr val="212121"/>
                </a:solidFill>
                <a:latin typeface="Tahoma"/>
                <a:cs typeface="Tahoma"/>
              </a:rPr>
              <a:t>infrastructure.</a:t>
            </a:r>
            <a:endParaRPr lang="en-US" sz="1400" dirty="0" smtClean="0">
              <a:latin typeface="Tahoma"/>
              <a:cs typeface="Tahoma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86698" y="2760031"/>
            <a:ext cx="6096000" cy="10361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215"/>
              </a:spcBef>
              <a:buChar char="•"/>
              <a:tabLst>
                <a:tab pos="202565" algn="l"/>
              </a:tabLst>
            </a:pPr>
            <a:r>
              <a:rPr lang="en-US" sz="1600" b="1" dirty="0">
                <a:solidFill>
                  <a:srgbClr val="212121"/>
                </a:solidFill>
                <a:latin typeface="Tahoma"/>
                <a:cs typeface="Tahoma"/>
              </a:rPr>
              <a:t>Debt Funds: </a:t>
            </a:r>
            <a:r>
              <a:rPr lang="en-US" sz="1400" spc="-10" dirty="0">
                <a:solidFill>
                  <a:srgbClr val="212121"/>
                </a:solidFill>
                <a:latin typeface="Tahoma"/>
                <a:cs typeface="Tahoma"/>
              </a:rPr>
              <a:t>Primarily invest in fixed-income securities like bonds, government</a:t>
            </a:r>
          </a:p>
          <a:p>
            <a:pPr marL="812165" lvl="1" indent="-189865">
              <a:lnSpc>
                <a:spcPct val="100000"/>
              </a:lnSpc>
              <a:spcBef>
                <a:spcPts val="380"/>
              </a:spcBef>
              <a:buChar char="•"/>
              <a:tabLst>
                <a:tab pos="812165" algn="l"/>
              </a:tabLst>
            </a:pPr>
            <a:r>
              <a:rPr lang="en-US" sz="1400" spc="-10" dirty="0">
                <a:solidFill>
                  <a:srgbClr val="212121"/>
                </a:solidFill>
                <a:latin typeface="Tahoma"/>
                <a:cs typeface="Tahoma"/>
              </a:rPr>
              <a:t>Liquid Funds ,Short Duration Funds, Long Duration Funds, Corporate Bond Funds, Gilt Funds</a:t>
            </a:r>
            <a:endParaRPr lang="en-US" sz="1400" spc="-10" dirty="0">
              <a:solidFill>
                <a:srgbClr val="212121"/>
              </a:solidFill>
              <a:latin typeface="Tahoma"/>
              <a:cs typeface="Tahom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17401" y="3978661"/>
            <a:ext cx="6096000" cy="11900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02565" marR="376555" indent="-190500">
              <a:lnSpc>
                <a:spcPts val="2490"/>
              </a:lnSpc>
              <a:spcBef>
                <a:spcPts val="85"/>
              </a:spcBef>
              <a:buChar char="•"/>
              <a:tabLst>
                <a:tab pos="202565" algn="l"/>
              </a:tabLst>
            </a:pPr>
            <a:r>
              <a:rPr lang="en-US" sz="1600" b="1" dirty="0">
                <a:solidFill>
                  <a:srgbClr val="212121"/>
                </a:solidFill>
                <a:latin typeface="Tahoma"/>
                <a:cs typeface="Tahoma"/>
              </a:rPr>
              <a:t>Hybrid Funds: </a:t>
            </a:r>
            <a:r>
              <a:rPr lang="en-US" sz="1400" spc="-10" dirty="0">
                <a:solidFill>
                  <a:srgbClr val="212121"/>
                </a:solidFill>
                <a:latin typeface="Tahoma"/>
                <a:cs typeface="Tahoma"/>
              </a:rPr>
              <a:t>Invest in a combination of equity and debt instruments</a:t>
            </a:r>
          </a:p>
          <a:p>
            <a:pPr marL="812165" lvl="1" indent="-189865">
              <a:lnSpc>
                <a:spcPct val="100000"/>
              </a:lnSpc>
              <a:spcBef>
                <a:spcPts val="215"/>
              </a:spcBef>
              <a:buChar char="•"/>
              <a:tabLst>
                <a:tab pos="812165" algn="l"/>
              </a:tabLst>
            </a:pPr>
            <a:r>
              <a:rPr lang="en-US" sz="1400" spc="-10" dirty="0">
                <a:solidFill>
                  <a:srgbClr val="212121"/>
                </a:solidFill>
                <a:latin typeface="Tahoma"/>
                <a:cs typeface="Tahoma"/>
              </a:rPr>
              <a:t>Aggressive Hybrid Funds, Conservative Hybrid Funds, Balanced Hybrid Funds</a:t>
            </a:r>
            <a:endParaRPr lang="en-US" sz="1400" spc="-10" dirty="0">
              <a:solidFill>
                <a:srgbClr val="212121"/>
              </a:solidFill>
              <a:latin typeface="Tahoma"/>
              <a:cs typeface="Tahom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86698" y="5232472"/>
            <a:ext cx="6096000" cy="11028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02565" indent="-189865">
              <a:lnSpc>
                <a:spcPct val="100000"/>
              </a:lnSpc>
              <a:spcBef>
                <a:spcPts val="215"/>
              </a:spcBef>
              <a:buChar char="•"/>
              <a:tabLst>
                <a:tab pos="202565" algn="l"/>
              </a:tabLst>
            </a:pPr>
            <a:r>
              <a:rPr lang="en-US" sz="1600" b="1" dirty="0">
                <a:solidFill>
                  <a:srgbClr val="212121"/>
                </a:solidFill>
                <a:latin typeface="Tahoma"/>
                <a:cs typeface="Tahoma"/>
              </a:rPr>
              <a:t>Money Market Funds: </a:t>
            </a:r>
            <a:r>
              <a:rPr lang="en-US" sz="1400" spc="-10" dirty="0">
                <a:solidFill>
                  <a:srgbClr val="212121"/>
                </a:solidFill>
                <a:latin typeface="Tahoma"/>
                <a:cs typeface="Tahoma"/>
              </a:rPr>
              <a:t>Invest in very short-term, low-risk debt instruments.</a:t>
            </a:r>
            <a:r>
              <a:rPr lang="en-US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</a:p>
          <a:p>
            <a:pPr marL="202565" indent="-189865">
              <a:lnSpc>
                <a:spcPct val="100000"/>
              </a:lnSpc>
              <a:spcBef>
                <a:spcPts val="215"/>
              </a:spcBef>
              <a:buChar char="•"/>
              <a:tabLst>
                <a:tab pos="202565" algn="l"/>
              </a:tabLst>
            </a:pPr>
            <a:r>
              <a:rPr lang="en-US" sz="1600" b="1" dirty="0">
                <a:solidFill>
                  <a:srgbClr val="212121"/>
                </a:solidFill>
                <a:latin typeface="Tahoma"/>
                <a:cs typeface="Tahoma"/>
              </a:rPr>
              <a:t>Gold Funds: </a:t>
            </a:r>
            <a:r>
              <a:rPr lang="en-US" sz="1400" spc="-10" dirty="0">
                <a:solidFill>
                  <a:srgbClr val="212121"/>
                </a:solidFill>
                <a:latin typeface="Tahoma"/>
                <a:cs typeface="Tahoma"/>
              </a:rPr>
              <a:t>Invest in gold or gold-related instruments. hedge against inflation.</a:t>
            </a:r>
            <a:endParaRPr lang="en-US" sz="1400" spc="-10" dirty="0">
              <a:solidFill>
                <a:srgbClr val="212121"/>
              </a:solidFill>
              <a:latin typeface="Tahoma"/>
              <a:cs typeface="Tahoma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7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30" y="90152"/>
            <a:ext cx="10264372" cy="36583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237" y="3748480"/>
            <a:ext cx="3856408" cy="296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507642" y="6492875"/>
            <a:ext cx="4114800" cy="365125"/>
          </a:xfrm>
        </p:spPr>
        <p:txBody>
          <a:bodyPr/>
          <a:lstStyle/>
          <a:p>
            <a:r>
              <a:rPr lang="en-IN" dirty="0" smtClean="0"/>
              <a:t>MOHAN SUNDARAM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67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1233" y="278662"/>
            <a:ext cx="442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55" dirty="0" smtClean="0"/>
              <a:t>Mutual</a:t>
            </a:r>
            <a:r>
              <a:rPr lang="en-US" sz="2000" b="1" spc="-80" dirty="0" smtClean="0"/>
              <a:t> </a:t>
            </a:r>
            <a:r>
              <a:rPr lang="en-US" sz="2000" b="1" dirty="0" smtClean="0"/>
              <a:t>Fund</a:t>
            </a:r>
            <a:r>
              <a:rPr lang="en-US" sz="2000" b="1" spc="-80" dirty="0" smtClean="0"/>
              <a:t> </a:t>
            </a:r>
            <a:r>
              <a:rPr lang="en-US" sz="2000" b="1" dirty="0" smtClean="0"/>
              <a:t>Direct</a:t>
            </a:r>
            <a:r>
              <a:rPr lang="en-US" sz="2000" b="1" spc="-75" dirty="0" smtClean="0"/>
              <a:t> </a:t>
            </a:r>
            <a:r>
              <a:rPr lang="en-US" sz="2000" b="1" spc="-40" dirty="0" smtClean="0"/>
              <a:t>vs.</a:t>
            </a:r>
            <a:r>
              <a:rPr lang="en-US" sz="2000" b="1" spc="-85" dirty="0" smtClean="0"/>
              <a:t> </a:t>
            </a:r>
            <a:r>
              <a:rPr lang="en-US" sz="2000" b="1" dirty="0" smtClean="0"/>
              <a:t>Regular</a:t>
            </a:r>
            <a:r>
              <a:rPr lang="en-US" sz="2000" b="1" spc="-75" dirty="0" smtClean="0"/>
              <a:t> </a:t>
            </a:r>
            <a:r>
              <a:rPr lang="en-US" sz="2000" b="1" spc="-10" dirty="0" smtClean="0"/>
              <a:t>Schemes</a:t>
            </a:r>
            <a:endParaRPr lang="en-IN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83335" y="965128"/>
            <a:ext cx="11487955" cy="2328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25400"/>
              </a:lnSpc>
              <a:spcBef>
                <a:spcPts val="100"/>
              </a:spcBef>
            </a:pPr>
            <a:r>
              <a:rPr lang="en-US" sz="1600" b="1" dirty="0" smtClean="0">
                <a:solidFill>
                  <a:srgbClr val="00B050"/>
                </a:solidFill>
                <a:latin typeface="Tahoma"/>
                <a:cs typeface="Tahoma"/>
              </a:rPr>
              <a:t>Direct</a:t>
            </a:r>
            <a:r>
              <a:rPr lang="en-US" sz="1600" b="1" spc="80" dirty="0" smtClean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Tahoma"/>
                <a:cs typeface="Tahoma"/>
              </a:rPr>
              <a:t>schemes</a:t>
            </a:r>
            <a:r>
              <a:rPr lang="en-US" sz="1600" b="1" spc="85" dirty="0" smtClean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are</a:t>
            </a:r>
            <a:r>
              <a:rPr lang="en-US" sz="1600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mutual</a:t>
            </a:r>
            <a:r>
              <a:rPr lang="en-US" sz="16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fund</a:t>
            </a:r>
            <a:r>
              <a:rPr lang="en-US" sz="1600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plans</a:t>
            </a:r>
            <a:r>
              <a:rPr lang="en-US" sz="16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55" dirty="0" smtClean="0">
                <a:solidFill>
                  <a:srgbClr val="212121"/>
                </a:solidFill>
                <a:latin typeface="Tahoma"/>
                <a:cs typeface="Tahoma"/>
              </a:rPr>
              <a:t>where</a:t>
            </a:r>
            <a:r>
              <a:rPr lang="en-US" sz="1600" spc="8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investors</a:t>
            </a:r>
            <a:r>
              <a:rPr lang="en-US" sz="1600" spc="9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invest</a:t>
            </a:r>
            <a:r>
              <a:rPr lang="en-US" sz="1600" spc="8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directly</a:t>
            </a:r>
            <a:r>
              <a:rPr lang="en-US" sz="16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with</a:t>
            </a:r>
            <a:r>
              <a:rPr lang="en-US" sz="1600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lang="en-US" sz="1600" spc="8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-10" dirty="0" smtClean="0">
                <a:solidFill>
                  <a:srgbClr val="212121"/>
                </a:solidFill>
                <a:latin typeface="Tahoma"/>
                <a:cs typeface="Tahoma"/>
              </a:rPr>
              <a:t>Asset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Management</a:t>
            </a:r>
            <a:r>
              <a:rPr lang="en-US" sz="1600" spc="1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60" dirty="0" smtClean="0">
                <a:solidFill>
                  <a:srgbClr val="212121"/>
                </a:solidFill>
                <a:latin typeface="Tahoma"/>
                <a:cs typeface="Tahoma"/>
              </a:rPr>
              <a:t>Company</a:t>
            </a:r>
            <a:r>
              <a:rPr lang="en-US" sz="1600" spc="1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(AMC),</a:t>
            </a:r>
            <a:r>
              <a:rPr lang="en-US" sz="1600" spc="1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bypassing</a:t>
            </a:r>
            <a:r>
              <a:rPr lang="en-US" sz="1600" spc="1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any</a:t>
            </a:r>
            <a:r>
              <a:rPr lang="en-US" sz="1600" spc="1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intermediaries</a:t>
            </a:r>
            <a:r>
              <a:rPr lang="en-US" sz="1600" spc="1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like</a:t>
            </a:r>
            <a:r>
              <a:rPr lang="en-US" sz="1600" spc="1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distributors</a:t>
            </a:r>
            <a:r>
              <a:rPr lang="en-US" sz="1600" spc="1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lang="en-US" sz="1600" spc="1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-10" dirty="0" smtClean="0">
                <a:solidFill>
                  <a:srgbClr val="212121"/>
                </a:solidFill>
                <a:latin typeface="Tahoma"/>
                <a:cs typeface="Tahoma"/>
              </a:rPr>
              <a:t>brokers.</a:t>
            </a:r>
            <a:endParaRPr lang="en-US" sz="1600" dirty="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en-US" sz="160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1600" dirty="0">
                <a:solidFill>
                  <a:srgbClr val="212121"/>
                </a:solidFill>
                <a:latin typeface="Tahoma"/>
                <a:cs typeface="Tahoma"/>
              </a:rPr>
              <a:t>Key Characteristics of Direct Schemes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:</a:t>
            </a:r>
          </a:p>
          <a:p>
            <a:pPr marL="12700">
              <a:lnSpc>
                <a:spcPct val="100000"/>
              </a:lnSpc>
            </a:pPr>
            <a:endParaRPr lang="en-US" sz="1600" dirty="0">
              <a:solidFill>
                <a:srgbClr val="212121"/>
              </a:solidFill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60" dirty="0">
                <a:solidFill>
                  <a:srgbClr val="212121"/>
                </a:solidFill>
                <a:latin typeface="Tahoma"/>
                <a:cs typeface="Tahoma"/>
              </a:rPr>
              <a:t>Lower Expense Ratio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60" dirty="0">
                <a:solidFill>
                  <a:srgbClr val="212121"/>
                </a:solidFill>
                <a:latin typeface="Tahoma"/>
                <a:cs typeface="Tahoma"/>
              </a:rPr>
              <a:t>Direct Interaction with AMC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60" dirty="0">
                <a:solidFill>
                  <a:srgbClr val="212121"/>
                </a:solidFill>
                <a:latin typeface="Tahoma"/>
                <a:cs typeface="Tahoma"/>
              </a:rPr>
              <a:t>Online Direct Platforms Access</a:t>
            </a:r>
            <a:r>
              <a:rPr lang="en-US" spc="60" dirty="0" smtClean="0">
                <a:solidFill>
                  <a:srgbClr val="212121"/>
                </a:solidFill>
                <a:latin typeface="Tahoma"/>
                <a:cs typeface="Tahoma"/>
              </a:rPr>
              <a:t>.</a:t>
            </a:r>
            <a:endParaRPr lang="en-US" spc="60" dirty="0">
              <a:solidFill>
                <a:srgbClr val="212121"/>
              </a:solidFill>
              <a:latin typeface="Tahoma"/>
              <a:cs typeface="Tahoma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3429000" y="3252688"/>
            <a:ext cx="2433955" cy="1282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4695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Roboto"/>
                <a:cs typeface="Roboto"/>
              </a:rPr>
              <a:t>Direct Schemes</a:t>
            </a:r>
            <a:endParaRPr sz="2000" dirty="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520"/>
              </a:spcBef>
            </a:pP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Lower</a:t>
            </a:r>
            <a:r>
              <a:rPr sz="15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costs,</a:t>
            </a:r>
            <a:r>
              <a:rPr sz="15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suitable 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informed investors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8504555" y="3252688"/>
            <a:ext cx="1783257" cy="151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 marR="5080" indent="172085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Roboto"/>
                <a:cs typeface="Roboto"/>
              </a:rPr>
              <a:t>Regular Schemes</a:t>
            </a:r>
            <a:endParaRPr sz="2000" dirty="0">
              <a:latin typeface="Roboto"/>
              <a:cs typeface="Roboto"/>
            </a:endParaRPr>
          </a:p>
          <a:p>
            <a:pPr marL="167640" marR="6350" indent="-155575" algn="r">
              <a:lnSpc>
                <a:spcPct val="100000"/>
              </a:lnSpc>
              <a:spcBef>
                <a:spcPts val="1520"/>
              </a:spcBef>
            </a:pP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Higher</a:t>
            </a:r>
            <a:r>
              <a:rPr sz="15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costs, suitable</a:t>
            </a:r>
            <a:r>
              <a:rPr sz="15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beginners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3335" y="3580327"/>
            <a:ext cx="11629623" cy="2593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48260">
              <a:lnSpc>
                <a:spcPct val="125400"/>
              </a:lnSpc>
              <a:spcBef>
                <a:spcPts val="100"/>
              </a:spcBef>
            </a:pPr>
            <a:r>
              <a:rPr lang="en-US" sz="1600" b="1" dirty="0">
                <a:solidFill>
                  <a:srgbClr val="C00000"/>
                </a:solidFill>
                <a:latin typeface="Tahoma"/>
                <a:cs typeface="Tahoma"/>
              </a:rPr>
              <a:t>Regular schemes </a:t>
            </a:r>
            <a:r>
              <a:rPr lang="en-US" sz="1600" dirty="0">
                <a:solidFill>
                  <a:srgbClr val="212121"/>
                </a:solidFill>
                <a:latin typeface="Tahoma"/>
                <a:cs typeface="Tahoma"/>
              </a:rPr>
              <a:t>are mutual fund plans where investments are made through intermediaries such as distributors, brokers, or financial advisors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.</a:t>
            </a:r>
          </a:p>
          <a:p>
            <a:pPr marL="12700" marR="48260">
              <a:lnSpc>
                <a:spcPct val="125400"/>
              </a:lnSpc>
              <a:spcBef>
                <a:spcPts val="100"/>
              </a:spcBef>
            </a:pPr>
            <a:endParaRPr lang="en-US" sz="1600" dirty="0">
              <a:solidFill>
                <a:srgbClr val="21212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1600" dirty="0">
                <a:solidFill>
                  <a:srgbClr val="212121"/>
                </a:solidFill>
                <a:latin typeface="Tahoma"/>
                <a:cs typeface="Tahoma"/>
              </a:rPr>
              <a:t>Key Characteristics of Regular Schemes: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Tahoma"/>
              <a:cs typeface="Tahoma"/>
            </a:endParaRPr>
          </a:p>
          <a:p>
            <a:pPr marL="622300" marR="5080" indent="-190500">
              <a:lnSpc>
                <a:spcPct val="127600"/>
              </a:lnSpc>
              <a:buChar char="•"/>
              <a:tabLst>
                <a:tab pos="622300" algn="l"/>
              </a:tabLst>
            </a:pPr>
            <a:r>
              <a:rPr lang="en-US" spc="60" dirty="0" smtClean="0">
                <a:solidFill>
                  <a:srgbClr val="212121"/>
                </a:solidFill>
                <a:latin typeface="Tahoma"/>
                <a:cs typeface="Tahoma"/>
              </a:rPr>
              <a:t>Higher</a:t>
            </a:r>
            <a:r>
              <a:rPr lang="en-US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dirty="0" smtClean="0">
                <a:solidFill>
                  <a:srgbClr val="212121"/>
                </a:solidFill>
                <a:latin typeface="Tahoma"/>
                <a:cs typeface="Tahoma"/>
              </a:rPr>
              <a:t>Expense</a:t>
            </a:r>
            <a:r>
              <a:rPr lang="en-US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dirty="0" smtClean="0">
                <a:solidFill>
                  <a:srgbClr val="212121"/>
                </a:solidFill>
                <a:latin typeface="Tahoma"/>
                <a:cs typeface="Tahoma"/>
              </a:rPr>
              <a:t>Ratio</a:t>
            </a:r>
            <a:endParaRPr lang="en-US" dirty="0" smtClean="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80"/>
              </a:spcBef>
              <a:buChar char="•"/>
              <a:tabLst>
                <a:tab pos="621665" algn="l"/>
              </a:tabLst>
            </a:pPr>
            <a:r>
              <a:rPr lang="en-US" dirty="0" smtClean="0">
                <a:solidFill>
                  <a:srgbClr val="212121"/>
                </a:solidFill>
                <a:latin typeface="Tahoma"/>
                <a:cs typeface="Tahoma"/>
              </a:rPr>
              <a:t>Intermediary</a:t>
            </a:r>
            <a:r>
              <a:rPr lang="en-US" spc="1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dirty="0" smtClean="0">
                <a:solidFill>
                  <a:srgbClr val="212121"/>
                </a:solidFill>
                <a:latin typeface="Tahoma"/>
                <a:cs typeface="Tahoma"/>
              </a:rPr>
              <a:t>Assistance</a:t>
            </a:r>
          </a:p>
          <a:p>
            <a:pPr marL="621665" indent="-189865">
              <a:lnSpc>
                <a:spcPct val="100000"/>
              </a:lnSpc>
              <a:spcBef>
                <a:spcPts val="380"/>
              </a:spcBef>
              <a:buChar char="•"/>
              <a:tabLst>
                <a:tab pos="621665" algn="l"/>
              </a:tabLst>
            </a:pPr>
            <a:r>
              <a:rPr lang="en-IN" dirty="0" smtClean="0">
                <a:solidFill>
                  <a:srgbClr val="212121"/>
                </a:solidFill>
                <a:latin typeface="Tahoma"/>
                <a:cs typeface="Tahoma"/>
              </a:rPr>
              <a:t>Su</a:t>
            </a:r>
            <a:r>
              <a:rPr lang="en-IN" dirty="0">
                <a:solidFill>
                  <a:srgbClr val="212121"/>
                </a:solidFill>
                <a:latin typeface="Tahoma"/>
                <a:cs typeface="Tahoma"/>
              </a:rPr>
              <a:t>itable for without experience Investors</a:t>
            </a:r>
            <a:endParaRPr lang="en-US" dirty="0">
              <a:solidFill>
                <a:srgbClr val="212121"/>
              </a:solidFill>
              <a:latin typeface="Tahoma"/>
              <a:cs typeface="Tahom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00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382299" y="1327192"/>
            <a:ext cx="8216615" cy="6926770"/>
            <a:chOff x="1628113" y="1556275"/>
            <a:chExt cx="9617103" cy="8138955"/>
          </a:xfrm>
        </p:grpSpPr>
        <p:sp>
          <p:nvSpPr>
            <p:cNvPr id="5" name="object 5"/>
            <p:cNvSpPr/>
            <p:nvPr/>
          </p:nvSpPr>
          <p:spPr>
            <a:xfrm>
              <a:off x="1628113" y="2202230"/>
              <a:ext cx="9058910" cy="7493000"/>
            </a:xfrm>
            <a:custGeom>
              <a:avLst/>
              <a:gdLst/>
              <a:ahLst/>
              <a:cxnLst/>
              <a:rect l="l" t="t" r="r" b="b"/>
              <a:pathLst>
                <a:path w="9058910" h="7493000">
                  <a:moveTo>
                    <a:pt x="9058320" y="7492684"/>
                  </a:moveTo>
                  <a:lnTo>
                    <a:pt x="0" y="7492684"/>
                  </a:lnTo>
                  <a:lnTo>
                    <a:pt x="0" y="0"/>
                  </a:lnTo>
                  <a:lnTo>
                    <a:pt x="9058320" y="0"/>
                  </a:lnTo>
                  <a:lnTo>
                    <a:pt x="9058320" y="74926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6" name="object 6"/>
            <p:cNvSpPr/>
            <p:nvPr/>
          </p:nvSpPr>
          <p:spPr>
            <a:xfrm>
              <a:off x="3080990" y="1556275"/>
              <a:ext cx="2125345" cy="671195"/>
            </a:xfrm>
            <a:custGeom>
              <a:avLst/>
              <a:gdLst/>
              <a:ahLst/>
              <a:cxnLst/>
              <a:rect l="l" t="t" r="r" b="b"/>
              <a:pathLst>
                <a:path w="2125345" h="671194">
                  <a:moveTo>
                    <a:pt x="335493" y="670986"/>
                  </a:moveTo>
                  <a:lnTo>
                    <a:pt x="0" y="335493"/>
                  </a:lnTo>
                  <a:lnTo>
                    <a:pt x="335493" y="0"/>
                  </a:lnTo>
                  <a:lnTo>
                    <a:pt x="335493" y="111831"/>
                  </a:lnTo>
                  <a:lnTo>
                    <a:pt x="2124791" y="111831"/>
                  </a:lnTo>
                  <a:lnTo>
                    <a:pt x="2124791" y="559155"/>
                  </a:lnTo>
                  <a:lnTo>
                    <a:pt x="335493" y="559155"/>
                  </a:lnTo>
                  <a:lnTo>
                    <a:pt x="335493" y="670986"/>
                  </a:lnTo>
                  <a:close/>
                </a:path>
              </a:pathLst>
            </a:custGeom>
            <a:solidFill>
              <a:srgbClr val="3BC583"/>
            </a:solidFill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7" name="object 7"/>
            <p:cNvSpPr/>
            <p:nvPr/>
          </p:nvSpPr>
          <p:spPr>
            <a:xfrm>
              <a:off x="9119871" y="1556275"/>
              <a:ext cx="2125345" cy="671195"/>
            </a:xfrm>
            <a:custGeom>
              <a:avLst/>
              <a:gdLst/>
              <a:ahLst/>
              <a:cxnLst/>
              <a:rect l="l" t="t" r="r" b="b"/>
              <a:pathLst>
                <a:path w="2125345" h="671194">
                  <a:moveTo>
                    <a:pt x="1789297" y="670986"/>
                  </a:moveTo>
                  <a:lnTo>
                    <a:pt x="1789297" y="559155"/>
                  </a:lnTo>
                  <a:lnTo>
                    <a:pt x="0" y="559155"/>
                  </a:lnTo>
                  <a:lnTo>
                    <a:pt x="0" y="111831"/>
                  </a:lnTo>
                  <a:lnTo>
                    <a:pt x="1789297" y="111831"/>
                  </a:lnTo>
                  <a:lnTo>
                    <a:pt x="1789297" y="0"/>
                  </a:lnTo>
                  <a:lnTo>
                    <a:pt x="2124791" y="335493"/>
                  </a:lnTo>
                  <a:lnTo>
                    <a:pt x="1789297" y="670986"/>
                  </a:lnTo>
                  <a:close/>
                </a:path>
              </a:pathLst>
            </a:custGeom>
            <a:solidFill>
              <a:srgbClr val="4D87E6"/>
            </a:solidFill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8" name="object 8"/>
            <p:cNvSpPr/>
            <p:nvPr/>
          </p:nvSpPr>
          <p:spPr>
            <a:xfrm>
              <a:off x="4870288" y="2786409"/>
              <a:ext cx="671195" cy="671195"/>
            </a:xfrm>
            <a:custGeom>
              <a:avLst/>
              <a:gdLst/>
              <a:ahLst/>
              <a:cxnLst/>
              <a:rect l="l" t="t" r="r" b="b"/>
              <a:pathLst>
                <a:path w="671195" h="671195">
                  <a:moveTo>
                    <a:pt x="335493" y="670986"/>
                  </a:moveTo>
                  <a:lnTo>
                    <a:pt x="285917" y="667349"/>
                  </a:lnTo>
                  <a:lnTo>
                    <a:pt x="238599" y="656782"/>
                  </a:lnTo>
                  <a:lnTo>
                    <a:pt x="194058" y="639804"/>
                  </a:lnTo>
                  <a:lnTo>
                    <a:pt x="152814" y="616936"/>
                  </a:lnTo>
                  <a:lnTo>
                    <a:pt x="115386" y="588695"/>
                  </a:lnTo>
                  <a:lnTo>
                    <a:pt x="82291" y="555600"/>
                  </a:lnTo>
                  <a:lnTo>
                    <a:pt x="54050" y="518171"/>
                  </a:lnTo>
                  <a:lnTo>
                    <a:pt x="31181" y="476927"/>
                  </a:lnTo>
                  <a:lnTo>
                    <a:pt x="14204" y="432387"/>
                  </a:lnTo>
                  <a:lnTo>
                    <a:pt x="3637" y="385069"/>
                  </a:lnTo>
                  <a:lnTo>
                    <a:pt x="0" y="335493"/>
                  </a:lnTo>
                  <a:lnTo>
                    <a:pt x="3637" y="285917"/>
                  </a:lnTo>
                  <a:lnTo>
                    <a:pt x="14204" y="238599"/>
                  </a:lnTo>
                  <a:lnTo>
                    <a:pt x="31181" y="194058"/>
                  </a:lnTo>
                  <a:lnTo>
                    <a:pt x="54050" y="152814"/>
                  </a:lnTo>
                  <a:lnTo>
                    <a:pt x="82291" y="115386"/>
                  </a:lnTo>
                  <a:lnTo>
                    <a:pt x="115386" y="82291"/>
                  </a:lnTo>
                  <a:lnTo>
                    <a:pt x="152814" y="54050"/>
                  </a:lnTo>
                  <a:lnTo>
                    <a:pt x="194058" y="31181"/>
                  </a:lnTo>
                  <a:lnTo>
                    <a:pt x="238599" y="14204"/>
                  </a:lnTo>
                  <a:lnTo>
                    <a:pt x="285917" y="3637"/>
                  </a:lnTo>
                  <a:lnTo>
                    <a:pt x="335493" y="0"/>
                  </a:lnTo>
                  <a:lnTo>
                    <a:pt x="385069" y="3637"/>
                  </a:lnTo>
                  <a:lnTo>
                    <a:pt x="432387" y="14204"/>
                  </a:lnTo>
                  <a:lnTo>
                    <a:pt x="476927" y="31181"/>
                  </a:lnTo>
                  <a:lnTo>
                    <a:pt x="518171" y="54050"/>
                  </a:lnTo>
                  <a:lnTo>
                    <a:pt x="555600" y="82291"/>
                  </a:lnTo>
                  <a:lnTo>
                    <a:pt x="588695" y="115386"/>
                  </a:lnTo>
                  <a:lnTo>
                    <a:pt x="616936" y="152814"/>
                  </a:lnTo>
                  <a:lnTo>
                    <a:pt x="639804" y="194058"/>
                  </a:lnTo>
                  <a:lnTo>
                    <a:pt x="656782" y="238599"/>
                  </a:lnTo>
                  <a:lnTo>
                    <a:pt x="667349" y="285917"/>
                  </a:lnTo>
                  <a:lnTo>
                    <a:pt x="670986" y="335493"/>
                  </a:lnTo>
                  <a:lnTo>
                    <a:pt x="667349" y="385069"/>
                  </a:lnTo>
                  <a:lnTo>
                    <a:pt x="656782" y="432387"/>
                  </a:lnTo>
                  <a:lnTo>
                    <a:pt x="639804" y="476927"/>
                  </a:lnTo>
                  <a:lnTo>
                    <a:pt x="616936" y="518171"/>
                  </a:lnTo>
                  <a:lnTo>
                    <a:pt x="588695" y="555600"/>
                  </a:lnTo>
                  <a:lnTo>
                    <a:pt x="555600" y="588695"/>
                  </a:lnTo>
                  <a:lnTo>
                    <a:pt x="518171" y="616936"/>
                  </a:lnTo>
                  <a:lnTo>
                    <a:pt x="476927" y="639804"/>
                  </a:lnTo>
                  <a:lnTo>
                    <a:pt x="432387" y="656782"/>
                  </a:lnTo>
                  <a:lnTo>
                    <a:pt x="385069" y="667349"/>
                  </a:lnTo>
                  <a:lnTo>
                    <a:pt x="335493" y="670986"/>
                  </a:lnTo>
                  <a:close/>
                </a:path>
              </a:pathLst>
            </a:custGeom>
            <a:solidFill>
              <a:srgbClr val="3BC583"/>
            </a:solidFill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9" name="object 9"/>
            <p:cNvSpPr/>
            <p:nvPr/>
          </p:nvSpPr>
          <p:spPr>
            <a:xfrm>
              <a:off x="8784377" y="2786409"/>
              <a:ext cx="671195" cy="671195"/>
            </a:xfrm>
            <a:custGeom>
              <a:avLst/>
              <a:gdLst/>
              <a:ahLst/>
              <a:cxnLst/>
              <a:rect l="l" t="t" r="r" b="b"/>
              <a:pathLst>
                <a:path w="671195" h="671195">
                  <a:moveTo>
                    <a:pt x="335493" y="670986"/>
                  </a:moveTo>
                  <a:lnTo>
                    <a:pt x="285917" y="667349"/>
                  </a:lnTo>
                  <a:lnTo>
                    <a:pt x="238599" y="656782"/>
                  </a:lnTo>
                  <a:lnTo>
                    <a:pt x="194058" y="639804"/>
                  </a:lnTo>
                  <a:lnTo>
                    <a:pt x="152814" y="616936"/>
                  </a:lnTo>
                  <a:lnTo>
                    <a:pt x="115386" y="588695"/>
                  </a:lnTo>
                  <a:lnTo>
                    <a:pt x="82291" y="555600"/>
                  </a:lnTo>
                  <a:lnTo>
                    <a:pt x="54050" y="518171"/>
                  </a:lnTo>
                  <a:lnTo>
                    <a:pt x="31181" y="476927"/>
                  </a:lnTo>
                  <a:lnTo>
                    <a:pt x="14204" y="432387"/>
                  </a:lnTo>
                  <a:lnTo>
                    <a:pt x="3637" y="385069"/>
                  </a:lnTo>
                  <a:lnTo>
                    <a:pt x="0" y="335493"/>
                  </a:lnTo>
                  <a:lnTo>
                    <a:pt x="3637" y="285917"/>
                  </a:lnTo>
                  <a:lnTo>
                    <a:pt x="14204" y="238599"/>
                  </a:lnTo>
                  <a:lnTo>
                    <a:pt x="31181" y="194058"/>
                  </a:lnTo>
                  <a:lnTo>
                    <a:pt x="54050" y="152814"/>
                  </a:lnTo>
                  <a:lnTo>
                    <a:pt x="82291" y="115386"/>
                  </a:lnTo>
                  <a:lnTo>
                    <a:pt x="115386" y="82291"/>
                  </a:lnTo>
                  <a:lnTo>
                    <a:pt x="152814" y="54050"/>
                  </a:lnTo>
                  <a:lnTo>
                    <a:pt x="194058" y="31181"/>
                  </a:lnTo>
                  <a:lnTo>
                    <a:pt x="238599" y="14204"/>
                  </a:lnTo>
                  <a:lnTo>
                    <a:pt x="285917" y="3637"/>
                  </a:lnTo>
                  <a:lnTo>
                    <a:pt x="335493" y="0"/>
                  </a:lnTo>
                  <a:lnTo>
                    <a:pt x="385069" y="3637"/>
                  </a:lnTo>
                  <a:lnTo>
                    <a:pt x="432387" y="14204"/>
                  </a:lnTo>
                  <a:lnTo>
                    <a:pt x="476927" y="31181"/>
                  </a:lnTo>
                  <a:lnTo>
                    <a:pt x="518171" y="54050"/>
                  </a:lnTo>
                  <a:lnTo>
                    <a:pt x="555600" y="82291"/>
                  </a:lnTo>
                  <a:lnTo>
                    <a:pt x="588695" y="115386"/>
                  </a:lnTo>
                  <a:lnTo>
                    <a:pt x="616936" y="152814"/>
                  </a:lnTo>
                  <a:lnTo>
                    <a:pt x="639804" y="194058"/>
                  </a:lnTo>
                  <a:lnTo>
                    <a:pt x="656782" y="238599"/>
                  </a:lnTo>
                  <a:lnTo>
                    <a:pt x="667349" y="285917"/>
                  </a:lnTo>
                  <a:lnTo>
                    <a:pt x="670986" y="335493"/>
                  </a:lnTo>
                  <a:lnTo>
                    <a:pt x="667349" y="385069"/>
                  </a:lnTo>
                  <a:lnTo>
                    <a:pt x="656782" y="432387"/>
                  </a:lnTo>
                  <a:lnTo>
                    <a:pt x="639804" y="476927"/>
                  </a:lnTo>
                  <a:lnTo>
                    <a:pt x="616936" y="518171"/>
                  </a:lnTo>
                  <a:lnTo>
                    <a:pt x="588695" y="555600"/>
                  </a:lnTo>
                  <a:lnTo>
                    <a:pt x="555600" y="588695"/>
                  </a:lnTo>
                  <a:lnTo>
                    <a:pt x="518171" y="616936"/>
                  </a:lnTo>
                  <a:lnTo>
                    <a:pt x="476927" y="639804"/>
                  </a:lnTo>
                  <a:lnTo>
                    <a:pt x="432387" y="656782"/>
                  </a:lnTo>
                  <a:lnTo>
                    <a:pt x="385069" y="667349"/>
                  </a:lnTo>
                  <a:lnTo>
                    <a:pt x="335493" y="670986"/>
                  </a:lnTo>
                  <a:close/>
                </a:path>
              </a:pathLst>
            </a:custGeom>
            <a:solidFill>
              <a:srgbClr val="4D87E6"/>
            </a:solidFill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10" name="object 10"/>
            <p:cNvSpPr/>
            <p:nvPr/>
          </p:nvSpPr>
          <p:spPr>
            <a:xfrm>
              <a:off x="4870288" y="4240213"/>
              <a:ext cx="671195" cy="671195"/>
            </a:xfrm>
            <a:custGeom>
              <a:avLst/>
              <a:gdLst/>
              <a:ahLst/>
              <a:cxnLst/>
              <a:rect l="l" t="t" r="r" b="b"/>
              <a:pathLst>
                <a:path w="671195" h="671195">
                  <a:moveTo>
                    <a:pt x="335493" y="670986"/>
                  </a:moveTo>
                  <a:lnTo>
                    <a:pt x="285917" y="667349"/>
                  </a:lnTo>
                  <a:lnTo>
                    <a:pt x="238599" y="656782"/>
                  </a:lnTo>
                  <a:lnTo>
                    <a:pt x="194058" y="639804"/>
                  </a:lnTo>
                  <a:lnTo>
                    <a:pt x="152814" y="616936"/>
                  </a:lnTo>
                  <a:lnTo>
                    <a:pt x="115386" y="588695"/>
                  </a:lnTo>
                  <a:lnTo>
                    <a:pt x="82291" y="555600"/>
                  </a:lnTo>
                  <a:lnTo>
                    <a:pt x="54050" y="518171"/>
                  </a:lnTo>
                  <a:lnTo>
                    <a:pt x="31181" y="476927"/>
                  </a:lnTo>
                  <a:lnTo>
                    <a:pt x="14204" y="432387"/>
                  </a:lnTo>
                  <a:lnTo>
                    <a:pt x="3637" y="385069"/>
                  </a:lnTo>
                  <a:lnTo>
                    <a:pt x="0" y="335493"/>
                  </a:lnTo>
                  <a:lnTo>
                    <a:pt x="3637" y="285917"/>
                  </a:lnTo>
                  <a:lnTo>
                    <a:pt x="14204" y="238599"/>
                  </a:lnTo>
                  <a:lnTo>
                    <a:pt x="31181" y="194058"/>
                  </a:lnTo>
                  <a:lnTo>
                    <a:pt x="54050" y="152814"/>
                  </a:lnTo>
                  <a:lnTo>
                    <a:pt x="82291" y="115386"/>
                  </a:lnTo>
                  <a:lnTo>
                    <a:pt x="115386" y="82291"/>
                  </a:lnTo>
                  <a:lnTo>
                    <a:pt x="152814" y="54050"/>
                  </a:lnTo>
                  <a:lnTo>
                    <a:pt x="194058" y="31181"/>
                  </a:lnTo>
                  <a:lnTo>
                    <a:pt x="238599" y="14204"/>
                  </a:lnTo>
                  <a:lnTo>
                    <a:pt x="285917" y="3637"/>
                  </a:lnTo>
                  <a:lnTo>
                    <a:pt x="335493" y="0"/>
                  </a:lnTo>
                  <a:lnTo>
                    <a:pt x="385069" y="3637"/>
                  </a:lnTo>
                  <a:lnTo>
                    <a:pt x="432387" y="14204"/>
                  </a:lnTo>
                  <a:lnTo>
                    <a:pt x="476927" y="31181"/>
                  </a:lnTo>
                  <a:lnTo>
                    <a:pt x="518171" y="54050"/>
                  </a:lnTo>
                  <a:lnTo>
                    <a:pt x="555600" y="82291"/>
                  </a:lnTo>
                  <a:lnTo>
                    <a:pt x="588695" y="115386"/>
                  </a:lnTo>
                  <a:lnTo>
                    <a:pt x="616936" y="152814"/>
                  </a:lnTo>
                  <a:lnTo>
                    <a:pt x="639804" y="194058"/>
                  </a:lnTo>
                  <a:lnTo>
                    <a:pt x="656782" y="238599"/>
                  </a:lnTo>
                  <a:lnTo>
                    <a:pt x="667349" y="285917"/>
                  </a:lnTo>
                  <a:lnTo>
                    <a:pt x="670986" y="335493"/>
                  </a:lnTo>
                  <a:lnTo>
                    <a:pt x="667349" y="385069"/>
                  </a:lnTo>
                  <a:lnTo>
                    <a:pt x="656782" y="432387"/>
                  </a:lnTo>
                  <a:lnTo>
                    <a:pt x="639804" y="476927"/>
                  </a:lnTo>
                  <a:lnTo>
                    <a:pt x="616936" y="518171"/>
                  </a:lnTo>
                  <a:lnTo>
                    <a:pt x="588695" y="555600"/>
                  </a:lnTo>
                  <a:lnTo>
                    <a:pt x="555600" y="588695"/>
                  </a:lnTo>
                  <a:lnTo>
                    <a:pt x="518171" y="616936"/>
                  </a:lnTo>
                  <a:lnTo>
                    <a:pt x="476927" y="639804"/>
                  </a:lnTo>
                  <a:lnTo>
                    <a:pt x="432387" y="656782"/>
                  </a:lnTo>
                  <a:lnTo>
                    <a:pt x="385069" y="667349"/>
                  </a:lnTo>
                  <a:lnTo>
                    <a:pt x="335493" y="670986"/>
                  </a:lnTo>
                  <a:close/>
                </a:path>
              </a:pathLst>
            </a:custGeom>
            <a:solidFill>
              <a:srgbClr val="3BC583"/>
            </a:solidFill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4377" y="4240213"/>
              <a:ext cx="671195" cy="671195"/>
            </a:xfrm>
            <a:custGeom>
              <a:avLst/>
              <a:gdLst/>
              <a:ahLst/>
              <a:cxnLst/>
              <a:rect l="l" t="t" r="r" b="b"/>
              <a:pathLst>
                <a:path w="671195" h="671195">
                  <a:moveTo>
                    <a:pt x="335493" y="670986"/>
                  </a:moveTo>
                  <a:lnTo>
                    <a:pt x="285917" y="667349"/>
                  </a:lnTo>
                  <a:lnTo>
                    <a:pt x="238599" y="656782"/>
                  </a:lnTo>
                  <a:lnTo>
                    <a:pt x="194058" y="639804"/>
                  </a:lnTo>
                  <a:lnTo>
                    <a:pt x="152814" y="616936"/>
                  </a:lnTo>
                  <a:lnTo>
                    <a:pt x="115386" y="588695"/>
                  </a:lnTo>
                  <a:lnTo>
                    <a:pt x="82291" y="555600"/>
                  </a:lnTo>
                  <a:lnTo>
                    <a:pt x="54050" y="518171"/>
                  </a:lnTo>
                  <a:lnTo>
                    <a:pt x="31181" y="476927"/>
                  </a:lnTo>
                  <a:lnTo>
                    <a:pt x="14204" y="432387"/>
                  </a:lnTo>
                  <a:lnTo>
                    <a:pt x="3637" y="385069"/>
                  </a:lnTo>
                  <a:lnTo>
                    <a:pt x="0" y="335493"/>
                  </a:lnTo>
                  <a:lnTo>
                    <a:pt x="3637" y="285917"/>
                  </a:lnTo>
                  <a:lnTo>
                    <a:pt x="14204" y="238599"/>
                  </a:lnTo>
                  <a:lnTo>
                    <a:pt x="31181" y="194058"/>
                  </a:lnTo>
                  <a:lnTo>
                    <a:pt x="54050" y="152814"/>
                  </a:lnTo>
                  <a:lnTo>
                    <a:pt x="82291" y="115386"/>
                  </a:lnTo>
                  <a:lnTo>
                    <a:pt x="115386" y="82291"/>
                  </a:lnTo>
                  <a:lnTo>
                    <a:pt x="152814" y="54050"/>
                  </a:lnTo>
                  <a:lnTo>
                    <a:pt x="194058" y="31181"/>
                  </a:lnTo>
                  <a:lnTo>
                    <a:pt x="238599" y="14204"/>
                  </a:lnTo>
                  <a:lnTo>
                    <a:pt x="285917" y="3637"/>
                  </a:lnTo>
                  <a:lnTo>
                    <a:pt x="335493" y="0"/>
                  </a:lnTo>
                  <a:lnTo>
                    <a:pt x="385069" y="3637"/>
                  </a:lnTo>
                  <a:lnTo>
                    <a:pt x="432387" y="14204"/>
                  </a:lnTo>
                  <a:lnTo>
                    <a:pt x="476927" y="31181"/>
                  </a:lnTo>
                  <a:lnTo>
                    <a:pt x="518171" y="54050"/>
                  </a:lnTo>
                  <a:lnTo>
                    <a:pt x="555600" y="82291"/>
                  </a:lnTo>
                  <a:lnTo>
                    <a:pt x="588695" y="115386"/>
                  </a:lnTo>
                  <a:lnTo>
                    <a:pt x="616936" y="152814"/>
                  </a:lnTo>
                  <a:lnTo>
                    <a:pt x="639804" y="194058"/>
                  </a:lnTo>
                  <a:lnTo>
                    <a:pt x="656782" y="238599"/>
                  </a:lnTo>
                  <a:lnTo>
                    <a:pt x="667349" y="285917"/>
                  </a:lnTo>
                  <a:lnTo>
                    <a:pt x="670986" y="335493"/>
                  </a:lnTo>
                  <a:lnTo>
                    <a:pt x="667349" y="385069"/>
                  </a:lnTo>
                  <a:lnTo>
                    <a:pt x="656782" y="432387"/>
                  </a:lnTo>
                  <a:lnTo>
                    <a:pt x="639804" y="476927"/>
                  </a:lnTo>
                  <a:lnTo>
                    <a:pt x="616936" y="518171"/>
                  </a:lnTo>
                  <a:lnTo>
                    <a:pt x="588695" y="555600"/>
                  </a:lnTo>
                  <a:lnTo>
                    <a:pt x="555600" y="588695"/>
                  </a:lnTo>
                  <a:lnTo>
                    <a:pt x="518171" y="616936"/>
                  </a:lnTo>
                  <a:lnTo>
                    <a:pt x="476927" y="639804"/>
                  </a:lnTo>
                  <a:lnTo>
                    <a:pt x="432387" y="656782"/>
                  </a:lnTo>
                  <a:lnTo>
                    <a:pt x="385069" y="667349"/>
                  </a:lnTo>
                  <a:lnTo>
                    <a:pt x="335493" y="670986"/>
                  </a:lnTo>
                  <a:close/>
                </a:path>
              </a:pathLst>
            </a:custGeom>
            <a:solidFill>
              <a:srgbClr val="4D87E6"/>
            </a:solidFill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12" name="object 12"/>
            <p:cNvSpPr/>
            <p:nvPr/>
          </p:nvSpPr>
          <p:spPr>
            <a:xfrm>
              <a:off x="4870288" y="5917680"/>
              <a:ext cx="671195" cy="671195"/>
            </a:xfrm>
            <a:custGeom>
              <a:avLst/>
              <a:gdLst/>
              <a:ahLst/>
              <a:cxnLst/>
              <a:rect l="l" t="t" r="r" b="b"/>
              <a:pathLst>
                <a:path w="671195" h="671195">
                  <a:moveTo>
                    <a:pt x="335493" y="670986"/>
                  </a:moveTo>
                  <a:lnTo>
                    <a:pt x="285917" y="667349"/>
                  </a:lnTo>
                  <a:lnTo>
                    <a:pt x="238599" y="656782"/>
                  </a:lnTo>
                  <a:lnTo>
                    <a:pt x="194058" y="639804"/>
                  </a:lnTo>
                  <a:lnTo>
                    <a:pt x="152814" y="616936"/>
                  </a:lnTo>
                  <a:lnTo>
                    <a:pt x="115386" y="588695"/>
                  </a:lnTo>
                  <a:lnTo>
                    <a:pt x="82291" y="555600"/>
                  </a:lnTo>
                  <a:lnTo>
                    <a:pt x="54050" y="518171"/>
                  </a:lnTo>
                  <a:lnTo>
                    <a:pt x="31181" y="476927"/>
                  </a:lnTo>
                  <a:lnTo>
                    <a:pt x="14204" y="432387"/>
                  </a:lnTo>
                  <a:lnTo>
                    <a:pt x="3637" y="385069"/>
                  </a:lnTo>
                  <a:lnTo>
                    <a:pt x="0" y="335493"/>
                  </a:lnTo>
                  <a:lnTo>
                    <a:pt x="3637" y="285917"/>
                  </a:lnTo>
                  <a:lnTo>
                    <a:pt x="14204" y="238599"/>
                  </a:lnTo>
                  <a:lnTo>
                    <a:pt x="31181" y="194058"/>
                  </a:lnTo>
                  <a:lnTo>
                    <a:pt x="54050" y="152814"/>
                  </a:lnTo>
                  <a:lnTo>
                    <a:pt x="82291" y="115386"/>
                  </a:lnTo>
                  <a:lnTo>
                    <a:pt x="115386" y="82291"/>
                  </a:lnTo>
                  <a:lnTo>
                    <a:pt x="152814" y="54050"/>
                  </a:lnTo>
                  <a:lnTo>
                    <a:pt x="194058" y="31181"/>
                  </a:lnTo>
                  <a:lnTo>
                    <a:pt x="238599" y="14204"/>
                  </a:lnTo>
                  <a:lnTo>
                    <a:pt x="285917" y="3637"/>
                  </a:lnTo>
                  <a:lnTo>
                    <a:pt x="335493" y="0"/>
                  </a:lnTo>
                  <a:lnTo>
                    <a:pt x="385069" y="3637"/>
                  </a:lnTo>
                  <a:lnTo>
                    <a:pt x="432387" y="14204"/>
                  </a:lnTo>
                  <a:lnTo>
                    <a:pt x="476927" y="31181"/>
                  </a:lnTo>
                  <a:lnTo>
                    <a:pt x="518171" y="54050"/>
                  </a:lnTo>
                  <a:lnTo>
                    <a:pt x="555600" y="82291"/>
                  </a:lnTo>
                  <a:lnTo>
                    <a:pt x="588695" y="115386"/>
                  </a:lnTo>
                  <a:lnTo>
                    <a:pt x="616936" y="152814"/>
                  </a:lnTo>
                  <a:lnTo>
                    <a:pt x="639804" y="194058"/>
                  </a:lnTo>
                  <a:lnTo>
                    <a:pt x="656782" y="238599"/>
                  </a:lnTo>
                  <a:lnTo>
                    <a:pt x="667349" y="285917"/>
                  </a:lnTo>
                  <a:lnTo>
                    <a:pt x="670986" y="335493"/>
                  </a:lnTo>
                  <a:lnTo>
                    <a:pt x="667349" y="385069"/>
                  </a:lnTo>
                  <a:lnTo>
                    <a:pt x="656782" y="432387"/>
                  </a:lnTo>
                  <a:lnTo>
                    <a:pt x="639804" y="476927"/>
                  </a:lnTo>
                  <a:lnTo>
                    <a:pt x="616936" y="518171"/>
                  </a:lnTo>
                  <a:lnTo>
                    <a:pt x="588695" y="555600"/>
                  </a:lnTo>
                  <a:lnTo>
                    <a:pt x="555600" y="588695"/>
                  </a:lnTo>
                  <a:lnTo>
                    <a:pt x="518171" y="616936"/>
                  </a:lnTo>
                  <a:lnTo>
                    <a:pt x="476927" y="639804"/>
                  </a:lnTo>
                  <a:lnTo>
                    <a:pt x="432387" y="656782"/>
                  </a:lnTo>
                  <a:lnTo>
                    <a:pt x="385069" y="667349"/>
                  </a:lnTo>
                  <a:lnTo>
                    <a:pt x="335493" y="670986"/>
                  </a:lnTo>
                  <a:close/>
                </a:path>
              </a:pathLst>
            </a:custGeom>
            <a:solidFill>
              <a:srgbClr val="3BC583"/>
            </a:solidFill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8784377" y="5917680"/>
              <a:ext cx="671195" cy="671195"/>
            </a:xfrm>
            <a:custGeom>
              <a:avLst/>
              <a:gdLst/>
              <a:ahLst/>
              <a:cxnLst/>
              <a:rect l="l" t="t" r="r" b="b"/>
              <a:pathLst>
                <a:path w="671195" h="671195">
                  <a:moveTo>
                    <a:pt x="335493" y="670986"/>
                  </a:moveTo>
                  <a:lnTo>
                    <a:pt x="285917" y="667349"/>
                  </a:lnTo>
                  <a:lnTo>
                    <a:pt x="238599" y="656782"/>
                  </a:lnTo>
                  <a:lnTo>
                    <a:pt x="194058" y="639804"/>
                  </a:lnTo>
                  <a:lnTo>
                    <a:pt x="152814" y="616936"/>
                  </a:lnTo>
                  <a:lnTo>
                    <a:pt x="115386" y="588695"/>
                  </a:lnTo>
                  <a:lnTo>
                    <a:pt x="82291" y="555600"/>
                  </a:lnTo>
                  <a:lnTo>
                    <a:pt x="54050" y="518171"/>
                  </a:lnTo>
                  <a:lnTo>
                    <a:pt x="31181" y="476927"/>
                  </a:lnTo>
                  <a:lnTo>
                    <a:pt x="14204" y="432387"/>
                  </a:lnTo>
                  <a:lnTo>
                    <a:pt x="3637" y="385069"/>
                  </a:lnTo>
                  <a:lnTo>
                    <a:pt x="0" y="335493"/>
                  </a:lnTo>
                  <a:lnTo>
                    <a:pt x="3637" y="285917"/>
                  </a:lnTo>
                  <a:lnTo>
                    <a:pt x="14204" y="238599"/>
                  </a:lnTo>
                  <a:lnTo>
                    <a:pt x="31181" y="194058"/>
                  </a:lnTo>
                  <a:lnTo>
                    <a:pt x="54050" y="152814"/>
                  </a:lnTo>
                  <a:lnTo>
                    <a:pt x="82291" y="115386"/>
                  </a:lnTo>
                  <a:lnTo>
                    <a:pt x="115386" y="82291"/>
                  </a:lnTo>
                  <a:lnTo>
                    <a:pt x="152814" y="54050"/>
                  </a:lnTo>
                  <a:lnTo>
                    <a:pt x="194058" y="31181"/>
                  </a:lnTo>
                  <a:lnTo>
                    <a:pt x="238599" y="14204"/>
                  </a:lnTo>
                  <a:lnTo>
                    <a:pt x="285917" y="3637"/>
                  </a:lnTo>
                  <a:lnTo>
                    <a:pt x="335493" y="0"/>
                  </a:lnTo>
                  <a:lnTo>
                    <a:pt x="385069" y="3637"/>
                  </a:lnTo>
                  <a:lnTo>
                    <a:pt x="432387" y="14204"/>
                  </a:lnTo>
                  <a:lnTo>
                    <a:pt x="476927" y="31181"/>
                  </a:lnTo>
                  <a:lnTo>
                    <a:pt x="518171" y="54050"/>
                  </a:lnTo>
                  <a:lnTo>
                    <a:pt x="555600" y="82291"/>
                  </a:lnTo>
                  <a:lnTo>
                    <a:pt x="588695" y="115386"/>
                  </a:lnTo>
                  <a:lnTo>
                    <a:pt x="616936" y="152814"/>
                  </a:lnTo>
                  <a:lnTo>
                    <a:pt x="639804" y="194058"/>
                  </a:lnTo>
                  <a:lnTo>
                    <a:pt x="656782" y="238599"/>
                  </a:lnTo>
                  <a:lnTo>
                    <a:pt x="667349" y="285917"/>
                  </a:lnTo>
                  <a:lnTo>
                    <a:pt x="670986" y="335493"/>
                  </a:lnTo>
                  <a:lnTo>
                    <a:pt x="667349" y="385069"/>
                  </a:lnTo>
                  <a:lnTo>
                    <a:pt x="656782" y="432387"/>
                  </a:lnTo>
                  <a:lnTo>
                    <a:pt x="639804" y="476927"/>
                  </a:lnTo>
                  <a:lnTo>
                    <a:pt x="616936" y="518171"/>
                  </a:lnTo>
                  <a:lnTo>
                    <a:pt x="588695" y="555600"/>
                  </a:lnTo>
                  <a:lnTo>
                    <a:pt x="555600" y="588695"/>
                  </a:lnTo>
                  <a:lnTo>
                    <a:pt x="518171" y="616936"/>
                  </a:lnTo>
                  <a:lnTo>
                    <a:pt x="476927" y="639804"/>
                  </a:lnTo>
                  <a:lnTo>
                    <a:pt x="432387" y="656782"/>
                  </a:lnTo>
                  <a:lnTo>
                    <a:pt x="385069" y="667349"/>
                  </a:lnTo>
                  <a:lnTo>
                    <a:pt x="335493" y="670986"/>
                  </a:lnTo>
                  <a:close/>
                </a:path>
              </a:pathLst>
            </a:custGeom>
            <a:solidFill>
              <a:srgbClr val="4D87E6"/>
            </a:solidFill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14" name="object 14"/>
            <p:cNvSpPr/>
            <p:nvPr/>
          </p:nvSpPr>
          <p:spPr>
            <a:xfrm>
              <a:off x="5887481" y="3010080"/>
              <a:ext cx="2550795" cy="2654300"/>
            </a:xfrm>
            <a:custGeom>
              <a:avLst/>
              <a:gdLst/>
              <a:ahLst/>
              <a:cxnLst/>
              <a:rect l="l" t="t" r="r" b="b"/>
              <a:pathLst>
                <a:path w="2550795" h="2654300">
                  <a:moveTo>
                    <a:pt x="2030200" y="165099"/>
                  </a:moveTo>
                  <a:lnTo>
                    <a:pt x="520489" y="165099"/>
                  </a:lnTo>
                  <a:lnTo>
                    <a:pt x="487839" y="152399"/>
                  </a:lnTo>
                  <a:lnTo>
                    <a:pt x="461176" y="139699"/>
                  </a:lnTo>
                  <a:lnTo>
                    <a:pt x="443199" y="114299"/>
                  </a:lnTo>
                  <a:lnTo>
                    <a:pt x="436607" y="76199"/>
                  </a:lnTo>
                  <a:lnTo>
                    <a:pt x="443199" y="50799"/>
                  </a:lnTo>
                  <a:lnTo>
                    <a:pt x="461175" y="12699"/>
                  </a:lnTo>
                  <a:lnTo>
                    <a:pt x="487835" y="0"/>
                  </a:lnTo>
                  <a:lnTo>
                    <a:pt x="2062849" y="0"/>
                  </a:lnTo>
                  <a:lnTo>
                    <a:pt x="2089509" y="12699"/>
                  </a:lnTo>
                  <a:lnTo>
                    <a:pt x="2107483" y="50799"/>
                  </a:lnTo>
                  <a:lnTo>
                    <a:pt x="2114074" y="76199"/>
                  </a:lnTo>
                  <a:lnTo>
                    <a:pt x="2107483" y="114299"/>
                  </a:lnTo>
                  <a:lnTo>
                    <a:pt x="2089509" y="139699"/>
                  </a:lnTo>
                  <a:lnTo>
                    <a:pt x="2062849" y="152399"/>
                  </a:lnTo>
                  <a:lnTo>
                    <a:pt x="2030200" y="165099"/>
                  </a:lnTo>
                  <a:close/>
                </a:path>
                <a:path w="2550795" h="2654300">
                  <a:moveTo>
                    <a:pt x="2014991" y="304799"/>
                  </a:moveTo>
                  <a:lnTo>
                    <a:pt x="535699" y="304799"/>
                  </a:lnTo>
                  <a:lnTo>
                    <a:pt x="535699" y="165099"/>
                  </a:lnTo>
                  <a:lnTo>
                    <a:pt x="2014991" y="165099"/>
                  </a:lnTo>
                  <a:lnTo>
                    <a:pt x="2014991" y="304799"/>
                  </a:lnTo>
                  <a:close/>
                </a:path>
                <a:path w="2550795" h="2654300">
                  <a:moveTo>
                    <a:pt x="855694" y="1562099"/>
                  </a:moveTo>
                  <a:lnTo>
                    <a:pt x="853271" y="1562099"/>
                  </a:lnTo>
                  <a:lnTo>
                    <a:pt x="801150" y="1536699"/>
                  </a:lnTo>
                  <a:lnTo>
                    <a:pt x="750958" y="1523999"/>
                  </a:lnTo>
                  <a:lnTo>
                    <a:pt x="702666" y="1498599"/>
                  </a:lnTo>
                  <a:lnTo>
                    <a:pt x="656245" y="1473199"/>
                  </a:lnTo>
                  <a:lnTo>
                    <a:pt x="611667" y="1435099"/>
                  </a:lnTo>
                  <a:lnTo>
                    <a:pt x="568903" y="1409699"/>
                  </a:lnTo>
                  <a:lnTo>
                    <a:pt x="527924" y="1371599"/>
                  </a:lnTo>
                  <a:lnTo>
                    <a:pt x="488702" y="1346199"/>
                  </a:lnTo>
                  <a:lnTo>
                    <a:pt x="451208" y="1308099"/>
                  </a:lnTo>
                  <a:lnTo>
                    <a:pt x="415414" y="1269999"/>
                  </a:lnTo>
                  <a:lnTo>
                    <a:pt x="381291" y="1231899"/>
                  </a:lnTo>
                  <a:lnTo>
                    <a:pt x="348810" y="1193799"/>
                  </a:lnTo>
                  <a:lnTo>
                    <a:pt x="317942" y="1155699"/>
                  </a:lnTo>
                  <a:lnTo>
                    <a:pt x="288660" y="1117599"/>
                  </a:lnTo>
                  <a:lnTo>
                    <a:pt x="260934" y="1079499"/>
                  </a:lnTo>
                  <a:lnTo>
                    <a:pt x="234737" y="1028699"/>
                  </a:lnTo>
                  <a:lnTo>
                    <a:pt x="210038" y="990599"/>
                  </a:lnTo>
                  <a:lnTo>
                    <a:pt x="186810" y="952499"/>
                  </a:lnTo>
                  <a:lnTo>
                    <a:pt x="165024" y="901699"/>
                  </a:lnTo>
                  <a:lnTo>
                    <a:pt x="144651" y="863599"/>
                  </a:lnTo>
                  <a:lnTo>
                    <a:pt x="125663" y="825499"/>
                  </a:lnTo>
                  <a:lnTo>
                    <a:pt x="108031" y="774699"/>
                  </a:lnTo>
                  <a:lnTo>
                    <a:pt x="91726" y="736599"/>
                  </a:lnTo>
                  <a:lnTo>
                    <a:pt x="76720" y="698499"/>
                  </a:lnTo>
                  <a:lnTo>
                    <a:pt x="62985" y="647699"/>
                  </a:lnTo>
                  <a:lnTo>
                    <a:pt x="50491" y="609599"/>
                  </a:lnTo>
                  <a:lnTo>
                    <a:pt x="39210" y="571499"/>
                  </a:lnTo>
                  <a:lnTo>
                    <a:pt x="29114" y="533399"/>
                  </a:lnTo>
                  <a:lnTo>
                    <a:pt x="20173" y="495299"/>
                  </a:lnTo>
                  <a:lnTo>
                    <a:pt x="12360" y="457199"/>
                  </a:lnTo>
                  <a:lnTo>
                    <a:pt x="5645" y="419099"/>
                  </a:lnTo>
                  <a:lnTo>
                    <a:pt x="0" y="393699"/>
                  </a:lnTo>
                  <a:lnTo>
                    <a:pt x="2443" y="355599"/>
                  </a:lnTo>
                  <a:lnTo>
                    <a:pt x="18828" y="330199"/>
                  </a:lnTo>
                  <a:lnTo>
                    <a:pt x="45793" y="304799"/>
                  </a:lnTo>
                  <a:lnTo>
                    <a:pt x="2504895" y="304799"/>
                  </a:lnTo>
                  <a:lnTo>
                    <a:pt x="2531856" y="330199"/>
                  </a:lnTo>
                  <a:lnTo>
                    <a:pt x="2548235" y="355599"/>
                  </a:lnTo>
                  <a:lnTo>
                    <a:pt x="2550672" y="393699"/>
                  </a:lnTo>
                  <a:lnTo>
                    <a:pt x="2544999" y="419099"/>
                  </a:lnTo>
                  <a:lnTo>
                    <a:pt x="2538249" y="457199"/>
                  </a:lnTo>
                  <a:lnTo>
                    <a:pt x="182629" y="457199"/>
                  </a:lnTo>
                  <a:lnTo>
                    <a:pt x="198313" y="520699"/>
                  </a:lnTo>
                  <a:lnTo>
                    <a:pt x="216388" y="596899"/>
                  </a:lnTo>
                  <a:lnTo>
                    <a:pt x="236629" y="660399"/>
                  </a:lnTo>
                  <a:lnTo>
                    <a:pt x="258806" y="723899"/>
                  </a:lnTo>
                  <a:lnTo>
                    <a:pt x="282691" y="774699"/>
                  </a:lnTo>
                  <a:lnTo>
                    <a:pt x="308059" y="838199"/>
                  </a:lnTo>
                  <a:lnTo>
                    <a:pt x="334679" y="888999"/>
                  </a:lnTo>
                  <a:lnTo>
                    <a:pt x="362326" y="939799"/>
                  </a:lnTo>
                  <a:lnTo>
                    <a:pt x="390770" y="977899"/>
                  </a:lnTo>
                  <a:lnTo>
                    <a:pt x="419785" y="1028699"/>
                  </a:lnTo>
                  <a:lnTo>
                    <a:pt x="478615" y="1104899"/>
                  </a:lnTo>
                  <a:lnTo>
                    <a:pt x="507975" y="1130299"/>
                  </a:lnTo>
                  <a:lnTo>
                    <a:pt x="536994" y="1168399"/>
                  </a:lnTo>
                  <a:lnTo>
                    <a:pt x="565444" y="1193799"/>
                  </a:lnTo>
                  <a:lnTo>
                    <a:pt x="593099" y="1219199"/>
                  </a:lnTo>
                  <a:lnTo>
                    <a:pt x="619729" y="1244599"/>
                  </a:lnTo>
                  <a:lnTo>
                    <a:pt x="645109" y="1257299"/>
                  </a:lnTo>
                  <a:lnTo>
                    <a:pt x="669009" y="1282699"/>
                  </a:lnTo>
                  <a:lnTo>
                    <a:pt x="691201" y="1295399"/>
                  </a:lnTo>
                  <a:lnTo>
                    <a:pt x="711460" y="1308099"/>
                  </a:lnTo>
                  <a:lnTo>
                    <a:pt x="713147" y="1308099"/>
                  </a:lnTo>
                  <a:lnTo>
                    <a:pt x="734688" y="1346199"/>
                  </a:lnTo>
                  <a:lnTo>
                    <a:pt x="757178" y="1396999"/>
                  </a:lnTo>
                  <a:lnTo>
                    <a:pt x="780569" y="1435099"/>
                  </a:lnTo>
                  <a:lnTo>
                    <a:pt x="804816" y="1485899"/>
                  </a:lnTo>
                  <a:lnTo>
                    <a:pt x="829873" y="1523999"/>
                  </a:lnTo>
                  <a:lnTo>
                    <a:pt x="855694" y="1562099"/>
                  </a:lnTo>
                  <a:close/>
                </a:path>
                <a:path w="2550795" h="2654300">
                  <a:moveTo>
                    <a:pt x="1363635" y="1854199"/>
                  </a:moveTo>
                  <a:lnTo>
                    <a:pt x="1187040" y="1854199"/>
                  </a:lnTo>
                  <a:lnTo>
                    <a:pt x="1157554" y="1841499"/>
                  </a:lnTo>
                  <a:lnTo>
                    <a:pt x="1117376" y="1828799"/>
                  </a:lnTo>
                  <a:lnTo>
                    <a:pt x="1077694" y="1803399"/>
                  </a:lnTo>
                  <a:lnTo>
                    <a:pt x="1038608" y="1765299"/>
                  </a:lnTo>
                  <a:lnTo>
                    <a:pt x="1000222" y="1739899"/>
                  </a:lnTo>
                  <a:lnTo>
                    <a:pt x="962635" y="1701799"/>
                  </a:lnTo>
                  <a:lnTo>
                    <a:pt x="925951" y="1663699"/>
                  </a:lnTo>
                  <a:lnTo>
                    <a:pt x="890270" y="1612899"/>
                  </a:lnTo>
                  <a:lnTo>
                    <a:pt x="829873" y="1523999"/>
                  </a:lnTo>
                  <a:lnTo>
                    <a:pt x="804816" y="1485899"/>
                  </a:lnTo>
                  <a:lnTo>
                    <a:pt x="780569" y="1435099"/>
                  </a:lnTo>
                  <a:lnTo>
                    <a:pt x="757178" y="1396999"/>
                  </a:lnTo>
                  <a:lnTo>
                    <a:pt x="734688" y="1346199"/>
                  </a:lnTo>
                  <a:lnTo>
                    <a:pt x="713147" y="1308099"/>
                  </a:lnTo>
                  <a:lnTo>
                    <a:pt x="693223" y="1257299"/>
                  </a:lnTo>
                  <a:lnTo>
                    <a:pt x="674277" y="1206499"/>
                  </a:lnTo>
                  <a:lnTo>
                    <a:pt x="656352" y="1155699"/>
                  </a:lnTo>
                  <a:lnTo>
                    <a:pt x="639490" y="1117599"/>
                  </a:lnTo>
                  <a:lnTo>
                    <a:pt x="623733" y="1066799"/>
                  </a:lnTo>
                  <a:lnTo>
                    <a:pt x="609124" y="1015999"/>
                  </a:lnTo>
                  <a:lnTo>
                    <a:pt x="595705" y="965199"/>
                  </a:lnTo>
                  <a:lnTo>
                    <a:pt x="583518" y="914399"/>
                  </a:lnTo>
                  <a:lnTo>
                    <a:pt x="572606" y="863599"/>
                  </a:lnTo>
                  <a:lnTo>
                    <a:pt x="563012" y="812799"/>
                  </a:lnTo>
                  <a:lnTo>
                    <a:pt x="554777" y="749299"/>
                  </a:lnTo>
                  <a:lnTo>
                    <a:pt x="547945" y="698499"/>
                  </a:lnTo>
                  <a:lnTo>
                    <a:pt x="542557" y="647699"/>
                  </a:lnTo>
                  <a:lnTo>
                    <a:pt x="538656" y="596899"/>
                  </a:lnTo>
                  <a:lnTo>
                    <a:pt x="536284" y="546099"/>
                  </a:lnTo>
                  <a:lnTo>
                    <a:pt x="535484" y="507999"/>
                  </a:lnTo>
                  <a:lnTo>
                    <a:pt x="535484" y="457199"/>
                  </a:lnTo>
                  <a:lnTo>
                    <a:pt x="2014991" y="457199"/>
                  </a:lnTo>
                  <a:lnTo>
                    <a:pt x="2014991" y="507999"/>
                  </a:lnTo>
                  <a:lnTo>
                    <a:pt x="2014231" y="546099"/>
                  </a:lnTo>
                  <a:lnTo>
                    <a:pt x="2011976" y="596899"/>
                  </a:lnTo>
                  <a:lnTo>
                    <a:pt x="2008264" y="647699"/>
                  </a:lnTo>
                  <a:lnTo>
                    <a:pt x="2003132" y="698499"/>
                  </a:lnTo>
                  <a:lnTo>
                    <a:pt x="1996618" y="749299"/>
                  </a:lnTo>
                  <a:lnTo>
                    <a:pt x="1988759" y="800099"/>
                  </a:lnTo>
                  <a:lnTo>
                    <a:pt x="1979593" y="850899"/>
                  </a:lnTo>
                  <a:lnTo>
                    <a:pt x="1969158" y="901699"/>
                  </a:lnTo>
                  <a:lnTo>
                    <a:pt x="1957490" y="952499"/>
                  </a:lnTo>
                  <a:lnTo>
                    <a:pt x="1944629" y="1003299"/>
                  </a:lnTo>
                  <a:lnTo>
                    <a:pt x="1930610" y="1054099"/>
                  </a:lnTo>
                  <a:lnTo>
                    <a:pt x="1915472" y="1104899"/>
                  </a:lnTo>
                  <a:lnTo>
                    <a:pt x="1899252" y="1155699"/>
                  </a:lnTo>
                  <a:lnTo>
                    <a:pt x="1881987" y="1206499"/>
                  </a:lnTo>
                  <a:lnTo>
                    <a:pt x="1863717" y="1244599"/>
                  </a:lnTo>
                  <a:lnTo>
                    <a:pt x="1844477" y="1295399"/>
                  </a:lnTo>
                  <a:lnTo>
                    <a:pt x="1821941" y="1346199"/>
                  </a:lnTo>
                  <a:lnTo>
                    <a:pt x="1798301" y="1396999"/>
                  </a:lnTo>
                  <a:lnTo>
                    <a:pt x="1773608" y="1435099"/>
                  </a:lnTo>
                  <a:lnTo>
                    <a:pt x="1747915" y="1485899"/>
                  </a:lnTo>
                  <a:lnTo>
                    <a:pt x="1721274" y="1523999"/>
                  </a:lnTo>
                  <a:lnTo>
                    <a:pt x="1693738" y="1574799"/>
                  </a:lnTo>
                  <a:lnTo>
                    <a:pt x="1659469" y="1612899"/>
                  </a:lnTo>
                  <a:lnTo>
                    <a:pt x="1624067" y="1663699"/>
                  </a:lnTo>
                  <a:lnTo>
                    <a:pt x="1587623" y="1701799"/>
                  </a:lnTo>
                  <a:lnTo>
                    <a:pt x="1550226" y="1739899"/>
                  </a:lnTo>
                  <a:lnTo>
                    <a:pt x="1511968" y="1777999"/>
                  </a:lnTo>
                  <a:lnTo>
                    <a:pt x="1472938" y="1803399"/>
                  </a:lnTo>
                  <a:lnTo>
                    <a:pt x="1433229" y="1828799"/>
                  </a:lnTo>
                  <a:lnTo>
                    <a:pt x="1392931" y="1841499"/>
                  </a:lnTo>
                  <a:lnTo>
                    <a:pt x="1363635" y="1854199"/>
                  </a:lnTo>
                  <a:close/>
                </a:path>
                <a:path w="2550795" h="2654300">
                  <a:moveTo>
                    <a:pt x="1693738" y="1574799"/>
                  </a:moveTo>
                  <a:lnTo>
                    <a:pt x="1721274" y="1523999"/>
                  </a:lnTo>
                  <a:lnTo>
                    <a:pt x="1747915" y="1485899"/>
                  </a:lnTo>
                  <a:lnTo>
                    <a:pt x="1773608" y="1435099"/>
                  </a:lnTo>
                  <a:lnTo>
                    <a:pt x="1798301" y="1396999"/>
                  </a:lnTo>
                  <a:lnTo>
                    <a:pt x="1821941" y="1346199"/>
                  </a:lnTo>
                  <a:lnTo>
                    <a:pt x="1844477" y="1295399"/>
                  </a:lnTo>
                  <a:lnTo>
                    <a:pt x="1865765" y="1282699"/>
                  </a:lnTo>
                  <a:lnTo>
                    <a:pt x="1887839" y="1269999"/>
                  </a:lnTo>
                  <a:lnTo>
                    <a:pt x="1911550" y="1257299"/>
                  </a:lnTo>
                  <a:lnTo>
                    <a:pt x="1936678" y="1231899"/>
                  </a:lnTo>
                  <a:lnTo>
                    <a:pt x="1963006" y="1206499"/>
                  </a:lnTo>
                  <a:lnTo>
                    <a:pt x="1990311" y="1181099"/>
                  </a:lnTo>
                  <a:lnTo>
                    <a:pt x="2018377" y="1155699"/>
                  </a:lnTo>
                  <a:lnTo>
                    <a:pt x="2046981" y="1130299"/>
                  </a:lnTo>
                  <a:lnTo>
                    <a:pt x="2133838" y="1015999"/>
                  </a:lnTo>
                  <a:lnTo>
                    <a:pt x="2162406" y="977899"/>
                  </a:lnTo>
                  <a:lnTo>
                    <a:pt x="2190416" y="927099"/>
                  </a:lnTo>
                  <a:lnTo>
                    <a:pt x="2217649" y="876299"/>
                  </a:lnTo>
                  <a:lnTo>
                    <a:pt x="2243884" y="825499"/>
                  </a:lnTo>
                  <a:lnTo>
                    <a:pt x="2268902" y="774699"/>
                  </a:lnTo>
                  <a:lnTo>
                    <a:pt x="2292485" y="723899"/>
                  </a:lnTo>
                  <a:lnTo>
                    <a:pt x="2314411" y="660399"/>
                  </a:lnTo>
                  <a:lnTo>
                    <a:pt x="2334462" y="596899"/>
                  </a:lnTo>
                  <a:lnTo>
                    <a:pt x="2352419" y="520699"/>
                  </a:lnTo>
                  <a:lnTo>
                    <a:pt x="2368061" y="457199"/>
                  </a:lnTo>
                  <a:lnTo>
                    <a:pt x="2538249" y="457199"/>
                  </a:lnTo>
                  <a:lnTo>
                    <a:pt x="2530393" y="495299"/>
                  </a:lnTo>
                  <a:lnTo>
                    <a:pt x="2521403" y="533399"/>
                  </a:lnTo>
                  <a:lnTo>
                    <a:pt x="2511250" y="571499"/>
                  </a:lnTo>
                  <a:lnTo>
                    <a:pt x="2499908" y="609599"/>
                  </a:lnTo>
                  <a:lnTo>
                    <a:pt x="2487347" y="647699"/>
                  </a:lnTo>
                  <a:lnTo>
                    <a:pt x="2473540" y="698499"/>
                  </a:lnTo>
                  <a:lnTo>
                    <a:pt x="2458458" y="736599"/>
                  </a:lnTo>
                  <a:lnTo>
                    <a:pt x="2442074" y="774699"/>
                  </a:lnTo>
                  <a:lnTo>
                    <a:pt x="2424360" y="825499"/>
                  </a:lnTo>
                  <a:lnTo>
                    <a:pt x="2405287" y="863599"/>
                  </a:lnTo>
                  <a:lnTo>
                    <a:pt x="2384827" y="914399"/>
                  </a:lnTo>
                  <a:lnTo>
                    <a:pt x="2362953" y="952499"/>
                  </a:lnTo>
                  <a:lnTo>
                    <a:pt x="2339636" y="990599"/>
                  </a:lnTo>
                  <a:lnTo>
                    <a:pt x="2314849" y="1041399"/>
                  </a:lnTo>
                  <a:lnTo>
                    <a:pt x="2288563" y="1079499"/>
                  </a:lnTo>
                  <a:lnTo>
                    <a:pt x="2260749" y="1117599"/>
                  </a:lnTo>
                  <a:lnTo>
                    <a:pt x="2231381" y="1155699"/>
                  </a:lnTo>
                  <a:lnTo>
                    <a:pt x="2200431" y="1206499"/>
                  </a:lnTo>
                  <a:lnTo>
                    <a:pt x="2167869" y="1244599"/>
                  </a:lnTo>
                  <a:lnTo>
                    <a:pt x="2133668" y="1282699"/>
                  </a:lnTo>
                  <a:lnTo>
                    <a:pt x="2097800" y="1320799"/>
                  </a:lnTo>
                  <a:lnTo>
                    <a:pt x="2060237" y="1346199"/>
                  </a:lnTo>
                  <a:lnTo>
                    <a:pt x="2020950" y="1384299"/>
                  </a:lnTo>
                  <a:lnTo>
                    <a:pt x="1979913" y="1422399"/>
                  </a:lnTo>
                  <a:lnTo>
                    <a:pt x="1937096" y="1447799"/>
                  </a:lnTo>
                  <a:lnTo>
                    <a:pt x="1892472" y="1473199"/>
                  </a:lnTo>
                  <a:lnTo>
                    <a:pt x="1846012" y="1498599"/>
                  </a:lnTo>
                  <a:lnTo>
                    <a:pt x="1797689" y="1523999"/>
                  </a:lnTo>
                  <a:lnTo>
                    <a:pt x="1747475" y="1549399"/>
                  </a:lnTo>
                  <a:lnTo>
                    <a:pt x="1693738" y="1574799"/>
                  </a:lnTo>
                  <a:close/>
                </a:path>
                <a:path w="2550795" h="2654300">
                  <a:moveTo>
                    <a:pt x="1690737" y="2489199"/>
                  </a:moveTo>
                  <a:lnTo>
                    <a:pt x="861071" y="2489199"/>
                  </a:lnTo>
                  <a:lnTo>
                    <a:pt x="909787" y="2451099"/>
                  </a:lnTo>
                  <a:lnTo>
                    <a:pt x="952884" y="2425699"/>
                  </a:lnTo>
                  <a:lnTo>
                    <a:pt x="990703" y="2387599"/>
                  </a:lnTo>
                  <a:lnTo>
                    <a:pt x="1023586" y="2349499"/>
                  </a:lnTo>
                  <a:lnTo>
                    <a:pt x="1051875" y="2298699"/>
                  </a:lnTo>
                  <a:lnTo>
                    <a:pt x="1075911" y="2260599"/>
                  </a:lnTo>
                  <a:lnTo>
                    <a:pt x="1096036" y="2222499"/>
                  </a:lnTo>
                  <a:lnTo>
                    <a:pt x="1112592" y="2184399"/>
                  </a:lnTo>
                  <a:lnTo>
                    <a:pt x="1125921" y="2133599"/>
                  </a:lnTo>
                  <a:lnTo>
                    <a:pt x="1136363" y="2095499"/>
                  </a:lnTo>
                  <a:lnTo>
                    <a:pt x="1144262" y="2057399"/>
                  </a:lnTo>
                  <a:lnTo>
                    <a:pt x="1149958" y="2006599"/>
                  </a:lnTo>
                  <a:lnTo>
                    <a:pt x="1153794" y="1968499"/>
                  </a:lnTo>
                  <a:lnTo>
                    <a:pt x="1156111" y="1930399"/>
                  </a:lnTo>
                  <a:lnTo>
                    <a:pt x="1157250" y="1879599"/>
                  </a:lnTo>
                  <a:lnTo>
                    <a:pt x="1157351" y="1866899"/>
                  </a:lnTo>
                  <a:lnTo>
                    <a:pt x="1157453" y="1854199"/>
                  </a:lnTo>
                  <a:lnTo>
                    <a:pt x="1157554" y="1841499"/>
                  </a:lnTo>
                  <a:lnTo>
                    <a:pt x="1187040" y="1854199"/>
                  </a:lnTo>
                  <a:lnTo>
                    <a:pt x="1216088" y="1854199"/>
                  </a:lnTo>
                  <a:lnTo>
                    <a:pt x="1245291" y="1866899"/>
                  </a:lnTo>
                  <a:lnTo>
                    <a:pt x="1393145" y="1866899"/>
                  </a:lnTo>
                  <a:lnTo>
                    <a:pt x="1393252" y="1879599"/>
                  </a:lnTo>
                  <a:lnTo>
                    <a:pt x="1394441" y="1930399"/>
                  </a:lnTo>
                  <a:lnTo>
                    <a:pt x="1396835" y="1968499"/>
                  </a:lnTo>
                  <a:lnTo>
                    <a:pt x="1400770" y="2006599"/>
                  </a:lnTo>
                  <a:lnTo>
                    <a:pt x="1406582" y="2057399"/>
                  </a:lnTo>
                  <a:lnTo>
                    <a:pt x="1414609" y="2095499"/>
                  </a:lnTo>
                  <a:lnTo>
                    <a:pt x="1425187" y="2133599"/>
                  </a:lnTo>
                  <a:lnTo>
                    <a:pt x="1438652" y="2184399"/>
                  </a:lnTo>
                  <a:lnTo>
                    <a:pt x="1455342" y="2222499"/>
                  </a:lnTo>
                  <a:lnTo>
                    <a:pt x="1475593" y="2260599"/>
                  </a:lnTo>
                  <a:lnTo>
                    <a:pt x="1499742" y="2298699"/>
                  </a:lnTo>
                  <a:lnTo>
                    <a:pt x="1528125" y="2349499"/>
                  </a:lnTo>
                  <a:lnTo>
                    <a:pt x="1561080" y="2387599"/>
                  </a:lnTo>
                  <a:lnTo>
                    <a:pt x="1598942" y="2425699"/>
                  </a:lnTo>
                  <a:lnTo>
                    <a:pt x="1642049" y="2451099"/>
                  </a:lnTo>
                  <a:lnTo>
                    <a:pt x="1690737" y="2489199"/>
                  </a:lnTo>
                  <a:close/>
                </a:path>
                <a:path w="2550795" h="2654300">
                  <a:moveTo>
                    <a:pt x="1393145" y="1866899"/>
                  </a:moveTo>
                  <a:lnTo>
                    <a:pt x="1305152" y="1866899"/>
                  </a:lnTo>
                  <a:lnTo>
                    <a:pt x="1334497" y="1854199"/>
                  </a:lnTo>
                  <a:lnTo>
                    <a:pt x="1363635" y="1854199"/>
                  </a:lnTo>
                  <a:lnTo>
                    <a:pt x="1392931" y="1841499"/>
                  </a:lnTo>
                  <a:lnTo>
                    <a:pt x="1393038" y="1854199"/>
                  </a:lnTo>
                  <a:lnTo>
                    <a:pt x="1393145" y="1866899"/>
                  </a:lnTo>
                  <a:close/>
                </a:path>
                <a:path w="2550795" h="2654300">
                  <a:moveTo>
                    <a:pt x="1305152" y="1866899"/>
                  </a:moveTo>
                  <a:lnTo>
                    <a:pt x="1245291" y="1866899"/>
                  </a:lnTo>
                  <a:lnTo>
                    <a:pt x="1216088" y="1854199"/>
                  </a:lnTo>
                  <a:lnTo>
                    <a:pt x="1334497" y="1854199"/>
                  </a:lnTo>
                  <a:lnTo>
                    <a:pt x="1305152" y="1866899"/>
                  </a:lnTo>
                  <a:close/>
                </a:path>
                <a:path w="2550795" h="2654300">
                  <a:moveTo>
                    <a:pt x="1839187" y="2654299"/>
                  </a:moveTo>
                  <a:lnTo>
                    <a:pt x="711609" y="2654299"/>
                  </a:lnTo>
                  <a:lnTo>
                    <a:pt x="684949" y="2628899"/>
                  </a:lnTo>
                  <a:lnTo>
                    <a:pt x="666973" y="2603499"/>
                  </a:lnTo>
                  <a:lnTo>
                    <a:pt x="660381" y="2578099"/>
                  </a:lnTo>
                  <a:lnTo>
                    <a:pt x="666973" y="2539999"/>
                  </a:lnTo>
                  <a:lnTo>
                    <a:pt x="684949" y="2514599"/>
                  </a:lnTo>
                  <a:lnTo>
                    <a:pt x="711609" y="2501899"/>
                  </a:lnTo>
                  <a:lnTo>
                    <a:pt x="744254" y="2489199"/>
                  </a:lnTo>
                  <a:lnTo>
                    <a:pt x="1806538" y="2489199"/>
                  </a:lnTo>
                  <a:lnTo>
                    <a:pt x="1839187" y="2501899"/>
                  </a:lnTo>
                  <a:lnTo>
                    <a:pt x="1865847" y="2514599"/>
                  </a:lnTo>
                  <a:lnTo>
                    <a:pt x="1883821" y="2539999"/>
                  </a:lnTo>
                  <a:lnTo>
                    <a:pt x="1890411" y="2578099"/>
                  </a:lnTo>
                  <a:lnTo>
                    <a:pt x="1883821" y="2603499"/>
                  </a:lnTo>
                  <a:lnTo>
                    <a:pt x="1865847" y="2628899"/>
                  </a:lnTo>
                  <a:lnTo>
                    <a:pt x="1839187" y="2654299"/>
                  </a:lnTo>
                  <a:close/>
                </a:path>
              </a:pathLst>
            </a:custGeom>
            <a:solidFill>
              <a:srgbClr val="DE8431"/>
            </a:solidFill>
          </p:spPr>
          <p:txBody>
            <a:bodyPr wrap="square" lIns="0" tIns="0" rIns="0" bIns="0" rtlCol="0"/>
            <a:lstStyle/>
            <a:p>
              <a:endParaRPr sz="1532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42524" y="2451487"/>
            <a:ext cx="2217384" cy="593094"/>
          </a:xfrm>
          <a:prstGeom prst="rect">
            <a:avLst/>
          </a:prstGeom>
        </p:spPr>
        <p:txBody>
          <a:bodyPr vert="horz" wrap="square" lIns="0" tIns="12429" rIns="0" bIns="0" rtlCol="0">
            <a:spAutoFit/>
          </a:bodyPr>
          <a:lstStyle/>
          <a:p>
            <a:pPr marL="10809">
              <a:spcBef>
                <a:spcPts val="97"/>
              </a:spcBef>
            </a:pPr>
            <a:r>
              <a:rPr sz="1234" b="1" dirty="0">
                <a:solidFill>
                  <a:srgbClr val="474747"/>
                </a:solidFill>
                <a:latin typeface="Roboto"/>
                <a:cs typeface="Roboto"/>
              </a:rPr>
              <a:t>No</a:t>
            </a:r>
            <a:r>
              <a:rPr sz="1234" b="1" spc="9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34" b="1" spc="-9" dirty="0">
                <a:solidFill>
                  <a:srgbClr val="474747"/>
                </a:solidFill>
                <a:latin typeface="Roboto"/>
                <a:cs typeface="Roboto"/>
              </a:rPr>
              <a:t>advice</a:t>
            </a:r>
            <a:endParaRPr sz="1234" dirty="0">
              <a:latin typeface="Roboto"/>
              <a:cs typeface="Roboto"/>
            </a:endParaRPr>
          </a:p>
          <a:p>
            <a:pPr marL="10809" marR="4324">
              <a:spcBef>
                <a:spcPts val="766"/>
              </a:spcBef>
            </a:pPr>
            <a:r>
              <a:rPr sz="936" dirty="0">
                <a:solidFill>
                  <a:srgbClr val="474747"/>
                </a:solidFill>
                <a:latin typeface="Roboto"/>
                <a:cs typeface="Roboto"/>
              </a:rPr>
              <a:t>No</a:t>
            </a:r>
            <a:r>
              <a:rPr sz="936" spc="-26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advisory</a:t>
            </a:r>
            <a:r>
              <a:rPr sz="936" spc="-21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services require</a:t>
            </a:r>
            <a:r>
              <a:rPr sz="936" spc="-38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investors</a:t>
            </a:r>
            <a:r>
              <a:rPr sz="936" spc="-34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21" dirty="0">
                <a:solidFill>
                  <a:srgbClr val="474747"/>
                </a:solidFill>
                <a:latin typeface="Roboto"/>
                <a:cs typeface="Roboto"/>
              </a:rPr>
              <a:t>to </a:t>
            </a:r>
            <a:r>
              <a:rPr sz="936" dirty="0">
                <a:solidFill>
                  <a:srgbClr val="474747"/>
                </a:solidFill>
                <a:latin typeface="Roboto"/>
                <a:cs typeface="Roboto"/>
              </a:rPr>
              <a:t>make</a:t>
            </a:r>
            <a:r>
              <a:rPr sz="936" spc="-17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independent decisions.</a:t>
            </a:r>
            <a:endParaRPr sz="936" dirty="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46158" y="1499732"/>
            <a:ext cx="353438" cy="202474"/>
          </a:xfrm>
          <a:prstGeom prst="rect">
            <a:avLst/>
          </a:prstGeom>
        </p:spPr>
        <p:txBody>
          <a:bodyPr vert="horz" wrap="square" lIns="0" tIns="12429" rIns="0" bIns="0" rtlCol="0">
            <a:spAutoFit/>
          </a:bodyPr>
          <a:lstStyle/>
          <a:p>
            <a:pPr marL="10809">
              <a:spcBef>
                <a:spcPts val="97"/>
              </a:spcBef>
            </a:pPr>
            <a:r>
              <a:rPr sz="1234" b="1" spc="-17" dirty="0">
                <a:solidFill>
                  <a:srgbClr val="FFFFFF"/>
                </a:solidFill>
                <a:latin typeface="Roboto"/>
                <a:cs typeface="Roboto"/>
              </a:rPr>
              <a:t>Pros</a:t>
            </a:r>
            <a:endParaRPr sz="1234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93917" y="5186030"/>
            <a:ext cx="135647" cy="250504"/>
          </a:xfrm>
          <a:prstGeom prst="rect">
            <a:avLst/>
          </a:prstGeom>
        </p:spPr>
        <p:txBody>
          <a:bodyPr vert="horz" wrap="square" lIns="0" tIns="14591" rIns="0" bIns="0" rtlCol="0">
            <a:spAutoFit/>
          </a:bodyPr>
          <a:lstStyle/>
          <a:p>
            <a:pPr marL="10809">
              <a:spcBef>
                <a:spcPts val="115"/>
              </a:spcBef>
            </a:pPr>
            <a:r>
              <a:rPr sz="1532" b="1" spc="-43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532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2777" y="5186030"/>
            <a:ext cx="135647" cy="250504"/>
          </a:xfrm>
          <a:prstGeom prst="rect">
            <a:avLst/>
          </a:prstGeom>
        </p:spPr>
        <p:txBody>
          <a:bodyPr vert="horz" wrap="square" lIns="0" tIns="14591" rIns="0" bIns="0" rtlCol="0">
            <a:spAutoFit/>
          </a:bodyPr>
          <a:lstStyle/>
          <a:p>
            <a:pPr marL="10809">
              <a:spcBef>
                <a:spcPts val="115"/>
              </a:spcBef>
            </a:pPr>
            <a:r>
              <a:rPr sz="1532" b="1" spc="-43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532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93917" y="3758399"/>
            <a:ext cx="135647" cy="250504"/>
          </a:xfrm>
          <a:prstGeom prst="rect">
            <a:avLst/>
          </a:prstGeom>
        </p:spPr>
        <p:txBody>
          <a:bodyPr vert="horz" wrap="square" lIns="0" tIns="14591" rIns="0" bIns="0" rtlCol="0">
            <a:spAutoFit/>
          </a:bodyPr>
          <a:lstStyle/>
          <a:p>
            <a:pPr marL="10809">
              <a:spcBef>
                <a:spcPts val="115"/>
              </a:spcBef>
            </a:pPr>
            <a:r>
              <a:rPr sz="1532" b="1" spc="-43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1532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62777" y="3758399"/>
            <a:ext cx="135647" cy="250504"/>
          </a:xfrm>
          <a:prstGeom prst="rect">
            <a:avLst/>
          </a:prstGeom>
        </p:spPr>
        <p:txBody>
          <a:bodyPr vert="horz" wrap="square" lIns="0" tIns="14591" rIns="0" bIns="0" rtlCol="0">
            <a:spAutoFit/>
          </a:bodyPr>
          <a:lstStyle/>
          <a:p>
            <a:pPr marL="10809">
              <a:spcBef>
                <a:spcPts val="115"/>
              </a:spcBef>
            </a:pPr>
            <a:r>
              <a:rPr sz="1532" b="1" spc="-43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1532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62777" y="2521118"/>
            <a:ext cx="135647" cy="250504"/>
          </a:xfrm>
          <a:prstGeom prst="rect">
            <a:avLst/>
          </a:prstGeom>
        </p:spPr>
        <p:txBody>
          <a:bodyPr vert="horz" wrap="square" lIns="0" tIns="14591" rIns="0" bIns="0" rtlCol="0">
            <a:spAutoFit/>
          </a:bodyPr>
          <a:lstStyle/>
          <a:p>
            <a:pPr marL="10809">
              <a:spcBef>
                <a:spcPts val="115"/>
              </a:spcBef>
            </a:pPr>
            <a:r>
              <a:rPr sz="1532" b="1" spc="-43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1532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93917" y="2521118"/>
            <a:ext cx="135647" cy="250504"/>
          </a:xfrm>
          <a:prstGeom prst="rect">
            <a:avLst/>
          </a:prstGeom>
        </p:spPr>
        <p:txBody>
          <a:bodyPr vert="horz" wrap="square" lIns="0" tIns="14591" rIns="0" bIns="0" rtlCol="0">
            <a:spAutoFit/>
          </a:bodyPr>
          <a:lstStyle/>
          <a:p>
            <a:pPr marL="10809">
              <a:spcBef>
                <a:spcPts val="115"/>
              </a:spcBef>
            </a:pPr>
            <a:r>
              <a:rPr sz="1532" b="1" spc="-43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1532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77910" y="1499732"/>
            <a:ext cx="907758" cy="202474"/>
          </a:xfrm>
          <a:prstGeom prst="rect">
            <a:avLst/>
          </a:prstGeom>
        </p:spPr>
        <p:txBody>
          <a:bodyPr vert="horz" wrap="square" lIns="0" tIns="12429" rIns="0" bIns="0" rtlCol="0">
            <a:spAutoFit/>
          </a:bodyPr>
          <a:lstStyle/>
          <a:p>
            <a:pPr marL="10809">
              <a:spcBef>
                <a:spcPts val="97"/>
              </a:spcBef>
            </a:pPr>
            <a:r>
              <a:rPr sz="1234" b="1" spc="-17" dirty="0">
                <a:solidFill>
                  <a:srgbClr val="FFFFFF"/>
                </a:solidFill>
                <a:latin typeface="Roboto"/>
                <a:cs typeface="Roboto"/>
              </a:rPr>
              <a:t>Cons</a:t>
            </a:r>
            <a:endParaRPr sz="1234" dirty="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32799" y="2451487"/>
            <a:ext cx="2018873" cy="737108"/>
          </a:xfrm>
          <a:prstGeom prst="rect">
            <a:avLst/>
          </a:prstGeom>
        </p:spPr>
        <p:txBody>
          <a:bodyPr vert="horz" wrap="square" lIns="0" tIns="12429" rIns="0" bIns="0" rtlCol="0">
            <a:spAutoFit/>
          </a:bodyPr>
          <a:lstStyle/>
          <a:p>
            <a:pPr marL="299408">
              <a:spcBef>
                <a:spcPts val="97"/>
              </a:spcBef>
            </a:pPr>
            <a:r>
              <a:rPr sz="1234" b="1" dirty="0">
                <a:solidFill>
                  <a:srgbClr val="474747"/>
                </a:solidFill>
                <a:latin typeface="Roboto"/>
                <a:cs typeface="Roboto"/>
              </a:rPr>
              <a:t>Lower</a:t>
            </a:r>
            <a:r>
              <a:rPr sz="1234" b="1" spc="47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34" b="1" spc="-17" dirty="0">
                <a:solidFill>
                  <a:srgbClr val="474747"/>
                </a:solidFill>
                <a:latin typeface="Roboto"/>
                <a:cs typeface="Roboto"/>
              </a:rPr>
              <a:t>fees</a:t>
            </a:r>
            <a:endParaRPr sz="1234" dirty="0">
              <a:latin typeface="Roboto"/>
              <a:cs typeface="Roboto"/>
            </a:endParaRPr>
          </a:p>
          <a:p>
            <a:pPr marL="10809" marR="5404" indent="7026" algn="r">
              <a:spcBef>
                <a:spcPts val="766"/>
              </a:spcBef>
            </a:pPr>
            <a:r>
              <a:rPr sz="936" dirty="0">
                <a:solidFill>
                  <a:srgbClr val="474747"/>
                </a:solidFill>
                <a:latin typeface="Roboto"/>
                <a:cs typeface="Roboto"/>
              </a:rPr>
              <a:t>Lower</a:t>
            </a:r>
            <a:r>
              <a:rPr sz="936" spc="-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expense</a:t>
            </a:r>
            <a:r>
              <a:rPr sz="936" spc="-26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ratio </a:t>
            </a:r>
            <a:r>
              <a:rPr sz="936" dirty="0">
                <a:solidFill>
                  <a:srgbClr val="474747"/>
                </a:solidFill>
                <a:latin typeface="Roboto"/>
                <a:cs typeface="Roboto"/>
              </a:rPr>
              <a:t>leads</a:t>
            </a:r>
            <a:r>
              <a:rPr sz="936" spc="-34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dirty="0">
                <a:solidFill>
                  <a:srgbClr val="474747"/>
                </a:solidFill>
                <a:latin typeface="Roboto"/>
                <a:cs typeface="Roboto"/>
              </a:rPr>
              <a:t>to</a:t>
            </a:r>
            <a:r>
              <a:rPr sz="936" spc="-34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higher</a:t>
            </a:r>
            <a:r>
              <a:rPr sz="936" spc="-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38" dirty="0">
                <a:solidFill>
                  <a:srgbClr val="474747"/>
                </a:solidFill>
                <a:latin typeface="Roboto"/>
                <a:cs typeface="Roboto"/>
              </a:rPr>
              <a:t>long- </a:t>
            </a:r>
            <a:r>
              <a:rPr sz="936" dirty="0">
                <a:solidFill>
                  <a:srgbClr val="474747"/>
                </a:solidFill>
                <a:latin typeface="Roboto"/>
                <a:cs typeface="Roboto"/>
              </a:rPr>
              <a:t>term</a:t>
            </a:r>
            <a:r>
              <a:rPr sz="936" spc="-21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17" dirty="0">
                <a:solidFill>
                  <a:srgbClr val="474747"/>
                </a:solidFill>
                <a:latin typeface="Roboto"/>
                <a:cs typeface="Roboto"/>
              </a:rPr>
              <a:t>returns </a:t>
            </a:r>
            <a:r>
              <a:rPr sz="936" spc="-21" dirty="0">
                <a:solidFill>
                  <a:srgbClr val="474747"/>
                </a:solidFill>
                <a:latin typeface="Roboto"/>
                <a:cs typeface="Roboto"/>
              </a:rPr>
              <a:t>for</a:t>
            </a:r>
            <a:endParaRPr sz="936" dirty="0">
              <a:latin typeface="Roboto"/>
              <a:cs typeface="Roboto"/>
            </a:endParaRPr>
          </a:p>
          <a:p>
            <a:pPr marR="5404" algn="r">
              <a:spcBef>
                <a:spcPts val="4"/>
              </a:spcBef>
            </a:pP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investors.</a:t>
            </a:r>
            <a:endParaRPr sz="936" dirty="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42523" y="3688767"/>
            <a:ext cx="1758971" cy="928697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10809" marR="540989">
              <a:lnSpc>
                <a:spcPct val="101200"/>
              </a:lnSpc>
              <a:spcBef>
                <a:spcPts val="81"/>
              </a:spcBef>
            </a:pPr>
            <a:r>
              <a:rPr sz="1234" b="1" spc="-9" dirty="0">
                <a:solidFill>
                  <a:srgbClr val="474747"/>
                </a:solidFill>
                <a:latin typeface="Roboto"/>
                <a:cs typeface="Roboto"/>
              </a:rPr>
              <a:t>Informed investors</a:t>
            </a:r>
            <a:endParaRPr sz="1234" dirty="0">
              <a:latin typeface="Roboto"/>
              <a:cs typeface="Roboto"/>
            </a:endParaRPr>
          </a:p>
          <a:p>
            <a:pPr marL="10809" marR="4324">
              <a:spcBef>
                <a:spcPts val="766"/>
              </a:spcBef>
            </a:pP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Suitable</a:t>
            </a:r>
            <a:r>
              <a:rPr sz="936" spc="-38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only</a:t>
            </a:r>
            <a:r>
              <a:rPr sz="936" spc="-34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21" dirty="0">
                <a:solidFill>
                  <a:srgbClr val="474747"/>
                </a:solidFill>
                <a:latin typeface="Roboto"/>
                <a:cs typeface="Roboto"/>
              </a:rPr>
              <a:t>for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investors</a:t>
            </a:r>
            <a:r>
              <a:rPr sz="936" spc="-38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with</a:t>
            </a:r>
            <a:r>
              <a:rPr sz="936" spc="-38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strong </a:t>
            </a:r>
            <a:r>
              <a:rPr sz="936" dirty="0">
                <a:solidFill>
                  <a:srgbClr val="474747"/>
                </a:solidFill>
                <a:latin typeface="Roboto"/>
                <a:cs typeface="Roboto"/>
              </a:rPr>
              <a:t>market</a:t>
            </a:r>
            <a:r>
              <a:rPr sz="936" spc="-34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knowledge</a:t>
            </a:r>
            <a:r>
              <a:rPr sz="936" spc="-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21" dirty="0">
                <a:solidFill>
                  <a:srgbClr val="474747"/>
                </a:solidFill>
                <a:latin typeface="Roboto"/>
                <a:cs typeface="Roboto"/>
              </a:rPr>
              <a:t>and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risk</a:t>
            </a:r>
            <a:r>
              <a:rPr sz="936" spc="-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tolerance.</a:t>
            </a:r>
            <a:endParaRPr sz="936" dirty="0">
              <a:latin typeface="Roboto"/>
              <a:cs typeface="Robo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528042" y="505747"/>
            <a:ext cx="3714481" cy="322510"/>
          </a:xfrm>
          <a:prstGeom prst="rect">
            <a:avLst/>
          </a:prstGeom>
        </p:spPr>
        <p:txBody>
          <a:bodyPr vert="horz" wrap="square" lIns="0" tIns="14591" rIns="0" bIns="0" rtlCol="0" anchor="ctr">
            <a:spAutoFit/>
          </a:bodyPr>
          <a:lstStyle/>
          <a:p>
            <a:pPr marL="10809">
              <a:lnSpc>
                <a:spcPct val="100000"/>
              </a:lnSpc>
              <a:spcBef>
                <a:spcPts val="115"/>
              </a:spcBef>
            </a:pPr>
            <a:r>
              <a:rPr sz="2000" b="1" dirty="0">
                <a:solidFill>
                  <a:srgbClr val="474747"/>
                </a:solidFill>
                <a:latin typeface="Roboto"/>
                <a:cs typeface="Roboto"/>
              </a:rPr>
              <a:t>Direct</a:t>
            </a:r>
            <a:r>
              <a:rPr sz="2000" b="1" spc="47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b="1" dirty="0">
                <a:solidFill>
                  <a:srgbClr val="474747"/>
                </a:solidFill>
                <a:latin typeface="Roboto"/>
                <a:cs typeface="Roboto"/>
              </a:rPr>
              <a:t>Mutual</a:t>
            </a:r>
            <a:r>
              <a:rPr sz="2000" b="1" spc="47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b="1" spc="-9" dirty="0">
                <a:solidFill>
                  <a:srgbClr val="474747"/>
                </a:solidFill>
                <a:latin typeface="Roboto"/>
                <a:cs typeface="Roboto"/>
              </a:rPr>
              <a:t>Funds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32799" y="3688767"/>
            <a:ext cx="2020024" cy="618742"/>
          </a:xfrm>
          <a:prstGeom prst="rect">
            <a:avLst/>
          </a:prstGeom>
        </p:spPr>
        <p:txBody>
          <a:bodyPr vert="horz" wrap="square" lIns="0" tIns="12429" rIns="0" bIns="0" rtlCol="0">
            <a:spAutoFit/>
          </a:bodyPr>
          <a:lstStyle/>
          <a:p>
            <a:pPr marL="57828">
              <a:spcBef>
                <a:spcPts val="97"/>
              </a:spcBef>
            </a:pPr>
            <a:r>
              <a:rPr sz="1234" b="1" dirty="0">
                <a:solidFill>
                  <a:srgbClr val="474747"/>
                </a:solidFill>
                <a:latin typeface="Roboto"/>
                <a:cs typeface="Roboto"/>
              </a:rPr>
              <a:t>Direct</a:t>
            </a:r>
            <a:r>
              <a:rPr sz="1234" b="1" spc="9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34" b="1" spc="-9" dirty="0">
                <a:solidFill>
                  <a:srgbClr val="474747"/>
                </a:solidFill>
                <a:latin typeface="Roboto"/>
                <a:cs typeface="Roboto"/>
              </a:rPr>
              <a:t>interaction</a:t>
            </a:r>
            <a:endParaRPr sz="1234" dirty="0">
              <a:latin typeface="Roboto"/>
              <a:cs typeface="Roboto"/>
            </a:endParaRPr>
          </a:p>
          <a:p>
            <a:pPr marL="10809" marR="6485" indent="122682" algn="r">
              <a:spcBef>
                <a:spcPts val="953"/>
              </a:spcBef>
            </a:pP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Direct</a:t>
            </a:r>
            <a:r>
              <a:rPr sz="936" spc="-47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interaction</a:t>
            </a:r>
            <a:r>
              <a:rPr sz="936" spc="-47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17" dirty="0">
                <a:solidFill>
                  <a:srgbClr val="474747"/>
                </a:solidFill>
                <a:latin typeface="Roboto"/>
                <a:cs typeface="Roboto"/>
              </a:rPr>
              <a:t>with </a:t>
            </a:r>
            <a:r>
              <a:rPr sz="936" dirty="0">
                <a:solidFill>
                  <a:srgbClr val="474747"/>
                </a:solidFill>
                <a:latin typeface="Roboto"/>
                <a:cs typeface="Roboto"/>
              </a:rPr>
              <a:t>AMC</a:t>
            </a:r>
            <a:r>
              <a:rPr sz="936" spc="-13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dirty="0">
                <a:solidFill>
                  <a:srgbClr val="474747"/>
                </a:solidFill>
                <a:latin typeface="Roboto"/>
                <a:cs typeface="Roboto"/>
              </a:rPr>
              <a:t>for</a:t>
            </a:r>
            <a:r>
              <a:rPr sz="936" spc="-13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dirty="0">
                <a:solidFill>
                  <a:srgbClr val="474747"/>
                </a:solidFill>
                <a:latin typeface="Roboto"/>
                <a:cs typeface="Roboto"/>
              </a:rPr>
              <a:t>all</a:t>
            </a:r>
            <a:r>
              <a:rPr sz="936" spc="-13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transactions enhances</a:t>
            </a:r>
            <a:r>
              <a:rPr sz="936" spc="-51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control.</a:t>
            </a:r>
            <a:endParaRPr sz="936" dirty="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41093" y="5116398"/>
            <a:ext cx="1711590" cy="762756"/>
          </a:xfrm>
          <a:prstGeom prst="rect">
            <a:avLst/>
          </a:prstGeom>
        </p:spPr>
        <p:txBody>
          <a:bodyPr vert="horz" wrap="square" lIns="0" tIns="12429" rIns="0" bIns="0" rtlCol="0">
            <a:spAutoFit/>
          </a:bodyPr>
          <a:lstStyle/>
          <a:p>
            <a:pPr marL="231852">
              <a:spcBef>
                <a:spcPts val="97"/>
              </a:spcBef>
            </a:pPr>
            <a:r>
              <a:rPr sz="1234" b="1" dirty="0">
                <a:solidFill>
                  <a:srgbClr val="474747"/>
                </a:solidFill>
                <a:latin typeface="Roboto"/>
                <a:cs typeface="Roboto"/>
              </a:rPr>
              <a:t>Online</a:t>
            </a:r>
            <a:r>
              <a:rPr sz="1234" b="1" spc="13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34" b="1" spc="-9" dirty="0">
                <a:solidFill>
                  <a:srgbClr val="474747"/>
                </a:solidFill>
                <a:latin typeface="Roboto"/>
                <a:cs typeface="Roboto"/>
              </a:rPr>
              <a:t>access</a:t>
            </a:r>
            <a:endParaRPr sz="1234" dirty="0">
              <a:latin typeface="Roboto"/>
              <a:cs typeface="Roboto"/>
            </a:endParaRPr>
          </a:p>
          <a:p>
            <a:pPr marL="10809" marR="4324" indent="218341" algn="r">
              <a:spcBef>
                <a:spcPts val="953"/>
              </a:spcBef>
            </a:pPr>
            <a:r>
              <a:rPr sz="936" spc="-17" dirty="0">
                <a:solidFill>
                  <a:srgbClr val="474747"/>
                </a:solidFill>
                <a:latin typeface="Roboto"/>
                <a:cs typeface="Roboto"/>
              </a:rPr>
              <a:t>Convenient</a:t>
            </a:r>
            <a:r>
              <a:rPr sz="936" spc="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access </a:t>
            </a:r>
            <a:r>
              <a:rPr sz="936" spc="-17" dirty="0">
                <a:solidFill>
                  <a:srgbClr val="474747"/>
                </a:solidFill>
                <a:latin typeface="Roboto"/>
                <a:cs typeface="Roboto"/>
              </a:rPr>
              <a:t>through</a:t>
            </a:r>
            <a:r>
              <a:rPr sz="936" spc="-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dirty="0">
                <a:solidFill>
                  <a:srgbClr val="474747"/>
                </a:solidFill>
                <a:latin typeface="Roboto"/>
                <a:cs typeface="Roboto"/>
              </a:rPr>
              <a:t>AMC's</a:t>
            </a:r>
            <a:r>
              <a:rPr sz="936" spc="-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website </a:t>
            </a:r>
            <a:r>
              <a:rPr sz="936" dirty="0">
                <a:solidFill>
                  <a:srgbClr val="474747"/>
                </a:solidFill>
                <a:latin typeface="Roboto"/>
                <a:cs typeface="Roboto"/>
              </a:rPr>
              <a:t>or</a:t>
            </a:r>
            <a:r>
              <a:rPr sz="936" spc="-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online</a:t>
            </a:r>
            <a:r>
              <a:rPr sz="936" spc="-26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platforms.</a:t>
            </a:r>
            <a:endParaRPr sz="936" dirty="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42524" y="5116398"/>
            <a:ext cx="1272702" cy="762756"/>
          </a:xfrm>
          <a:prstGeom prst="rect">
            <a:avLst/>
          </a:prstGeom>
        </p:spPr>
        <p:txBody>
          <a:bodyPr vert="horz" wrap="square" lIns="0" tIns="12429" rIns="0" bIns="0" rtlCol="0">
            <a:spAutoFit/>
          </a:bodyPr>
          <a:lstStyle/>
          <a:p>
            <a:pPr marL="10809">
              <a:spcBef>
                <a:spcPts val="97"/>
              </a:spcBef>
            </a:pPr>
            <a:r>
              <a:rPr sz="1234" b="1" dirty="0">
                <a:solidFill>
                  <a:srgbClr val="474747"/>
                </a:solidFill>
                <a:latin typeface="Roboto"/>
                <a:cs typeface="Roboto"/>
              </a:rPr>
              <a:t>Self-</a:t>
            </a:r>
            <a:r>
              <a:rPr sz="1234" b="1" spc="-9" dirty="0">
                <a:solidFill>
                  <a:srgbClr val="474747"/>
                </a:solidFill>
                <a:latin typeface="Roboto"/>
                <a:cs typeface="Roboto"/>
              </a:rPr>
              <a:t>research</a:t>
            </a:r>
            <a:endParaRPr sz="1234" dirty="0">
              <a:latin typeface="Roboto"/>
              <a:cs typeface="Roboto"/>
            </a:endParaRPr>
          </a:p>
          <a:p>
            <a:pPr marL="10809" marR="4324">
              <a:spcBef>
                <a:spcPts val="953"/>
              </a:spcBef>
            </a:pP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Investors</a:t>
            </a:r>
            <a:r>
              <a:rPr sz="936" spc="-34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must</a:t>
            </a:r>
            <a:r>
              <a:rPr sz="936" spc="-34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conduct their</a:t>
            </a:r>
            <a:r>
              <a:rPr sz="936" spc="-43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dirty="0">
                <a:solidFill>
                  <a:srgbClr val="474747"/>
                </a:solidFill>
                <a:latin typeface="Roboto"/>
                <a:cs typeface="Roboto"/>
              </a:rPr>
              <a:t>own</a:t>
            </a:r>
            <a:r>
              <a:rPr sz="936" spc="-43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research </a:t>
            </a:r>
            <a:r>
              <a:rPr sz="936" spc="-17" dirty="0">
                <a:solidFill>
                  <a:srgbClr val="474747"/>
                </a:solidFill>
                <a:latin typeface="Roboto"/>
                <a:cs typeface="Roboto"/>
              </a:rPr>
              <a:t>without</a:t>
            </a:r>
            <a:r>
              <a:rPr sz="936" spc="-21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external</a:t>
            </a:r>
            <a:r>
              <a:rPr sz="936" spc="-21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36" spc="-9" dirty="0">
                <a:solidFill>
                  <a:srgbClr val="474747"/>
                </a:solidFill>
                <a:latin typeface="Roboto"/>
                <a:cs typeface="Roboto"/>
              </a:rPr>
              <a:t>advice.</a:t>
            </a:r>
            <a:endParaRPr sz="936" dirty="0">
              <a:latin typeface="Roboto"/>
              <a:cs typeface="Robo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22119" y="1327192"/>
            <a:ext cx="6948278" cy="4283064"/>
            <a:chOff x="3080990" y="1556275"/>
            <a:chExt cx="8164226" cy="5032600"/>
          </a:xfrm>
        </p:grpSpPr>
        <p:sp>
          <p:nvSpPr>
            <p:cNvPr id="31" name="object 31"/>
            <p:cNvSpPr/>
            <p:nvPr/>
          </p:nvSpPr>
          <p:spPr>
            <a:xfrm>
              <a:off x="5205782" y="2115431"/>
              <a:ext cx="0" cy="671195"/>
            </a:xfrm>
            <a:custGeom>
              <a:avLst/>
              <a:gdLst/>
              <a:ahLst/>
              <a:cxnLst/>
              <a:rect l="l" t="t" r="r" b="b"/>
              <a:pathLst>
                <a:path h="671194">
                  <a:moveTo>
                    <a:pt x="0" y="0"/>
                  </a:moveTo>
                  <a:lnTo>
                    <a:pt x="0" y="670986"/>
                  </a:lnTo>
                </a:path>
              </a:pathLst>
            </a:custGeom>
            <a:ln w="1863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32" name="object 32"/>
            <p:cNvSpPr/>
            <p:nvPr/>
          </p:nvSpPr>
          <p:spPr>
            <a:xfrm>
              <a:off x="3080990" y="1556275"/>
              <a:ext cx="2125345" cy="671195"/>
            </a:xfrm>
            <a:custGeom>
              <a:avLst/>
              <a:gdLst/>
              <a:ahLst/>
              <a:cxnLst/>
              <a:rect l="l" t="t" r="r" b="b"/>
              <a:pathLst>
                <a:path w="2125345" h="671194">
                  <a:moveTo>
                    <a:pt x="335493" y="111831"/>
                  </a:moveTo>
                  <a:lnTo>
                    <a:pt x="2124791" y="111831"/>
                  </a:lnTo>
                  <a:lnTo>
                    <a:pt x="2124791" y="559155"/>
                  </a:lnTo>
                  <a:lnTo>
                    <a:pt x="335493" y="559155"/>
                  </a:lnTo>
                </a:path>
                <a:path w="2125345" h="671194">
                  <a:moveTo>
                    <a:pt x="335493" y="0"/>
                  </a:moveTo>
                  <a:lnTo>
                    <a:pt x="0" y="335493"/>
                  </a:lnTo>
                  <a:lnTo>
                    <a:pt x="335493" y="670986"/>
                  </a:lnTo>
                </a:path>
                <a:path w="2125345" h="671194">
                  <a:moveTo>
                    <a:pt x="335493" y="0"/>
                  </a:moveTo>
                  <a:lnTo>
                    <a:pt x="335493" y="111831"/>
                  </a:lnTo>
                </a:path>
                <a:path w="2125345" h="671194">
                  <a:moveTo>
                    <a:pt x="335493" y="559155"/>
                  </a:moveTo>
                  <a:lnTo>
                    <a:pt x="335493" y="670986"/>
                  </a:lnTo>
                </a:path>
              </a:pathLst>
            </a:custGeom>
            <a:ln w="1863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33" name="object 33"/>
            <p:cNvSpPr/>
            <p:nvPr/>
          </p:nvSpPr>
          <p:spPr>
            <a:xfrm>
              <a:off x="9119871" y="2115431"/>
              <a:ext cx="0" cy="671195"/>
            </a:xfrm>
            <a:custGeom>
              <a:avLst/>
              <a:gdLst/>
              <a:ahLst/>
              <a:cxnLst/>
              <a:rect l="l" t="t" r="r" b="b"/>
              <a:pathLst>
                <a:path h="671194">
                  <a:moveTo>
                    <a:pt x="0" y="0"/>
                  </a:moveTo>
                  <a:lnTo>
                    <a:pt x="0" y="670986"/>
                  </a:lnTo>
                </a:path>
              </a:pathLst>
            </a:custGeom>
            <a:ln w="1863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34" name="object 34"/>
            <p:cNvSpPr/>
            <p:nvPr/>
          </p:nvSpPr>
          <p:spPr>
            <a:xfrm>
              <a:off x="9119871" y="1556275"/>
              <a:ext cx="2125345" cy="671195"/>
            </a:xfrm>
            <a:custGeom>
              <a:avLst/>
              <a:gdLst/>
              <a:ahLst/>
              <a:cxnLst/>
              <a:rect l="l" t="t" r="r" b="b"/>
              <a:pathLst>
                <a:path w="2125345" h="671194">
                  <a:moveTo>
                    <a:pt x="1789297" y="111831"/>
                  </a:moveTo>
                  <a:lnTo>
                    <a:pt x="0" y="111831"/>
                  </a:lnTo>
                  <a:lnTo>
                    <a:pt x="0" y="559155"/>
                  </a:lnTo>
                  <a:lnTo>
                    <a:pt x="1789297" y="559155"/>
                  </a:lnTo>
                </a:path>
                <a:path w="2125345" h="671194">
                  <a:moveTo>
                    <a:pt x="1789297" y="0"/>
                  </a:moveTo>
                  <a:lnTo>
                    <a:pt x="2124791" y="335493"/>
                  </a:lnTo>
                  <a:lnTo>
                    <a:pt x="1789297" y="670986"/>
                  </a:lnTo>
                </a:path>
                <a:path w="2125345" h="671194">
                  <a:moveTo>
                    <a:pt x="1789297" y="111831"/>
                  </a:moveTo>
                  <a:lnTo>
                    <a:pt x="1789297" y="0"/>
                  </a:lnTo>
                </a:path>
                <a:path w="2125345" h="671194">
                  <a:moveTo>
                    <a:pt x="1789297" y="670986"/>
                  </a:moveTo>
                  <a:lnTo>
                    <a:pt x="1789297" y="559155"/>
                  </a:lnTo>
                </a:path>
              </a:pathLst>
            </a:custGeom>
            <a:ln w="1863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35" name="object 35"/>
            <p:cNvSpPr/>
            <p:nvPr/>
          </p:nvSpPr>
          <p:spPr>
            <a:xfrm>
              <a:off x="4870288" y="2786408"/>
              <a:ext cx="671195" cy="671195"/>
            </a:xfrm>
            <a:custGeom>
              <a:avLst/>
              <a:gdLst/>
              <a:ahLst/>
              <a:cxnLst/>
              <a:rect l="l" t="t" r="r" b="b"/>
              <a:pathLst>
                <a:path w="671195" h="671195">
                  <a:moveTo>
                    <a:pt x="670986" y="335493"/>
                  </a:moveTo>
                  <a:lnTo>
                    <a:pt x="667349" y="385070"/>
                  </a:lnTo>
                  <a:lnTo>
                    <a:pt x="656782" y="432388"/>
                  </a:lnTo>
                  <a:lnTo>
                    <a:pt x="639805" y="476929"/>
                  </a:lnTo>
                  <a:lnTo>
                    <a:pt x="616936" y="518173"/>
                  </a:lnTo>
                  <a:lnTo>
                    <a:pt x="588696" y="555601"/>
                  </a:lnTo>
                  <a:lnTo>
                    <a:pt x="555601" y="588696"/>
                  </a:lnTo>
                  <a:lnTo>
                    <a:pt x="518173" y="616936"/>
                  </a:lnTo>
                  <a:lnTo>
                    <a:pt x="476929" y="639805"/>
                  </a:lnTo>
                  <a:lnTo>
                    <a:pt x="432388" y="656782"/>
                  </a:lnTo>
                  <a:lnTo>
                    <a:pt x="385070" y="667349"/>
                  </a:lnTo>
                  <a:lnTo>
                    <a:pt x="335493" y="670986"/>
                  </a:lnTo>
                  <a:lnTo>
                    <a:pt x="285916" y="667349"/>
                  </a:lnTo>
                  <a:lnTo>
                    <a:pt x="238598" y="656782"/>
                  </a:lnTo>
                  <a:lnTo>
                    <a:pt x="194057" y="639805"/>
                  </a:lnTo>
                  <a:lnTo>
                    <a:pt x="152813" y="616936"/>
                  </a:lnTo>
                  <a:lnTo>
                    <a:pt x="115384" y="588696"/>
                  </a:lnTo>
                  <a:lnTo>
                    <a:pt x="82290" y="555601"/>
                  </a:lnTo>
                  <a:lnTo>
                    <a:pt x="54049" y="518173"/>
                  </a:lnTo>
                  <a:lnTo>
                    <a:pt x="31181" y="476929"/>
                  </a:lnTo>
                  <a:lnTo>
                    <a:pt x="14204" y="432388"/>
                  </a:lnTo>
                  <a:lnTo>
                    <a:pt x="3637" y="385070"/>
                  </a:lnTo>
                  <a:lnTo>
                    <a:pt x="0" y="335493"/>
                  </a:lnTo>
                  <a:lnTo>
                    <a:pt x="3637" y="285916"/>
                  </a:lnTo>
                  <a:lnTo>
                    <a:pt x="14204" y="238598"/>
                  </a:lnTo>
                  <a:lnTo>
                    <a:pt x="31181" y="194057"/>
                  </a:lnTo>
                  <a:lnTo>
                    <a:pt x="54049" y="152813"/>
                  </a:lnTo>
                  <a:lnTo>
                    <a:pt x="82290" y="115384"/>
                  </a:lnTo>
                  <a:lnTo>
                    <a:pt x="115384" y="82290"/>
                  </a:lnTo>
                  <a:lnTo>
                    <a:pt x="152813" y="54049"/>
                  </a:lnTo>
                  <a:lnTo>
                    <a:pt x="194057" y="31181"/>
                  </a:lnTo>
                  <a:lnTo>
                    <a:pt x="238598" y="14204"/>
                  </a:lnTo>
                  <a:lnTo>
                    <a:pt x="285916" y="3637"/>
                  </a:lnTo>
                  <a:lnTo>
                    <a:pt x="335493" y="0"/>
                  </a:lnTo>
                  <a:lnTo>
                    <a:pt x="385070" y="3637"/>
                  </a:lnTo>
                  <a:lnTo>
                    <a:pt x="432388" y="14204"/>
                  </a:lnTo>
                  <a:lnTo>
                    <a:pt x="476929" y="31181"/>
                  </a:lnTo>
                  <a:lnTo>
                    <a:pt x="518173" y="54049"/>
                  </a:lnTo>
                  <a:lnTo>
                    <a:pt x="555601" y="82290"/>
                  </a:lnTo>
                  <a:lnTo>
                    <a:pt x="588696" y="115384"/>
                  </a:lnTo>
                  <a:lnTo>
                    <a:pt x="616936" y="152813"/>
                  </a:lnTo>
                  <a:lnTo>
                    <a:pt x="639805" y="194057"/>
                  </a:lnTo>
                  <a:lnTo>
                    <a:pt x="656782" y="238598"/>
                  </a:lnTo>
                  <a:lnTo>
                    <a:pt x="667349" y="285916"/>
                  </a:lnTo>
                  <a:lnTo>
                    <a:pt x="670986" y="335493"/>
                  </a:lnTo>
                  <a:close/>
                </a:path>
              </a:pathLst>
            </a:custGeom>
            <a:ln w="1863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36" name="object 36"/>
            <p:cNvSpPr/>
            <p:nvPr/>
          </p:nvSpPr>
          <p:spPr>
            <a:xfrm>
              <a:off x="5205782" y="3457404"/>
              <a:ext cx="0" cy="782955"/>
            </a:xfrm>
            <a:custGeom>
              <a:avLst/>
              <a:gdLst/>
              <a:ahLst/>
              <a:cxnLst/>
              <a:rect l="l" t="t" r="r" b="b"/>
              <a:pathLst>
                <a:path h="782954">
                  <a:moveTo>
                    <a:pt x="0" y="0"/>
                  </a:moveTo>
                  <a:lnTo>
                    <a:pt x="0" y="782817"/>
                  </a:lnTo>
                </a:path>
              </a:pathLst>
            </a:custGeom>
            <a:ln w="1863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37" name="object 37"/>
            <p:cNvSpPr/>
            <p:nvPr/>
          </p:nvSpPr>
          <p:spPr>
            <a:xfrm>
              <a:off x="8784377" y="2786408"/>
              <a:ext cx="671195" cy="671195"/>
            </a:xfrm>
            <a:custGeom>
              <a:avLst/>
              <a:gdLst/>
              <a:ahLst/>
              <a:cxnLst/>
              <a:rect l="l" t="t" r="r" b="b"/>
              <a:pathLst>
                <a:path w="671195" h="671195">
                  <a:moveTo>
                    <a:pt x="670986" y="335493"/>
                  </a:moveTo>
                  <a:lnTo>
                    <a:pt x="667349" y="385070"/>
                  </a:lnTo>
                  <a:lnTo>
                    <a:pt x="656782" y="432388"/>
                  </a:lnTo>
                  <a:lnTo>
                    <a:pt x="639805" y="476929"/>
                  </a:lnTo>
                  <a:lnTo>
                    <a:pt x="616936" y="518173"/>
                  </a:lnTo>
                  <a:lnTo>
                    <a:pt x="588696" y="555601"/>
                  </a:lnTo>
                  <a:lnTo>
                    <a:pt x="555601" y="588696"/>
                  </a:lnTo>
                  <a:lnTo>
                    <a:pt x="518173" y="616936"/>
                  </a:lnTo>
                  <a:lnTo>
                    <a:pt x="476929" y="639805"/>
                  </a:lnTo>
                  <a:lnTo>
                    <a:pt x="432388" y="656782"/>
                  </a:lnTo>
                  <a:lnTo>
                    <a:pt x="385070" y="667349"/>
                  </a:lnTo>
                  <a:lnTo>
                    <a:pt x="335493" y="670986"/>
                  </a:lnTo>
                  <a:lnTo>
                    <a:pt x="285916" y="667349"/>
                  </a:lnTo>
                  <a:lnTo>
                    <a:pt x="238598" y="656782"/>
                  </a:lnTo>
                  <a:lnTo>
                    <a:pt x="194057" y="639805"/>
                  </a:lnTo>
                  <a:lnTo>
                    <a:pt x="152813" y="616936"/>
                  </a:lnTo>
                  <a:lnTo>
                    <a:pt x="115384" y="588696"/>
                  </a:lnTo>
                  <a:lnTo>
                    <a:pt x="82290" y="555601"/>
                  </a:lnTo>
                  <a:lnTo>
                    <a:pt x="54049" y="518173"/>
                  </a:lnTo>
                  <a:lnTo>
                    <a:pt x="31181" y="476929"/>
                  </a:lnTo>
                  <a:lnTo>
                    <a:pt x="14204" y="432388"/>
                  </a:lnTo>
                  <a:lnTo>
                    <a:pt x="3637" y="385070"/>
                  </a:lnTo>
                  <a:lnTo>
                    <a:pt x="0" y="335493"/>
                  </a:lnTo>
                  <a:lnTo>
                    <a:pt x="3637" y="285916"/>
                  </a:lnTo>
                  <a:lnTo>
                    <a:pt x="14204" y="238598"/>
                  </a:lnTo>
                  <a:lnTo>
                    <a:pt x="31181" y="194057"/>
                  </a:lnTo>
                  <a:lnTo>
                    <a:pt x="54049" y="152813"/>
                  </a:lnTo>
                  <a:lnTo>
                    <a:pt x="82290" y="115384"/>
                  </a:lnTo>
                  <a:lnTo>
                    <a:pt x="115384" y="82290"/>
                  </a:lnTo>
                  <a:lnTo>
                    <a:pt x="152813" y="54049"/>
                  </a:lnTo>
                  <a:lnTo>
                    <a:pt x="194057" y="31181"/>
                  </a:lnTo>
                  <a:lnTo>
                    <a:pt x="238598" y="14204"/>
                  </a:lnTo>
                  <a:lnTo>
                    <a:pt x="285916" y="3637"/>
                  </a:lnTo>
                  <a:lnTo>
                    <a:pt x="335493" y="0"/>
                  </a:lnTo>
                  <a:lnTo>
                    <a:pt x="385070" y="3637"/>
                  </a:lnTo>
                  <a:lnTo>
                    <a:pt x="432388" y="14204"/>
                  </a:lnTo>
                  <a:lnTo>
                    <a:pt x="476929" y="31181"/>
                  </a:lnTo>
                  <a:lnTo>
                    <a:pt x="518173" y="54049"/>
                  </a:lnTo>
                  <a:lnTo>
                    <a:pt x="555601" y="82290"/>
                  </a:lnTo>
                  <a:lnTo>
                    <a:pt x="588696" y="115384"/>
                  </a:lnTo>
                  <a:lnTo>
                    <a:pt x="616936" y="152813"/>
                  </a:lnTo>
                  <a:lnTo>
                    <a:pt x="639805" y="194057"/>
                  </a:lnTo>
                  <a:lnTo>
                    <a:pt x="656782" y="238598"/>
                  </a:lnTo>
                  <a:lnTo>
                    <a:pt x="667349" y="285916"/>
                  </a:lnTo>
                  <a:lnTo>
                    <a:pt x="670986" y="335493"/>
                  </a:lnTo>
                  <a:close/>
                </a:path>
              </a:pathLst>
            </a:custGeom>
            <a:ln w="1863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38" name="object 38"/>
            <p:cNvSpPr/>
            <p:nvPr/>
          </p:nvSpPr>
          <p:spPr>
            <a:xfrm>
              <a:off x="9119871" y="3457404"/>
              <a:ext cx="0" cy="782955"/>
            </a:xfrm>
            <a:custGeom>
              <a:avLst/>
              <a:gdLst/>
              <a:ahLst/>
              <a:cxnLst/>
              <a:rect l="l" t="t" r="r" b="b"/>
              <a:pathLst>
                <a:path h="782954">
                  <a:moveTo>
                    <a:pt x="0" y="0"/>
                  </a:moveTo>
                  <a:lnTo>
                    <a:pt x="0" y="782817"/>
                  </a:lnTo>
                </a:path>
              </a:pathLst>
            </a:custGeom>
            <a:ln w="1863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39" name="object 39"/>
            <p:cNvSpPr/>
            <p:nvPr/>
          </p:nvSpPr>
          <p:spPr>
            <a:xfrm>
              <a:off x="4870288" y="4240213"/>
              <a:ext cx="671195" cy="671195"/>
            </a:xfrm>
            <a:custGeom>
              <a:avLst/>
              <a:gdLst/>
              <a:ahLst/>
              <a:cxnLst/>
              <a:rect l="l" t="t" r="r" b="b"/>
              <a:pathLst>
                <a:path w="671195" h="671195">
                  <a:moveTo>
                    <a:pt x="670986" y="335493"/>
                  </a:moveTo>
                  <a:lnTo>
                    <a:pt x="667349" y="385070"/>
                  </a:lnTo>
                  <a:lnTo>
                    <a:pt x="656782" y="432388"/>
                  </a:lnTo>
                  <a:lnTo>
                    <a:pt x="639805" y="476929"/>
                  </a:lnTo>
                  <a:lnTo>
                    <a:pt x="616936" y="518173"/>
                  </a:lnTo>
                  <a:lnTo>
                    <a:pt x="588696" y="555601"/>
                  </a:lnTo>
                  <a:lnTo>
                    <a:pt x="555601" y="588696"/>
                  </a:lnTo>
                  <a:lnTo>
                    <a:pt x="518173" y="616936"/>
                  </a:lnTo>
                  <a:lnTo>
                    <a:pt x="476929" y="639805"/>
                  </a:lnTo>
                  <a:lnTo>
                    <a:pt x="432388" y="656782"/>
                  </a:lnTo>
                  <a:lnTo>
                    <a:pt x="385070" y="667349"/>
                  </a:lnTo>
                  <a:lnTo>
                    <a:pt x="335493" y="670986"/>
                  </a:lnTo>
                  <a:lnTo>
                    <a:pt x="285916" y="667349"/>
                  </a:lnTo>
                  <a:lnTo>
                    <a:pt x="238598" y="656782"/>
                  </a:lnTo>
                  <a:lnTo>
                    <a:pt x="194057" y="639805"/>
                  </a:lnTo>
                  <a:lnTo>
                    <a:pt x="152813" y="616936"/>
                  </a:lnTo>
                  <a:lnTo>
                    <a:pt x="115384" y="588696"/>
                  </a:lnTo>
                  <a:lnTo>
                    <a:pt x="82290" y="555601"/>
                  </a:lnTo>
                  <a:lnTo>
                    <a:pt x="54049" y="518173"/>
                  </a:lnTo>
                  <a:lnTo>
                    <a:pt x="31181" y="476929"/>
                  </a:lnTo>
                  <a:lnTo>
                    <a:pt x="14204" y="432388"/>
                  </a:lnTo>
                  <a:lnTo>
                    <a:pt x="3637" y="385070"/>
                  </a:lnTo>
                  <a:lnTo>
                    <a:pt x="0" y="335493"/>
                  </a:lnTo>
                  <a:lnTo>
                    <a:pt x="3637" y="285916"/>
                  </a:lnTo>
                  <a:lnTo>
                    <a:pt x="14204" y="238598"/>
                  </a:lnTo>
                  <a:lnTo>
                    <a:pt x="31181" y="194057"/>
                  </a:lnTo>
                  <a:lnTo>
                    <a:pt x="54049" y="152813"/>
                  </a:lnTo>
                  <a:lnTo>
                    <a:pt x="82290" y="115384"/>
                  </a:lnTo>
                  <a:lnTo>
                    <a:pt x="115384" y="82290"/>
                  </a:lnTo>
                  <a:lnTo>
                    <a:pt x="152813" y="54049"/>
                  </a:lnTo>
                  <a:lnTo>
                    <a:pt x="194057" y="31181"/>
                  </a:lnTo>
                  <a:lnTo>
                    <a:pt x="238598" y="14204"/>
                  </a:lnTo>
                  <a:lnTo>
                    <a:pt x="285916" y="3637"/>
                  </a:lnTo>
                  <a:lnTo>
                    <a:pt x="335493" y="0"/>
                  </a:lnTo>
                  <a:lnTo>
                    <a:pt x="385070" y="3637"/>
                  </a:lnTo>
                  <a:lnTo>
                    <a:pt x="432388" y="14204"/>
                  </a:lnTo>
                  <a:lnTo>
                    <a:pt x="476929" y="31181"/>
                  </a:lnTo>
                  <a:lnTo>
                    <a:pt x="518173" y="54049"/>
                  </a:lnTo>
                  <a:lnTo>
                    <a:pt x="555601" y="82290"/>
                  </a:lnTo>
                  <a:lnTo>
                    <a:pt x="588696" y="115384"/>
                  </a:lnTo>
                  <a:lnTo>
                    <a:pt x="616936" y="152813"/>
                  </a:lnTo>
                  <a:lnTo>
                    <a:pt x="639805" y="194057"/>
                  </a:lnTo>
                  <a:lnTo>
                    <a:pt x="656782" y="238598"/>
                  </a:lnTo>
                  <a:lnTo>
                    <a:pt x="667349" y="285916"/>
                  </a:lnTo>
                  <a:lnTo>
                    <a:pt x="670986" y="335493"/>
                  </a:lnTo>
                  <a:close/>
                </a:path>
              </a:pathLst>
            </a:custGeom>
            <a:ln w="1863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40" name="object 40"/>
            <p:cNvSpPr/>
            <p:nvPr/>
          </p:nvSpPr>
          <p:spPr>
            <a:xfrm>
              <a:off x="5205782" y="4911209"/>
              <a:ext cx="0" cy="1006475"/>
            </a:xfrm>
            <a:custGeom>
              <a:avLst/>
              <a:gdLst/>
              <a:ahLst/>
              <a:cxnLst/>
              <a:rect l="l" t="t" r="r" b="b"/>
              <a:pathLst>
                <a:path h="1006475">
                  <a:moveTo>
                    <a:pt x="0" y="0"/>
                  </a:moveTo>
                  <a:lnTo>
                    <a:pt x="0" y="1006480"/>
                  </a:lnTo>
                </a:path>
              </a:pathLst>
            </a:custGeom>
            <a:ln w="1863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4377" y="4240213"/>
              <a:ext cx="671195" cy="671195"/>
            </a:xfrm>
            <a:custGeom>
              <a:avLst/>
              <a:gdLst/>
              <a:ahLst/>
              <a:cxnLst/>
              <a:rect l="l" t="t" r="r" b="b"/>
              <a:pathLst>
                <a:path w="671195" h="671195">
                  <a:moveTo>
                    <a:pt x="670986" y="335493"/>
                  </a:moveTo>
                  <a:lnTo>
                    <a:pt x="667349" y="385070"/>
                  </a:lnTo>
                  <a:lnTo>
                    <a:pt x="656782" y="432388"/>
                  </a:lnTo>
                  <a:lnTo>
                    <a:pt x="639805" y="476929"/>
                  </a:lnTo>
                  <a:lnTo>
                    <a:pt x="616936" y="518173"/>
                  </a:lnTo>
                  <a:lnTo>
                    <a:pt x="588696" y="555601"/>
                  </a:lnTo>
                  <a:lnTo>
                    <a:pt x="555601" y="588696"/>
                  </a:lnTo>
                  <a:lnTo>
                    <a:pt x="518173" y="616936"/>
                  </a:lnTo>
                  <a:lnTo>
                    <a:pt x="476929" y="639805"/>
                  </a:lnTo>
                  <a:lnTo>
                    <a:pt x="432388" y="656782"/>
                  </a:lnTo>
                  <a:lnTo>
                    <a:pt x="385070" y="667349"/>
                  </a:lnTo>
                  <a:lnTo>
                    <a:pt x="335493" y="670986"/>
                  </a:lnTo>
                  <a:lnTo>
                    <a:pt x="285916" y="667349"/>
                  </a:lnTo>
                  <a:lnTo>
                    <a:pt x="238598" y="656782"/>
                  </a:lnTo>
                  <a:lnTo>
                    <a:pt x="194057" y="639805"/>
                  </a:lnTo>
                  <a:lnTo>
                    <a:pt x="152813" y="616936"/>
                  </a:lnTo>
                  <a:lnTo>
                    <a:pt x="115384" y="588696"/>
                  </a:lnTo>
                  <a:lnTo>
                    <a:pt x="82290" y="555601"/>
                  </a:lnTo>
                  <a:lnTo>
                    <a:pt x="54049" y="518173"/>
                  </a:lnTo>
                  <a:lnTo>
                    <a:pt x="31181" y="476929"/>
                  </a:lnTo>
                  <a:lnTo>
                    <a:pt x="14204" y="432388"/>
                  </a:lnTo>
                  <a:lnTo>
                    <a:pt x="3637" y="385070"/>
                  </a:lnTo>
                  <a:lnTo>
                    <a:pt x="0" y="335493"/>
                  </a:lnTo>
                  <a:lnTo>
                    <a:pt x="3637" y="285916"/>
                  </a:lnTo>
                  <a:lnTo>
                    <a:pt x="14204" y="238598"/>
                  </a:lnTo>
                  <a:lnTo>
                    <a:pt x="31181" y="194057"/>
                  </a:lnTo>
                  <a:lnTo>
                    <a:pt x="54049" y="152813"/>
                  </a:lnTo>
                  <a:lnTo>
                    <a:pt x="82290" y="115384"/>
                  </a:lnTo>
                  <a:lnTo>
                    <a:pt x="115384" y="82290"/>
                  </a:lnTo>
                  <a:lnTo>
                    <a:pt x="152813" y="54049"/>
                  </a:lnTo>
                  <a:lnTo>
                    <a:pt x="194057" y="31181"/>
                  </a:lnTo>
                  <a:lnTo>
                    <a:pt x="238598" y="14204"/>
                  </a:lnTo>
                  <a:lnTo>
                    <a:pt x="285916" y="3637"/>
                  </a:lnTo>
                  <a:lnTo>
                    <a:pt x="335493" y="0"/>
                  </a:lnTo>
                  <a:lnTo>
                    <a:pt x="385070" y="3637"/>
                  </a:lnTo>
                  <a:lnTo>
                    <a:pt x="432388" y="14204"/>
                  </a:lnTo>
                  <a:lnTo>
                    <a:pt x="476929" y="31181"/>
                  </a:lnTo>
                  <a:lnTo>
                    <a:pt x="518173" y="54049"/>
                  </a:lnTo>
                  <a:lnTo>
                    <a:pt x="555601" y="82290"/>
                  </a:lnTo>
                  <a:lnTo>
                    <a:pt x="588696" y="115384"/>
                  </a:lnTo>
                  <a:lnTo>
                    <a:pt x="616936" y="152813"/>
                  </a:lnTo>
                  <a:lnTo>
                    <a:pt x="639805" y="194057"/>
                  </a:lnTo>
                  <a:lnTo>
                    <a:pt x="656782" y="238598"/>
                  </a:lnTo>
                  <a:lnTo>
                    <a:pt x="667349" y="285916"/>
                  </a:lnTo>
                  <a:lnTo>
                    <a:pt x="670986" y="335493"/>
                  </a:lnTo>
                  <a:close/>
                </a:path>
              </a:pathLst>
            </a:custGeom>
            <a:ln w="1863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42" name="object 42"/>
            <p:cNvSpPr/>
            <p:nvPr/>
          </p:nvSpPr>
          <p:spPr>
            <a:xfrm>
              <a:off x="9119871" y="4911209"/>
              <a:ext cx="0" cy="1006475"/>
            </a:xfrm>
            <a:custGeom>
              <a:avLst/>
              <a:gdLst/>
              <a:ahLst/>
              <a:cxnLst/>
              <a:rect l="l" t="t" r="r" b="b"/>
              <a:pathLst>
                <a:path h="1006475">
                  <a:moveTo>
                    <a:pt x="0" y="0"/>
                  </a:moveTo>
                  <a:lnTo>
                    <a:pt x="0" y="1006480"/>
                  </a:lnTo>
                </a:path>
              </a:pathLst>
            </a:custGeom>
            <a:ln w="1863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43" name="object 43"/>
            <p:cNvSpPr/>
            <p:nvPr/>
          </p:nvSpPr>
          <p:spPr>
            <a:xfrm>
              <a:off x="4870288" y="5917680"/>
              <a:ext cx="671195" cy="671195"/>
            </a:xfrm>
            <a:custGeom>
              <a:avLst/>
              <a:gdLst/>
              <a:ahLst/>
              <a:cxnLst/>
              <a:rect l="l" t="t" r="r" b="b"/>
              <a:pathLst>
                <a:path w="671195" h="671195">
                  <a:moveTo>
                    <a:pt x="670986" y="335493"/>
                  </a:moveTo>
                  <a:lnTo>
                    <a:pt x="667349" y="385070"/>
                  </a:lnTo>
                  <a:lnTo>
                    <a:pt x="656782" y="432388"/>
                  </a:lnTo>
                  <a:lnTo>
                    <a:pt x="639805" y="476929"/>
                  </a:lnTo>
                  <a:lnTo>
                    <a:pt x="616936" y="518173"/>
                  </a:lnTo>
                  <a:lnTo>
                    <a:pt x="588696" y="555601"/>
                  </a:lnTo>
                  <a:lnTo>
                    <a:pt x="555601" y="588696"/>
                  </a:lnTo>
                  <a:lnTo>
                    <a:pt x="518173" y="616936"/>
                  </a:lnTo>
                  <a:lnTo>
                    <a:pt x="476929" y="639805"/>
                  </a:lnTo>
                  <a:lnTo>
                    <a:pt x="432388" y="656782"/>
                  </a:lnTo>
                  <a:lnTo>
                    <a:pt x="385070" y="667349"/>
                  </a:lnTo>
                  <a:lnTo>
                    <a:pt x="335493" y="670986"/>
                  </a:lnTo>
                  <a:lnTo>
                    <a:pt x="285916" y="667349"/>
                  </a:lnTo>
                  <a:lnTo>
                    <a:pt x="238598" y="656782"/>
                  </a:lnTo>
                  <a:lnTo>
                    <a:pt x="194057" y="639805"/>
                  </a:lnTo>
                  <a:lnTo>
                    <a:pt x="152813" y="616936"/>
                  </a:lnTo>
                  <a:lnTo>
                    <a:pt x="115384" y="588696"/>
                  </a:lnTo>
                  <a:lnTo>
                    <a:pt x="82290" y="555601"/>
                  </a:lnTo>
                  <a:lnTo>
                    <a:pt x="54049" y="518173"/>
                  </a:lnTo>
                  <a:lnTo>
                    <a:pt x="31181" y="476929"/>
                  </a:lnTo>
                  <a:lnTo>
                    <a:pt x="14204" y="432388"/>
                  </a:lnTo>
                  <a:lnTo>
                    <a:pt x="3637" y="385070"/>
                  </a:lnTo>
                  <a:lnTo>
                    <a:pt x="0" y="335493"/>
                  </a:lnTo>
                  <a:lnTo>
                    <a:pt x="3637" y="285916"/>
                  </a:lnTo>
                  <a:lnTo>
                    <a:pt x="14204" y="238598"/>
                  </a:lnTo>
                  <a:lnTo>
                    <a:pt x="31181" y="194057"/>
                  </a:lnTo>
                  <a:lnTo>
                    <a:pt x="54049" y="152813"/>
                  </a:lnTo>
                  <a:lnTo>
                    <a:pt x="82290" y="115384"/>
                  </a:lnTo>
                  <a:lnTo>
                    <a:pt x="115384" y="82290"/>
                  </a:lnTo>
                  <a:lnTo>
                    <a:pt x="152813" y="54049"/>
                  </a:lnTo>
                  <a:lnTo>
                    <a:pt x="194057" y="31181"/>
                  </a:lnTo>
                  <a:lnTo>
                    <a:pt x="238598" y="14204"/>
                  </a:lnTo>
                  <a:lnTo>
                    <a:pt x="285916" y="3637"/>
                  </a:lnTo>
                  <a:lnTo>
                    <a:pt x="335493" y="0"/>
                  </a:lnTo>
                  <a:lnTo>
                    <a:pt x="385070" y="3637"/>
                  </a:lnTo>
                  <a:lnTo>
                    <a:pt x="432388" y="14204"/>
                  </a:lnTo>
                  <a:lnTo>
                    <a:pt x="476929" y="31181"/>
                  </a:lnTo>
                  <a:lnTo>
                    <a:pt x="518173" y="54049"/>
                  </a:lnTo>
                  <a:lnTo>
                    <a:pt x="555601" y="82290"/>
                  </a:lnTo>
                  <a:lnTo>
                    <a:pt x="588696" y="115384"/>
                  </a:lnTo>
                  <a:lnTo>
                    <a:pt x="616936" y="152813"/>
                  </a:lnTo>
                  <a:lnTo>
                    <a:pt x="639805" y="194057"/>
                  </a:lnTo>
                  <a:lnTo>
                    <a:pt x="656782" y="238598"/>
                  </a:lnTo>
                  <a:lnTo>
                    <a:pt x="667349" y="285916"/>
                  </a:lnTo>
                  <a:lnTo>
                    <a:pt x="670986" y="335493"/>
                  </a:lnTo>
                  <a:close/>
                </a:path>
              </a:pathLst>
            </a:custGeom>
            <a:ln w="1863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44" name="object 44"/>
            <p:cNvSpPr/>
            <p:nvPr/>
          </p:nvSpPr>
          <p:spPr>
            <a:xfrm>
              <a:off x="8784377" y="5917680"/>
              <a:ext cx="671195" cy="671195"/>
            </a:xfrm>
            <a:custGeom>
              <a:avLst/>
              <a:gdLst/>
              <a:ahLst/>
              <a:cxnLst/>
              <a:rect l="l" t="t" r="r" b="b"/>
              <a:pathLst>
                <a:path w="671195" h="671195">
                  <a:moveTo>
                    <a:pt x="670986" y="335493"/>
                  </a:moveTo>
                  <a:lnTo>
                    <a:pt x="667349" y="385070"/>
                  </a:lnTo>
                  <a:lnTo>
                    <a:pt x="656782" y="432388"/>
                  </a:lnTo>
                  <a:lnTo>
                    <a:pt x="639805" y="476929"/>
                  </a:lnTo>
                  <a:lnTo>
                    <a:pt x="616936" y="518173"/>
                  </a:lnTo>
                  <a:lnTo>
                    <a:pt x="588696" y="555601"/>
                  </a:lnTo>
                  <a:lnTo>
                    <a:pt x="555601" y="588696"/>
                  </a:lnTo>
                  <a:lnTo>
                    <a:pt x="518173" y="616936"/>
                  </a:lnTo>
                  <a:lnTo>
                    <a:pt x="476929" y="639805"/>
                  </a:lnTo>
                  <a:lnTo>
                    <a:pt x="432388" y="656782"/>
                  </a:lnTo>
                  <a:lnTo>
                    <a:pt x="385070" y="667349"/>
                  </a:lnTo>
                  <a:lnTo>
                    <a:pt x="335493" y="670986"/>
                  </a:lnTo>
                  <a:lnTo>
                    <a:pt x="285916" y="667349"/>
                  </a:lnTo>
                  <a:lnTo>
                    <a:pt x="238598" y="656782"/>
                  </a:lnTo>
                  <a:lnTo>
                    <a:pt x="194057" y="639805"/>
                  </a:lnTo>
                  <a:lnTo>
                    <a:pt x="152813" y="616936"/>
                  </a:lnTo>
                  <a:lnTo>
                    <a:pt x="115384" y="588696"/>
                  </a:lnTo>
                  <a:lnTo>
                    <a:pt x="82290" y="555601"/>
                  </a:lnTo>
                  <a:lnTo>
                    <a:pt x="54049" y="518173"/>
                  </a:lnTo>
                  <a:lnTo>
                    <a:pt x="31181" y="476929"/>
                  </a:lnTo>
                  <a:lnTo>
                    <a:pt x="14204" y="432388"/>
                  </a:lnTo>
                  <a:lnTo>
                    <a:pt x="3637" y="385070"/>
                  </a:lnTo>
                  <a:lnTo>
                    <a:pt x="0" y="335493"/>
                  </a:lnTo>
                  <a:lnTo>
                    <a:pt x="3637" y="285916"/>
                  </a:lnTo>
                  <a:lnTo>
                    <a:pt x="14204" y="238598"/>
                  </a:lnTo>
                  <a:lnTo>
                    <a:pt x="31181" y="194057"/>
                  </a:lnTo>
                  <a:lnTo>
                    <a:pt x="54049" y="152813"/>
                  </a:lnTo>
                  <a:lnTo>
                    <a:pt x="82290" y="115384"/>
                  </a:lnTo>
                  <a:lnTo>
                    <a:pt x="115384" y="82290"/>
                  </a:lnTo>
                  <a:lnTo>
                    <a:pt x="152813" y="54049"/>
                  </a:lnTo>
                  <a:lnTo>
                    <a:pt x="194057" y="31181"/>
                  </a:lnTo>
                  <a:lnTo>
                    <a:pt x="238598" y="14204"/>
                  </a:lnTo>
                  <a:lnTo>
                    <a:pt x="285916" y="3637"/>
                  </a:lnTo>
                  <a:lnTo>
                    <a:pt x="335493" y="0"/>
                  </a:lnTo>
                  <a:lnTo>
                    <a:pt x="385070" y="3637"/>
                  </a:lnTo>
                  <a:lnTo>
                    <a:pt x="432388" y="14204"/>
                  </a:lnTo>
                  <a:lnTo>
                    <a:pt x="476929" y="31181"/>
                  </a:lnTo>
                  <a:lnTo>
                    <a:pt x="518173" y="54049"/>
                  </a:lnTo>
                  <a:lnTo>
                    <a:pt x="555601" y="82290"/>
                  </a:lnTo>
                  <a:lnTo>
                    <a:pt x="588696" y="115384"/>
                  </a:lnTo>
                  <a:lnTo>
                    <a:pt x="616936" y="152813"/>
                  </a:lnTo>
                  <a:lnTo>
                    <a:pt x="639805" y="194057"/>
                  </a:lnTo>
                  <a:lnTo>
                    <a:pt x="656782" y="238598"/>
                  </a:lnTo>
                  <a:lnTo>
                    <a:pt x="667349" y="285916"/>
                  </a:lnTo>
                  <a:lnTo>
                    <a:pt x="670986" y="335493"/>
                  </a:lnTo>
                  <a:close/>
                </a:path>
              </a:pathLst>
            </a:custGeom>
            <a:ln w="1863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45" name="object 45"/>
            <p:cNvSpPr/>
            <p:nvPr/>
          </p:nvSpPr>
          <p:spPr>
            <a:xfrm>
              <a:off x="5887481" y="3010080"/>
              <a:ext cx="2550795" cy="2665730"/>
            </a:xfrm>
            <a:custGeom>
              <a:avLst/>
              <a:gdLst/>
              <a:ahLst/>
              <a:cxnLst/>
              <a:rect l="l" t="t" r="r" b="b"/>
              <a:pathLst>
                <a:path w="2550795" h="2665729">
                  <a:moveTo>
                    <a:pt x="436611" y="83998"/>
                  </a:moveTo>
                  <a:lnTo>
                    <a:pt x="443202" y="51331"/>
                  </a:lnTo>
                  <a:lnTo>
                    <a:pt x="461177" y="24628"/>
                  </a:lnTo>
                  <a:lnTo>
                    <a:pt x="487837" y="6610"/>
                  </a:lnTo>
                  <a:lnTo>
                    <a:pt x="520484" y="0"/>
                  </a:lnTo>
                  <a:lnTo>
                    <a:pt x="2030204" y="0"/>
                  </a:lnTo>
                  <a:lnTo>
                    <a:pt x="2062851" y="6610"/>
                  </a:lnTo>
                  <a:lnTo>
                    <a:pt x="2089512" y="24628"/>
                  </a:lnTo>
                  <a:lnTo>
                    <a:pt x="2107486" y="51331"/>
                  </a:lnTo>
                  <a:lnTo>
                    <a:pt x="2114077" y="83998"/>
                  </a:lnTo>
                  <a:lnTo>
                    <a:pt x="2107486" y="116665"/>
                  </a:lnTo>
                  <a:lnTo>
                    <a:pt x="2089512" y="143368"/>
                  </a:lnTo>
                  <a:lnTo>
                    <a:pt x="2062851" y="161385"/>
                  </a:lnTo>
                  <a:lnTo>
                    <a:pt x="2030204" y="167996"/>
                  </a:lnTo>
                  <a:lnTo>
                    <a:pt x="1275241" y="167996"/>
                  </a:lnTo>
                  <a:lnTo>
                    <a:pt x="520485" y="167996"/>
                  </a:lnTo>
                  <a:lnTo>
                    <a:pt x="487837" y="161385"/>
                  </a:lnTo>
                  <a:lnTo>
                    <a:pt x="461177" y="143368"/>
                  </a:lnTo>
                  <a:lnTo>
                    <a:pt x="443202" y="116665"/>
                  </a:lnTo>
                  <a:lnTo>
                    <a:pt x="436611" y="83998"/>
                  </a:lnTo>
                  <a:close/>
                </a:path>
                <a:path w="2550795" h="2665729">
                  <a:moveTo>
                    <a:pt x="79976" y="307693"/>
                  </a:moveTo>
                  <a:lnTo>
                    <a:pt x="45791" y="314933"/>
                  </a:lnTo>
                  <a:lnTo>
                    <a:pt x="18827" y="334484"/>
                  </a:lnTo>
                  <a:lnTo>
                    <a:pt x="2444" y="363095"/>
                  </a:lnTo>
                  <a:lnTo>
                    <a:pt x="0" y="397513"/>
                  </a:lnTo>
                  <a:lnTo>
                    <a:pt x="5645" y="431138"/>
                  </a:lnTo>
                  <a:lnTo>
                    <a:pt x="20173" y="502593"/>
                  </a:lnTo>
                  <a:lnTo>
                    <a:pt x="29114" y="540174"/>
                  </a:lnTo>
                  <a:lnTo>
                    <a:pt x="39210" y="578823"/>
                  </a:lnTo>
                  <a:lnTo>
                    <a:pt x="50491" y="618415"/>
                  </a:lnTo>
                  <a:lnTo>
                    <a:pt x="62985" y="658826"/>
                  </a:lnTo>
                  <a:lnTo>
                    <a:pt x="76721" y="699931"/>
                  </a:lnTo>
                  <a:lnTo>
                    <a:pt x="91726" y="741605"/>
                  </a:lnTo>
                  <a:lnTo>
                    <a:pt x="108031" y="783722"/>
                  </a:lnTo>
                  <a:lnTo>
                    <a:pt x="125663" y="826157"/>
                  </a:lnTo>
                  <a:lnTo>
                    <a:pt x="144651" y="868787"/>
                  </a:lnTo>
                  <a:lnTo>
                    <a:pt x="165024" y="911485"/>
                  </a:lnTo>
                  <a:lnTo>
                    <a:pt x="186810" y="954126"/>
                  </a:lnTo>
                  <a:lnTo>
                    <a:pt x="210038" y="996587"/>
                  </a:lnTo>
                  <a:lnTo>
                    <a:pt x="234737" y="1038741"/>
                  </a:lnTo>
                  <a:lnTo>
                    <a:pt x="260935" y="1080463"/>
                  </a:lnTo>
                  <a:lnTo>
                    <a:pt x="288661" y="1121629"/>
                  </a:lnTo>
                  <a:lnTo>
                    <a:pt x="317943" y="1162114"/>
                  </a:lnTo>
                  <a:lnTo>
                    <a:pt x="348810" y="1201793"/>
                  </a:lnTo>
                  <a:lnTo>
                    <a:pt x="381291" y="1240540"/>
                  </a:lnTo>
                  <a:lnTo>
                    <a:pt x="415414" y="1278231"/>
                  </a:lnTo>
                  <a:lnTo>
                    <a:pt x="451209" y="1314741"/>
                  </a:lnTo>
                  <a:lnTo>
                    <a:pt x="488702" y="1349944"/>
                  </a:lnTo>
                  <a:lnTo>
                    <a:pt x="527924" y="1383716"/>
                  </a:lnTo>
                  <a:lnTo>
                    <a:pt x="568903" y="1415932"/>
                  </a:lnTo>
                  <a:lnTo>
                    <a:pt x="611667" y="1446467"/>
                  </a:lnTo>
                  <a:lnTo>
                    <a:pt x="656245" y="1475195"/>
                  </a:lnTo>
                  <a:lnTo>
                    <a:pt x="702666" y="1501992"/>
                  </a:lnTo>
                  <a:lnTo>
                    <a:pt x="750958" y="1526733"/>
                  </a:lnTo>
                  <a:lnTo>
                    <a:pt x="801150" y="1549292"/>
                  </a:lnTo>
                  <a:lnTo>
                    <a:pt x="853271" y="1569546"/>
                  </a:lnTo>
                  <a:lnTo>
                    <a:pt x="855697" y="1570295"/>
                  </a:lnTo>
                  <a:lnTo>
                    <a:pt x="829875" y="1530805"/>
                  </a:lnTo>
                  <a:lnTo>
                    <a:pt x="804817" y="1489574"/>
                  </a:lnTo>
                  <a:lnTo>
                    <a:pt x="780568" y="1446722"/>
                  </a:lnTo>
                  <a:lnTo>
                    <a:pt x="757177" y="1402370"/>
                  </a:lnTo>
                  <a:lnTo>
                    <a:pt x="734689" y="1356636"/>
                  </a:lnTo>
                  <a:lnTo>
                    <a:pt x="713150" y="1309642"/>
                  </a:lnTo>
                  <a:lnTo>
                    <a:pt x="711456" y="1308763"/>
                  </a:lnTo>
                  <a:lnTo>
                    <a:pt x="669006" y="1283307"/>
                  </a:lnTo>
                  <a:lnTo>
                    <a:pt x="619727" y="1246842"/>
                  </a:lnTo>
                  <a:lnTo>
                    <a:pt x="565442" y="1199132"/>
                  </a:lnTo>
                  <a:lnTo>
                    <a:pt x="536992" y="1170987"/>
                  </a:lnTo>
                  <a:lnTo>
                    <a:pt x="507973" y="1139942"/>
                  </a:lnTo>
                  <a:lnTo>
                    <a:pt x="478613" y="1105969"/>
                  </a:lnTo>
                  <a:lnTo>
                    <a:pt x="449141" y="1069037"/>
                  </a:lnTo>
                  <a:lnTo>
                    <a:pt x="419784" y="1029117"/>
                  </a:lnTo>
                  <a:lnTo>
                    <a:pt x="390769" y="986180"/>
                  </a:lnTo>
                  <a:lnTo>
                    <a:pt x="362324" y="940196"/>
                  </a:lnTo>
                  <a:lnTo>
                    <a:pt x="334678" y="891136"/>
                  </a:lnTo>
                  <a:lnTo>
                    <a:pt x="308058" y="838971"/>
                  </a:lnTo>
                  <a:lnTo>
                    <a:pt x="282691" y="783671"/>
                  </a:lnTo>
                  <a:lnTo>
                    <a:pt x="258805" y="725206"/>
                  </a:lnTo>
                  <a:lnTo>
                    <a:pt x="236629" y="663547"/>
                  </a:lnTo>
                  <a:lnTo>
                    <a:pt x="216389" y="598666"/>
                  </a:lnTo>
                  <a:lnTo>
                    <a:pt x="198314" y="530531"/>
                  </a:lnTo>
                  <a:lnTo>
                    <a:pt x="182631" y="459115"/>
                  </a:lnTo>
                  <a:lnTo>
                    <a:pt x="535695" y="459115"/>
                  </a:lnTo>
                  <a:lnTo>
                    <a:pt x="535695" y="307693"/>
                  </a:lnTo>
                  <a:lnTo>
                    <a:pt x="79976" y="307693"/>
                  </a:lnTo>
                  <a:close/>
                </a:path>
                <a:path w="2550795" h="2665729">
                  <a:moveTo>
                    <a:pt x="1695338" y="1577519"/>
                  </a:moveTo>
                  <a:lnTo>
                    <a:pt x="1747472" y="1557242"/>
                  </a:lnTo>
                  <a:lnTo>
                    <a:pt x="1797687" y="1534619"/>
                  </a:lnTo>
                  <a:lnTo>
                    <a:pt x="1846010" y="1509777"/>
                  </a:lnTo>
                  <a:lnTo>
                    <a:pt x="1892470" y="1482844"/>
                  </a:lnTo>
                  <a:lnTo>
                    <a:pt x="1937094" y="1453948"/>
                  </a:lnTo>
                  <a:lnTo>
                    <a:pt x="1979911" y="1423215"/>
                  </a:lnTo>
                  <a:lnTo>
                    <a:pt x="2020949" y="1390774"/>
                  </a:lnTo>
                  <a:lnTo>
                    <a:pt x="2060235" y="1356751"/>
                  </a:lnTo>
                  <a:lnTo>
                    <a:pt x="2097799" y="1321273"/>
                  </a:lnTo>
                  <a:lnTo>
                    <a:pt x="2133667" y="1284470"/>
                  </a:lnTo>
                  <a:lnTo>
                    <a:pt x="2167868" y="1246467"/>
                  </a:lnTo>
                  <a:lnTo>
                    <a:pt x="2200430" y="1207393"/>
                  </a:lnTo>
                  <a:lnTo>
                    <a:pt x="2231381" y="1167374"/>
                  </a:lnTo>
                  <a:lnTo>
                    <a:pt x="2260749" y="1126538"/>
                  </a:lnTo>
                  <a:lnTo>
                    <a:pt x="2288563" y="1085013"/>
                  </a:lnTo>
                  <a:lnTo>
                    <a:pt x="2314849" y="1042925"/>
                  </a:lnTo>
                  <a:lnTo>
                    <a:pt x="2339637" y="1000404"/>
                  </a:lnTo>
                  <a:lnTo>
                    <a:pt x="2362954" y="957574"/>
                  </a:lnTo>
                  <a:lnTo>
                    <a:pt x="2384828" y="914566"/>
                  </a:lnTo>
                  <a:lnTo>
                    <a:pt x="2405288" y="871504"/>
                  </a:lnTo>
                  <a:lnTo>
                    <a:pt x="2424361" y="828518"/>
                  </a:lnTo>
                  <a:lnTo>
                    <a:pt x="2442076" y="785734"/>
                  </a:lnTo>
                  <a:lnTo>
                    <a:pt x="2458460" y="743280"/>
                  </a:lnTo>
                  <a:lnTo>
                    <a:pt x="2473542" y="701284"/>
                  </a:lnTo>
                  <a:lnTo>
                    <a:pt x="2487349" y="659872"/>
                  </a:lnTo>
                  <a:lnTo>
                    <a:pt x="2499910" y="619173"/>
                  </a:lnTo>
                  <a:lnTo>
                    <a:pt x="2511253" y="579313"/>
                  </a:lnTo>
                  <a:lnTo>
                    <a:pt x="2521405" y="540420"/>
                  </a:lnTo>
                  <a:lnTo>
                    <a:pt x="2530396" y="502621"/>
                  </a:lnTo>
                  <a:lnTo>
                    <a:pt x="2545002" y="430817"/>
                  </a:lnTo>
                  <a:lnTo>
                    <a:pt x="2550674" y="397066"/>
                  </a:lnTo>
                  <a:lnTo>
                    <a:pt x="2548236" y="362650"/>
                  </a:lnTo>
                  <a:lnTo>
                    <a:pt x="2531857" y="334041"/>
                  </a:lnTo>
                  <a:lnTo>
                    <a:pt x="2504897" y="314492"/>
                  </a:lnTo>
                  <a:lnTo>
                    <a:pt x="2470713" y="307254"/>
                  </a:lnTo>
                  <a:lnTo>
                    <a:pt x="2014993" y="307254"/>
                  </a:lnTo>
                  <a:lnTo>
                    <a:pt x="2014993" y="458676"/>
                  </a:lnTo>
                  <a:lnTo>
                    <a:pt x="2368058" y="458676"/>
                  </a:lnTo>
                  <a:lnTo>
                    <a:pt x="2352417" y="530037"/>
                  </a:lnTo>
                  <a:lnTo>
                    <a:pt x="2334461" y="598012"/>
                  </a:lnTo>
                  <a:lnTo>
                    <a:pt x="2314410" y="662642"/>
                  </a:lnTo>
                  <a:lnTo>
                    <a:pt x="2292484" y="723967"/>
                  </a:lnTo>
                  <a:lnTo>
                    <a:pt x="2268902" y="782028"/>
                  </a:lnTo>
                  <a:lnTo>
                    <a:pt x="2243884" y="836864"/>
                  </a:lnTo>
                  <a:lnTo>
                    <a:pt x="2217649" y="888516"/>
                  </a:lnTo>
                  <a:lnTo>
                    <a:pt x="2190416" y="937024"/>
                  </a:lnTo>
                  <a:lnTo>
                    <a:pt x="2162407" y="982429"/>
                  </a:lnTo>
                  <a:lnTo>
                    <a:pt x="2133839" y="1024771"/>
                  </a:lnTo>
                  <a:lnTo>
                    <a:pt x="2104932" y="1064091"/>
                  </a:lnTo>
                  <a:lnTo>
                    <a:pt x="2075907" y="1100428"/>
                  </a:lnTo>
                  <a:lnTo>
                    <a:pt x="2046982" y="1133823"/>
                  </a:lnTo>
                  <a:lnTo>
                    <a:pt x="2018377" y="1164316"/>
                  </a:lnTo>
                  <a:lnTo>
                    <a:pt x="1990312" y="1191949"/>
                  </a:lnTo>
                  <a:lnTo>
                    <a:pt x="1936679" y="1238790"/>
                  </a:lnTo>
                  <a:lnTo>
                    <a:pt x="1887840" y="1274670"/>
                  </a:lnTo>
                  <a:lnTo>
                    <a:pt x="1845551" y="1299911"/>
                  </a:lnTo>
                  <a:lnTo>
                    <a:pt x="1844473" y="1300504"/>
                  </a:lnTo>
                  <a:lnTo>
                    <a:pt x="1821939" y="1350809"/>
                  </a:lnTo>
                  <a:lnTo>
                    <a:pt x="1798300" y="1399696"/>
                  </a:lnTo>
                  <a:lnTo>
                    <a:pt x="1773609" y="1447018"/>
                  </a:lnTo>
                  <a:lnTo>
                    <a:pt x="1747917" y="1492630"/>
                  </a:lnTo>
                  <a:lnTo>
                    <a:pt x="1721276" y="1536387"/>
                  </a:lnTo>
                  <a:lnTo>
                    <a:pt x="1693739" y="1578143"/>
                  </a:lnTo>
                  <a:lnTo>
                    <a:pt x="1695338" y="1577519"/>
                  </a:lnTo>
                  <a:close/>
                </a:path>
                <a:path w="2550795" h="2665729">
                  <a:moveTo>
                    <a:pt x="861066" y="2497561"/>
                  </a:moveTo>
                  <a:lnTo>
                    <a:pt x="1690738" y="2497561"/>
                  </a:lnTo>
                  <a:lnTo>
                    <a:pt x="1642050" y="2462686"/>
                  </a:lnTo>
                  <a:lnTo>
                    <a:pt x="1598943" y="2426432"/>
                  </a:lnTo>
                  <a:lnTo>
                    <a:pt x="1561081" y="2388934"/>
                  </a:lnTo>
                  <a:lnTo>
                    <a:pt x="1528126" y="2350325"/>
                  </a:lnTo>
                  <a:lnTo>
                    <a:pt x="1499742" y="2310738"/>
                  </a:lnTo>
                  <a:lnTo>
                    <a:pt x="1475593" y="2270307"/>
                  </a:lnTo>
                  <a:lnTo>
                    <a:pt x="1455342" y="2229167"/>
                  </a:lnTo>
                  <a:lnTo>
                    <a:pt x="1438652" y="2187450"/>
                  </a:lnTo>
                  <a:lnTo>
                    <a:pt x="1425186" y="2145290"/>
                  </a:lnTo>
                  <a:lnTo>
                    <a:pt x="1414607" y="2102821"/>
                  </a:lnTo>
                  <a:lnTo>
                    <a:pt x="1406580" y="2060176"/>
                  </a:lnTo>
                  <a:lnTo>
                    <a:pt x="1400768" y="2017489"/>
                  </a:lnTo>
                  <a:lnTo>
                    <a:pt x="1396833" y="1974894"/>
                  </a:lnTo>
                  <a:lnTo>
                    <a:pt x="1394439" y="1932524"/>
                  </a:lnTo>
                  <a:lnTo>
                    <a:pt x="1393250" y="1890513"/>
                  </a:lnTo>
                  <a:lnTo>
                    <a:pt x="1392928" y="1848995"/>
                  </a:lnTo>
                  <a:lnTo>
                    <a:pt x="1363634" y="1859125"/>
                  </a:lnTo>
                  <a:lnTo>
                    <a:pt x="1334497" y="1866289"/>
                  </a:lnTo>
                  <a:lnTo>
                    <a:pt x="1305153" y="1870545"/>
                  </a:lnTo>
                  <a:lnTo>
                    <a:pt x="1275241" y="1871951"/>
                  </a:lnTo>
                  <a:lnTo>
                    <a:pt x="1245293" y="1870539"/>
                  </a:lnTo>
                  <a:lnTo>
                    <a:pt x="1216090" y="1866204"/>
                  </a:lnTo>
                  <a:lnTo>
                    <a:pt x="1187039" y="1858797"/>
                  </a:lnTo>
                  <a:lnTo>
                    <a:pt x="1157552" y="1848168"/>
                  </a:lnTo>
                  <a:lnTo>
                    <a:pt x="1157248" y="1889829"/>
                  </a:lnTo>
                  <a:lnTo>
                    <a:pt x="1156109" y="1931959"/>
                  </a:lnTo>
                  <a:lnTo>
                    <a:pt x="1153792" y="1974428"/>
                  </a:lnTo>
                  <a:lnTo>
                    <a:pt x="1149957" y="2017103"/>
                  </a:lnTo>
                  <a:lnTo>
                    <a:pt x="1144260" y="2059854"/>
                  </a:lnTo>
                  <a:lnTo>
                    <a:pt x="1136362" y="2102549"/>
                  </a:lnTo>
                  <a:lnTo>
                    <a:pt x="1125919" y="2145057"/>
                  </a:lnTo>
                  <a:lnTo>
                    <a:pt x="1112590" y="2187247"/>
                  </a:lnTo>
                  <a:lnTo>
                    <a:pt x="1096034" y="2228987"/>
                  </a:lnTo>
                  <a:lnTo>
                    <a:pt x="1075909" y="2270147"/>
                  </a:lnTo>
                  <a:lnTo>
                    <a:pt x="1051872" y="2310595"/>
                  </a:lnTo>
                  <a:lnTo>
                    <a:pt x="1023583" y="2350200"/>
                  </a:lnTo>
                  <a:lnTo>
                    <a:pt x="990700" y="2388830"/>
                  </a:lnTo>
                  <a:lnTo>
                    <a:pt x="952881" y="2426354"/>
                  </a:lnTo>
                  <a:lnTo>
                    <a:pt x="909783" y="2462642"/>
                  </a:lnTo>
                  <a:lnTo>
                    <a:pt x="861066" y="2497561"/>
                  </a:lnTo>
                  <a:close/>
                </a:path>
                <a:path w="2550795" h="2665729">
                  <a:moveTo>
                    <a:pt x="1806542" y="2665308"/>
                  </a:moveTo>
                  <a:lnTo>
                    <a:pt x="1839189" y="2658717"/>
                  </a:lnTo>
                  <a:lnTo>
                    <a:pt x="1865849" y="2640742"/>
                  </a:lnTo>
                  <a:lnTo>
                    <a:pt x="1883824" y="2614082"/>
                  </a:lnTo>
                  <a:lnTo>
                    <a:pt x="1890415" y="2581434"/>
                  </a:lnTo>
                  <a:lnTo>
                    <a:pt x="1883824" y="2548787"/>
                  </a:lnTo>
                  <a:lnTo>
                    <a:pt x="1865849" y="2522127"/>
                  </a:lnTo>
                  <a:lnTo>
                    <a:pt x="1839189" y="2504152"/>
                  </a:lnTo>
                  <a:lnTo>
                    <a:pt x="1806542" y="2497561"/>
                  </a:lnTo>
                  <a:lnTo>
                    <a:pt x="1690738" y="2497561"/>
                  </a:lnTo>
                  <a:lnTo>
                    <a:pt x="861066" y="2497561"/>
                  </a:lnTo>
                  <a:lnTo>
                    <a:pt x="744257" y="2497561"/>
                  </a:lnTo>
                  <a:lnTo>
                    <a:pt x="711610" y="2504152"/>
                  </a:lnTo>
                  <a:lnTo>
                    <a:pt x="684950" y="2522127"/>
                  </a:lnTo>
                  <a:lnTo>
                    <a:pt x="666975" y="2548787"/>
                  </a:lnTo>
                  <a:lnTo>
                    <a:pt x="660384" y="2581434"/>
                  </a:lnTo>
                  <a:lnTo>
                    <a:pt x="666975" y="2614082"/>
                  </a:lnTo>
                  <a:lnTo>
                    <a:pt x="684950" y="2640742"/>
                  </a:lnTo>
                  <a:lnTo>
                    <a:pt x="711610" y="2658717"/>
                  </a:lnTo>
                  <a:lnTo>
                    <a:pt x="744257" y="2665308"/>
                  </a:lnTo>
                  <a:lnTo>
                    <a:pt x="1806542" y="2665308"/>
                  </a:lnTo>
                  <a:close/>
                </a:path>
                <a:path w="2550795" h="2665729">
                  <a:moveTo>
                    <a:pt x="535695" y="307693"/>
                  </a:moveTo>
                  <a:lnTo>
                    <a:pt x="535695" y="459115"/>
                  </a:lnTo>
                  <a:lnTo>
                    <a:pt x="535487" y="509150"/>
                  </a:lnTo>
                  <a:lnTo>
                    <a:pt x="536287" y="558753"/>
                  </a:lnTo>
                  <a:lnTo>
                    <a:pt x="538659" y="608924"/>
                  </a:lnTo>
                  <a:lnTo>
                    <a:pt x="542560" y="659551"/>
                  </a:lnTo>
                  <a:lnTo>
                    <a:pt x="547947" y="710527"/>
                  </a:lnTo>
                  <a:lnTo>
                    <a:pt x="554780" y="761742"/>
                  </a:lnTo>
                  <a:lnTo>
                    <a:pt x="563014" y="813087"/>
                  </a:lnTo>
                  <a:lnTo>
                    <a:pt x="572609" y="864452"/>
                  </a:lnTo>
                  <a:lnTo>
                    <a:pt x="583520" y="915729"/>
                  </a:lnTo>
                  <a:lnTo>
                    <a:pt x="595707" y="966807"/>
                  </a:lnTo>
                  <a:lnTo>
                    <a:pt x="609126" y="1017579"/>
                  </a:lnTo>
                  <a:lnTo>
                    <a:pt x="623735" y="1067934"/>
                  </a:lnTo>
                  <a:lnTo>
                    <a:pt x="639492" y="1117763"/>
                  </a:lnTo>
                  <a:lnTo>
                    <a:pt x="656355" y="1166958"/>
                  </a:lnTo>
                  <a:lnTo>
                    <a:pt x="674280" y="1215409"/>
                  </a:lnTo>
                  <a:lnTo>
                    <a:pt x="693226" y="1263007"/>
                  </a:lnTo>
                  <a:lnTo>
                    <a:pt x="713150" y="1309642"/>
                  </a:lnTo>
                  <a:lnTo>
                    <a:pt x="734689" y="1356636"/>
                  </a:lnTo>
                  <a:lnTo>
                    <a:pt x="757177" y="1402370"/>
                  </a:lnTo>
                  <a:lnTo>
                    <a:pt x="780568" y="1446722"/>
                  </a:lnTo>
                  <a:lnTo>
                    <a:pt x="804817" y="1489574"/>
                  </a:lnTo>
                  <a:lnTo>
                    <a:pt x="829875" y="1530805"/>
                  </a:lnTo>
                  <a:lnTo>
                    <a:pt x="855697" y="1570295"/>
                  </a:lnTo>
                  <a:lnTo>
                    <a:pt x="890271" y="1618754"/>
                  </a:lnTo>
                  <a:lnTo>
                    <a:pt x="925951" y="1663816"/>
                  </a:lnTo>
                  <a:lnTo>
                    <a:pt x="962635" y="1705219"/>
                  </a:lnTo>
                  <a:lnTo>
                    <a:pt x="1000222" y="1742701"/>
                  </a:lnTo>
                  <a:lnTo>
                    <a:pt x="1038608" y="1775999"/>
                  </a:lnTo>
                  <a:lnTo>
                    <a:pt x="1077694" y="1804851"/>
                  </a:lnTo>
                  <a:lnTo>
                    <a:pt x="1117375" y="1828995"/>
                  </a:lnTo>
                  <a:lnTo>
                    <a:pt x="1157552" y="1848168"/>
                  </a:lnTo>
                  <a:lnTo>
                    <a:pt x="1216090" y="1866204"/>
                  </a:lnTo>
                  <a:lnTo>
                    <a:pt x="1275241" y="1871951"/>
                  </a:lnTo>
                  <a:lnTo>
                    <a:pt x="1305153" y="1870545"/>
                  </a:lnTo>
                  <a:lnTo>
                    <a:pt x="1363634" y="1859125"/>
                  </a:lnTo>
                  <a:lnTo>
                    <a:pt x="1433228" y="1830467"/>
                  </a:lnTo>
                  <a:lnTo>
                    <a:pt x="1472939" y="1807052"/>
                  </a:lnTo>
                  <a:lnTo>
                    <a:pt x="1511969" y="1779004"/>
                  </a:lnTo>
                  <a:lnTo>
                    <a:pt x="1550228" y="1746576"/>
                  </a:lnTo>
                  <a:lnTo>
                    <a:pt x="1587625" y="1710022"/>
                  </a:lnTo>
                  <a:lnTo>
                    <a:pt x="1624069" y="1669596"/>
                  </a:lnTo>
                  <a:lnTo>
                    <a:pt x="1659471" y="1625551"/>
                  </a:lnTo>
                  <a:lnTo>
                    <a:pt x="1693739" y="1578143"/>
                  </a:lnTo>
                  <a:lnTo>
                    <a:pt x="1721276" y="1536387"/>
                  </a:lnTo>
                  <a:lnTo>
                    <a:pt x="1747917" y="1492630"/>
                  </a:lnTo>
                  <a:lnTo>
                    <a:pt x="1773609" y="1447018"/>
                  </a:lnTo>
                  <a:lnTo>
                    <a:pt x="1798300" y="1399696"/>
                  </a:lnTo>
                  <a:lnTo>
                    <a:pt x="1821939" y="1350809"/>
                  </a:lnTo>
                  <a:lnTo>
                    <a:pt x="1844473" y="1300504"/>
                  </a:lnTo>
                  <a:lnTo>
                    <a:pt x="1863713" y="1254268"/>
                  </a:lnTo>
                  <a:lnTo>
                    <a:pt x="1881985" y="1207111"/>
                  </a:lnTo>
                  <a:lnTo>
                    <a:pt x="1899249" y="1159139"/>
                  </a:lnTo>
                  <a:lnTo>
                    <a:pt x="1915470" y="1110457"/>
                  </a:lnTo>
                  <a:lnTo>
                    <a:pt x="1930609" y="1061170"/>
                  </a:lnTo>
                  <a:lnTo>
                    <a:pt x="1944628" y="1011382"/>
                  </a:lnTo>
                  <a:lnTo>
                    <a:pt x="1957490" y="961200"/>
                  </a:lnTo>
                  <a:lnTo>
                    <a:pt x="1969158" y="910729"/>
                  </a:lnTo>
                  <a:lnTo>
                    <a:pt x="1979594" y="860073"/>
                  </a:lnTo>
                  <a:lnTo>
                    <a:pt x="1988760" y="809338"/>
                  </a:lnTo>
                  <a:lnTo>
                    <a:pt x="1996619" y="758628"/>
                  </a:lnTo>
                  <a:lnTo>
                    <a:pt x="2003134" y="708050"/>
                  </a:lnTo>
                  <a:lnTo>
                    <a:pt x="2008266" y="657708"/>
                  </a:lnTo>
                  <a:lnTo>
                    <a:pt x="2011978" y="607707"/>
                  </a:lnTo>
                  <a:lnTo>
                    <a:pt x="2014233" y="558152"/>
                  </a:lnTo>
                  <a:lnTo>
                    <a:pt x="2014993" y="509150"/>
                  </a:lnTo>
                  <a:lnTo>
                    <a:pt x="2014993" y="458676"/>
                  </a:lnTo>
                  <a:lnTo>
                    <a:pt x="2014993" y="307254"/>
                  </a:lnTo>
                  <a:lnTo>
                    <a:pt x="2014993" y="167996"/>
                  </a:lnTo>
                  <a:lnTo>
                    <a:pt x="1275241" y="167996"/>
                  </a:lnTo>
                  <a:lnTo>
                    <a:pt x="535487" y="167996"/>
                  </a:lnTo>
                  <a:lnTo>
                    <a:pt x="535695" y="307693"/>
                  </a:lnTo>
                  <a:close/>
                </a:path>
              </a:pathLst>
            </a:custGeom>
            <a:ln w="1863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</p:grp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2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3048001" y="1808061"/>
            <a:ext cx="6096001" cy="3501958"/>
            <a:chOff x="3581400" y="2121296"/>
            <a:chExt cx="7162800" cy="4114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0" y="2121296"/>
              <a:ext cx="3352800" cy="411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400" y="2121296"/>
              <a:ext cx="3352800" cy="41148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738781" y="3378948"/>
            <a:ext cx="1954179" cy="207443"/>
          </a:xfrm>
          <a:prstGeom prst="rect">
            <a:avLst/>
          </a:prstGeom>
        </p:spPr>
        <p:txBody>
          <a:bodyPr vert="horz" wrap="square" lIns="0" tIns="10809" rIns="0" bIns="0" rtlCol="0">
            <a:spAutoFit/>
          </a:bodyPr>
          <a:lstStyle/>
          <a:p>
            <a:pPr marL="10809">
              <a:spcBef>
                <a:spcPts val="85"/>
              </a:spcBef>
            </a:pPr>
            <a:r>
              <a:rPr sz="1277" spc="-30" dirty="0">
                <a:solidFill>
                  <a:srgbClr val="474747"/>
                </a:solidFill>
                <a:latin typeface="Roboto"/>
                <a:cs typeface="Roboto"/>
              </a:rPr>
              <a:t>Commission-</a:t>
            </a:r>
            <a:r>
              <a:rPr sz="1277" spc="-17" dirty="0">
                <a:solidFill>
                  <a:srgbClr val="474747"/>
                </a:solidFill>
                <a:latin typeface="Roboto"/>
                <a:cs typeface="Roboto"/>
              </a:rPr>
              <a:t>Driven</a:t>
            </a:r>
            <a:r>
              <a:rPr sz="1277" spc="13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77" spc="-9" dirty="0">
                <a:solidFill>
                  <a:srgbClr val="474747"/>
                </a:solidFill>
                <a:latin typeface="Roboto"/>
                <a:cs typeface="Roboto"/>
              </a:rPr>
              <a:t>Advice</a:t>
            </a:r>
            <a:endParaRPr sz="1277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58628" y="1917413"/>
            <a:ext cx="1035995" cy="272846"/>
          </a:xfrm>
          <a:prstGeom prst="rect">
            <a:avLst/>
          </a:prstGeom>
        </p:spPr>
        <p:txBody>
          <a:bodyPr vert="horz" wrap="square" lIns="0" tIns="10809" rIns="0" bIns="0" rtlCol="0">
            <a:spAutoFit/>
          </a:bodyPr>
          <a:lstStyle/>
          <a:p>
            <a:pPr marL="10809">
              <a:spcBef>
                <a:spcPts val="85"/>
              </a:spcBef>
            </a:pPr>
            <a:r>
              <a:rPr sz="1702" b="1" spc="-17" dirty="0">
                <a:solidFill>
                  <a:srgbClr val="474747"/>
                </a:solidFill>
                <a:latin typeface="Roboto"/>
                <a:cs typeface="Roboto"/>
              </a:rPr>
              <a:t>Cons</a:t>
            </a:r>
            <a:endParaRPr sz="1702" dirty="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37118" y="2730437"/>
            <a:ext cx="1947478" cy="207443"/>
          </a:xfrm>
          <a:prstGeom prst="rect">
            <a:avLst/>
          </a:prstGeom>
        </p:spPr>
        <p:txBody>
          <a:bodyPr vert="horz" wrap="square" lIns="0" tIns="10809" rIns="0" bIns="0" rtlCol="0">
            <a:spAutoFit/>
          </a:bodyPr>
          <a:lstStyle/>
          <a:p>
            <a:pPr marL="10809">
              <a:spcBef>
                <a:spcPts val="85"/>
              </a:spcBef>
            </a:pPr>
            <a:r>
              <a:rPr sz="1277" dirty="0">
                <a:solidFill>
                  <a:srgbClr val="474747"/>
                </a:solidFill>
                <a:latin typeface="Roboto"/>
                <a:cs typeface="Roboto"/>
              </a:rPr>
              <a:t>Higher</a:t>
            </a:r>
            <a:r>
              <a:rPr sz="1277" spc="-72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77" dirty="0">
                <a:solidFill>
                  <a:srgbClr val="474747"/>
                </a:solidFill>
                <a:latin typeface="Roboto"/>
                <a:cs typeface="Roboto"/>
              </a:rPr>
              <a:t>Expense</a:t>
            </a:r>
            <a:r>
              <a:rPr sz="1277" spc="-72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77" spc="-17" dirty="0">
                <a:solidFill>
                  <a:srgbClr val="474747"/>
                </a:solidFill>
                <a:latin typeface="Roboto"/>
                <a:cs typeface="Roboto"/>
              </a:rPr>
              <a:t>Ratio</a:t>
            </a:r>
            <a:endParaRPr sz="1277" dirty="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0912" y="2730437"/>
            <a:ext cx="1763409" cy="207443"/>
          </a:xfrm>
          <a:prstGeom prst="rect">
            <a:avLst/>
          </a:prstGeom>
        </p:spPr>
        <p:txBody>
          <a:bodyPr vert="horz" wrap="square" lIns="0" tIns="10809" rIns="0" bIns="0" rtlCol="0">
            <a:spAutoFit/>
          </a:bodyPr>
          <a:lstStyle/>
          <a:p>
            <a:pPr marL="10809">
              <a:spcBef>
                <a:spcPts val="85"/>
              </a:spcBef>
            </a:pPr>
            <a:r>
              <a:rPr sz="1277" spc="-17" dirty="0">
                <a:solidFill>
                  <a:srgbClr val="474747"/>
                </a:solidFill>
                <a:latin typeface="Roboto"/>
                <a:cs typeface="Roboto"/>
              </a:rPr>
              <a:t>Intermediary</a:t>
            </a:r>
            <a:r>
              <a:rPr sz="1277" spc="4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77" spc="-9" dirty="0">
                <a:solidFill>
                  <a:srgbClr val="474747"/>
                </a:solidFill>
                <a:latin typeface="Roboto"/>
                <a:cs typeface="Roboto"/>
              </a:rPr>
              <a:t>Assistance</a:t>
            </a:r>
            <a:endParaRPr sz="1277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11060" y="3378948"/>
            <a:ext cx="1129489" cy="207443"/>
          </a:xfrm>
          <a:prstGeom prst="rect">
            <a:avLst/>
          </a:prstGeom>
        </p:spPr>
        <p:txBody>
          <a:bodyPr vert="horz" wrap="square" lIns="0" tIns="10809" rIns="0" bIns="0" rtlCol="0">
            <a:spAutoFit/>
          </a:bodyPr>
          <a:lstStyle/>
          <a:p>
            <a:pPr marL="10809">
              <a:spcBef>
                <a:spcPts val="85"/>
              </a:spcBef>
            </a:pPr>
            <a:r>
              <a:rPr sz="1277" spc="-38" dirty="0">
                <a:solidFill>
                  <a:srgbClr val="474747"/>
                </a:solidFill>
                <a:latin typeface="Roboto"/>
                <a:cs typeface="Roboto"/>
              </a:rPr>
              <a:t>Novice-</a:t>
            </a:r>
            <a:r>
              <a:rPr sz="1277" spc="-9" dirty="0">
                <a:solidFill>
                  <a:srgbClr val="474747"/>
                </a:solidFill>
                <a:latin typeface="Roboto"/>
                <a:cs typeface="Roboto"/>
              </a:rPr>
              <a:t>Friendly</a:t>
            </a:r>
            <a:endParaRPr sz="1277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39746" y="1917413"/>
            <a:ext cx="1114575" cy="272846"/>
          </a:xfrm>
          <a:prstGeom prst="rect">
            <a:avLst/>
          </a:prstGeom>
        </p:spPr>
        <p:txBody>
          <a:bodyPr vert="horz" wrap="square" lIns="0" tIns="10809" rIns="0" bIns="0" rtlCol="0">
            <a:spAutoFit/>
          </a:bodyPr>
          <a:lstStyle/>
          <a:p>
            <a:pPr marL="10809">
              <a:spcBef>
                <a:spcPts val="85"/>
              </a:spcBef>
            </a:pPr>
            <a:r>
              <a:rPr sz="1702" b="1" spc="-17" dirty="0">
                <a:solidFill>
                  <a:srgbClr val="474747"/>
                </a:solidFill>
                <a:latin typeface="Roboto"/>
                <a:cs typeface="Roboto"/>
              </a:rPr>
              <a:t>Pros</a:t>
            </a:r>
            <a:endParaRPr sz="1702" dirty="0">
              <a:latin typeface="Roboto"/>
              <a:cs typeface="Robo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55204" y="913583"/>
            <a:ext cx="3937755" cy="338377"/>
          </a:xfrm>
          <a:prstGeom prst="rect">
            <a:avLst/>
          </a:prstGeom>
        </p:spPr>
        <p:txBody>
          <a:bodyPr vert="horz" wrap="square" lIns="0" tIns="10809" rIns="0" bIns="0" rtlCol="0" anchor="ctr">
            <a:spAutoFit/>
          </a:bodyPr>
          <a:lstStyle/>
          <a:p>
            <a:pPr marL="10809">
              <a:lnSpc>
                <a:spcPct val="100000"/>
              </a:lnSpc>
              <a:spcBef>
                <a:spcPts val="85"/>
              </a:spcBef>
            </a:pPr>
            <a:r>
              <a:rPr sz="2128" b="1" dirty="0">
                <a:solidFill>
                  <a:srgbClr val="474747"/>
                </a:solidFill>
                <a:latin typeface="Roboto"/>
                <a:cs typeface="Roboto"/>
              </a:rPr>
              <a:t>Regular</a:t>
            </a:r>
            <a:r>
              <a:rPr sz="2128" b="1" spc="-26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128" b="1" dirty="0">
                <a:solidFill>
                  <a:srgbClr val="474747"/>
                </a:solidFill>
                <a:latin typeface="Roboto"/>
                <a:cs typeface="Roboto"/>
              </a:rPr>
              <a:t>Mutual</a:t>
            </a:r>
            <a:r>
              <a:rPr sz="2128" b="1" spc="-26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128" b="1" spc="-9" dirty="0">
                <a:solidFill>
                  <a:srgbClr val="474747"/>
                </a:solidFill>
                <a:latin typeface="Roboto"/>
                <a:cs typeface="Roboto"/>
              </a:rPr>
              <a:t>Funds</a:t>
            </a:r>
            <a:endParaRPr sz="2128" dirty="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2330" y="4027458"/>
            <a:ext cx="1383489" cy="861147"/>
          </a:xfrm>
          <a:prstGeom prst="rect">
            <a:avLst/>
          </a:prstGeom>
        </p:spPr>
        <p:txBody>
          <a:bodyPr vert="horz" wrap="square" lIns="0" tIns="10809" rIns="0" bIns="0" rtlCol="0">
            <a:spAutoFit/>
          </a:bodyPr>
          <a:lstStyle/>
          <a:p>
            <a:pPr marL="10809">
              <a:spcBef>
                <a:spcPts val="85"/>
              </a:spcBef>
            </a:pPr>
            <a:r>
              <a:rPr sz="1277" dirty="0">
                <a:solidFill>
                  <a:srgbClr val="474747"/>
                </a:solidFill>
                <a:latin typeface="Roboto"/>
                <a:cs typeface="Roboto"/>
              </a:rPr>
              <a:t>Wider</a:t>
            </a:r>
            <a:r>
              <a:rPr sz="1277" spc="-21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77" spc="-9" dirty="0">
                <a:solidFill>
                  <a:srgbClr val="474747"/>
                </a:solidFill>
                <a:latin typeface="Roboto"/>
                <a:cs typeface="Roboto"/>
              </a:rPr>
              <a:t>Accessibility</a:t>
            </a:r>
            <a:endParaRPr sz="1277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77">
              <a:latin typeface="Roboto"/>
              <a:cs typeface="Roboto"/>
            </a:endParaRPr>
          </a:p>
          <a:p>
            <a:pPr>
              <a:spcBef>
                <a:spcPts val="506"/>
              </a:spcBef>
            </a:pPr>
            <a:endParaRPr sz="1277">
              <a:latin typeface="Roboto"/>
              <a:cs typeface="Roboto"/>
            </a:endParaRPr>
          </a:p>
          <a:p>
            <a:pPr marL="54045">
              <a:spcBef>
                <a:spcPts val="4"/>
              </a:spcBef>
            </a:pPr>
            <a:r>
              <a:rPr sz="1277" spc="-9" dirty="0">
                <a:solidFill>
                  <a:srgbClr val="474747"/>
                </a:solidFill>
                <a:latin typeface="Roboto"/>
                <a:cs typeface="Roboto"/>
              </a:rPr>
              <a:t>Advisory</a:t>
            </a:r>
            <a:r>
              <a:rPr sz="1277" spc="-68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77" spc="-9" dirty="0">
                <a:solidFill>
                  <a:srgbClr val="474747"/>
                </a:solidFill>
                <a:latin typeface="Roboto"/>
                <a:cs typeface="Roboto"/>
              </a:rPr>
              <a:t>Services</a:t>
            </a:r>
            <a:endParaRPr sz="1277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48000" y="1808061"/>
            <a:ext cx="6096000" cy="3501957"/>
            <a:chOff x="3581400" y="2121296"/>
            <a:chExt cx="7162800" cy="4114800"/>
          </a:xfrm>
        </p:grpSpPr>
        <p:sp>
          <p:nvSpPr>
            <p:cNvPr id="18" name="object 18"/>
            <p:cNvSpPr/>
            <p:nvPr/>
          </p:nvSpPr>
          <p:spPr>
            <a:xfrm>
              <a:off x="4191000" y="2121296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2133600" y="152400"/>
                  </a:moveTo>
                  <a:lnTo>
                    <a:pt x="2133600" y="127000"/>
                  </a:lnTo>
                  <a:lnTo>
                    <a:pt x="2123619" y="77566"/>
                  </a:lnTo>
                  <a:lnTo>
                    <a:pt x="2096402" y="37197"/>
                  </a:lnTo>
                  <a:lnTo>
                    <a:pt x="2056033" y="9980"/>
                  </a:lnTo>
                  <a:lnTo>
                    <a:pt x="20066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  <a:lnTo>
                    <a:pt x="0" y="152400"/>
                  </a:lnTo>
                </a:path>
                <a:path w="2133600" h="609600">
                  <a:moveTo>
                    <a:pt x="0" y="609600"/>
                  </a:moveTo>
                  <a:lnTo>
                    <a:pt x="0" y="152400"/>
                  </a:lnTo>
                </a:path>
                <a:path w="2133600" h="609600">
                  <a:moveTo>
                    <a:pt x="2133600" y="152400"/>
                  </a:moveTo>
                  <a:lnTo>
                    <a:pt x="2133600" y="381000"/>
                  </a:lnTo>
                  <a:lnTo>
                    <a:pt x="2133600" y="6096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19" name="object 19"/>
            <p:cNvSpPr/>
            <p:nvPr/>
          </p:nvSpPr>
          <p:spPr>
            <a:xfrm>
              <a:off x="8001000" y="2121296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2133600" y="152400"/>
                  </a:moveTo>
                  <a:lnTo>
                    <a:pt x="2133600" y="127000"/>
                  </a:lnTo>
                  <a:lnTo>
                    <a:pt x="2123619" y="77566"/>
                  </a:lnTo>
                  <a:lnTo>
                    <a:pt x="2096402" y="37197"/>
                  </a:lnTo>
                  <a:lnTo>
                    <a:pt x="2056033" y="9980"/>
                  </a:lnTo>
                  <a:lnTo>
                    <a:pt x="20066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  <a:lnTo>
                    <a:pt x="0" y="152400"/>
                  </a:lnTo>
                </a:path>
                <a:path w="2133600" h="609600">
                  <a:moveTo>
                    <a:pt x="0" y="609600"/>
                  </a:moveTo>
                  <a:lnTo>
                    <a:pt x="0" y="152400"/>
                  </a:lnTo>
                </a:path>
                <a:path w="2133600" h="609600">
                  <a:moveTo>
                    <a:pt x="2133600" y="152400"/>
                  </a:moveTo>
                  <a:lnTo>
                    <a:pt x="2133600" y="381000"/>
                  </a:lnTo>
                  <a:lnTo>
                    <a:pt x="2133600" y="6096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81400" y="2730896"/>
              <a:ext cx="3352800" cy="3505200"/>
            </a:xfrm>
            <a:custGeom>
              <a:avLst/>
              <a:gdLst/>
              <a:ahLst/>
              <a:cxnLst/>
              <a:rect l="l" t="t" r="r" b="b"/>
              <a:pathLst>
                <a:path w="3352800" h="3505200">
                  <a:moveTo>
                    <a:pt x="3352800" y="304800"/>
                  </a:moveTo>
                  <a:lnTo>
                    <a:pt x="3352800" y="3200400"/>
                  </a:lnTo>
                </a:path>
                <a:path w="3352800" h="3505200">
                  <a:moveTo>
                    <a:pt x="0" y="3200400"/>
                  </a:moveTo>
                  <a:lnTo>
                    <a:pt x="0" y="304800"/>
                  </a:lnTo>
                </a:path>
                <a:path w="3352800" h="3505200">
                  <a:moveTo>
                    <a:pt x="3352800" y="304800"/>
                  </a:moveTo>
                  <a:lnTo>
                    <a:pt x="3352800" y="254000"/>
                  </a:lnTo>
                  <a:lnTo>
                    <a:pt x="3348707" y="208343"/>
                  </a:lnTo>
                  <a:lnTo>
                    <a:pt x="3336909" y="165371"/>
                  </a:lnTo>
                  <a:lnTo>
                    <a:pt x="3318121" y="125801"/>
                  </a:lnTo>
                  <a:lnTo>
                    <a:pt x="3293062" y="90351"/>
                  </a:lnTo>
                  <a:lnTo>
                    <a:pt x="3262448" y="59737"/>
                  </a:lnTo>
                  <a:lnTo>
                    <a:pt x="3226998" y="34678"/>
                  </a:lnTo>
                  <a:lnTo>
                    <a:pt x="3187428" y="15890"/>
                  </a:lnTo>
                  <a:lnTo>
                    <a:pt x="3144456" y="4092"/>
                  </a:lnTo>
                  <a:lnTo>
                    <a:pt x="3098800" y="0"/>
                  </a:lnTo>
                  <a:lnTo>
                    <a:pt x="2743200" y="0"/>
                  </a:lnTo>
                  <a:lnTo>
                    <a:pt x="609600" y="0"/>
                  </a:ln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</a:path>
                <a:path w="3352800" h="3505200">
                  <a:moveTo>
                    <a:pt x="0" y="3200400"/>
                  </a:moveTo>
                  <a:lnTo>
                    <a:pt x="0" y="3251200"/>
                  </a:lnTo>
                  <a:lnTo>
                    <a:pt x="4092" y="3296856"/>
                  </a:lnTo>
                  <a:lnTo>
                    <a:pt x="15890" y="3339828"/>
                  </a:lnTo>
                  <a:lnTo>
                    <a:pt x="34678" y="3379398"/>
                  </a:lnTo>
                  <a:lnTo>
                    <a:pt x="59737" y="3414848"/>
                  </a:lnTo>
                  <a:lnTo>
                    <a:pt x="90351" y="3445462"/>
                  </a:lnTo>
                  <a:lnTo>
                    <a:pt x="125801" y="3470521"/>
                  </a:lnTo>
                  <a:lnTo>
                    <a:pt x="165371" y="3489309"/>
                  </a:lnTo>
                  <a:lnTo>
                    <a:pt x="208343" y="3501107"/>
                  </a:lnTo>
                  <a:lnTo>
                    <a:pt x="254000" y="3505200"/>
                  </a:lnTo>
                  <a:lnTo>
                    <a:pt x="3098800" y="3505200"/>
                  </a:lnTo>
                  <a:lnTo>
                    <a:pt x="3144456" y="3501107"/>
                  </a:lnTo>
                  <a:lnTo>
                    <a:pt x="3187428" y="3489309"/>
                  </a:lnTo>
                  <a:lnTo>
                    <a:pt x="3226998" y="3470521"/>
                  </a:lnTo>
                  <a:lnTo>
                    <a:pt x="3262448" y="3445462"/>
                  </a:lnTo>
                  <a:lnTo>
                    <a:pt x="3293062" y="3414848"/>
                  </a:lnTo>
                  <a:lnTo>
                    <a:pt x="3318121" y="3379398"/>
                  </a:lnTo>
                  <a:lnTo>
                    <a:pt x="3336909" y="3339828"/>
                  </a:lnTo>
                  <a:lnTo>
                    <a:pt x="3348707" y="3296856"/>
                  </a:lnTo>
                  <a:lnTo>
                    <a:pt x="3352800" y="3251200"/>
                  </a:lnTo>
                  <a:lnTo>
                    <a:pt x="3352800" y="32004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21" name="object 21"/>
            <p:cNvSpPr/>
            <p:nvPr/>
          </p:nvSpPr>
          <p:spPr>
            <a:xfrm>
              <a:off x="3886200" y="3035696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2743200" y="127000"/>
                  </a:moveTo>
                  <a:lnTo>
                    <a:pt x="2733219" y="77566"/>
                  </a:lnTo>
                  <a:lnTo>
                    <a:pt x="2706002" y="37197"/>
                  </a:lnTo>
                  <a:lnTo>
                    <a:pt x="2665633" y="9980"/>
                  </a:lnTo>
                  <a:lnTo>
                    <a:pt x="26162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</a:path>
                <a:path w="2743200" h="609600">
                  <a:moveTo>
                    <a:pt x="0" y="482600"/>
                  </a:moveTo>
                  <a:lnTo>
                    <a:pt x="0" y="127000"/>
                  </a:lnTo>
                </a:path>
                <a:path w="2743200" h="609600">
                  <a:moveTo>
                    <a:pt x="2743200" y="127000"/>
                  </a:moveTo>
                  <a:lnTo>
                    <a:pt x="2743200" y="304800"/>
                  </a:lnTo>
                  <a:lnTo>
                    <a:pt x="2743200" y="482600"/>
                  </a:lnTo>
                </a:path>
                <a:path w="2743200" h="609600">
                  <a:moveTo>
                    <a:pt x="0" y="482600"/>
                  </a:moveTo>
                  <a:lnTo>
                    <a:pt x="9980" y="532033"/>
                  </a:lnTo>
                  <a:lnTo>
                    <a:pt x="37197" y="572402"/>
                  </a:lnTo>
                  <a:lnTo>
                    <a:pt x="77566" y="599619"/>
                  </a:lnTo>
                  <a:lnTo>
                    <a:pt x="127000" y="609600"/>
                  </a:lnTo>
                  <a:lnTo>
                    <a:pt x="2616200" y="609600"/>
                  </a:lnTo>
                  <a:lnTo>
                    <a:pt x="2666227" y="599367"/>
                  </a:lnTo>
                  <a:lnTo>
                    <a:pt x="2706895" y="571500"/>
                  </a:lnTo>
                  <a:lnTo>
                    <a:pt x="2733469" y="531439"/>
                  </a:lnTo>
                  <a:lnTo>
                    <a:pt x="2740685" y="507871"/>
                  </a:lnTo>
                  <a:lnTo>
                    <a:pt x="2743200" y="4826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22" name="object 22"/>
            <p:cNvSpPr/>
            <p:nvPr/>
          </p:nvSpPr>
          <p:spPr>
            <a:xfrm>
              <a:off x="3886200" y="3797696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2743200" y="127000"/>
                  </a:moveTo>
                  <a:lnTo>
                    <a:pt x="2733219" y="77566"/>
                  </a:lnTo>
                  <a:lnTo>
                    <a:pt x="2706002" y="37197"/>
                  </a:lnTo>
                  <a:lnTo>
                    <a:pt x="2665633" y="9980"/>
                  </a:lnTo>
                  <a:lnTo>
                    <a:pt x="26162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</a:path>
                <a:path w="2743200" h="609600">
                  <a:moveTo>
                    <a:pt x="0" y="482600"/>
                  </a:moveTo>
                  <a:lnTo>
                    <a:pt x="0" y="127000"/>
                  </a:lnTo>
                </a:path>
                <a:path w="2743200" h="609600">
                  <a:moveTo>
                    <a:pt x="2743200" y="127000"/>
                  </a:moveTo>
                  <a:lnTo>
                    <a:pt x="2743200" y="304800"/>
                  </a:lnTo>
                  <a:lnTo>
                    <a:pt x="2743200" y="482600"/>
                  </a:lnTo>
                </a:path>
                <a:path w="2743200" h="609600">
                  <a:moveTo>
                    <a:pt x="0" y="482600"/>
                  </a:moveTo>
                  <a:lnTo>
                    <a:pt x="9980" y="532033"/>
                  </a:lnTo>
                  <a:lnTo>
                    <a:pt x="37197" y="572402"/>
                  </a:lnTo>
                  <a:lnTo>
                    <a:pt x="77566" y="599619"/>
                  </a:lnTo>
                  <a:lnTo>
                    <a:pt x="127000" y="609600"/>
                  </a:lnTo>
                  <a:lnTo>
                    <a:pt x="2616200" y="609600"/>
                  </a:lnTo>
                  <a:lnTo>
                    <a:pt x="2666227" y="599367"/>
                  </a:lnTo>
                  <a:lnTo>
                    <a:pt x="2706895" y="571500"/>
                  </a:lnTo>
                  <a:lnTo>
                    <a:pt x="2733469" y="531439"/>
                  </a:lnTo>
                  <a:lnTo>
                    <a:pt x="2740685" y="507871"/>
                  </a:lnTo>
                  <a:lnTo>
                    <a:pt x="2743200" y="4826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23" name="object 23"/>
            <p:cNvSpPr/>
            <p:nvPr/>
          </p:nvSpPr>
          <p:spPr>
            <a:xfrm>
              <a:off x="3886200" y="4559696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2743200" y="127000"/>
                  </a:moveTo>
                  <a:lnTo>
                    <a:pt x="2733219" y="77566"/>
                  </a:lnTo>
                  <a:lnTo>
                    <a:pt x="2706002" y="37197"/>
                  </a:lnTo>
                  <a:lnTo>
                    <a:pt x="2665633" y="9980"/>
                  </a:lnTo>
                  <a:lnTo>
                    <a:pt x="26162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</a:path>
                <a:path w="2743200" h="609600">
                  <a:moveTo>
                    <a:pt x="0" y="482600"/>
                  </a:moveTo>
                  <a:lnTo>
                    <a:pt x="0" y="127000"/>
                  </a:lnTo>
                </a:path>
                <a:path w="2743200" h="609600">
                  <a:moveTo>
                    <a:pt x="2743200" y="127000"/>
                  </a:moveTo>
                  <a:lnTo>
                    <a:pt x="2743200" y="304800"/>
                  </a:lnTo>
                  <a:lnTo>
                    <a:pt x="2743200" y="482600"/>
                  </a:lnTo>
                </a:path>
                <a:path w="2743200" h="609600">
                  <a:moveTo>
                    <a:pt x="0" y="482600"/>
                  </a:moveTo>
                  <a:lnTo>
                    <a:pt x="9980" y="532033"/>
                  </a:lnTo>
                  <a:lnTo>
                    <a:pt x="37197" y="572402"/>
                  </a:lnTo>
                  <a:lnTo>
                    <a:pt x="77566" y="599619"/>
                  </a:lnTo>
                  <a:lnTo>
                    <a:pt x="127000" y="609600"/>
                  </a:lnTo>
                  <a:lnTo>
                    <a:pt x="2616200" y="609600"/>
                  </a:lnTo>
                  <a:lnTo>
                    <a:pt x="2666227" y="599367"/>
                  </a:lnTo>
                  <a:lnTo>
                    <a:pt x="2706895" y="571500"/>
                  </a:lnTo>
                  <a:lnTo>
                    <a:pt x="2733469" y="531439"/>
                  </a:lnTo>
                  <a:lnTo>
                    <a:pt x="2740685" y="507871"/>
                  </a:lnTo>
                  <a:lnTo>
                    <a:pt x="2743200" y="4826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24" name="object 24"/>
            <p:cNvSpPr/>
            <p:nvPr/>
          </p:nvSpPr>
          <p:spPr>
            <a:xfrm>
              <a:off x="3886200" y="5321696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2743200" y="127000"/>
                  </a:moveTo>
                  <a:lnTo>
                    <a:pt x="2733219" y="77566"/>
                  </a:lnTo>
                  <a:lnTo>
                    <a:pt x="2706002" y="37197"/>
                  </a:lnTo>
                  <a:lnTo>
                    <a:pt x="2665633" y="9980"/>
                  </a:lnTo>
                  <a:lnTo>
                    <a:pt x="26162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</a:path>
                <a:path w="2743200" h="609600">
                  <a:moveTo>
                    <a:pt x="0" y="482600"/>
                  </a:moveTo>
                  <a:lnTo>
                    <a:pt x="0" y="127000"/>
                  </a:lnTo>
                </a:path>
                <a:path w="2743200" h="609600">
                  <a:moveTo>
                    <a:pt x="2743200" y="127000"/>
                  </a:moveTo>
                  <a:lnTo>
                    <a:pt x="2743200" y="304800"/>
                  </a:lnTo>
                  <a:lnTo>
                    <a:pt x="2743200" y="482600"/>
                  </a:lnTo>
                </a:path>
                <a:path w="2743200" h="609600">
                  <a:moveTo>
                    <a:pt x="0" y="482600"/>
                  </a:moveTo>
                  <a:lnTo>
                    <a:pt x="9980" y="532033"/>
                  </a:lnTo>
                  <a:lnTo>
                    <a:pt x="37197" y="572402"/>
                  </a:lnTo>
                  <a:lnTo>
                    <a:pt x="77566" y="599619"/>
                  </a:lnTo>
                  <a:lnTo>
                    <a:pt x="127000" y="609600"/>
                  </a:lnTo>
                  <a:lnTo>
                    <a:pt x="2616200" y="609600"/>
                  </a:lnTo>
                  <a:lnTo>
                    <a:pt x="2666227" y="599367"/>
                  </a:lnTo>
                  <a:lnTo>
                    <a:pt x="2706895" y="571500"/>
                  </a:lnTo>
                  <a:lnTo>
                    <a:pt x="2733469" y="531439"/>
                  </a:lnTo>
                  <a:lnTo>
                    <a:pt x="2740685" y="507871"/>
                  </a:lnTo>
                  <a:lnTo>
                    <a:pt x="2743200" y="4826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25" name="object 25"/>
            <p:cNvSpPr/>
            <p:nvPr/>
          </p:nvSpPr>
          <p:spPr>
            <a:xfrm>
              <a:off x="7391400" y="2730896"/>
              <a:ext cx="3352800" cy="3505200"/>
            </a:xfrm>
            <a:custGeom>
              <a:avLst/>
              <a:gdLst/>
              <a:ahLst/>
              <a:cxnLst/>
              <a:rect l="l" t="t" r="r" b="b"/>
              <a:pathLst>
                <a:path w="3352800" h="3505200">
                  <a:moveTo>
                    <a:pt x="3352800" y="304800"/>
                  </a:moveTo>
                  <a:lnTo>
                    <a:pt x="3352800" y="3200400"/>
                  </a:lnTo>
                </a:path>
                <a:path w="3352800" h="3505200">
                  <a:moveTo>
                    <a:pt x="0" y="3200400"/>
                  </a:moveTo>
                  <a:lnTo>
                    <a:pt x="0" y="304800"/>
                  </a:lnTo>
                </a:path>
                <a:path w="3352800" h="3505200">
                  <a:moveTo>
                    <a:pt x="3352800" y="304800"/>
                  </a:moveTo>
                  <a:lnTo>
                    <a:pt x="3352800" y="254000"/>
                  </a:lnTo>
                  <a:lnTo>
                    <a:pt x="3348707" y="208343"/>
                  </a:lnTo>
                  <a:lnTo>
                    <a:pt x="3336909" y="165371"/>
                  </a:lnTo>
                  <a:lnTo>
                    <a:pt x="3318121" y="125801"/>
                  </a:lnTo>
                  <a:lnTo>
                    <a:pt x="3293062" y="90351"/>
                  </a:lnTo>
                  <a:lnTo>
                    <a:pt x="3262448" y="59737"/>
                  </a:lnTo>
                  <a:lnTo>
                    <a:pt x="3226998" y="34678"/>
                  </a:lnTo>
                  <a:lnTo>
                    <a:pt x="3187428" y="15890"/>
                  </a:lnTo>
                  <a:lnTo>
                    <a:pt x="3144456" y="4092"/>
                  </a:lnTo>
                  <a:lnTo>
                    <a:pt x="3098800" y="0"/>
                  </a:lnTo>
                  <a:lnTo>
                    <a:pt x="2743200" y="0"/>
                  </a:lnTo>
                  <a:lnTo>
                    <a:pt x="609600" y="0"/>
                  </a:ln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</a:path>
                <a:path w="3352800" h="3505200">
                  <a:moveTo>
                    <a:pt x="0" y="3200400"/>
                  </a:moveTo>
                  <a:lnTo>
                    <a:pt x="0" y="3251200"/>
                  </a:lnTo>
                  <a:lnTo>
                    <a:pt x="4092" y="3296856"/>
                  </a:lnTo>
                  <a:lnTo>
                    <a:pt x="15890" y="3339828"/>
                  </a:lnTo>
                  <a:lnTo>
                    <a:pt x="34678" y="3379398"/>
                  </a:lnTo>
                  <a:lnTo>
                    <a:pt x="59737" y="3414848"/>
                  </a:lnTo>
                  <a:lnTo>
                    <a:pt x="90351" y="3445462"/>
                  </a:lnTo>
                  <a:lnTo>
                    <a:pt x="125801" y="3470521"/>
                  </a:lnTo>
                  <a:lnTo>
                    <a:pt x="165371" y="3489309"/>
                  </a:lnTo>
                  <a:lnTo>
                    <a:pt x="208343" y="3501107"/>
                  </a:lnTo>
                  <a:lnTo>
                    <a:pt x="254000" y="3505200"/>
                  </a:lnTo>
                  <a:lnTo>
                    <a:pt x="3098800" y="3505200"/>
                  </a:lnTo>
                  <a:lnTo>
                    <a:pt x="3144456" y="3501107"/>
                  </a:lnTo>
                  <a:lnTo>
                    <a:pt x="3187428" y="3489309"/>
                  </a:lnTo>
                  <a:lnTo>
                    <a:pt x="3226998" y="3470521"/>
                  </a:lnTo>
                  <a:lnTo>
                    <a:pt x="3262448" y="3445462"/>
                  </a:lnTo>
                  <a:lnTo>
                    <a:pt x="3293062" y="3414848"/>
                  </a:lnTo>
                  <a:lnTo>
                    <a:pt x="3318121" y="3379398"/>
                  </a:lnTo>
                  <a:lnTo>
                    <a:pt x="3336909" y="3339828"/>
                  </a:lnTo>
                  <a:lnTo>
                    <a:pt x="3348707" y="3296856"/>
                  </a:lnTo>
                  <a:lnTo>
                    <a:pt x="3352800" y="3251200"/>
                  </a:lnTo>
                  <a:lnTo>
                    <a:pt x="3352800" y="32004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26" name="object 26"/>
            <p:cNvSpPr/>
            <p:nvPr/>
          </p:nvSpPr>
          <p:spPr>
            <a:xfrm>
              <a:off x="7696200" y="3035696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2743200" y="127000"/>
                  </a:moveTo>
                  <a:lnTo>
                    <a:pt x="2733219" y="77566"/>
                  </a:lnTo>
                  <a:lnTo>
                    <a:pt x="2706002" y="37197"/>
                  </a:lnTo>
                  <a:lnTo>
                    <a:pt x="2665633" y="9980"/>
                  </a:lnTo>
                  <a:lnTo>
                    <a:pt x="26162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</a:path>
                <a:path w="2743200" h="609600">
                  <a:moveTo>
                    <a:pt x="0" y="482600"/>
                  </a:moveTo>
                  <a:lnTo>
                    <a:pt x="0" y="127000"/>
                  </a:lnTo>
                </a:path>
                <a:path w="2743200" h="609600">
                  <a:moveTo>
                    <a:pt x="2743200" y="127000"/>
                  </a:moveTo>
                  <a:lnTo>
                    <a:pt x="2743200" y="304800"/>
                  </a:lnTo>
                  <a:lnTo>
                    <a:pt x="2743200" y="482600"/>
                  </a:lnTo>
                </a:path>
                <a:path w="2743200" h="609600">
                  <a:moveTo>
                    <a:pt x="0" y="482600"/>
                  </a:moveTo>
                  <a:lnTo>
                    <a:pt x="9980" y="532033"/>
                  </a:lnTo>
                  <a:lnTo>
                    <a:pt x="37197" y="572402"/>
                  </a:lnTo>
                  <a:lnTo>
                    <a:pt x="77566" y="599619"/>
                  </a:lnTo>
                  <a:lnTo>
                    <a:pt x="127000" y="609600"/>
                  </a:lnTo>
                  <a:lnTo>
                    <a:pt x="2616200" y="609600"/>
                  </a:lnTo>
                  <a:lnTo>
                    <a:pt x="2666227" y="599367"/>
                  </a:lnTo>
                  <a:lnTo>
                    <a:pt x="2706895" y="571500"/>
                  </a:lnTo>
                  <a:lnTo>
                    <a:pt x="2733469" y="531439"/>
                  </a:lnTo>
                  <a:lnTo>
                    <a:pt x="2740685" y="507871"/>
                  </a:lnTo>
                  <a:lnTo>
                    <a:pt x="2743200" y="4826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  <p:sp>
          <p:nvSpPr>
            <p:cNvPr id="27" name="object 27"/>
            <p:cNvSpPr/>
            <p:nvPr/>
          </p:nvSpPr>
          <p:spPr>
            <a:xfrm>
              <a:off x="7696200" y="3797696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2743200" y="127000"/>
                  </a:moveTo>
                  <a:lnTo>
                    <a:pt x="2733219" y="77566"/>
                  </a:lnTo>
                  <a:lnTo>
                    <a:pt x="2706002" y="37197"/>
                  </a:lnTo>
                  <a:lnTo>
                    <a:pt x="2665633" y="9980"/>
                  </a:lnTo>
                  <a:lnTo>
                    <a:pt x="26162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</a:path>
                <a:path w="2743200" h="609600">
                  <a:moveTo>
                    <a:pt x="0" y="482600"/>
                  </a:moveTo>
                  <a:lnTo>
                    <a:pt x="0" y="127000"/>
                  </a:lnTo>
                </a:path>
                <a:path w="2743200" h="609600">
                  <a:moveTo>
                    <a:pt x="2743200" y="127000"/>
                  </a:moveTo>
                  <a:lnTo>
                    <a:pt x="2743200" y="304800"/>
                  </a:lnTo>
                  <a:lnTo>
                    <a:pt x="2743200" y="482600"/>
                  </a:lnTo>
                </a:path>
                <a:path w="2743200" h="609600">
                  <a:moveTo>
                    <a:pt x="0" y="482600"/>
                  </a:moveTo>
                  <a:lnTo>
                    <a:pt x="9980" y="532033"/>
                  </a:lnTo>
                  <a:lnTo>
                    <a:pt x="37197" y="572402"/>
                  </a:lnTo>
                  <a:lnTo>
                    <a:pt x="77566" y="599619"/>
                  </a:lnTo>
                  <a:lnTo>
                    <a:pt x="127000" y="609600"/>
                  </a:lnTo>
                  <a:lnTo>
                    <a:pt x="2616200" y="609600"/>
                  </a:lnTo>
                  <a:lnTo>
                    <a:pt x="2666227" y="599367"/>
                  </a:lnTo>
                  <a:lnTo>
                    <a:pt x="2706895" y="571500"/>
                  </a:lnTo>
                  <a:lnTo>
                    <a:pt x="2733469" y="531439"/>
                  </a:lnTo>
                  <a:lnTo>
                    <a:pt x="2740685" y="507871"/>
                  </a:lnTo>
                  <a:lnTo>
                    <a:pt x="2743200" y="4826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 sz="1532"/>
            </a:p>
          </p:txBody>
        </p:sp>
      </p:grp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19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643048" y="252154"/>
            <a:ext cx="73289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</a:rPr>
              <a:t>Expense</a:t>
            </a:r>
            <a:r>
              <a:rPr sz="2400" b="1" spc="-60" dirty="0">
                <a:solidFill>
                  <a:srgbClr val="C00000"/>
                </a:solidFill>
              </a:rPr>
              <a:t> </a:t>
            </a:r>
            <a:r>
              <a:rPr sz="2400" b="1" spc="-45" dirty="0">
                <a:solidFill>
                  <a:srgbClr val="C00000"/>
                </a:solidFill>
              </a:rPr>
              <a:t>Ratio:</a:t>
            </a:r>
            <a:r>
              <a:rPr sz="2400" b="1" spc="-65" dirty="0">
                <a:solidFill>
                  <a:srgbClr val="C00000"/>
                </a:solidFill>
              </a:rPr>
              <a:t> </a:t>
            </a:r>
            <a:r>
              <a:rPr sz="2400" b="1" dirty="0">
                <a:solidFill>
                  <a:srgbClr val="C00000"/>
                </a:solidFill>
              </a:rPr>
              <a:t>The</a:t>
            </a:r>
            <a:r>
              <a:rPr sz="2400" b="1" spc="-70" dirty="0">
                <a:solidFill>
                  <a:srgbClr val="C00000"/>
                </a:solidFill>
              </a:rPr>
              <a:t> </a:t>
            </a:r>
            <a:r>
              <a:rPr sz="2400" b="1" spc="65" dirty="0">
                <a:solidFill>
                  <a:srgbClr val="C00000"/>
                </a:solidFill>
              </a:rPr>
              <a:t>Key</a:t>
            </a:r>
            <a:r>
              <a:rPr sz="2400" b="1" spc="-60" dirty="0">
                <a:solidFill>
                  <a:srgbClr val="C00000"/>
                </a:solidFill>
              </a:rPr>
              <a:t> </a:t>
            </a:r>
            <a:r>
              <a:rPr sz="2400" b="1" spc="-10" dirty="0">
                <a:solidFill>
                  <a:srgbClr val="C00000"/>
                </a:solidFill>
              </a:rPr>
              <a:t>Differentiator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120" y="789655"/>
            <a:ext cx="9608535" cy="2432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29500"/>
              </a:lnSpc>
            </a:pP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Let's</a:t>
            </a:r>
            <a:r>
              <a:rPr lang="en-US" sz="1500" spc="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assume</a:t>
            </a:r>
            <a:r>
              <a:rPr lang="en-US" sz="1500" spc="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you</a:t>
            </a:r>
            <a:r>
              <a:rPr lang="en-US" sz="15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invest</a:t>
            </a:r>
            <a:r>
              <a:rPr lang="en-US" sz="1500" spc="8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₹1,00,000</a:t>
            </a:r>
            <a:r>
              <a:rPr lang="en-US" sz="1500" spc="100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lang="en-US" sz="1500" spc="90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in</a:t>
            </a:r>
            <a:r>
              <a:rPr lang="en-US" sz="1500" spc="95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lang="en-US" sz="1500" spc="95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lang="en-US" sz="1500" spc="110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mutual</a:t>
            </a:r>
            <a:r>
              <a:rPr lang="en-US" sz="1500" spc="95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lang="en-US" sz="1500" spc="114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fund</a:t>
            </a:r>
            <a:r>
              <a:rPr lang="en-US" sz="1500" spc="95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lang="en-US" sz="1500" spc="60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scheme</a:t>
            </a:r>
            <a:r>
              <a:rPr lang="en-US" sz="1500" spc="95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lang="en-US" sz="1500" spc="105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that</a:t>
            </a:r>
            <a:r>
              <a:rPr lang="en-US" sz="1500" spc="95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lang="en-US" sz="1500" spc="70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generates</a:t>
            </a:r>
            <a:r>
              <a:rPr lang="en-US" sz="1500" spc="95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lang="en-US" sz="1500" spc="65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an</a:t>
            </a:r>
            <a:r>
              <a:rPr lang="en-US" sz="1500" spc="95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lang="en-US" sz="1500" spc="50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average </a:t>
            </a:r>
            <a:r>
              <a:rPr lang="en-US" sz="1500" spc="80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annual</a:t>
            </a:r>
            <a:r>
              <a:rPr lang="en-US" sz="1500" spc="70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lang="en-US" sz="1500" spc="120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return</a:t>
            </a:r>
            <a:r>
              <a:rPr lang="en-US" sz="1500" spc="75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lang="en-US" sz="1500" spc="100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of</a:t>
            </a:r>
            <a:r>
              <a:rPr lang="en-US" sz="1500" spc="75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lang="en-US" sz="1500" spc="-20" dirty="0" smtClean="0">
                <a:solidFill>
                  <a:srgbClr val="212121"/>
                </a:solidFill>
                <a:latin typeface="Microsoft Sans Serif"/>
                <a:cs typeface="Microsoft Sans Serif"/>
              </a:rPr>
              <a:t>12%.</a:t>
            </a:r>
            <a:endParaRPr lang="en-US" sz="1500" dirty="0" smtClean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lang="en-US" sz="1500" dirty="0" smtClean="0">
              <a:latin typeface="Microsoft Sans Serif"/>
              <a:cs typeface="Microsoft Sans Serif"/>
            </a:endParaRPr>
          </a:p>
          <a:p>
            <a:pPr marL="621665" indent="-189865">
              <a:lnSpc>
                <a:spcPct val="100000"/>
              </a:lnSpc>
              <a:buChar char="•"/>
              <a:tabLst>
                <a:tab pos="621665" algn="l"/>
              </a:tabLst>
            </a:pP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Direct</a:t>
            </a:r>
            <a:r>
              <a:rPr lang="en-US" sz="1500" spc="9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Scheme:</a:t>
            </a:r>
            <a:r>
              <a:rPr lang="en-US" sz="1500" spc="19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Expense</a:t>
            </a:r>
            <a:r>
              <a:rPr lang="en-US" sz="1500" spc="1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ratio</a:t>
            </a:r>
            <a:r>
              <a:rPr lang="en-US" sz="1500" spc="1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lang="en-US" sz="1500" spc="10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b="1" spc="105" dirty="0" smtClean="0">
                <a:solidFill>
                  <a:srgbClr val="212121"/>
                </a:solidFill>
                <a:latin typeface="Tahoma"/>
                <a:cs typeface="Tahoma"/>
              </a:rPr>
              <a:t>0.5</a:t>
            </a:r>
            <a:r>
              <a:rPr lang="en-US" sz="1500" spc="105" dirty="0" smtClean="0">
                <a:solidFill>
                  <a:srgbClr val="212121"/>
                </a:solidFill>
                <a:latin typeface="Tahoma"/>
                <a:cs typeface="Tahoma"/>
              </a:rPr>
              <a:t> to max </a:t>
            </a:r>
            <a:r>
              <a:rPr lang="en-US" sz="1500" b="1" spc="-20" dirty="0" smtClean="0">
                <a:solidFill>
                  <a:srgbClr val="212121"/>
                </a:solidFill>
                <a:latin typeface="Tahoma"/>
                <a:cs typeface="Tahoma"/>
              </a:rPr>
              <a:t>1.0%</a:t>
            </a:r>
            <a:endParaRPr lang="en-US" sz="1500" b="1" dirty="0" smtClean="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621665" algn="l"/>
              </a:tabLst>
            </a:pP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Regular</a:t>
            </a:r>
            <a:r>
              <a:rPr lang="en-US" sz="1500" spc="10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Scheme:</a:t>
            </a:r>
            <a:r>
              <a:rPr lang="en-US" sz="1500" spc="204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Expense</a:t>
            </a:r>
            <a:r>
              <a:rPr lang="en-US" sz="1500" spc="1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ratio</a:t>
            </a:r>
            <a:r>
              <a:rPr lang="en-US" sz="1500" spc="1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lang="en-US" sz="1500" spc="114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b="1" spc="-20" dirty="0" smtClean="0">
                <a:solidFill>
                  <a:srgbClr val="212121"/>
                </a:solidFill>
                <a:latin typeface="Tahoma"/>
                <a:cs typeface="Tahoma"/>
              </a:rPr>
              <a:t>1.5 to 2.5 %</a:t>
            </a:r>
            <a:endParaRPr lang="en-US" sz="1500" b="1" dirty="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lang="en-US" sz="1500" dirty="0" smtClean="0">
              <a:latin typeface="Tahoma"/>
              <a:cs typeface="Tahoma"/>
            </a:endParaRPr>
          </a:p>
          <a:p>
            <a:pPr marL="12700" marR="41910">
              <a:lnSpc>
                <a:spcPct val="125400"/>
              </a:lnSpc>
            </a:pP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After</a:t>
            </a:r>
            <a:r>
              <a:rPr lang="en-US" sz="15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20</a:t>
            </a:r>
            <a:r>
              <a:rPr lang="en-US" sz="15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years,</a:t>
            </a:r>
            <a:r>
              <a:rPr lang="en-US" sz="15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lang="en-US" sz="15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difference</a:t>
            </a:r>
            <a:r>
              <a:rPr lang="en-US" sz="15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lang="en-US" sz="15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returns</a:t>
            </a:r>
            <a:r>
              <a:rPr lang="en-US" sz="15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lang="en-US" sz="15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spc="90" dirty="0" smtClean="0">
                <a:solidFill>
                  <a:srgbClr val="212121"/>
                </a:solidFill>
                <a:latin typeface="Tahoma"/>
                <a:cs typeface="Tahoma"/>
              </a:rPr>
              <a:t>be</a:t>
            </a:r>
            <a:r>
              <a:rPr lang="en-US" sz="15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substantial.</a:t>
            </a:r>
            <a:r>
              <a:rPr lang="en-US" sz="15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lang="en-US" sz="15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direct</a:t>
            </a:r>
            <a:r>
              <a:rPr lang="en-US" sz="15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spc="50" dirty="0" smtClean="0">
                <a:solidFill>
                  <a:srgbClr val="212121"/>
                </a:solidFill>
                <a:latin typeface="Tahoma"/>
                <a:cs typeface="Tahoma"/>
              </a:rPr>
              <a:t>scheme</a:t>
            </a:r>
            <a:r>
              <a:rPr lang="en-US" sz="15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spc="70" dirty="0" smtClean="0">
                <a:solidFill>
                  <a:srgbClr val="212121"/>
                </a:solidFill>
                <a:latin typeface="Tahoma"/>
                <a:cs typeface="Tahoma"/>
              </a:rPr>
              <a:t>would</a:t>
            </a:r>
            <a:r>
              <a:rPr lang="en-US" sz="15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spc="-10" dirty="0" smtClean="0">
                <a:solidFill>
                  <a:srgbClr val="212121"/>
                </a:solidFill>
                <a:latin typeface="Tahoma"/>
                <a:cs typeface="Tahoma"/>
              </a:rPr>
              <a:t>likely </a:t>
            </a:r>
            <a:r>
              <a:rPr lang="en-US" sz="1500" spc="50" dirty="0" smtClean="0">
                <a:solidFill>
                  <a:srgbClr val="212121"/>
                </a:solidFill>
                <a:latin typeface="Tahoma"/>
                <a:cs typeface="Tahoma"/>
              </a:rPr>
              <a:t>yield</a:t>
            </a:r>
            <a:r>
              <a:rPr lang="en-US" sz="15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lang="en-US" sz="15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significantly</a:t>
            </a:r>
            <a:r>
              <a:rPr lang="en-US" sz="15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higher</a:t>
            </a:r>
            <a:r>
              <a:rPr lang="en-US" sz="15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return</a:t>
            </a:r>
            <a:r>
              <a:rPr lang="en-US" sz="15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spc="60" dirty="0" smtClean="0">
                <a:solidFill>
                  <a:srgbClr val="212121"/>
                </a:solidFill>
                <a:latin typeface="Tahoma"/>
                <a:cs typeface="Tahoma"/>
              </a:rPr>
              <a:t>due</a:t>
            </a:r>
            <a:r>
              <a:rPr lang="en-US" sz="15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lang="en-US" sz="15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dirty="0" smtClean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lang="en-US" sz="15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spc="60" dirty="0" smtClean="0">
                <a:solidFill>
                  <a:srgbClr val="212121"/>
                </a:solidFill>
                <a:latin typeface="Tahoma"/>
                <a:cs typeface="Tahoma"/>
              </a:rPr>
              <a:t>lower</a:t>
            </a:r>
            <a:r>
              <a:rPr lang="en-US" sz="15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spc="55" dirty="0" smtClean="0">
                <a:solidFill>
                  <a:srgbClr val="212121"/>
                </a:solidFill>
                <a:latin typeface="Tahoma"/>
                <a:cs typeface="Tahoma"/>
              </a:rPr>
              <a:t>expense</a:t>
            </a:r>
            <a:r>
              <a:rPr lang="en-US" sz="15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500" spc="-10" dirty="0" smtClean="0">
                <a:solidFill>
                  <a:srgbClr val="212121"/>
                </a:solidFill>
                <a:latin typeface="Tahoma"/>
                <a:cs typeface="Tahoma"/>
              </a:rPr>
              <a:t>ratio.</a:t>
            </a:r>
            <a:endParaRPr lang="en-US" sz="1500" dirty="0">
              <a:latin typeface="Tahoma"/>
              <a:cs typeface="Tahoma"/>
            </a:endParaRPr>
          </a:p>
        </p:txBody>
      </p:sp>
      <p:sp>
        <p:nvSpPr>
          <p:cNvPr id="6" name="object 2"/>
          <p:cNvSpPr/>
          <p:nvPr/>
        </p:nvSpPr>
        <p:spPr>
          <a:xfrm>
            <a:off x="2529161" y="3385285"/>
            <a:ext cx="1780161" cy="1988766"/>
          </a:xfrm>
          <a:custGeom>
            <a:avLst/>
            <a:gdLst/>
            <a:ahLst/>
            <a:cxnLst/>
            <a:rect l="l" t="t" r="r" b="b"/>
            <a:pathLst>
              <a:path w="2091689" h="2336800">
                <a:moveTo>
                  <a:pt x="2091156" y="193484"/>
                </a:moveTo>
                <a:lnTo>
                  <a:pt x="1662925" y="0"/>
                </a:lnTo>
                <a:lnTo>
                  <a:pt x="431800" y="0"/>
                </a:lnTo>
                <a:lnTo>
                  <a:pt x="431800" y="7924"/>
                </a:lnTo>
                <a:lnTo>
                  <a:pt x="640537" y="469900"/>
                </a:lnTo>
                <a:lnTo>
                  <a:pt x="1450606" y="469900"/>
                </a:lnTo>
                <a:lnTo>
                  <a:pt x="1446593" y="478790"/>
                </a:lnTo>
                <a:lnTo>
                  <a:pt x="1446593" y="1520736"/>
                </a:lnTo>
                <a:lnTo>
                  <a:pt x="1437894" y="1510182"/>
                </a:lnTo>
                <a:lnTo>
                  <a:pt x="1446060" y="1519948"/>
                </a:lnTo>
                <a:lnTo>
                  <a:pt x="1446593" y="1520736"/>
                </a:lnTo>
                <a:lnTo>
                  <a:pt x="1446593" y="478790"/>
                </a:lnTo>
                <a:lnTo>
                  <a:pt x="1416367" y="545693"/>
                </a:lnTo>
                <a:lnTo>
                  <a:pt x="1416367" y="1484426"/>
                </a:lnTo>
                <a:lnTo>
                  <a:pt x="1403743" y="1471625"/>
                </a:lnTo>
                <a:lnTo>
                  <a:pt x="1414881" y="1482623"/>
                </a:lnTo>
                <a:lnTo>
                  <a:pt x="1416367" y="1484426"/>
                </a:lnTo>
                <a:lnTo>
                  <a:pt x="1416367" y="545693"/>
                </a:lnTo>
                <a:lnTo>
                  <a:pt x="1383017" y="619506"/>
                </a:lnTo>
                <a:lnTo>
                  <a:pt x="1383017" y="1451152"/>
                </a:lnTo>
                <a:lnTo>
                  <a:pt x="1367840" y="1438338"/>
                </a:lnTo>
                <a:lnTo>
                  <a:pt x="1380350" y="1448511"/>
                </a:lnTo>
                <a:lnTo>
                  <a:pt x="1383017" y="1451152"/>
                </a:lnTo>
                <a:lnTo>
                  <a:pt x="1383017" y="619506"/>
                </a:lnTo>
                <a:lnTo>
                  <a:pt x="1346809" y="699643"/>
                </a:lnTo>
                <a:lnTo>
                  <a:pt x="1346809" y="1421206"/>
                </a:lnTo>
                <a:lnTo>
                  <a:pt x="1329690" y="1409204"/>
                </a:lnTo>
                <a:lnTo>
                  <a:pt x="1342720" y="1417866"/>
                </a:lnTo>
                <a:lnTo>
                  <a:pt x="1346809" y="1421206"/>
                </a:lnTo>
                <a:lnTo>
                  <a:pt x="1346809" y="699643"/>
                </a:lnTo>
                <a:lnTo>
                  <a:pt x="1307820" y="785939"/>
                </a:lnTo>
                <a:lnTo>
                  <a:pt x="1307820" y="1394663"/>
                </a:lnTo>
                <a:lnTo>
                  <a:pt x="1289342" y="1384084"/>
                </a:lnTo>
                <a:lnTo>
                  <a:pt x="1302245" y="1390942"/>
                </a:lnTo>
                <a:lnTo>
                  <a:pt x="1307820" y="1394663"/>
                </a:lnTo>
                <a:lnTo>
                  <a:pt x="1307820" y="785939"/>
                </a:lnTo>
                <a:lnTo>
                  <a:pt x="1266278" y="877887"/>
                </a:lnTo>
                <a:lnTo>
                  <a:pt x="1266278" y="1371790"/>
                </a:lnTo>
                <a:lnTo>
                  <a:pt x="1246835" y="1362925"/>
                </a:lnTo>
                <a:lnTo>
                  <a:pt x="1259166" y="1367993"/>
                </a:lnTo>
                <a:lnTo>
                  <a:pt x="1266278" y="1371790"/>
                </a:lnTo>
                <a:lnTo>
                  <a:pt x="1266278" y="877887"/>
                </a:lnTo>
                <a:lnTo>
                  <a:pt x="1222413" y="974966"/>
                </a:lnTo>
                <a:lnTo>
                  <a:pt x="1222413" y="1352867"/>
                </a:lnTo>
                <a:lnTo>
                  <a:pt x="1202105" y="1345806"/>
                </a:lnTo>
                <a:lnTo>
                  <a:pt x="1213751" y="1349286"/>
                </a:lnTo>
                <a:lnTo>
                  <a:pt x="1222413" y="1352867"/>
                </a:lnTo>
                <a:lnTo>
                  <a:pt x="1222413" y="974966"/>
                </a:lnTo>
                <a:lnTo>
                  <a:pt x="1176743" y="1076058"/>
                </a:lnTo>
                <a:lnTo>
                  <a:pt x="1176743" y="1338211"/>
                </a:lnTo>
                <a:lnTo>
                  <a:pt x="1155306" y="1332966"/>
                </a:lnTo>
                <a:lnTo>
                  <a:pt x="1166253" y="1335062"/>
                </a:lnTo>
                <a:lnTo>
                  <a:pt x="1176743" y="1338211"/>
                </a:lnTo>
                <a:lnTo>
                  <a:pt x="1176743" y="1076058"/>
                </a:lnTo>
                <a:lnTo>
                  <a:pt x="1129144" y="1181404"/>
                </a:lnTo>
                <a:lnTo>
                  <a:pt x="1129144" y="1327950"/>
                </a:lnTo>
                <a:lnTo>
                  <a:pt x="1107046" y="1324737"/>
                </a:lnTo>
                <a:lnTo>
                  <a:pt x="1116914" y="1325600"/>
                </a:lnTo>
                <a:lnTo>
                  <a:pt x="1129144" y="1327950"/>
                </a:lnTo>
                <a:lnTo>
                  <a:pt x="1129144" y="1181404"/>
                </a:lnTo>
                <a:lnTo>
                  <a:pt x="1066012" y="1321130"/>
                </a:lnTo>
                <a:lnTo>
                  <a:pt x="1080020" y="1322362"/>
                </a:lnTo>
                <a:lnTo>
                  <a:pt x="1047750" y="1320800"/>
                </a:lnTo>
                <a:lnTo>
                  <a:pt x="1013104" y="1322476"/>
                </a:lnTo>
                <a:lnTo>
                  <a:pt x="1025220" y="1321308"/>
                </a:lnTo>
                <a:lnTo>
                  <a:pt x="986028" y="1234567"/>
                </a:lnTo>
                <a:lnTo>
                  <a:pt x="986028" y="1325092"/>
                </a:lnTo>
                <a:lnTo>
                  <a:pt x="964006" y="1328293"/>
                </a:lnTo>
                <a:lnTo>
                  <a:pt x="974344" y="1326210"/>
                </a:lnTo>
                <a:lnTo>
                  <a:pt x="986028" y="1325092"/>
                </a:lnTo>
                <a:lnTo>
                  <a:pt x="986028" y="1234567"/>
                </a:lnTo>
                <a:lnTo>
                  <a:pt x="937691" y="1127594"/>
                </a:lnTo>
                <a:lnTo>
                  <a:pt x="937691" y="1333576"/>
                </a:lnTo>
                <a:lnTo>
                  <a:pt x="916533" y="1338745"/>
                </a:lnTo>
                <a:lnTo>
                  <a:pt x="925080" y="1336103"/>
                </a:lnTo>
                <a:lnTo>
                  <a:pt x="937691" y="1333576"/>
                </a:lnTo>
                <a:lnTo>
                  <a:pt x="937691" y="1127594"/>
                </a:lnTo>
                <a:lnTo>
                  <a:pt x="890816" y="1023848"/>
                </a:lnTo>
                <a:lnTo>
                  <a:pt x="890816" y="1346695"/>
                </a:lnTo>
                <a:lnTo>
                  <a:pt x="870927" y="1353604"/>
                </a:lnTo>
                <a:lnTo>
                  <a:pt x="877684" y="1350746"/>
                </a:lnTo>
                <a:lnTo>
                  <a:pt x="890816" y="1346695"/>
                </a:lnTo>
                <a:lnTo>
                  <a:pt x="890816" y="1023848"/>
                </a:lnTo>
                <a:lnTo>
                  <a:pt x="845858" y="924344"/>
                </a:lnTo>
                <a:lnTo>
                  <a:pt x="845858" y="1364195"/>
                </a:lnTo>
                <a:lnTo>
                  <a:pt x="827201" y="1372704"/>
                </a:lnTo>
                <a:lnTo>
                  <a:pt x="832396" y="1369872"/>
                </a:lnTo>
                <a:lnTo>
                  <a:pt x="845858" y="1364195"/>
                </a:lnTo>
                <a:lnTo>
                  <a:pt x="845858" y="924344"/>
                </a:lnTo>
                <a:lnTo>
                  <a:pt x="803224" y="829983"/>
                </a:lnTo>
                <a:lnTo>
                  <a:pt x="803224" y="1385747"/>
                </a:lnTo>
                <a:lnTo>
                  <a:pt x="785710" y="1395768"/>
                </a:lnTo>
                <a:lnTo>
                  <a:pt x="789482" y="1393215"/>
                </a:lnTo>
                <a:lnTo>
                  <a:pt x="803224" y="1385747"/>
                </a:lnTo>
                <a:lnTo>
                  <a:pt x="803224" y="829983"/>
                </a:lnTo>
                <a:lnTo>
                  <a:pt x="762584" y="740041"/>
                </a:lnTo>
                <a:lnTo>
                  <a:pt x="762584" y="1411452"/>
                </a:lnTo>
                <a:lnTo>
                  <a:pt x="746785" y="1422527"/>
                </a:lnTo>
                <a:lnTo>
                  <a:pt x="749185" y="1420533"/>
                </a:lnTo>
                <a:lnTo>
                  <a:pt x="762584" y="1411452"/>
                </a:lnTo>
                <a:lnTo>
                  <a:pt x="762584" y="740041"/>
                </a:lnTo>
                <a:lnTo>
                  <a:pt x="723099" y="652653"/>
                </a:lnTo>
                <a:lnTo>
                  <a:pt x="723099" y="1442173"/>
                </a:lnTo>
                <a:lnTo>
                  <a:pt x="710666" y="1452676"/>
                </a:lnTo>
                <a:lnTo>
                  <a:pt x="711771" y="1451559"/>
                </a:lnTo>
                <a:lnTo>
                  <a:pt x="723099" y="1442173"/>
                </a:lnTo>
                <a:lnTo>
                  <a:pt x="723099" y="652653"/>
                </a:lnTo>
                <a:lnTo>
                  <a:pt x="647509" y="485355"/>
                </a:lnTo>
                <a:lnTo>
                  <a:pt x="647509" y="1522603"/>
                </a:lnTo>
                <a:lnTo>
                  <a:pt x="638886" y="1535214"/>
                </a:lnTo>
                <a:lnTo>
                  <a:pt x="646607" y="1523707"/>
                </a:lnTo>
                <a:lnTo>
                  <a:pt x="647509" y="1522603"/>
                </a:lnTo>
                <a:lnTo>
                  <a:pt x="647509" y="485355"/>
                </a:lnTo>
                <a:lnTo>
                  <a:pt x="428218" y="0"/>
                </a:lnTo>
                <a:lnTo>
                  <a:pt x="0" y="193484"/>
                </a:lnTo>
                <a:lnTo>
                  <a:pt x="619379" y="1564309"/>
                </a:lnTo>
                <a:lnTo>
                  <a:pt x="620877" y="1562074"/>
                </a:lnTo>
                <a:lnTo>
                  <a:pt x="599998" y="1599476"/>
                </a:lnTo>
                <a:lnTo>
                  <a:pt x="581152" y="1641856"/>
                </a:lnTo>
                <a:lnTo>
                  <a:pt x="566127" y="1686191"/>
                </a:lnTo>
                <a:lnTo>
                  <a:pt x="555142" y="1732280"/>
                </a:lnTo>
                <a:lnTo>
                  <a:pt x="548386" y="1779879"/>
                </a:lnTo>
                <a:lnTo>
                  <a:pt x="546100" y="1828800"/>
                </a:lnTo>
                <a:lnTo>
                  <a:pt x="548386" y="1877733"/>
                </a:lnTo>
                <a:lnTo>
                  <a:pt x="555142" y="1925332"/>
                </a:lnTo>
                <a:lnTo>
                  <a:pt x="566127" y="1971421"/>
                </a:lnTo>
                <a:lnTo>
                  <a:pt x="581152" y="2015756"/>
                </a:lnTo>
                <a:lnTo>
                  <a:pt x="599998" y="2058136"/>
                </a:lnTo>
                <a:lnTo>
                  <a:pt x="622452" y="2098357"/>
                </a:lnTo>
                <a:lnTo>
                  <a:pt x="648322" y="2136190"/>
                </a:lnTo>
                <a:lnTo>
                  <a:pt x="677367" y="2171433"/>
                </a:lnTo>
                <a:lnTo>
                  <a:pt x="709396" y="2203869"/>
                </a:lnTo>
                <a:lnTo>
                  <a:pt x="744207" y="2233282"/>
                </a:lnTo>
                <a:lnTo>
                  <a:pt x="781570" y="2259469"/>
                </a:lnTo>
                <a:lnTo>
                  <a:pt x="821283" y="2282215"/>
                </a:lnTo>
                <a:lnTo>
                  <a:pt x="863130" y="2301303"/>
                </a:lnTo>
                <a:lnTo>
                  <a:pt x="906919" y="2316518"/>
                </a:lnTo>
                <a:lnTo>
                  <a:pt x="952423" y="2327643"/>
                </a:lnTo>
                <a:lnTo>
                  <a:pt x="999426" y="2334476"/>
                </a:lnTo>
                <a:lnTo>
                  <a:pt x="1047750" y="2336800"/>
                </a:lnTo>
                <a:lnTo>
                  <a:pt x="1096060" y="2334476"/>
                </a:lnTo>
                <a:lnTo>
                  <a:pt x="1143063" y="2327643"/>
                </a:lnTo>
                <a:lnTo>
                  <a:pt x="1188567" y="2316518"/>
                </a:lnTo>
                <a:lnTo>
                  <a:pt x="1232357" y="2301303"/>
                </a:lnTo>
                <a:lnTo>
                  <a:pt x="1274203" y="2282215"/>
                </a:lnTo>
                <a:lnTo>
                  <a:pt x="1313916" y="2259469"/>
                </a:lnTo>
                <a:lnTo>
                  <a:pt x="1351280" y="2233282"/>
                </a:lnTo>
                <a:lnTo>
                  <a:pt x="1386090" y="2203869"/>
                </a:lnTo>
                <a:lnTo>
                  <a:pt x="1418120" y="2171433"/>
                </a:lnTo>
                <a:lnTo>
                  <a:pt x="1447165" y="2136190"/>
                </a:lnTo>
                <a:lnTo>
                  <a:pt x="1473034" y="2098357"/>
                </a:lnTo>
                <a:lnTo>
                  <a:pt x="1495488" y="2058136"/>
                </a:lnTo>
                <a:lnTo>
                  <a:pt x="1514335" y="2015756"/>
                </a:lnTo>
                <a:lnTo>
                  <a:pt x="1529359" y="1971421"/>
                </a:lnTo>
                <a:lnTo>
                  <a:pt x="1540344" y="1925332"/>
                </a:lnTo>
                <a:lnTo>
                  <a:pt x="1547101" y="1877733"/>
                </a:lnTo>
                <a:lnTo>
                  <a:pt x="1549400" y="1828800"/>
                </a:lnTo>
                <a:lnTo>
                  <a:pt x="1547101" y="1779879"/>
                </a:lnTo>
                <a:lnTo>
                  <a:pt x="1540344" y="1732280"/>
                </a:lnTo>
                <a:lnTo>
                  <a:pt x="1529359" y="1686191"/>
                </a:lnTo>
                <a:lnTo>
                  <a:pt x="1514335" y="1641856"/>
                </a:lnTo>
                <a:lnTo>
                  <a:pt x="1495488" y="1599476"/>
                </a:lnTo>
                <a:lnTo>
                  <a:pt x="1473276" y="1559699"/>
                </a:lnTo>
                <a:lnTo>
                  <a:pt x="1473631" y="1560207"/>
                </a:lnTo>
                <a:lnTo>
                  <a:pt x="2091156" y="193484"/>
                </a:lnTo>
                <a:close/>
              </a:path>
            </a:pathLst>
          </a:custGeom>
          <a:solidFill>
            <a:srgbClr val="92BD39"/>
          </a:solidFill>
        </p:spPr>
        <p:txBody>
          <a:bodyPr wrap="square" lIns="0" tIns="0" rIns="0" bIns="0" rtlCol="0"/>
          <a:lstStyle/>
          <a:p>
            <a:endParaRPr sz="1532"/>
          </a:p>
        </p:txBody>
      </p:sp>
      <p:sp>
        <p:nvSpPr>
          <p:cNvPr id="7" name="object 3"/>
          <p:cNvSpPr/>
          <p:nvPr/>
        </p:nvSpPr>
        <p:spPr>
          <a:xfrm>
            <a:off x="4600839" y="3385285"/>
            <a:ext cx="1780161" cy="1988766"/>
          </a:xfrm>
          <a:custGeom>
            <a:avLst/>
            <a:gdLst/>
            <a:ahLst/>
            <a:cxnLst/>
            <a:rect l="l" t="t" r="r" b="b"/>
            <a:pathLst>
              <a:path w="2091690" h="2336800">
                <a:moveTo>
                  <a:pt x="2091156" y="193484"/>
                </a:moveTo>
                <a:lnTo>
                  <a:pt x="1662925" y="0"/>
                </a:lnTo>
                <a:lnTo>
                  <a:pt x="431800" y="0"/>
                </a:lnTo>
                <a:lnTo>
                  <a:pt x="431800" y="7924"/>
                </a:lnTo>
                <a:lnTo>
                  <a:pt x="640537" y="469900"/>
                </a:lnTo>
                <a:lnTo>
                  <a:pt x="1450606" y="469900"/>
                </a:lnTo>
                <a:lnTo>
                  <a:pt x="1446593" y="478790"/>
                </a:lnTo>
                <a:lnTo>
                  <a:pt x="1446593" y="1520736"/>
                </a:lnTo>
                <a:lnTo>
                  <a:pt x="1437894" y="1510182"/>
                </a:lnTo>
                <a:lnTo>
                  <a:pt x="1446060" y="1519948"/>
                </a:lnTo>
                <a:lnTo>
                  <a:pt x="1446593" y="1520736"/>
                </a:lnTo>
                <a:lnTo>
                  <a:pt x="1446593" y="478790"/>
                </a:lnTo>
                <a:lnTo>
                  <a:pt x="1416367" y="545693"/>
                </a:lnTo>
                <a:lnTo>
                  <a:pt x="1416367" y="1484426"/>
                </a:lnTo>
                <a:lnTo>
                  <a:pt x="1403743" y="1471625"/>
                </a:lnTo>
                <a:lnTo>
                  <a:pt x="1414881" y="1482623"/>
                </a:lnTo>
                <a:lnTo>
                  <a:pt x="1416367" y="1484426"/>
                </a:lnTo>
                <a:lnTo>
                  <a:pt x="1416367" y="545693"/>
                </a:lnTo>
                <a:lnTo>
                  <a:pt x="1383017" y="619506"/>
                </a:lnTo>
                <a:lnTo>
                  <a:pt x="1383017" y="1451152"/>
                </a:lnTo>
                <a:lnTo>
                  <a:pt x="1367840" y="1438338"/>
                </a:lnTo>
                <a:lnTo>
                  <a:pt x="1380350" y="1448511"/>
                </a:lnTo>
                <a:lnTo>
                  <a:pt x="1383017" y="1451152"/>
                </a:lnTo>
                <a:lnTo>
                  <a:pt x="1383017" y="619506"/>
                </a:lnTo>
                <a:lnTo>
                  <a:pt x="1346809" y="699643"/>
                </a:lnTo>
                <a:lnTo>
                  <a:pt x="1346809" y="1421206"/>
                </a:lnTo>
                <a:lnTo>
                  <a:pt x="1329690" y="1409204"/>
                </a:lnTo>
                <a:lnTo>
                  <a:pt x="1342720" y="1417866"/>
                </a:lnTo>
                <a:lnTo>
                  <a:pt x="1346809" y="1421206"/>
                </a:lnTo>
                <a:lnTo>
                  <a:pt x="1346809" y="699643"/>
                </a:lnTo>
                <a:lnTo>
                  <a:pt x="1307820" y="785939"/>
                </a:lnTo>
                <a:lnTo>
                  <a:pt x="1307820" y="1394663"/>
                </a:lnTo>
                <a:lnTo>
                  <a:pt x="1289342" y="1384084"/>
                </a:lnTo>
                <a:lnTo>
                  <a:pt x="1302245" y="1390942"/>
                </a:lnTo>
                <a:lnTo>
                  <a:pt x="1307820" y="1394663"/>
                </a:lnTo>
                <a:lnTo>
                  <a:pt x="1307820" y="785939"/>
                </a:lnTo>
                <a:lnTo>
                  <a:pt x="1266278" y="877887"/>
                </a:lnTo>
                <a:lnTo>
                  <a:pt x="1266278" y="1371790"/>
                </a:lnTo>
                <a:lnTo>
                  <a:pt x="1246835" y="1362925"/>
                </a:lnTo>
                <a:lnTo>
                  <a:pt x="1259166" y="1367993"/>
                </a:lnTo>
                <a:lnTo>
                  <a:pt x="1266278" y="1371790"/>
                </a:lnTo>
                <a:lnTo>
                  <a:pt x="1266278" y="877887"/>
                </a:lnTo>
                <a:lnTo>
                  <a:pt x="1222413" y="974966"/>
                </a:lnTo>
                <a:lnTo>
                  <a:pt x="1222413" y="1352867"/>
                </a:lnTo>
                <a:lnTo>
                  <a:pt x="1202105" y="1345806"/>
                </a:lnTo>
                <a:lnTo>
                  <a:pt x="1213751" y="1349286"/>
                </a:lnTo>
                <a:lnTo>
                  <a:pt x="1222413" y="1352867"/>
                </a:lnTo>
                <a:lnTo>
                  <a:pt x="1222413" y="974966"/>
                </a:lnTo>
                <a:lnTo>
                  <a:pt x="1176743" y="1076058"/>
                </a:lnTo>
                <a:lnTo>
                  <a:pt x="1176743" y="1338211"/>
                </a:lnTo>
                <a:lnTo>
                  <a:pt x="1155306" y="1332966"/>
                </a:lnTo>
                <a:lnTo>
                  <a:pt x="1166253" y="1335062"/>
                </a:lnTo>
                <a:lnTo>
                  <a:pt x="1176743" y="1338211"/>
                </a:lnTo>
                <a:lnTo>
                  <a:pt x="1176743" y="1076058"/>
                </a:lnTo>
                <a:lnTo>
                  <a:pt x="1129144" y="1181404"/>
                </a:lnTo>
                <a:lnTo>
                  <a:pt x="1129144" y="1327950"/>
                </a:lnTo>
                <a:lnTo>
                  <a:pt x="1107046" y="1324737"/>
                </a:lnTo>
                <a:lnTo>
                  <a:pt x="1116914" y="1325600"/>
                </a:lnTo>
                <a:lnTo>
                  <a:pt x="1129144" y="1327950"/>
                </a:lnTo>
                <a:lnTo>
                  <a:pt x="1129144" y="1181404"/>
                </a:lnTo>
                <a:lnTo>
                  <a:pt x="1066012" y="1321130"/>
                </a:lnTo>
                <a:lnTo>
                  <a:pt x="1080020" y="1322362"/>
                </a:lnTo>
                <a:lnTo>
                  <a:pt x="1047750" y="1320800"/>
                </a:lnTo>
                <a:lnTo>
                  <a:pt x="1013104" y="1322476"/>
                </a:lnTo>
                <a:lnTo>
                  <a:pt x="1025220" y="1321308"/>
                </a:lnTo>
                <a:lnTo>
                  <a:pt x="986028" y="1234567"/>
                </a:lnTo>
                <a:lnTo>
                  <a:pt x="986028" y="1325092"/>
                </a:lnTo>
                <a:lnTo>
                  <a:pt x="964006" y="1328293"/>
                </a:lnTo>
                <a:lnTo>
                  <a:pt x="974344" y="1326210"/>
                </a:lnTo>
                <a:lnTo>
                  <a:pt x="986028" y="1325092"/>
                </a:lnTo>
                <a:lnTo>
                  <a:pt x="986028" y="1234567"/>
                </a:lnTo>
                <a:lnTo>
                  <a:pt x="937691" y="1127594"/>
                </a:lnTo>
                <a:lnTo>
                  <a:pt x="937691" y="1333576"/>
                </a:lnTo>
                <a:lnTo>
                  <a:pt x="916533" y="1338745"/>
                </a:lnTo>
                <a:lnTo>
                  <a:pt x="925080" y="1336103"/>
                </a:lnTo>
                <a:lnTo>
                  <a:pt x="937691" y="1333576"/>
                </a:lnTo>
                <a:lnTo>
                  <a:pt x="937691" y="1127594"/>
                </a:lnTo>
                <a:lnTo>
                  <a:pt x="890816" y="1023848"/>
                </a:lnTo>
                <a:lnTo>
                  <a:pt x="890816" y="1346695"/>
                </a:lnTo>
                <a:lnTo>
                  <a:pt x="870927" y="1353604"/>
                </a:lnTo>
                <a:lnTo>
                  <a:pt x="877684" y="1350746"/>
                </a:lnTo>
                <a:lnTo>
                  <a:pt x="890816" y="1346695"/>
                </a:lnTo>
                <a:lnTo>
                  <a:pt x="890816" y="1023848"/>
                </a:lnTo>
                <a:lnTo>
                  <a:pt x="845858" y="924344"/>
                </a:lnTo>
                <a:lnTo>
                  <a:pt x="845858" y="1364195"/>
                </a:lnTo>
                <a:lnTo>
                  <a:pt x="827201" y="1372704"/>
                </a:lnTo>
                <a:lnTo>
                  <a:pt x="832396" y="1369872"/>
                </a:lnTo>
                <a:lnTo>
                  <a:pt x="845858" y="1364195"/>
                </a:lnTo>
                <a:lnTo>
                  <a:pt x="845858" y="924344"/>
                </a:lnTo>
                <a:lnTo>
                  <a:pt x="803224" y="829983"/>
                </a:lnTo>
                <a:lnTo>
                  <a:pt x="803224" y="1385747"/>
                </a:lnTo>
                <a:lnTo>
                  <a:pt x="785710" y="1395768"/>
                </a:lnTo>
                <a:lnTo>
                  <a:pt x="789482" y="1393215"/>
                </a:lnTo>
                <a:lnTo>
                  <a:pt x="803224" y="1385747"/>
                </a:lnTo>
                <a:lnTo>
                  <a:pt x="803224" y="829983"/>
                </a:lnTo>
                <a:lnTo>
                  <a:pt x="762584" y="740041"/>
                </a:lnTo>
                <a:lnTo>
                  <a:pt x="762584" y="1411452"/>
                </a:lnTo>
                <a:lnTo>
                  <a:pt x="746785" y="1422527"/>
                </a:lnTo>
                <a:lnTo>
                  <a:pt x="749185" y="1420533"/>
                </a:lnTo>
                <a:lnTo>
                  <a:pt x="762584" y="1411452"/>
                </a:lnTo>
                <a:lnTo>
                  <a:pt x="762584" y="740041"/>
                </a:lnTo>
                <a:lnTo>
                  <a:pt x="723099" y="652653"/>
                </a:lnTo>
                <a:lnTo>
                  <a:pt x="723099" y="1442173"/>
                </a:lnTo>
                <a:lnTo>
                  <a:pt x="710666" y="1452676"/>
                </a:lnTo>
                <a:lnTo>
                  <a:pt x="711771" y="1451559"/>
                </a:lnTo>
                <a:lnTo>
                  <a:pt x="723099" y="1442173"/>
                </a:lnTo>
                <a:lnTo>
                  <a:pt x="723099" y="652653"/>
                </a:lnTo>
                <a:lnTo>
                  <a:pt x="647509" y="485355"/>
                </a:lnTo>
                <a:lnTo>
                  <a:pt x="647509" y="1522603"/>
                </a:lnTo>
                <a:lnTo>
                  <a:pt x="638644" y="1535582"/>
                </a:lnTo>
                <a:lnTo>
                  <a:pt x="646607" y="1523707"/>
                </a:lnTo>
                <a:lnTo>
                  <a:pt x="647509" y="1522603"/>
                </a:lnTo>
                <a:lnTo>
                  <a:pt x="647509" y="485355"/>
                </a:lnTo>
                <a:lnTo>
                  <a:pt x="428218" y="0"/>
                </a:lnTo>
                <a:lnTo>
                  <a:pt x="0" y="193484"/>
                </a:lnTo>
                <a:lnTo>
                  <a:pt x="619379" y="1564309"/>
                </a:lnTo>
                <a:lnTo>
                  <a:pt x="620941" y="1561973"/>
                </a:lnTo>
                <a:lnTo>
                  <a:pt x="599998" y="1599476"/>
                </a:lnTo>
                <a:lnTo>
                  <a:pt x="581152" y="1641856"/>
                </a:lnTo>
                <a:lnTo>
                  <a:pt x="566127" y="1686191"/>
                </a:lnTo>
                <a:lnTo>
                  <a:pt x="555142" y="1732280"/>
                </a:lnTo>
                <a:lnTo>
                  <a:pt x="548386" y="1779879"/>
                </a:lnTo>
                <a:lnTo>
                  <a:pt x="546100" y="1828800"/>
                </a:lnTo>
                <a:lnTo>
                  <a:pt x="548386" y="1877733"/>
                </a:lnTo>
                <a:lnTo>
                  <a:pt x="555142" y="1925332"/>
                </a:lnTo>
                <a:lnTo>
                  <a:pt x="566127" y="1971421"/>
                </a:lnTo>
                <a:lnTo>
                  <a:pt x="581152" y="2015756"/>
                </a:lnTo>
                <a:lnTo>
                  <a:pt x="599998" y="2058136"/>
                </a:lnTo>
                <a:lnTo>
                  <a:pt x="622465" y="2098357"/>
                </a:lnTo>
                <a:lnTo>
                  <a:pt x="648322" y="2136190"/>
                </a:lnTo>
                <a:lnTo>
                  <a:pt x="677367" y="2171433"/>
                </a:lnTo>
                <a:lnTo>
                  <a:pt x="709396" y="2203869"/>
                </a:lnTo>
                <a:lnTo>
                  <a:pt x="744207" y="2233282"/>
                </a:lnTo>
                <a:lnTo>
                  <a:pt x="781570" y="2259469"/>
                </a:lnTo>
                <a:lnTo>
                  <a:pt x="821283" y="2282215"/>
                </a:lnTo>
                <a:lnTo>
                  <a:pt x="863130" y="2301303"/>
                </a:lnTo>
                <a:lnTo>
                  <a:pt x="906919" y="2316518"/>
                </a:lnTo>
                <a:lnTo>
                  <a:pt x="952423" y="2327643"/>
                </a:lnTo>
                <a:lnTo>
                  <a:pt x="999426" y="2334476"/>
                </a:lnTo>
                <a:lnTo>
                  <a:pt x="1047750" y="2336800"/>
                </a:lnTo>
                <a:lnTo>
                  <a:pt x="1096060" y="2334476"/>
                </a:lnTo>
                <a:lnTo>
                  <a:pt x="1143063" y="2327643"/>
                </a:lnTo>
                <a:lnTo>
                  <a:pt x="1188567" y="2316518"/>
                </a:lnTo>
                <a:lnTo>
                  <a:pt x="1232357" y="2301303"/>
                </a:lnTo>
                <a:lnTo>
                  <a:pt x="1274203" y="2282215"/>
                </a:lnTo>
                <a:lnTo>
                  <a:pt x="1313916" y="2259469"/>
                </a:lnTo>
                <a:lnTo>
                  <a:pt x="1351280" y="2233282"/>
                </a:lnTo>
                <a:lnTo>
                  <a:pt x="1386090" y="2203869"/>
                </a:lnTo>
                <a:lnTo>
                  <a:pt x="1418120" y="2171433"/>
                </a:lnTo>
                <a:lnTo>
                  <a:pt x="1447165" y="2136190"/>
                </a:lnTo>
                <a:lnTo>
                  <a:pt x="1473034" y="2098357"/>
                </a:lnTo>
                <a:lnTo>
                  <a:pt x="1495488" y="2058136"/>
                </a:lnTo>
                <a:lnTo>
                  <a:pt x="1514335" y="2015756"/>
                </a:lnTo>
                <a:lnTo>
                  <a:pt x="1529359" y="1971421"/>
                </a:lnTo>
                <a:lnTo>
                  <a:pt x="1540344" y="1925332"/>
                </a:lnTo>
                <a:lnTo>
                  <a:pt x="1547101" y="1877733"/>
                </a:lnTo>
                <a:lnTo>
                  <a:pt x="1549400" y="1828800"/>
                </a:lnTo>
                <a:lnTo>
                  <a:pt x="1547101" y="1779879"/>
                </a:lnTo>
                <a:lnTo>
                  <a:pt x="1540344" y="1732280"/>
                </a:lnTo>
                <a:lnTo>
                  <a:pt x="1529359" y="1686191"/>
                </a:lnTo>
                <a:lnTo>
                  <a:pt x="1514335" y="1641856"/>
                </a:lnTo>
                <a:lnTo>
                  <a:pt x="1495488" y="1599476"/>
                </a:lnTo>
                <a:lnTo>
                  <a:pt x="1473276" y="1559699"/>
                </a:lnTo>
                <a:lnTo>
                  <a:pt x="1473631" y="1560207"/>
                </a:lnTo>
                <a:lnTo>
                  <a:pt x="2091156" y="193484"/>
                </a:lnTo>
                <a:close/>
              </a:path>
            </a:pathLst>
          </a:custGeom>
          <a:solidFill>
            <a:srgbClr val="DFCB14"/>
          </a:solidFill>
        </p:spPr>
        <p:txBody>
          <a:bodyPr wrap="square" lIns="0" tIns="0" rIns="0" bIns="0" rtlCol="0"/>
          <a:lstStyle/>
          <a:p>
            <a:endParaRPr sz="1532"/>
          </a:p>
        </p:txBody>
      </p:sp>
      <p:sp>
        <p:nvSpPr>
          <p:cNvPr id="8" name="object 4"/>
          <p:cNvSpPr/>
          <p:nvPr/>
        </p:nvSpPr>
        <p:spPr>
          <a:xfrm>
            <a:off x="6672528" y="3385285"/>
            <a:ext cx="1780161" cy="1988766"/>
          </a:xfrm>
          <a:custGeom>
            <a:avLst/>
            <a:gdLst/>
            <a:ahLst/>
            <a:cxnLst/>
            <a:rect l="l" t="t" r="r" b="b"/>
            <a:pathLst>
              <a:path w="2091690" h="2336800">
                <a:moveTo>
                  <a:pt x="2091156" y="193484"/>
                </a:moveTo>
                <a:lnTo>
                  <a:pt x="1662925" y="0"/>
                </a:lnTo>
                <a:lnTo>
                  <a:pt x="431800" y="0"/>
                </a:lnTo>
                <a:lnTo>
                  <a:pt x="431800" y="7924"/>
                </a:lnTo>
                <a:lnTo>
                  <a:pt x="640537" y="469900"/>
                </a:lnTo>
                <a:lnTo>
                  <a:pt x="1450606" y="469900"/>
                </a:lnTo>
                <a:lnTo>
                  <a:pt x="1446593" y="478790"/>
                </a:lnTo>
                <a:lnTo>
                  <a:pt x="1446593" y="1520736"/>
                </a:lnTo>
                <a:lnTo>
                  <a:pt x="1437894" y="1510182"/>
                </a:lnTo>
                <a:lnTo>
                  <a:pt x="1446060" y="1519948"/>
                </a:lnTo>
                <a:lnTo>
                  <a:pt x="1446593" y="1520736"/>
                </a:lnTo>
                <a:lnTo>
                  <a:pt x="1446593" y="478790"/>
                </a:lnTo>
                <a:lnTo>
                  <a:pt x="1416367" y="545693"/>
                </a:lnTo>
                <a:lnTo>
                  <a:pt x="1416367" y="1484426"/>
                </a:lnTo>
                <a:lnTo>
                  <a:pt x="1403743" y="1471625"/>
                </a:lnTo>
                <a:lnTo>
                  <a:pt x="1414881" y="1482623"/>
                </a:lnTo>
                <a:lnTo>
                  <a:pt x="1416367" y="1484426"/>
                </a:lnTo>
                <a:lnTo>
                  <a:pt x="1416367" y="545693"/>
                </a:lnTo>
                <a:lnTo>
                  <a:pt x="1383017" y="619506"/>
                </a:lnTo>
                <a:lnTo>
                  <a:pt x="1383017" y="1451152"/>
                </a:lnTo>
                <a:lnTo>
                  <a:pt x="1367840" y="1438338"/>
                </a:lnTo>
                <a:lnTo>
                  <a:pt x="1380350" y="1448511"/>
                </a:lnTo>
                <a:lnTo>
                  <a:pt x="1383017" y="1451152"/>
                </a:lnTo>
                <a:lnTo>
                  <a:pt x="1383017" y="619506"/>
                </a:lnTo>
                <a:lnTo>
                  <a:pt x="1346809" y="699643"/>
                </a:lnTo>
                <a:lnTo>
                  <a:pt x="1346809" y="1421206"/>
                </a:lnTo>
                <a:lnTo>
                  <a:pt x="1329690" y="1409204"/>
                </a:lnTo>
                <a:lnTo>
                  <a:pt x="1342720" y="1417866"/>
                </a:lnTo>
                <a:lnTo>
                  <a:pt x="1346809" y="1421206"/>
                </a:lnTo>
                <a:lnTo>
                  <a:pt x="1346809" y="699643"/>
                </a:lnTo>
                <a:lnTo>
                  <a:pt x="1307820" y="785939"/>
                </a:lnTo>
                <a:lnTo>
                  <a:pt x="1307820" y="1394663"/>
                </a:lnTo>
                <a:lnTo>
                  <a:pt x="1289342" y="1384084"/>
                </a:lnTo>
                <a:lnTo>
                  <a:pt x="1302245" y="1390942"/>
                </a:lnTo>
                <a:lnTo>
                  <a:pt x="1307820" y="1394663"/>
                </a:lnTo>
                <a:lnTo>
                  <a:pt x="1307820" y="785939"/>
                </a:lnTo>
                <a:lnTo>
                  <a:pt x="1266278" y="877887"/>
                </a:lnTo>
                <a:lnTo>
                  <a:pt x="1266278" y="1371790"/>
                </a:lnTo>
                <a:lnTo>
                  <a:pt x="1246835" y="1362925"/>
                </a:lnTo>
                <a:lnTo>
                  <a:pt x="1259166" y="1367993"/>
                </a:lnTo>
                <a:lnTo>
                  <a:pt x="1266278" y="1371790"/>
                </a:lnTo>
                <a:lnTo>
                  <a:pt x="1266278" y="877887"/>
                </a:lnTo>
                <a:lnTo>
                  <a:pt x="1222413" y="974966"/>
                </a:lnTo>
                <a:lnTo>
                  <a:pt x="1222413" y="1352867"/>
                </a:lnTo>
                <a:lnTo>
                  <a:pt x="1202105" y="1345806"/>
                </a:lnTo>
                <a:lnTo>
                  <a:pt x="1213751" y="1349286"/>
                </a:lnTo>
                <a:lnTo>
                  <a:pt x="1222413" y="1352867"/>
                </a:lnTo>
                <a:lnTo>
                  <a:pt x="1222413" y="974966"/>
                </a:lnTo>
                <a:lnTo>
                  <a:pt x="1176743" y="1076058"/>
                </a:lnTo>
                <a:lnTo>
                  <a:pt x="1176743" y="1338211"/>
                </a:lnTo>
                <a:lnTo>
                  <a:pt x="1155306" y="1332966"/>
                </a:lnTo>
                <a:lnTo>
                  <a:pt x="1166253" y="1335062"/>
                </a:lnTo>
                <a:lnTo>
                  <a:pt x="1176743" y="1338211"/>
                </a:lnTo>
                <a:lnTo>
                  <a:pt x="1176743" y="1076058"/>
                </a:lnTo>
                <a:lnTo>
                  <a:pt x="1129144" y="1181404"/>
                </a:lnTo>
                <a:lnTo>
                  <a:pt x="1129144" y="1327950"/>
                </a:lnTo>
                <a:lnTo>
                  <a:pt x="1107046" y="1324737"/>
                </a:lnTo>
                <a:lnTo>
                  <a:pt x="1116914" y="1325600"/>
                </a:lnTo>
                <a:lnTo>
                  <a:pt x="1129144" y="1327950"/>
                </a:lnTo>
                <a:lnTo>
                  <a:pt x="1129144" y="1181404"/>
                </a:lnTo>
                <a:lnTo>
                  <a:pt x="1066012" y="1321130"/>
                </a:lnTo>
                <a:lnTo>
                  <a:pt x="1080020" y="1322362"/>
                </a:lnTo>
                <a:lnTo>
                  <a:pt x="1047750" y="1320800"/>
                </a:lnTo>
                <a:lnTo>
                  <a:pt x="1013104" y="1322476"/>
                </a:lnTo>
                <a:lnTo>
                  <a:pt x="1025220" y="1321308"/>
                </a:lnTo>
                <a:lnTo>
                  <a:pt x="986028" y="1234567"/>
                </a:lnTo>
                <a:lnTo>
                  <a:pt x="986028" y="1325092"/>
                </a:lnTo>
                <a:lnTo>
                  <a:pt x="964006" y="1328293"/>
                </a:lnTo>
                <a:lnTo>
                  <a:pt x="974344" y="1326210"/>
                </a:lnTo>
                <a:lnTo>
                  <a:pt x="986028" y="1325092"/>
                </a:lnTo>
                <a:lnTo>
                  <a:pt x="986028" y="1234567"/>
                </a:lnTo>
                <a:lnTo>
                  <a:pt x="937691" y="1127594"/>
                </a:lnTo>
                <a:lnTo>
                  <a:pt x="937691" y="1333576"/>
                </a:lnTo>
                <a:lnTo>
                  <a:pt x="916533" y="1338745"/>
                </a:lnTo>
                <a:lnTo>
                  <a:pt x="925080" y="1336103"/>
                </a:lnTo>
                <a:lnTo>
                  <a:pt x="937691" y="1333576"/>
                </a:lnTo>
                <a:lnTo>
                  <a:pt x="937691" y="1127594"/>
                </a:lnTo>
                <a:lnTo>
                  <a:pt x="890816" y="1023848"/>
                </a:lnTo>
                <a:lnTo>
                  <a:pt x="890816" y="1346695"/>
                </a:lnTo>
                <a:lnTo>
                  <a:pt x="870927" y="1353604"/>
                </a:lnTo>
                <a:lnTo>
                  <a:pt x="877684" y="1350746"/>
                </a:lnTo>
                <a:lnTo>
                  <a:pt x="890816" y="1346695"/>
                </a:lnTo>
                <a:lnTo>
                  <a:pt x="890816" y="1023848"/>
                </a:lnTo>
                <a:lnTo>
                  <a:pt x="845858" y="924344"/>
                </a:lnTo>
                <a:lnTo>
                  <a:pt x="845858" y="1364195"/>
                </a:lnTo>
                <a:lnTo>
                  <a:pt x="827201" y="1372704"/>
                </a:lnTo>
                <a:lnTo>
                  <a:pt x="832396" y="1369872"/>
                </a:lnTo>
                <a:lnTo>
                  <a:pt x="845858" y="1364195"/>
                </a:lnTo>
                <a:lnTo>
                  <a:pt x="845858" y="924344"/>
                </a:lnTo>
                <a:lnTo>
                  <a:pt x="803224" y="829983"/>
                </a:lnTo>
                <a:lnTo>
                  <a:pt x="803224" y="1385747"/>
                </a:lnTo>
                <a:lnTo>
                  <a:pt x="785710" y="1395768"/>
                </a:lnTo>
                <a:lnTo>
                  <a:pt x="789482" y="1393215"/>
                </a:lnTo>
                <a:lnTo>
                  <a:pt x="803224" y="1385747"/>
                </a:lnTo>
                <a:lnTo>
                  <a:pt x="803224" y="829983"/>
                </a:lnTo>
                <a:lnTo>
                  <a:pt x="762584" y="740041"/>
                </a:lnTo>
                <a:lnTo>
                  <a:pt x="762584" y="1411452"/>
                </a:lnTo>
                <a:lnTo>
                  <a:pt x="746785" y="1422527"/>
                </a:lnTo>
                <a:lnTo>
                  <a:pt x="749185" y="1420533"/>
                </a:lnTo>
                <a:lnTo>
                  <a:pt x="762584" y="1411452"/>
                </a:lnTo>
                <a:lnTo>
                  <a:pt x="762584" y="740041"/>
                </a:lnTo>
                <a:lnTo>
                  <a:pt x="723099" y="652653"/>
                </a:lnTo>
                <a:lnTo>
                  <a:pt x="723099" y="1442173"/>
                </a:lnTo>
                <a:lnTo>
                  <a:pt x="710666" y="1452676"/>
                </a:lnTo>
                <a:lnTo>
                  <a:pt x="711771" y="1451559"/>
                </a:lnTo>
                <a:lnTo>
                  <a:pt x="723099" y="1442173"/>
                </a:lnTo>
                <a:lnTo>
                  <a:pt x="723099" y="652653"/>
                </a:lnTo>
                <a:lnTo>
                  <a:pt x="647509" y="485355"/>
                </a:lnTo>
                <a:lnTo>
                  <a:pt x="647509" y="1522603"/>
                </a:lnTo>
                <a:lnTo>
                  <a:pt x="638644" y="1535582"/>
                </a:lnTo>
                <a:lnTo>
                  <a:pt x="646607" y="1523707"/>
                </a:lnTo>
                <a:lnTo>
                  <a:pt x="647509" y="1522603"/>
                </a:lnTo>
                <a:lnTo>
                  <a:pt x="647509" y="485355"/>
                </a:lnTo>
                <a:lnTo>
                  <a:pt x="428218" y="0"/>
                </a:lnTo>
                <a:lnTo>
                  <a:pt x="0" y="193484"/>
                </a:lnTo>
                <a:lnTo>
                  <a:pt x="619379" y="1564309"/>
                </a:lnTo>
                <a:lnTo>
                  <a:pt x="620941" y="1561973"/>
                </a:lnTo>
                <a:lnTo>
                  <a:pt x="599998" y="1599476"/>
                </a:lnTo>
                <a:lnTo>
                  <a:pt x="581152" y="1641856"/>
                </a:lnTo>
                <a:lnTo>
                  <a:pt x="566127" y="1686191"/>
                </a:lnTo>
                <a:lnTo>
                  <a:pt x="555142" y="1732280"/>
                </a:lnTo>
                <a:lnTo>
                  <a:pt x="548386" y="1779879"/>
                </a:lnTo>
                <a:lnTo>
                  <a:pt x="546100" y="1828800"/>
                </a:lnTo>
                <a:lnTo>
                  <a:pt x="548386" y="1877733"/>
                </a:lnTo>
                <a:lnTo>
                  <a:pt x="555142" y="1925332"/>
                </a:lnTo>
                <a:lnTo>
                  <a:pt x="566127" y="1971421"/>
                </a:lnTo>
                <a:lnTo>
                  <a:pt x="581152" y="2015756"/>
                </a:lnTo>
                <a:lnTo>
                  <a:pt x="599998" y="2058136"/>
                </a:lnTo>
                <a:lnTo>
                  <a:pt x="622465" y="2098357"/>
                </a:lnTo>
                <a:lnTo>
                  <a:pt x="648322" y="2136190"/>
                </a:lnTo>
                <a:lnTo>
                  <a:pt x="677367" y="2171433"/>
                </a:lnTo>
                <a:lnTo>
                  <a:pt x="709396" y="2203869"/>
                </a:lnTo>
                <a:lnTo>
                  <a:pt x="744207" y="2233282"/>
                </a:lnTo>
                <a:lnTo>
                  <a:pt x="781570" y="2259469"/>
                </a:lnTo>
                <a:lnTo>
                  <a:pt x="821283" y="2282215"/>
                </a:lnTo>
                <a:lnTo>
                  <a:pt x="863130" y="2301303"/>
                </a:lnTo>
                <a:lnTo>
                  <a:pt x="906919" y="2316518"/>
                </a:lnTo>
                <a:lnTo>
                  <a:pt x="952423" y="2327643"/>
                </a:lnTo>
                <a:lnTo>
                  <a:pt x="999426" y="2334476"/>
                </a:lnTo>
                <a:lnTo>
                  <a:pt x="1047750" y="2336800"/>
                </a:lnTo>
                <a:lnTo>
                  <a:pt x="1096060" y="2334476"/>
                </a:lnTo>
                <a:lnTo>
                  <a:pt x="1143063" y="2327643"/>
                </a:lnTo>
                <a:lnTo>
                  <a:pt x="1188567" y="2316518"/>
                </a:lnTo>
                <a:lnTo>
                  <a:pt x="1232357" y="2301303"/>
                </a:lnTo>
                <a:lnTo>
                  <a:pt x="1274203" y="2282215"/>
                </a:lnTo>
                <a:lnTo>
                  <a:pt x="1313916" y="2259469"/>
                </a:lnTo>
                <a:lnTo>
                  <a:pt x="1351280" y="2233282"/>
                </a:lnTo>
                <a:lnTo>
                  <a:pt x="1386090" y="2203869"/>
                </a:lnTo>
                <a:lnTo>
                  <a:pt x="1418120" y="2171433"/>
                </a:lnTo>
                <a:lnTo>
                  <a:pt x="1447165" y="2136190"/>
                </a:lnTo>
                <a:lnTo>
                  <a:pt x="1473034" y="2098357"/>
                </a:lnTo>
                <a:lnTo>
                  <a:pt x="1495488" y="2058136"/>
                </a:lnTo>
                <a:lnTo>
                  <a:pt x="1514335" y="2015756"/>
                </a:lnTo>
                <a:lnTo>
                  <a:pt x="1529359" y="1971421"/>
                </a:lnTo>
                <a:lnTo>
                  <a:pt x="1540344" y="1925332"/>
                </a:lnTo>
                <a:lnTo>
                  <a:pt x="1547101" y="1877733"/>
                </a:lnTo>
                <a:lnTo>
                  <a:pt x="1549400" y="1828800"/>
                </a:lnTo>
                <a:lnTo>
                  <a:pt x="1547101" y="1779879"/>
                </a:lnTo>
                <a:lnTo>
                  <a:pt x="1540344" y="1732280"/>
                </a:lnTo>
                <a:lnTo>
                  <a:pt x="1529359" y="1686191"/>
                </a:lnTo>
                <a:lnTo>
                  <a:pt x="1514335" y="1641856"/>
                </a:lnTo>
                <a:lnTo>
                  <a:pt x="1495488" y="1599476"/>
                </a:lnTo>
                <a:lnTo>
                  <a:pt x="1473276" y="1559699"/>
                </a:lnTo>
                <a:lnTo>
                  <a:pt x="1473631" y="1560207"/>
                </a:lnTo>
                <a:lnTo>
                  <a:pt x="2091156" y="193484"/>
                </a:lnTo>
                <a:close/>
              </a:path>
            </a:pathLst>
          </a:custGeom>
          <a:solidFill>
            <a:srgbClr val="DE8431"/>
          </a:solidFill>
        </p:spPr>
        <p:txBody>
          <a:bodyPr wrap="square" lIns="0" tIns="0" rIns="0" bIns="0" rtlCol="0"/>
          <a:lstStyle/>
          <a:p>
            <a:endParaRPr sz="1532"/>
          </a:p>
        </p:txBody>
      </p:sp>
      <p:sp>
        <p:nvSpPr>
          <p:cNvPr id="9" name="object 5"/>
          <p:cNvSpPr txBox="1"/>
          <p:nvPr/>
        </p:nvSpPr>
        <p:spPr>
          <a:xfrm>
            <a:off x="3327153" y="4756847"/>
            <a:ext cx="176719" cy="338377"/>
          </a:xfrm>
          <a:prstGeom prst="rect">
            <a:avLst/>
          </a:prstGeom>
        </p:spPr>
        <p:txBody>
          <a:bodyPr vert="horz" wrap="square" lIns="0" tIns="10809" rIns="0" bIns="0" rtlCol="0">
            <a:spAutoFit/>
          </a:bodyPr>
          <a:lstStyle/>
          <a:p>
            <a:pPr marL="10809">
              <a:spcBef>
                <a:spcPts val="85"/>
              </a:spcBef>
            </a:pPr>
            <a:r>
              <a:rPr sz="2128" b="1" spc="-43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2128">
              <a:latin typeface="Roboto"/>
              <a:cs typeface="Roboto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5402388" y="4756847"/>
            <a:ext cx="176719" cy="338377"/>
          </a:xfrm>
          <a:prstGeom prst="rect">
            <a:avLst/>
          </a:prstGeom>
        </p:spPr>
        <p:txBody>
          <a:bodyPr vert="horz" wrap="square" lIns="0" tIns="10809" rIns="0" bIns="0" rtlCol="0">
            <a:spAutoFit/>
          </a:bodyPr>
          <a:lstStyle/>
          <a:p>
            <a:pPr marL="10809">
              <a:spcBef>
                <a:spcPts val="85"/>
              </a:spcBef>
            </a:pPr>
            <a:r>
              <a:rPr sz="2128" b="1" spc="-43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2128">
              <a:latin typeface="Roboto"/>
              <a:cs typeface="Roboto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7466814" y="4756847"/>
            <a:ext cx="176719" cy="338377"/>
          </a:xfrm>
          <a:prstGeom prst="rect">
            <a:avLst/>
          </a:prstGeom>
        </p:spPr>
        <p:txBody>
          <a:bodyPr vert="horz" wrap="square" lIns="0" tIns="10809" rIns="0" bIns="0" rtlCol="0">
            <a:spAutoFit/>
          </a:bodyPr>
          <a:lstStyle/>
          <a:p>
            <a:pPr marL="10809">
              <a:spcBef>
                <a:spcPts val="85"/>
              </a:spcBef>
            </a:pPr>
            <a:r>
              <a:rPr sz="2128" b="1" spc="-43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2128">
              <a:latin typeface="Roboto"/>
              <a:cs typeface="Roboto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6553795" y="5483403"/>
            <a:ext cx="2179475" cy="990670"/>
          </a:xfrm>
          <a:prstGeom prst="rect">
            <a:avLst/>
          </a:prstGeom>
        </p:spPr>
        <p:txBody>
          <a:bodyPr vert="horz" wrap="square" lIns="0" tIns="10809" rIns="0" bIns="0" rtlCol="0">
            <a:spAutoFit/>
          </a:bodyPr>
          <a:lstStyle/>
          <a:p>
            <a:pPr marL="18375" algn="ctr">
              <a:spcBef>
                <a:spcPts val="85"/>
              </a:spcBef>
            </a:pPr>
            <a:r>
              <a:rPr sz="1702" b="1" spc="-9" dirty="0">
                <a:solidFill>
                  <a:srgbClr val="DE8431"/>
                </a:solidFill>
                <a:latin typeface="Roboto"/>
                <a:cs typeface="Roboto"/>
              </a:rPr>
              <a:t>Compounding</a:t>
            </a:r>
            <a:endParaRPr sz="1702" dirty="0">
              <a:latin typeface="Roboto"/>
              <a:cs typeface="Roboto"/>
            </a:endParaRPr>
          </a:p>
          <a:p>
            <a:pPr marL="10809" marR="4324" indent="-3243" algn="ctr">
              <a:spcBef>
                <a:spcPts val="1038"/>
              </a:spcBef>
            </a:pPr>
            <a:r>
              <a:rPr sz="1277" spc="-9" dirty="0">
                <a:solidFill>
                  <a:srgbClr val="474747"/>
                </a:solidFill>
                <a:latin typeface="Roboto"/>
                <a:cs typeface="Roboto"/>
              </a:rPr>
              <a:t>Compounding amplifies</a:t>
            </a:r>
            <a:r>
              <a:rPr sz="1277" spc="-34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77" dirty="0">
                <a:solidFill>
                  <a:srgbClr val="474747"/>
                </a:solidFill>
                <a:latin typeface="Roboto"/>
                <a:cs typeface="Roboto"/>
              </a:rPr>
              <a:t>the</a:t>
            </a:r>
            <a:r>
              <a:rPr sz="1277" spc="-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77" spc="-9" dirty="0">
                <a:solidFill>
                  <a:srgbClr val="474747"/>
                </a:solidFill>
                <a:latin typeface="Roboto"/>
                <a:cs typeface="Roboto"/>
              </a:rPr>
              <a:t>impact </a:t>
            </a:r>
            <a:r>
              <a:rPr sz="1277" dirty="0">
                <a:solidFill>
                  <a:srgbClr val="474747"/>
                </a:solidFill>
                <a:latin typeface="Roboto"/>
                <a:cs typeface="Roboto"/>
              </a:rPr>
              <a:t>of</a:t>
            </a:r>
            <a:r>
              <a:rPr sz="1277" spc="-34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77" dirty="0">
                <a:solidFill>
                  <a:srgbClr val="474747"/>
                </a:solidFill>
                <a:latin typeface="Roboto"/>
                <a:cs typeface="Roboto"/>
              </a:rPr>
              <a:t>expense</a:t>
            </a:r>
            <a:r>
              <a:rPr sz="1277" spc="-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77" spc="-9" dirty="0">
                <a:solidFill>
                  <a:srgbClr val="474747"/>
                </a:solidFill>
                <a:latin typeface="Roboto"/>
                <a:cs typeface="Roboto"/>
              </a:rPr>
              <a:t>ratios </a:t>
            </a:r>
            <a:r>
              <a:rPr sz="1277" dirty="0">
                <a:solidFill>
                  <a:srgbClr val="474747"/>
                </a:solidFill>
                <a:latin typeface="Roboto"/>
                <a:cs typeface="Roboto"/>
              </a:rPr>
              <a:t>over</a:t>
            </a:r>
            <a:r>
              <a:rPr sz="1277" spc="-43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77" spc="-9" dirty="0">
                <a:solidFill>
                  <a:srgbClr val="474747"/>
                </a:solidFill>
                <a:latin typeface="Roboto"/>
                <a:cs typeface="Roboto"/>
              </a:rPr>
              <a:t>time.</a:t>
            </a:r>
            <a:endParaRPr sz="1277" dirty="0">
              <a:latin typeface="Roboto"/>
              <a:cs typeface="Roboto"/>
            </a:endParaRPr>
          </a:p>
        </p:txBody>
      </p:sp>
      <p:sp>
        <p:nvSpPr>
          <p:cNvPr id="13" name="object 9"/>
          <p:cNvSpPr txBox="1"/>
          <p:nvPr/>
        </p:nvSpPr>
        <p:spPr>
          <a:xfrm>
            <a:off x="2141965" y="5521617"/>
            <a:ext cx="2370375" cy="832614"/>
          </a:xfrm>
          <a:prstGeom prst="rect">
            <a:avLst/>
          </a:prstGeom>
        </p:spPr>
        <p:txBody>
          <a:bodyPr vert="horz" wrap="square" lIns="0" tIns="10809" rIns="0" bIns="0" rtlCol="0">
            <a:spAutoFit/>
          </a:bodyPr>
          <a:lstStyle/>
          <a:p>
            <a:pPr marL="295625" marR="250768" indent="540" algn="ctr">
              <a:spcBef>
                <a:spcPts val="85"/>
              </a:spcBef>
            </a:pPr>
            <a:r>
              <a:rPr sz="1702" b="1" spc="-9" dirty="0">
                <a:solidFill>
                  <a:srgbClr val="92BD39"/>
                </a:solidFill>
                <a:latin typeface="Roboto"/>
                <a:cs typeface="Roboto"/>
              </a:rPr>
              <a:t>Direct Schemes</a:t>
            </a:r>
            <a:endParaRPr sz="1702" dirty="0">
              <a:latin typeface="Roboto"/>
              <a:cs typeface="Roboto"/>
            </a:endParaRPr>
          </a:p>
          <a:p>
            <a:pPr marL="10809" marR="4324" indent="-3783" algn="ctr">
              <a:spcBef>
                <a:spcPts val="1294"/>
              </a:spcBef>
            </a:pPr>
            <a:r>
              <a:rPr sz="1277" dirty="0">
                <a:solidFill>
                  <a:srgbClr val="474747"/>
                </a:solidFill>
                <a:latin typeface="Roboto"/>
                <a:cs typeface="Roboto"/>
              </a:rPr>
              <a:t>Lower</a:t>
            </a:r>
            <a:r>
              <a:rPr sz="1277" spc="-6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77" spc="-9" dirty="0">
                <a:solidFill>
                  <a:srgbClr val="474747"/>
                </a:solidFill>
                <a:latin typeface="Roboto"/>
                <a:cs typeface="Roboto"/>
              </a:rPr>
              <a:t>expense ratios</a:t>
            </a:r>
            <a:r>
              <a:rPr sz="1277" spc="-34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77" dirty="0">
                <a:solidFill>
                  <a:srgbClr val="474747"/>
                </a:solidFill>
                <a:latin typeface="Roboto"/>
                <a:cs typeface="Roboto"/>
              </a:rPr>
              <a:t>lead</a:t>
            </a:r>
            <a:r>
              <a:rPr sz="1277" spc="-34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77" dirty="0">
                <a:solidFill>
                  <a:srgbClr val="474747"/>
                </a:solidFill>
                <a:latin typeface="Roboto"/>
                <a:cs typeface="Roboto"/>
              </a:rPr>
              <a:t>to</a:t>
            </a:r>
            <a:r>
              <a:rPr sz="1277" spc="-34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77" spc="-9" dirty="0">
                <a:solidFill>
                  <a:srgbClr val="474747"/>
                </a:solidFill>
                <a:latin typeface="Roboto"/>
                <a:cs typeface="Roboto"/>
              </a:rPr>
              <a:t>higher </a:t>
            </a:r>
            <a:r>
              <a:rPr sz="1277" spc="-43" dirty="0">
                <a:solidFill>
                  <a:srgbClr val="474747"/>
                </a:solidFill>
                <a:latin typeface="Roboto"/>
                <a:cs typeface="Roboto"/>
              </a:rPr>
              <a:t>long-</a:t>
            </a:r>
            <a:r>
              <a:rPr sz="1277" spc="-26" dirty="0">
                <a:solidFill>
                  <a:srgbClr val="474747"/>
                </a:solidFill>
                <a:latin typeface="Roboto"/>
                <a:cs typeface="Roboto"/>
              </a:rPr>
              <a:t>term</a:t>
            </a:r>
            <a:r>
              <a:rPr sz="1277" spc="-13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77" spc="-9" dirty="0">
                <a:solidFill>
                  <a:srgbClr val="474747"/>
                </a:solidFill>
                <a:latin typeface="Roboto"/>
                <a:cs typeface="Roboto"/>
              </a:rPr>
              <a:t>returns.</a:t>
            </a:r>
            <a:endParaRPr sz="1277" dirty="0">
              <a:latin typeface="Roboto"/>
              <a:cs typeface="Roboto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4512339" y="5483403"/>
            <a:ext cx="1965733" cy="1094545"/>
          </a:xfrm>
          <a:prstGeom prst="rect">
            <a:avLst/>
          </a:prstGeom>
        </p:spPr>
        <p:txBody>
          <a:bodyPr vert="horz" wrap="square" lIns="0" tIns="10809" rIns="0" bIns="0" rtlCol="0">
            <a:spAutoFit/>
          </a:bodyPr>
          <a:lstStyle/>
          <a:p>
            <a:pPr marL="229691" marR="224827" indent="-1621" algn="ctr">
              <a:spcBef>
                <a:spcPts val="85"/>
              </a:spcBef>
            </a:pPr>
            <a:r>
              <a:rPr sz="1702" b="1" spc="-9" dirty="0">
                <a:solidFill>
                  <a:srgbClr val="DFCB14"/>
                </a:solidFill>
                <a:latin typeface="Roboto"/>
                <a:cs typeface="Roboto"/>
              </a:rPr>
              <a:t>Regular Schemes</a:t>
            </a:r>
            <a:endParaRPr sz="1702" dirty="0">
              <a:latin typeface="Roboto"/>
              <a:cs typeface="Roboto"/>
            </a:endParaRPr>
          </a:p>
          <a:p>
            <a:pPr marL="10809" marR="4324" indent="-3783" algn="ctr">
              <a:spcBef>
                <a:spcPts val="1294"/>
              </a:spcBef>
            </a:pPr>
            <a:r>
              <a:rPr sz="1277" dirty="0">
                <a:solidFill>
                  <a:srgbClr val="474747"/>
                </a:solidFill>
                <a:latin typeface="Roboto"/>
                <a:cs typeface="Roboto"/>
              </a:rPr>
              <a:t>Higher</a:t>
            </a:r>
            <a:r>
              <a:rPr sz="1277" spc="-64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77" spc="-9" dirty="0">
                <a:solidFill>
                  <a:srgbClr val="474747"/>
                </a:solidFill>
                <a:latin typeface="Roboto"/>
                <a:cs typeface="Roboto"/>
              </a:rPr>
              <a:t>expense ratios</a:t>
            </a:r>
            <a:r>
              <a:rPr sz="1277" spc="-5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77" dirty="0">
                <a:solidFill>
                  <a:srgbClr val="474747"/>
                </a:solidFill>
                <a:latin typeface="Roboto"/>
                <a:cs typeface="Roboto"/>
              </a:rPr>
              <a:t>reduce</a:t>
            </a:r>
            <a:r>
              <a:rPr sz="1277" spc="-51" dirty="0">
                <a:solidFill>
                  <a:srgbClr val="474747"/>
                </a:solidFill>
                <a:latin typeface="Roboto"/>
                <a:cs typeface="Roboto"/>
              </a:rPr>
              <a:t> long- </a:t>
            </a:r>
            <a:r>
              <a:rPr sz="1277" dirty="0">
                <a:solidFill>
                  <a:srgbClr val="474747"/>
                </a:solidFill>
                <a:latin typeface="Roboto"/>
                <a:cs typeface="Roboto"/>
              </a:rPr>
              <a:t>term</a:t>
            </a:r>
            <a:r>
              <a:rPr sz="1277" spc="-47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77" spc="-9" dirty="0">
                <a:solidFill>
                  <a:srgbClr val="474747"/>
                </a:solidFill>
                <a:latin typeface="Roboto"/>
                <a:cs typeface="Roboto"/>
              </a:rPr>
              <a:t>returns.</a:t>
            </a:r>
            <a:endParaRPr sz="1277" dirty="0">
              <a:latin typeface="Roboto"/>
              <a:cs typeface="Roboto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2529161" y="3385285"/>
            <a:ext cx="1780161" cy="1988766"/>
          </a:xfrm>
          <a:custGeom>
            <a:avLst/>
            <a:gdLst/>
            <a:ahLst/>
            <a:cxnLst/>
            <a:rect l="l" t="t" r="r" b="b"/>
            <a:pathLst>
              <a:path w="2091689" h="2336800">
                <a:moveTo>
                  <a:pt x="1047750" y="2336800"/>
                </a:moveTo>
                <a:lnTo>
                  <a:pt x="1096062" y="2334474"/>
                </a:lnTo>
                <a:lnTo>
                  <a:pt x="1143075" y="2327640"/>
                </a:lnTo>
                <a:lnTo>
                  <a:pt x="1188579" y="2316509"/>
                </a:lnTo>
                <a:lnTo>
                  <a:pt x="1232363" y="2301295"/>
                </a:lnTo>
                <a:lnTo>
                  <a:pt x="1274216" y="2282211"/>
                </a:lnTo>
                <a:lnTo>
                  <a:pt x="1313930" y="2259469"/>
                </a:lnTo>
                <a:lnTo>
                  <a:pt x="1351293" y="2233282"/>
                </a:lnTo>
                <a:lnTo>
                  <a:pt x="1386095" y="2203864"/>
                </a:lnTo>
                <a:lnTo>
                  <a:pt x="1418127" y="2171427"/>
                </a:lnTo>
                <a:lnTo>
                  <a:pt x="1447177" y="2136184"/>
                </a:lnTo>
                <a:lnTo>
                  <a:pt x="1473036" y="2098348"/>
                </a:lnTo>
                <a:lnTo>
                  <a:pt x="1495493" y="2058132"/>
                </a:lnTo>
                <a:lnTo>
                  <a:pt x="1514339" y="2015749"/>
                </a:lnTo>
                <a:lnTo>
                  <a:pt x="1529363" y="1971411"/>
                </a:lnTo>
                <a:lnTo>
                  <a:pt x="1540354" y="1925331"/>
                </a:lnTo>
                <a:lnTo>
                  <a:pt x="1547103" y="1877723"/>
                </a:lnTo>
                <a:lnTo>
                  <a:pt x="1549400" y="1828800"/>
                </a:lnTo>
                <a:lnTo>
                  <a:pt x="1547103" y="1779876"/>
                </a:lnTo>
                <a:lnTo>
                  <a:pt x="1540354" y="1732268"/>
                </a:lnTo>
                <a:lnTo>
                  <a:pt x="1529363" y="1686188"/>
                </a:lnTo>
                <a:lnTo>
                  <a:pt x="1514339" y="1641850"/>
                </a:lnTo>
                <a:lnTo>
                  <a:pt x="1495493" y="1599467"/>
                </a:lnTo>
                <a:lnTo>
                  <a:pt x="1473036" y="1559251"/>
                </a:lnTo>
                <a:lnTo>
                  <a:pt x="1447177" y="1521415"/>
                </a:lnTo>
                <a:lnTo>
                  <a:pt x="1418127" y="1486172"/>
                </a:lnTo>
                <a:lnTo>
                  <a:pt x="1386095" y="1453735"/>
                </a:lnTo>
                <a:lnTo>
                  <a:pt x="1351293" y="1424317"/>
                </a:lnTo>
                <a:lnTo>
                  <a:pt x="1313930" y="1398130"/>
                </a:lnTo>
                <a:lnTo>
                  <a:pt x="1274216" y="1375388"/>
                </a:lnTo>
                <a:lnTo>
                  <a:pt x="1232363" y="1356304"/>
                </a:lnTo>
                <a:lnTo>
                  <a:pt x="1188579" y="1341090"/>
                </a:lnTo>
                <a:lnTo>
                  <a:pt x="1143075" y="1329959"/>
                </a:lnTo>
                <a:lnTo>
                  <a:pt x="1096062" y="1323125"/>
                </a:lnTo>
                <a:lnTo>
                  <a:pt x="1047750" y="1320800"/>
                </a:lnTo>
                <a:lnTo>
                  <a:pt x="999437" y="1323125"/>
                </a:lnTo>
                <a:lnTo>
                  <a:pt x="952424" y="1329959"/>
                </a:lnTo>
                <a:lnTo>
                  <a:pt x="906920" y="1341090"/>
                </a:lnTo>
                <a:lnTo>
                  <a:pt x="863136" y="1356304"/>
                </a:lnTo>
                <a:lnTo>
                  <a:pt x="821283" y="1375388"/>
                </a:lnTo>
                <a:lnTo>
                  <a:pt x="781569" y="1398130"/>
                </a:lnTo>
                <a:lnTo>
                  <a:pt x="744206" y="1424317"/>
                </a:lnTo>
                <a:lnTo>
                  <a:pt x="709404" y="1453735"/>
                </a:lnTo>
                <a:lnTo>
                  <a:pt x="677372" y="1486172"/>
                </a:lnTo>
                <a:lnTo>
                  <a:pt x="648322" y="1521415"/>
                </a:lnTo>
                <a:lnTo>
                  <a:pt x="622463" y="1559251"/>
                </a:lnTo>
                <a:lnTo>
                  <a:pt x="600006" y="1599467"/>
                </a:lnTo>
                <a:lnTo>
                  <a:pt x="581160" y="1641850"/>
                </a:lnTo>
                <a:lnTo>
                  <a:pt x="566136" y="1686188"/>
                </a:lnTo>
                <a:lnTo>
                  <a:pt x="555145" y="1732268"/>
                </a:lnTo>
                <a:lnTo>
                  <a:pt x="548396" y="1779876"/>
                </a:lnTo>
                <a:lnTo>
                  <a:pt x="546100" y="1828800"/>
                </a:lnTo>
                <a:lnTo>
                  <a:pt x="548396" y="1877723"/>
                </a:lnTo>
                <a:lnTo>
                  <a:pt x="555145" y="1925331"/>
                </a:lnTo>
                <a:lnTo>
                  <a:pt x="566136" y="1971411"/>
                </a:lnTo>
                <a:lnTo>
                  <a:pt x="581160" y="2015749"/>
                </a:lnTo>
                <a:lnTo>
                  <a:pt x="600006" y="2058132"/>
                </a:lnTo>
                <a:lnTo>
                  <a:pt x="622463" y="2098348"/>
                </a:lnTo>
                <a:lnTo>
                  <a:pt x="648322" y="2136184"/>
                </a:lnTo>
                <a:lnTo>
                  <a:pt x="677372" y="2171427"/>
                </a:lnTo>
                <a:lnTo>
                  <a:pt x="709404" y="2203864"/>
                </a:lnTo>
                <a:lnTo>
                  <a:pt x="744206" y="2233282"/>
                </a:lnTo>
                <a:lnTo>
                  <a:pt x="781569" y="2259469"/>
                </a:lnTo>
                <a:lnTo>
                  <a:pt x="821283" y="2282211"/>
                </a:lnTo>
                <a:lnTo>
                  <a:pt x="863136" y="2301295"/>
                </a:lnTo>
                <a:lnTo>
                  <a:pt x="906920" y="2316509"/>
                </a:lnTo>
                <a:lnTo>
                  <a:pt x="952424" y="2327640"/>
                </a:lnTo>
                <a:lnTo>
                  <a:pt x="999437" y="2334474"/>
                </a:lnTo>
                <a:lnTo>
                  <a:pt x="1047750" y="2336800"/>
                </a:lnTo>
                <a:close/>
              </a:path>
              <a:path w="2091689" h="2336800">
                <a:moveTo>
                  <a:pt x="635000" y="1828800"/>
                </a:moveTo>
                <a:lnTo>
                  <a:pt x="637774" y="1779959"/>
                </a:lnTo>
                <a:lnTo>
                  <a:pt x="645891" y="1732763"/>
                </a:lnTo>
                <a:lnTo>
                  <a:pt x="659042" y="1687529"/>
                </a:lnTo>
                <a:lnTo>
                  <a:pt x="676919" y="1644573"/>
                </a:lnTo>
                <a:lnTo>
                  <a:pt x="699214" y="1604209"/>
                </a:lnTo>
                <a:lnTo>
                  <a:pt x="725617" y="1566753"/>
                </a:lnTo>
                <a:lnTo>
                  <a:pt x="755821" y="1532522"/>
                </a:lnTo>
                <a:lnTo>
                  <a:pt x="789517" y="1501831"/>
                </a:lnTo>
                <a:lnTo>
                  <a:pt x="826396" y="1474995"/>
                </a:lnTo>
                <a:lnTo>
                  <a:pt x="866151" y="1452330"/>
                </a:lnTo>
                <a:lnTo>
                  <a:pt x="908472" y="1434153"/>
                </a:lnTo>
                <a:lnTo>
                  <a:pt x="953051" y="1420778"/>
                </a:lnTo>
                <a:lnTo>
                  <a:pt x="999580" y="1412522"/>
                </a:lnTo>
                <a:lnTo>
                  <a:pt x="1047750" y="1409700"/>
                </a:lnTo>
                <a:lnTo>
                  <a:pt x="1095919" y="1412522"/>
                </a:lnTo>
                <a:lnTo>
                  <a:pt x="1142448" y="1420778"/>
                </a:lnTo>
                <a:lnTo>
                  <a:pt x="1187027" y="1434153"/>
                </a:lnTo>
                <a:lnTo>
                  <a:pt x="1229348" y="1452330"/>
                </a:lnTo>
                <a:lnTo>
                  <a:pt x="1269103" y="1474995"/>
                </a:lnTo>
                <a:lnTo>
                  <a:pt x="1305982" y="1501831"/>
                </a:lnTo>
                <a:lnTo>
                  <a:pt x="1339678" y="1532522"/>
                </a:lnTo>
                <a:lnTo>
                  <a:pt x="1369882" y="1566753"/>
                </a:lnTo>
                <a:lnTo>
                  <a:pt x="1396285" y="1604209"/>
                </a:lnTo>
                <a:lnTo>
                  <a:pt x="1418580" y="1644573"/>
                </a:lnTo>
                <a:lnTo>
                  <a:pt x="1436457" y="1687529"/>
                </a:lnTo>
                <a:lnTo>
                  <a:pt x="1449608" y="1732763"/>
                </a:lnTo>
                <a:lnTo>
                  <a:pt x="1457725" y="1779959"/>
                </a:lnTo>
                <a:lnTo>
                  <a:pt x="1460500" y="1828800"/>
                </a:lnTo>
                <a:lnTo>
                  <a:pt x="1457725" y="1877640"/>
                </a:lnTo>
                <a:lnTo>
                  <a:pt x="1449608" y="1924836"/>
                </a:lnTo>
                <a:lnTo>
                  <a:pt x="1436457" y="1970070"/>
                </a:lnTo>
                <a:lnTo>
                  <a:pt x="1418580" y="2013026"/>
                </a:lnTo>
                <a:lnTo>
                  <a:pt x="1396285" y="2053390"/>
                </a:lnTo>
                <a:lnTo>
                  <a:pt x="1369882" y="2090846"/>
                </a:lnTo>
                <a:lnTo>
                  <a:pt x="1339678" y="2125077"/>
                </a:lnTo>
                <a:lnTo>
                  <a:pt x="1305982" y="2155768"/>
                </a:lnTo>
                <a:lnTo>
                  <a:pt x="1269103" y="2182604"/>
                </a:lnTo>
                <a:lnTo>
                  <a:pt x="1229348" y="2205269"/>
                </a:lnTo>
                <a:lnTo>
                  <a:pt x="1187027" y="2223446"/>
                </a:lnTo>
                <a:lnTo>
                  <a:pt x="1142448" y="2236821"/>
                </a:lnTo>
                <a:lnTo>
                  <a:pt x="1095919" y="2245077"/>
                </a:lnTo>
                <a:lnTo>
                  <a:pt x="1047750" y="2247900"/>
                </a:lnTo>
                <a:lnTo>
                  <a:pt x="999580" y="2245077"/>
                </a:lnTo>
                <a:lnTo>
                  <a:pt x="953051" y="2236821"/>
                </a:lnTo>
                <a:lnTo>
                  <a:pt x="908472" y="2223446"/>
                </a:lnTo>
                <a:lnTo>
                  <a:pt x="866151" y="2205269"/>
                </a:lnTo>
                <a:lnTo>
                  <a:pt x="826396" y="2182604"/>
                </a:lnTo>
                <a:lnTo>
                  <a:pt x="789517" y="2155768"/>
                </a:lnTo>
                <a:lnTo>
                  <a:pt x="755821" y="2125077"/>
                </a:lnTo>
                <a:lnTo>
                  <a:pt x="725617" y="2090846"/>
                </a:lnTo>
                <a:lnTo>
                  <a:pt x="699214" y="2053390"/>
                </a:lnTo>
                <a:lnTo>
                  <a:pt x="676919" y="2013026"/>
                </a:lnTo>
                <a:lnTo>
                  <a:pt x="659042" y="1970070"/>
                </a:lnTo>
                <a:lnTo>
                  <a:pt x="645891" y="1924836"/>
                </a:lnTo>
                <a:lnTo>
                  <a:pt x="637774" y="1877640"/>
                </a:lnTo>
                <a:lnTo>
                  <a:pt x="635000" y="1828800"/>
                </a:lnTo>
                <a:close/>
              </a:path>
              <a:path w="2091689" h="2336800">
                <a:moveTo>
                  <a:pt x="619372" y="1564305"/>
                </a:moveTo>
                <a:lnTo>
                  <a:pt x="646614" y="1523700"/>
                </a:lnTo>
                <a:lnTo>
                  <a:pt x="677501" y="1486029"/>
                </a:lnTo>
                <a:lnTo>
                  <a:pt x="711779" y="1451551"/>
                </a:lnTo>
                <a:lnTo>
                  <a:pt x="749192" y="1420524"/>
                </a:lnTo>
                <a:lnTo>
                  <a:pt x="789484" y="1393206"/>
                </a:lnTo>
                <a:lnTo>
                  <a:pt x="832402" y="1369857"/>
                </a:lnTo>
                <a:lnTo>
                  <a:pt x="877690" y="1350733"/>
                </a:lnTo>
                <a:lnTo>
                  <a:pt x="925092" y="1336094"/>
                </a:lnTo>
                <a:lnTo>
                  <a:pt x="974354" y="1326198"/>
                </a:lnTo>
                <a:lnTo>
                  <a:pt x="1025221" y="1321302"/>
                </a:lnTo>
                <a:lnTo>
                  <a:pt x="428222" y="0"/>
                </a:lnTo>
                <a:lnTo>
                  <a:pt x="0" y="193479"/>
                </a:lnTo>
                <a:lnTo>
                  <a:pt x="619372" y="1564305"/>
                </a:lnTo>
                <a:close/>
              </a:path>
              <a:path w="2091689" h="2336800">
                <a:moveTo>
                  <a:pt x="1066012" y="1321130"/>
                </a:moveTo>
                <a:lnTo>
                  <a:pt x="1116923" y="1325589"/>
                </a:lnTo>
                <a:lnTo>
                  <a:pt x="1166256" y="1335057"/>
                </a:lnTo>
                <a:lnTo>
                  <a:pt x="1213757" y="1349274"/>
                </a:lnTo>
                <a:lnTo>
                  <a:pt x="1259171" y="1367985"/>
                </a:lnTo>
                <a:lnTo>
                  <a:pt x="1302246" y="1390932"/>
                </a:lnTo>
                <a:lnTo>
                  <a:pt x="1342726" y="1417858"/>
                </a:lnTo>
                <a:lnTo>
                  <a:pt x="1380358" y="1448506"/>
                </a:lnTo>
                <a:lnTo>
                  <a:pt x="1414889" y="1482619"/>
                </a:lnTo>
                <a:lnTo>
                  <a:pt x="1446064" y="1519939"/>
                </a:lnTo>
                <a:lnTo>
                  <a:pt x="1473629" y="1560210"/>
                </a:lnTo>
                <a:lnTo>
                  <a:pt x="2091151" y="193479"/>
                </a:lnTo>
                <a:lnTo>
                  <a:pt x="1662931" y="0"/>
                </a:lnTo>
                <a:lnTo>
                  <a:pt x="1066012" y="1321130"/>
                </a:lnTo>
                <a:close/>
              </a:path>
              <a:path w="2091689" h="2336800">
                <a:moveTo>
                  <a:pt x="431800" y="0"/>
                </a:moveTo>
                <a:lnTo>
                  <a:pt x="431800" y="7919"/>
                </a:lnTo>
                <a:lnTo>
                  <a:pt x="640530" y="469900"/>
                </a:lnTo>
                <a:lnTo>
                  <a:pt x="1450621" y="469900"/>
                </a:lnTo>
                <a:lnTo>
                  <a:pt x="1662931" y="0"/>
                </a:lnTo>
                <a:lnTo>
                  <a:pt x="1663700" y="346"/>
                </a:lnTo>
                <a:lnTo>
                  <a:pt x="1663700" y="0"/>
                </a:lnTo>
                <a:lnTo>
                  <a:pt x="1662931" y="0"/>
                </a:lnTo>
                <a:lnTo>
                  <a:pt x="43180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32"/>
          </a:p>
        </p:txBody>
      </p:sp>
      <p:sp>
        <p:nvSpPr>
          <p:cNvPr id="16" name="object 13"/>
          <p:cNvSpPr/>
          <p:nvPr/>
        </p:nvSpPr>
        <p:spPr>
          <a:xfrm>
            <a:off x="4600839" y="3385285"/>
            <a:ext cx="1780161" cy="1988766"/>
          </a:xfrm>
          <a:custGeom>
            <a:avLst/>
            <a:gdLst/>
            <a:ahLst/>
            <a:cxnLst/>
            <a:rect l="l" t="t" r="r" b="b"/>
            <a:pathLst>
              <a:path w="2091690" h="2336800">
                <a:moveTo>
                  <a:pt x="1047750" y="2336800"/>
                </a:moveTo>
                <a:lnTo>
                  <a:pt x="1096062" y="2334474"/>
                </a:lnTo>
                <a:lnTo>
                  <a:pt x="1143075" y="2327640"/>
                </a:lnTo>
                <a:lnTo>
                  <a:pt x="1188579" y="2316509"/>
                </a:lnTo>
                <a:lnTo>
                  <a:pt x="1232363" y="2301295"/>
                </a:lnTo>
                <a:lnTo>
                  <a:pt x="1274216" y="2282211"/>
                </a:lnTo>
                <a:lnTo>
                  <a:pt x="1313930" y="2259469"/>
                </a:lnTo>
                <a:lnTo>
                  <a:pt x="1351293" y="2233282"/>
                </a:lnTo>
                <a:lnTo>
                  <a:pt x="1386095" y="2203864"/>
                </a:lnTo>
                <a:lnTo>
                  <a:pt x="1418127" y="2171427"/>
                </a:lnTo>
                <a:lnTo>
                  <a:pt x="1447177" y="2136184"/>
                </a:lnTo>
                <a:lnTo>
                  <a:pt x="1473036" y="2098348"/>
                </a:lnTo>
                <a:lnTo>
                  <a:pt x="1495493" y="2058132"/>
                </a:lnTo>
                <a:lnTo>
                  <a:pt x="1514339" y="2015749"/>
                </a:lnTo>
                <a:lnTo>
                  <a:pt x="1529363" y="1971411"/>
                </a:lnTo>
                <a:lnTo>
                  <a:pt x="1540354" y="1925331"/>
                </a:lnTo>
                <a:lnTo>
                  <a:pt x="1547103" y="1877723"/>
                </a:lnTo>
                <a:lnTo>
                  <a:pt x="1549400" y="1828800"/>
                </a:lnTo>
                <a:lnTo>
                  <a:pt x="1547103" y="1779876"/>
                </a:lnTo>
                <a:lnTo>
                  <a:pt x="1540354" y="1732268"/>
                </a:lnTo>
                <a:lnTo>
                  <a:pt x="1529363" y="1686188"/>
                </a:lnTo>
                <a:lnTo>
                  <a:pt x="1514339" y="1641850"/>
                </a:lnTo>
                <a:lnTo>
                  <a:pt x="1495493" y="1599467"/>
                </a:lnTo>
                <a:lnTo>
                  <a:pt x="1473036" y="1559251"/>
                </a:lnTo>
                <a:lnTo>
                  <a:pt x="1447177" y="1521415"/>
                </a:lnTo>
                <a:lnTo>
                  <a:pt x="1418127" y="1486172"/>
                </a:lnTo>
                <a:lnTo>
                  <a:pt x="1386095" y="1453735"/>
                </a:lnTo>
                <a:lnTo>
                  <a:pt x="1351293" y="1424317"/>
                </a:lnTo>
                <a:lnTo>
                  <a:pt x="1313930" y="1398130"/>
                </a:lnTo>
                <a:lnTo>
                  <a:pt x="1274216" y="1375388"/>
                </a:lnTo>
                <a:lnTo>
                  <a:pt x="1232363" y="1356304"/>
                </a:lnTo>
                <a:lnTo>
                  <a:pt x="1188579" y="1341090"/>
                </a:lnTo>
                <a:lnTo>
                  <a:pt x="1143075" y="1329959"/>
                </a:lnTo>
                <a:lnTo>
                  <a:pt x="1096062" y="1323125"/>
                </a:lnTo>
                <a:lnTo>
                  <a:pt x="1047750" y="1320800"/>
                </a:lnTo>
                <a:lnTo>
                  <a:pt x="999437" y="1323125"/>
                </a:lnTo>
                <a:lnTo>
                  <a:pt x="952424" y="1329959"/>
                </a:lnTo>
                <a:lnTo>
                  <a:pt x="906920" y="1341090"/>
                </a:lnTo>
                <a:lnTo>
                  <a:pt x="863136" y="1356304"/>
                </a:lnTo>
                <a:lnTo>
                  <a:pt x="821283" y="1375388"/>
                </a:lnTo>
                <a:lnTo>
                  <a:pt x="781569" y="1398130"/>
                </a:lnTo>
                <a:lnTo>
                  <a:pt x="744206" y="1424317"/>
                </a:lnTo>
                <a:lnTo>
                  <a:pt x="709404" y="1453735"/>
                </a:lnTo>
                <a:lnTo>
                  <a:pt x="677372" y="1486172"/>
                </a:lnTo>
                <a:lnTo>
                  <a:pt x="648322" y="1521415"/>
                </a:lnTo>
                <a:lnTo>
                  <a:pt x="622463" y="1559251"/>
                </a:lnTo>
                <a:lnTo>
                  <a:pt x="600006" y="1599467"/>
                </a:lnTo>
                <a:lnTo>
                  <a:pt x="581160" y="1641850"/>
                </a:lnTo>
                <a:lnTo>
                  <a:pt x="566136" y="1686188"/>
                </a:lnTo>
                <a:lnTo>
                  <a:pt x="555145" y="1732268"/>
                </a:lnTo>
                <a:lnTo>
                  <a:pt x="548396" y="1779876"/>
                </a:lnTo>
                <a:lnTo>
                  <a:pt x="546100" y="1828800"/>
                </a:lnTo>
                <a:lnTo>
                  <a:pt x="548396" y="1877723"/>
                </a:lnTo>
                <a:lnTo>
                  <a:pt x="555145" y="1925331"/>
                </a:lnTo>
                <a:lnTo>
                  <a:pt x="566136" y="1971411"/>
                </a:lnTo>
                <a:lnTo>
                  <a:pt x="581160" y="2015749"/>
                </a:lnTo>
                <a:lnTo>
                  <a:pt x="600006" y="2058132"/>
                </a:lnTo>
                <a:lnTo>
                  <a:pt x="622463" y="2098348"/>
                </a:lnTo>
                <a:lnTo>
                  <a:pt x="648322" y="2136184"/>
                </a:lnTo>
                <a:lnTo>
                  <a:pt x="677372" y="2171427"/>
                </a:lnTo>
                <a:lnTo>
                  <a:pt x="709404" y="2203864"/>
                </a:lnTo>
                <a:lnTo>
                  <a:pt x="744206" y="2233282"/>
                </a:lnTo>
                <a:lnTo>
                  <a:pt x="781569" y="2259469"/>
                </a:lnTo>
                <a:lnTo>
                  <a:pt x="821283" y="2282211"/>
                </a:lnTo>
                <a:lnTo>
                  <a:pt x="863136" y="2301295"/>
                </a:lnTo>
                <a:lnTo>
                  <a:pt x="906920" y="2316509"/>
                </a:lnTo>
                <a:lnTo>
                  <a:pt x="952424" y="2327640"/>
                </a:lnTo>
                <a:lnTo>
                  <a:pt x="999437" y="2334474"/>
                </a:lnTo>
                <a:lnTo>
                  <a:pt x="1047750" y="2336800"/>
                </a:lnTo>
                <a:close/>
              </a:path>
              <a:path w="2091690" h="2336800">
                <a:moveTo>
                  <a:pt x="635000" y="1828800"/>
                </a:moveTo>
                <a:lnTo>
                  <a:pt x="637774" y="1779959"/>
                </a:lnTo>
                <a:lnTo>
                  <a:pt x="645891" y="1732763"/>
                </a:lnTo>
                <a:lnTo>
                  <a:pt x="659042" y="1687529"/>
                </a:lnTo>
                <a:lnTo>
                  <a:pt x="676919" y="1644573"/>
                </a:lnTo>
                <a:lnTo>
                  <a:pt x="699214" y="1604209"/>
                </a:lnTo>
                <a:lnTo>
                  <a:pt x="725617" y="1566753"/>
                </a:lnTo>
                <a:lnTo>
                  <a:pt x="755821" y="1532522"/>
                </a:lnTo>
                <a:lnTo>
                  <a:pt x="789517" y="1501831"/>
                </a:lnTo>
                <a:lnTo>
                  <a:pt x="826396" y="1474995"/>
                </a:lnTo>
                <a:lnTo>
                  <a:pt x="866151" y="1452330"/>
                </a:lnTo>
                <a:lnTo>
                  <a:pt x="908472" y="1434153"/>
                </a:lnTo>
                <a:lnTo>
                  <a:pt x="953051" y="1420778"/>
                </a:lnTo>
                <a:lnTo>
                  <a:pt x="999580" y="1412522"/>
                </a:lnTo>
                <a:lnTo>
                  <a:pt x="1047750" y="1409700"/>
                </a:lnTo>
                <a:lnTo>
                  <a:pt x="1095919" y="1412522"/>
                </a:lnTo>
                <a:lnTo>
                  <a:pt x="1142448" y="1420778"/>
                </a:lnTo>
                <a:lnTo>
                  <a:pt x="1187027" y="1434153"/>
                </a:lnTo>
                <a:lnTo>
                  <a:pt x="1229348" y="1452330"/>
                </a:lnTo>
                <a:lnTo>
                  <a:pt x="1269103" y="1474995"/>
                </a:lnTo>
                <a:lnTo>
                  <a:pt x="1305982" y="1501831"/>
                </a:lnTo>
                <a:lnTo>
                  <a:pt x="1339678" y="1532522"/>
                </a:lnTo>
                <a:lnTo>
                  <a:pt x="1369882" y="1566753"/>
                </a:lnTo>
                <a:lnTo>
                  <a:pt x="1396285" y="1604209"/>
                </a:lnTo>
                <a:lnTo>
                  <a:pt x="1418580" y="1644573"/>
                </a:lnTo>
                <a:lnTo>
                  <a:pt x="1436457" y="1687529"/>
                </a:lnTo>
                <a:lnTo>
                  <a:pt x="1449608" y="1732763"/>
                </a:lnTo>
                <a:lnTo>
                  <a:pt x="1457725" y="1779959"/>
                </a:lnTo>
                <a:lnTo>
                  <a:pt x="1460500" y="1828800"/>
                </a:lnTo>
                <a:lnTo>
                  <a:pt x="1457725" y="1877640"/>
                </a:lnTo>
                <a:lnTo>
                  <a:pt x="1449608" y="1924836"/>
                </a:lnTo>
                <a:lnTo>
                  <a:pt x="1436457" y="1970070"/>
                </a:lnTo>
                <a:lnTo>
                  <a:pt x="1418580" y="2013026"/>
                </a:lnTo>
                <a:lnTo>
                  <a:pt x="1396285" y="2053390"/>
                </a:lnTo>
                <a:lnTo>
                  <a:pt x="1369882" y="2090846"/>
                </a:lnTo>
                <a:lnTo>
                  <a:pt x="1339678" y="2125077"/>
                </a:lnTo>
                <a:lnTo>
                  <a:pt x="1305982" y="2155768"/>
                </a:lnTo>
                <a:lnTo>
                  <a:pt x="1269103" y="2182604"/>
                </a:lnTo>
                <a:lnTo>
                  <a:pt x="1229348" y="2205269"/>
                </a:lnTo>
                <a:lnTo>
                  <a:pt x="1187027" y="2223446"/>
                </a:lnTo>
                <a:lnTo>
                  <a:pt x="1142448" y="2236821"/>
                </a:lnTo>
                <a:lnTo>
                  <a:pt x="1095919" y="2245077"/>
                </a:lnTo>
                <a:lnTo>
                  <a:pt x="1047750" y="2247900"/>
                </a:lnTo>
                <a:lnTo>
                  <a:pt x="999580" y="2245077"/>
                </a:lnTo>
                <a:lnTo>
                  <a:pt x="953051" y="2236821"/>
                </a:lnTo>
                <a:lnTo>
                  <a:pt x="908472" y="2223446"/>
                </a:lnTo>
                <a:lnTo>
                  <a:pt x="866151" y="2205269"/>
                </a:lnTo>
                <a:lnTo>
                  <a:pt x="826396" y="2182604"/>
                </a:lnTo>
                <a:lnTo>
                  <a:pt x="789517" y="2155768"/>
                </a:lnTo>
                <a:lnTo>
                  <a:pt x="755821" y="2125077"/>
                </a:lnTo>
                <a:lnTo>
                  <a:pt x="725617" y="2090846"/>
                </a:lnTo>
                <a:lnTo>
                  <a:pt x="699214" y="2053390"/>
                </a:lnTo>
                <a:lnTo>
                  <a:pt x="676919" y="2013026"/>
                </a:lnTo>
                <a:lnTo>
                  <a:pt x="659042" y="1970070"/>
                </a:lnTo>
                <a:lnTo>
                  <a:pt x="645891" y="1924836"/>
                </a:lnTo>
                <a:lnTo>
                  <a:pt x="637774" y="1877640"/>
                </a:lnTo>
                <a:lnTo>
                  <a:pt x="635000" y="1828800"/>
                </a:lnTo>
                <a:close/>
              </a:path>
              <a:path w="2091690" h="2336800">
                <a:moveTo>
                  <a:pt x="619372" y="1564305"/>
                </a:moveTo>
                <a:lnTo>
                  <a:pt x="646614" y="1523700"/>
                </a:lnTo>
                <a:lnTo>
                  <a:pt x="677501" y="1486029"/>
                </a:lnTo>
                <a:lnTo>
                  <a:pt x="711779" y="1451551"/>
                </a:lnTo>
                <a:lnTo>
                  <a:pt x="749192" y="1420524"/>
                </a:lnTo>
                <a:lnTo>
                  <a:pt x="789484" y="1393206"/>
                </a:lnTo>
                <a:lnTo>
                  <a:pt x="832402" y="1369857"/>
                </a:lnTo>
                <a:lnTo>
                  <a:pt x="877690" y="1350733"/>
                </a:lnTo>
                <a:lnTo>
                  <a:pt x="925092" y="1336094"/>
                </a:lnTo>
                <a:lnTo>
                  <a:pt x="974354" y="1326198"/>
                </a:lnTo>
                <a:lnTo>
                  <a:pt x="1025221" y="1321302"/>
                </a:lnTo>
                <a:lnTo>
                  <a:pt x="428222" y="0"/>
                </a:lnTo>
                <a:lnTo>
                  <a:pt x="0" y="193479"/>
                </a:lnTo>
                <a:lnTo>
                  <a:pt x="619372" y="1564305"/>
                </a:lnTo>
                <a:close/>
              </a:path>
              <a:path w="2091690" h="2336800">
                <a:moveTo>
                  <a:pt x="1066012" y="1321130"/>
                </a:moveTo>
                <a:lnTo>
                  <a:pt x="1116923" y="1325589"/>
                </a:lnTo>
                <a:lnTo>
                  <a:pt x="1166256" y="1335057"/>
                </a:lnTo>
                <a:lnTo>
                  <a:pt x="1213757" y="1349274"/>
                </a:lnTo>
                <a:lnTo>
                  <a:pt x="1259171" y="1367985"/>
                </a:lnTo>
                <a:lnTo>
                  <a:pt x="1302246" y="1390932"/>
                </a:lnTo>
                <a:lnTo>
                  <a:pt x="1342726" y="1417858"/>
                </a:lnTo>
                <a:lnTo>
                  <a:pt x="1380358" y="1448506"/>
                </a:lnTo>
                <a:lnTo>
                  <a:pt x="1414889" y="1482619"/>
                </a:lnTo>
                <a:lnTo>
                  <a:pt x="1446064" y="1519939"/>
                </a:lnTo>
                <a:lnTo>
                  <a:pt x="1473629" y="1560210"/>
                </a:lnTo>
                <a:lnTo>
                  <a:pt x="2091151" y="193479"/>
                </a:lnTo>
                <a:lnTo>
                  <a:pt x="1662931" y="0"/>
                </a:lnTo>
                <a:lnTo>
                  <a:pt x="1066012" y="1321130"/>
                </a:lnTo>
                <a:close/>
              </a:path>
              <a:path w="2091690" h="2336800">
                <a:moveTo>
                  <a:pt x="431800" y="0"/>
                </a:moveTo>
                <a:lnTo>
                  <a:pt x="431800" y="7919"/>
                </a:lnTo>
                <a:lnTo>
                  <a:pt x="640530" y="469900"/>
                </a:lnTo>
                <a:lnTo>
                  <a:pt x="1450621" y="469900"/>
                </a:lnTo>
                <a:lnTo>
                  <a:pt x="1662931" y="0"/>
                </a:lnTo>
                <a:lnTo>
                  <a:pt x="1663700" y="346"/>
                </a:lnTo>
                <a:lnTo>
                  <a:pt x="1663700" y="0"/>
                </a:lnTo>
                <a:lnTo>
                  <a:pt x="1662931" y="0"/>
                </a:lnTo>
                <a:lnTo>
                  <a:pt x="43180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32"/>
          </a:p>
        </p:txBody>
      </p:sp>
      <p:sp>
        <p:nvSpPr>
          <p:cNvPr id="17" name="object 14"/>
          <p:cNvSpPr/>
          <p:nvPr/>
        </p:nvSpPr>
        <p:spPr>
          <a:xfrm>
            <a:off x="6672528" y="3385285"/>
            <a:ext cx="1780161" cy="1988766"/>
          </a:xfrm>
          <a:custGeom>
            <a:avLst/>
            <a:gdLst/>
            <a:ahLst/>
            <a:cxnLst/>
            <a:rect l="l" t="t" r="r" b="b"/>
            <a:pathLst>
              <a:path w="2091690" h="2336800">
                <a:moveTo>
                  <a:pt x="1047750" y="2336800"/>
                </a:moveTo>
                <a:lnTo>
                  <a:pt x="1096062" y="2334474"/>
                </a:lnTo>
                <a:lnTo>
                  <a:pt x="1143075" y="2327640"/>
                </a:lnTo>
                <a:lnTo>
                  <a:pt x="1188579" y="2316509"/>
                </a:lnTo>
                <a:lnTo>
                  <a:pt x="1232363" y="2301295"/>
                </a:lnTo>
                <a:lnTo>
                  <a:pt x="1274216" y="2282211"/>
                </a:lnTo>
                <a:lnTo>
                  <a:pt x="1313930" y="2259469"/>
                </a:lnTo>
                <a:lnTo>
                  <a:pt x="1351293" y="2233282"/>
                </a:lnTo>
                <a:lnTo>
                  <a:pt x="1386095" y="2203864"/>
                </a:lnTo>
                <a:lnTo>
                  <a:pt x="1418127" y="2171427"/>
                </a:lnTo>
                <a:lnTo>
                  <a:pt x="1447177" y="2136184"/>
                </a:lnTo>
                <a:lnTo>
                  <a:pt x="1473036" y="2098348"/>
                </a:lnTo>
                <a:lnTo>
                  <a:pt x="1495493" y="2058132"/>
                </a:lnTo>
                <a:lnTo>
                  <a:pt x="1514339" y="2015749"/>
                </a:lnTo>
                <a:lnTo>
                  <a:pt x="1529363" y="1971411"/>
                </a:lnTo>
                <a:lnTo>
                  <a:pt x="1540354" y="1925331"/>
                </a:lnTo>
                <a:lnTo>
                  <a:pt x="1547103" y="1877723"/>
                </a:lnTo>
                <a:lnTo>
                  <a:pt x="1549400" y="1828800"/>
                </a:lnTo>
                <a:lnTo>
                  <a:pt x="1547103" y="1779876"/>
                </a:lnTo>
                <a:lnTo>
                  <a:pt x="1540354" y="1732268"/>
                </a:lnTo>
                <a:lnTo>
                  <a:pt x="1529363" y="1686188"/>
                </a:lnTo>
                <a:lnTo>
                  <a:pt x="1514339" y="1641850"/>
                </a:lnTo>
                <a:lnTo>
                  <a:pt x="1495493" y="1599467"/>
                </a:lnTo>
                <a:lnTo>
                  <a:pt x="1473036" y="1559251"/>
                </a:lnTo>
                <a:lnTo>
                  <a:pt x="1447177" y="1521415"/>
                </a:lnTo>
                <a:lnTo>
                  <a:pt x="1418127" y="1486172"/>
                </a:lnTo>
                <a:lnTo>
                  <a:pt x="1386095" y="1453735"/>
                </a:lnTo>
                <a:lnTo>
                  <a:pt x="1351293" y="1424317"/>
                </a:lnTo>
                <a:lnTo>
                  <a:pt x="1313930" y="1398130"/>
                </a:lnTo>
                <a:lnTo>
                  <a:pt x="1274216" y="1375388"/>
                </a:lnTo>
                <a:lnTo>
                  <a:pt x="1232363" y="1356304"/>
                </a:lnTo>
                <a:lnTo>
                  <a:pt x="1188579" y="1341090"/>
                </a:lnTo>
                <a:lnTo>
                  <a:pt x="1143075" y="1329959"/>
                </a:lnTo>
                <a:lnTo>
                  <a:pt x="1096062" y="1323125"/>
                </a:lnTo>
                <a:lnTo>
                  <a:pt x="1047750" y="1320800"/>
                </a:lnTo>
                <a:lnTo>
                  <a:pt x="999437" y="1323125"/>
                </a:lnTo>
                <a:lnTo>
                  <a:pt x="952424" y="1329959"/>
                </a:lnTo>
                <a:lnTo>
                  <a:pt x="906920" y="1341090"/>
                </a:lnTo>
                <a:lnTo>
                  <a:pt x="863136" y="1356304"/>
                </a:lnTo>
                <a:lnTo>
                  <a:pt x="821283" y="1375388"/>
                </a:lnTo>
                <a:lnTo>
                  <a:pt x="781569" y="1398130"/>
                </a:lnTo>
                <a:lnTo>
                  <a:pt x="744206" y="1424317"/>
                </a:lnTo>
                <a:lnTo>
                  <a:pt x="709404" y="1453735"/>
                </a:lnTo>
                <a:lnTo>
                  <a:pt x="677372" y="1486172"/>
                </a:lnTo>
                <a:lnTo>
                  <a:pt x="648322" y="1521415"/>
                </a:lnTo>
                <a:lnTo>
                  <a:pt x="622463" y="1559251"/>
                </a:lnTo>
                <a:lnTo>
                  <a:pt x="600006" y="1599467"/>
                </a:lnTo>
                <a:lnTo>
                  <a:pt x="581160" y="1641850"/>
                </a:lnTo>
                <a:lnTo>
                  <a:pt x="566136" y="1686188"/>
                </a:lnTo>
                <a:lnTo>
                  <a:pt x="555145" y="1732268"/>
                </a:lnTo>
                <a:lnTo>
                  <a:pt x="548396" y="1779876"/>
                </a:lnTo>
                <a:lnTo>
                  <a:pt x="546100" y="1828800"/>
                </a:lnTo>
                <a:lnTo>
                  <a:pt x="548396" y="1877723"/>
                </a:lnTo>
                <a:lnTo>
                  <a:pt x="555145" y="1925331"/>
                </a:lnTo>
                <a:lnTo>
                  <a:pt x="566136" y="1971411"/>
                </a:lnTo>
                <a:lnTo>
                  <a:pt x="581160" y="2015749"/>
                </a:lnTo>
                <a:lnTo>
                  <a:pt x="600006" y="2058132"/>
                </a:lnTo>
                <a:lnTo>
                  <a:pt x="622463" y="2098348"/>
                </a:lnTo>
                <a:lnTo>
                  <a:pt x="648322" y="2136184"/>
                </a:lnTo>
                <a:lnTo>
                  <a:pt x="677372" y="2171427"/>
                </a:lnTo>
                <a:lnTo>
                  <a:pt x="709404" y="2203864"/>
                </a:lnTo>
                <a:lnTo>
                  <a:pt x="744206" y="2233282"/>
                </a:lnTo>
                <a:lnTo>
                  <a:pt x="781569" y="2259469"/>
                </a:lnTo>
                <a:lnTo>
                  <a:pt x="821283" y="2282211"/>
                </a:lnTo>
                <a:lnTo>
                  <a:pt x="863136" y="2301295"/>
                </a:lnTo>
                <a:lnTo>
                  <a:pt x="906920" y="2316509"/>
                </a:lnTo>
                <a:lnTo>
                  <a:pt x="952424" y="2327640"/>
                </a:lnTo>
                <a:lnTo>
                  <a:pt x="999437" y="2334474"/>
                </a:lnTo>
                <a:lnTo>
                  <a:pt x="1047750" y="2336800"/>
                </a:lnTo>
                <a:close/>
              </a:path>
              <a:path w="2091690" h="2336800">
                <a:moveTo>
                  <a:pt x="635000" y="1828800"/>
                </a:moveTo>
                <a:lnTo>
                  <a:pt x="637774" y="1779959"/>
                </a:lnTo>
                <a:lnTo>
                  <a:pt x="645891" y="1732763"/>
                </a:lnTo>
                <a:lnTo>
                  <a:pt x="659042" y="1687529"/>
                </a:lnTo>
                <a:lnTo>
                  <a:pt x="676919" y="1644573"/>
                </a:lnTo>
                <a:lnTo>
                  <a:pt x="699214" y="1604209"/>
                </a:lnTo>
                <a:lnTo>
                  <a:pt x="725617" y="1566753"/>
                </a:lnTo>
                <a:lnTo>
                  <a:pt x="755821" y="1532522"/>
                </a:lnTo>
                <a:lnTo>
                  <a:pt x="789517" y="1501831"/>
                </a:lnTo>
                <a:lnTo>
                  <a:pt x="826396" y="1474995"/>
                </a:lnTo>
                <a:lnTo>
                  <a:pt x="866151" y="1452330"/>
                </a:lnTo>
                <a:lnTo>
                  <a:pt x="908472" y="1434153"/>
                </a:lnTo>
                <a:lnTo>
                  <a:pt x="953051" y="1420778"/>
                </a:lnTo>
                <a:lnTo>
                  <a:pt x="999580" y="1412522"/>
                </a:lnTo>
                <a:lnTo>
                  <a:pt x="1047750" y="1409700"/>
                </a:lnTo>
                <a:lnTo>
                  <a:pt x="1095919" y="1412522"/>
                </a:lnTo>
                <a:lnTo>
                  <a:pt x="1142448" y="1420778"/>
                </a:lnTo>
                <a:lnTo>
                  <a:pt x="1187027" y="1434153"/>
                </a:lnTo>
                <a:lnTo>
                  <a:pt x="1229348" y="1452330"/>
                </a:lnTo>
                <a:lnTo>
                  <a:pt x="1269103" y="1474995"/>
                </a:lnTo>
                <a:lnTo>
                  <a:pt x="1305982" y="1501831"/>
                </a:lnTo>
                <a:lnTo>
                  <a:pt x="1339678" y="1532522"/>
                </a:lnTo>
                <a:lnTo>
                  <a:pt x="1369882" y="1566753"/>
                </a:lnTo>
                <a:lnTo>
                  <a:pt x="1396285" y="1604209"/>
                </a:lnTo>
                <a:lnTo>
                  <a:pt x="1418580" y="1644573"/>
                </a:lnTo>
                <a:lnTo>
                  <a:pt x="1436457" y="1687529"/>
                </a:lnTo>
                <a:lnTo>
                  <a:pt x="1449608" y="1732763"/>
                </a:lnTo>
                <a:lnTo>
                  <a:pt x="1457725" y="1779959"/>
                </a:lnTo>
                <a:lnTo>
                  <a:pt x="1460500" y="1828800"/>
                </a:lnTo>
                <a:lnTo>
                  <a:pt x="1457725" y="1877640"/>
                </a:lnTo>
                <a:lnTo>
                  <a:pt x="1449608" y="1924836"/>
                </a:lnTo>
                <a:lnTo>
                  <a:pt x="1436457" y="1970070"/>
                </a:lnTo>
                <a:lnTo>
                  <a:pt x="1418580" y="2013026"/>
                </a:lnTo>
                <a:lnTo>
                  <a:pt x="1396285" y="2053390"/>
                </a:lnTo>
                <a:lnTo>
                  <a:pt x="1369882" y="2090846"/>
                </a:lnTo>
                <a:lnTo>
                  <a:pt x="1339678" y="2125077"/>
                </a:lnTo>
                <a:lnTo>
                  <a:pt x="1305982" y="2155768"/>
                </a:lnTo>
                <a:lnTo>
                  <a:pt x="1269103" y="2182604"/>
                </a:lnTo>
                <a:lnTo>
                  <a:pt x="1229348" y="2205269"/>
                </a:lnTo>
                <a:lnTo>
                  <a:pt x="1187027" y="2223446"/>
                </a:lnTo>
                <a:lnTo>
                  <a:pt x="1142448" y="2236821"/>
                </a:lnTo>
                <a:lnTo>
                  <a:pt x="1095919" y="2245077"/>
                </a:lnTo>
                <a:lnTo>
                  <a:pt x="1047750" y="2247900"/>
                </a:lnTo>
                <a:lnTo>
                  <a:pt x="999580" y="2245077"/>
                </a:lnTo>
                <a:lnTo>
                  <a:pt x="953051" y="2236821"/>
                </a:lnTo>
                <a:lnTo>
                  <a:pt x="908472" y="2223446"/>
                </a:lnTo>
                <a:lnTo>
                  <a:pt x="866151" y="2205269"/>
                </a:lnTo>
                <a:lnTo>
                  <a:pt x="826396" y="2182604"/>
                </a:lnTo>
                <a:lnTo>
                  <a:pt x="789517" y="2155768"/>
                </a:lnTo>
                <a:lnTo>
                  <a:pt x="755821" y="2125077"/>
                </a:lnTo>
                <a:lnTo>
                  <a:pt x="725617" y="2090846"/>
                </a:lnTo>
                <a:lnTo>
                  <a:pt x="699214" y="2053390"/>
                </a:lnTo>
                <a:lnTo>
                  <a:pt x="676919" y="2013026"/>
                </a:lnTo>
                <a:lnTo>
                  <a:pt x="659042" y="1970070"/>
                </a:lnTo>
                <a:lnTo>
                  <a:pt x="645891" y="1924836"/>
                </a:lnTo>
                <a:lnTo>
                  <a:pt x="637774" y="1877640"/>
                </a:lnTo>
                <a:lnTo>
                  <a:pt x="635000" y="1828800"/>
                </a:lnTo>
                <a:close/>
              </a:path>
              <a:path w="2091690" h="2336800">
                <a:moveTo>
                  <a:pt x="619372" y="1564305"/>
                </a:moveTo>
                <a:lnTo>
                  <a:pt x="646614" y="1523700"/>
                </a:lnTo>
                <a:lnTo>
                  <a:pt x="677501" y="1486029"/>
                </a:lnTo>
                <a:lnTo>
                  <a:pt x="711779" y="1451551"/>
                </a:lnTo>
                <a:lnTo>
                  <a:pt x="749192" y="1420524"/>
                </a:lnTo>
                <a:lnTo>
                  <a:pt x="789484" y="1393206"/>
                </a:lnTo>
                <a:lnTo>
                  <a:pt x="832402" y="1369857"/>
                </a:lnTo>
                <a:lnTo>
                  <a:pt x="877690" y="1350733"/>
                </a:lnTo>
                <a:lnTo>
                  <a:pt x="925092" y="1336094"/>
                </a:lnTo>
                <a:lnTo>
                  <a:pt x="974354" y="1326198"/>
                </a:lnTo>
                <a:lnTo>
                  <a:pt x="1025221" y="1321302"/>
                </a:lnTo>
                <a:lnTo>
                  <a:pt x="428222" y="0"/>
                </a:lnTo>
                <a:lnTo>
                  <a:pt x="0" y="193479"/>
                </a:lnTo>
                <a:lnTo>
                  <a:pt x="619372" y="1564305"/>
                </a:lnTo>
                <a:close/>
              </a:path>
              <a:path w="2091690" h="2336800">
                <a:moveTo>
                  <a:pt x="1066012" y="1321130"/>
                </a:moveTo>
                <a:lnTo>
                  <a:pt x="1116923" y="1325589"/>
                </a:lnTo>
                <a:lnTo>
                  <a:pt x="1166256" y="1335057"/>
                </a:lnTo>
                <a:lnTo>
                  <a:pt x="1213757" y="1349274"/>
                </a:lnTo>
                <a:lnTo>
                  <a:pt x="1259171" y="1367985"/>
                </a:lnTo>
                <a:lnTo>
                  <a:pt x="1302246" y="1390932"/>
                </a:lnTo>
                <a:lnTo>
                  <a:pt x="1342726" y="1417858"/>
                </a:lnTo>
                <a:lnTo>
                  <a:pt x="1380358" y="1448506"/>
                </a:lnTo>
                <a:lnTo>
                  <a:pt x="1414889" y="1482619"/>
                </a:lnTo>
                <a:lnTo>
                  <a:pt x="1446064" y="1519939"/>
                </a:lnTo>
                <a:lnTo>
                  <a:pt x="1473629" y="1560210"/>
                </a:lnTo>
                <a:lnTo>
                  <a:pt x="2091151" y="193479"/>
                </a:lnTo>
                <a:lnTo>
                  <a:pt x="1662931" y="0"/>
                </a:lnTo>
                <a:lnTo>
                  <a:pt x="1066012" y="1321130"/>
                </a:lnTo>
                <a:close/>
              </a:path>
              <a:path w="2091690" h="2336800">
                <a:moveTo>
                  <a:pt x="431800" y="0"/>
                </a:moveTo>
                <a:lnTo>
                  <a:pt x="431800" y="7919"/>
                </a:lnTo>
                <a:lnTo>
                  <a:pt x="640530" y="469900"/>
                </a:lnTo>
                <a:lnTo>
                  <a:pt x="1450621" y="469900"/>
                </a:lnTo>
                <a:lnTo>
                  <a:pt x="1662931" y="0"/>
                </a:lnTo>
                <a:lnTo>
                  <a:pt x="1663700" y="346"/>
                </a:lnTo>
                <a:lnTo>
                  <a:pt x="1663700" y="0"/>
                </a:lnTo>
                <a:lnTo>
                  <a:pt x="1662931" y="0"/>
                </a:lnTo>
                <a:lnTo>
                  <a:pt x="43180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32"/>
          </a:p>
        </p:txBody>
      </p:sp>
      <p:sp>
        <p:nvSpPr>
          <p:cNvPr id="18" name="Rectangle 17"/>
          <p:cNvSpPr/>
          <p:nvPr/>
        </p:nvSpPr>
        <p:spPr>
          <a:xfrm>
            <a:off x="235435" y="4213451"/>
            <a:ext cx="2289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474747"/>
                </a:solidFill>
                <a:latin typeface="Roboto"/>
                <a:cs typeface="Roboto"/>
              </a:rPr>
              <a:t>Expense</a:t>
            </a:r>
            <a:r>
              <a:rPr lang="en-US" b="1" spc="-60" dirty="0" smtClean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lang="en-US" b="1" dirty="0" smtClean="0">
                <a:solidFill>
                  <a:srgbClr val="474747"/>
                </a:solidFill>
                <a:latin typeface="Roboto"/>
                <a:cs typeface="Roboto"/>
              </a:rPr>
              <a:t>Ratio</a:t>
            </a:r>
            <a:r>
              <a:rPr lang="en-US" b="1" spc="-55" dirty="0" smtClean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lang="en-US" b="1" dirty="0" smtClean="0">
                <a:solidFill>
                  <a:srgbClr val="474747"/>
                </a:solidFill>
                <a:latin typeface="Roboto"/>
                <a:cs typeface="Roboto"/>
              </a:rPr>
              <a:t>Impact</a:t>
            </a:r>
            <a:r>
              <a:rPr lang="en-US" b="1" spc="-55" dirty="0" smtClean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lang="en-US" b="1" dirty="0" smtClean="0">
                <a:solidFill>
                  <a:srgbClr val="474747"/>
                </a:solidFill>
                <a:latin typeface="Roboto"/>
                <a:cs typeface="Roboto"/>
              </a:rPr>
              <a:t>on</a:t>
            </a:r>
            <a:r>
              <a:rPr lang="en-US" b="1" spc="-60" dirty="0" smtClean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lang="en-US" b="1" spc="-9" dirty="0" smtClean="0">
                <a:solidFill>
                  <a:srgbClr val="474747"/>
                </a:solidFill>
                <a:latin typeface="Roboto"/>
                <a:cs typeface="Roboto"/>
              </a:rPr>
              <a:t>Returns</a:t>
            </a:r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8001198" y="6497821"/>
            <a:ext cx="4114800" cy="365125"/>
          </a:xfrm>
        </p:spPr>
        <p:txBody>
          <a:bodyPr/>
          <a:lstStyle/>
          <a:p>
            <a:r>
              <a:rPr lang="en-IN" dirty="0" smtClean="0"/>
              <a:t>MOHAN SUNDARAM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70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01" y="0"/>
            <a:ext cx="9650502" cy="2367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01" y="3376955"/>
            <a:ext cx="9830806" cy="2432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53" y="5778204"/>
            <a:ext cx="7677150" cy="962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53" y="2367305"/>
            <a:ext cx="7562850" cy="914400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8583903" y="6454300"/>
            <a:ext cx="4114800" cy="365125"/>
          </a:xfrm>
        </p:spPr>
        <p:txBody>
          <a:bodyPr/>
          <a:lstStyle/>
          <a:p>
            <a:r>
              <a:rPr lang="en-IN" dirty="0" smtClean="0"/>
              <a:t>MOHAN SUNDARAM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92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51" y="1060427"/>
            <a:ext cx="5749282" cy="4821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37" y="1131320"/>
            <a:ext cx="5815014" cy="4750435"/>
          </a:xfrm>
          <a:prstGeom prst="rect">
            <a:avLst/>
          </a:prstGeom>
        </p:spPr>
      </p:pic>
      <p:sp>
        <p:nvSpPr>
          <p:cNvPr id="9" name="object 26"/>
          <p:cNvSpPr txBox="1">
            <a:spLocks noGrp="1"/>
          </p:cNvSpPr>
          <p:nvPr>
            <p:ph type="title"/>
          </p:nvPr>
        </p:nvSpPr>
        <p:spPr>
          <a:xfrm>
            <a:off x="664380" y="248828"/>
            <a:ext cx="3714481" cy="630287"/>
          </a:xfrm>
          <a:prstGeom prst="rect">
            <a:avLst/>
          </a:prstGeom>
        </p:spPr>
        <p:txBody>
          <a:bodyPr vert="horz" wrap="square" lIns="0" tIns="14591" rIns="0" bIns="0" rtlCol="0" anchor="ctr">
            <a:spAutoFit/>
          </a:bodyPr>
          <a:lstStyle/>
          <a:p>
            <a:pPr marL="10809" algn="ctr">
              <a:lnSpc>
                <a:spcPct val="100000"/>
              </a:lnSpc>
              <a:spcBef>
                <a:spcPts val="115"/>
              </a:spcBef>
            </a:pPr>
            <a:r>
              <a:rPr lang="en-US" sz="2000" b="1" dirty="0" smtClean="0">
                <a:solidFill>
                  <a:srgbClr val="474747"/>
                </a:solidFill>
                <a:latin typeface="Roboto"/>
                <a:cs typeface="Roboto"/>
              </a:rPr>
              <a:t>Regular Growth SIP CAGR Return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10" name="object 26"/>
          <p:cNvSpPr txBox="1">
            <a:spLocks/>
          </p:cNvSpPr>
          <p:nvPr/>
        </p:nvSpPr>
        <p:spPr>
          <a:xfrm>
            <a:off x="7057623" y="248827"/>
            <a:ext cx="3477295" cy="630287"/>
          </a:xfrm>
          <a:prstGeom prst="rect">
            <a:avLst/>
          </a:prstGeom>
        </p:spPr>
        <p:txBody>
          <a:bodyPr vert="horz" wrap="square" lIns="0" tIns="14591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809">
              <a:lnSpc>
                <a:spcPct val="100000"/>
              </a:lnSpc>
              <a:spcBef>
                <a:spcPts val="115"/>
              </a:spcBef>
            </a:pPr>
            <a:r>
              <a:rPr lang="en-US" sz="2000" b="1" dirty="0" smtClean="0">
                <a:solidFill>
                  <a:srgbClr val="474747"/>
                </a:solidFill>
                <a:latin typeface="Roboto"/>
                <a:cs typeface="Roboto"/>
              </a:rPr>
              <a:t>Direct Growth SIP CAGR Higher </a:t>
            </a:r>
            <a:r>
              <a:rPr lang="en-US" sz="2000" b="1" dirty="0" smtClean="0">
                <a:solidFill>
                  <a:srgbClr val="474747"/>
                </a:solidFill>
                <a:latin typeface="Roboto"/>
                <a:cs typeface="Roboto"/>
              </a:rPr>
              <a:t>Return </a:t>
            </a:r>
            <a:r>
              <a:rPr lang="en-US" sz="2000" b="1" dirty="0" smtClean="0">
                <a:solidFill>
                  <a:srgbClr val="00B050"/>
                </a:solidFill>
                <a:latin typeface="Roboto"/>
                <a:cs typeface="Roboto"/>
              </a:rPr>
              <a:t>1,83,42,480</a:t>
            </a:r>
            <a:endParaRPr lang="en-US" sz="2000" dirty="0">
              <a:solidFill>
                <a:srgbClr val="00B050"/>
              </a:solidFill>
              <a:latin typeface="Roboto"/>
              <a:cs typeface="Robot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8175" y="6296627"/>
            <a:ext cx="3589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i="0" dirty="0" smtClean="0">
                <a:solidFill>
                  <a:srgbClr val="001D35"/>
                </a:solidFill>
                <a:effectLst/>
                <a:latin typeface="Google Sans"/>
              </a:rPr>
              <a:t>Compound Annual Growth Rate (CAGR)</a:t>
            </a:r>
            <a:endParaRPr lang="en-IN" sz="1400" b="1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09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787</Words>
  <Application>Microsoft Office PowerPoint</Application>
  <PresentationFormat>Widescreen</PresentationFormat>
  <Paragraphs>146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Google Sans</vt:lpstr>
      <vt:lpstr>Microsoft Sans Serif</vt:lpstr>
      <vt:lpstr>Roboto</vt:lpstr>
      <vt:lpstr>Tahoma</vt:lpstr>
      <vt:lpstr>Times New Roman</vt:lpstr>
      <vt:lpstr>Office Theme</vt:lpstr>
      <vt:lpstr>Mutual Fund</vt:lpstr>
      <vt:lpstr>PowerPoint Presentation</vt:lpstr>
      <vt:lpstr>PowerPoint Presentation</vt:lpstr>
      <vt:lpstr>PowerPoint Presentation</vt:lpstr>
      <vt:lpstr>Direct Mutual Funds</vt:lpstr>
      <vt:lpstr>Regular Mutual Funds</vt:lpstr>
      <vt:lpstr>Expense Ratio: The Key Differentiator</vt:lpstr>
      <vt:lpstr>PowerPoint Presentation</vt:lpstr>
      <vt:lpstr>Regular Growth SIP CAGR Return</vt:lpstr>
      <vt:lpstr>PowerPoint Presentation</vt:lpstr>
      <vt:lpstr>SEBI Approved Website </vt:lpstr>
      <vt:lpstr>KYC Documents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40</cp:revision>
  <dcterms:created xsi:type="dcterms:W3CDTF">2025-10-04T14:03:57Z</dcterms:created>
  <dcterms:modified xsi:type="dcterms:W3CDTF">2025-10-04T16:20:57Z</dcterms:modified>
</cp:coreProperties>
</file>