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3" r:id="rId5"/>
    <p:sldId id="264" r:id="rId6"/>
    <p:sldId id="265" r:id="rId7"/>
    <p:sldId id="270" r:id="rId8"/>
    <p:sldId id="275" r:id="rId9"/>
    <p:sldId id="259" r:id="rId10"/>
    <p:sldId id="266" r:id="rId11"/>
    <p:sldId id="267" r:id="rId12"/>
    <p:sldId id="272" r:id="rId13"/>
    <p:sldId id="273" r:id="rId14"/>
    <p:sldId id="274" r:id="rId15"/>
    <p:sldId id="268" r:id="rId16"/>
    <p:sldId id="284" r:id="rId17"/>
    <p:sldId id="279" r:id="rId18"/>
    <p:sldId id="280" r:id="rId19"/>
    <p:sldId id="281" r:id="rId20"/>
    <p:sldId id="282" r:id="rId21"/>
    <p:sldId id="283" r:id="rId22"/>
    <p:sldId id="285" r:id="rId23"/>
    <p:sldId id="288" r:id="rId24"/>
    <p:sldId id="289" r:id="rId25"/>
    <p:sldId id="292" r:id="rId26"/>
    <p:sldId id="291" r:id="rId27"/>
    <p:sldId id="260" r:id="rId28"/>
    <p:sldId id="269" r:id="rId29"/>
    <p:sldId id="261"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2" autoAdjust="0"/>
  </p:normalViewPr>
  <p:slideViewPr>
    <p:cSldViewPr>
      <p:cViewPr varScale="1">
        <p:scale>
          <a:sx n="92" d="100"/>
          <a:sy n="92" d="100"/>
        </p:scale>
        <p:origin x="118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t>5/16/2024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t>‹#›</a:t>
            </a:fld>
            <a:endParaRPr lang="en-US"/>
          </a:p>
        </p:txBody>
      </p:sp>
    </p:spTree>
    <p:extLst>
      <p:ext uri="{BB962C8B-B14F-4D97-AF65-F5344CB8AC3E}">
        <p14:creationId xmlns:p14="http://schemas.microsoft.com/office/powerpoint/2010/main" val="70763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916266-2922-41AE-BB9A-0E75A4DF5522}" type="slidenum">
              <a:rPr lang="en-US" smtClean="0"/>
              <a:t>6</a:t>
            </a:fld>
            <a:endParaRPr lang="en-US"/>
          </a:p>
        </p:txBody>
      </p:sp>
    </p:spTree>
    <p:extLst>
      <p:ext uri="{BB962C8B-B14F-4D97-AF65-F5344CB8AC3E}">
        <p14:creationId xmlns:p14="http://schemas.microsoft.com/office/powerpoint/2010/main" val="269794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916266-2922-41AE-BB9A-0E75A4DF5522}" type="slidenum">
              <a:rPr lang="en-US" smtClean="0"/>
              <a:t>8</a:t>
            </a:fld>
            <a:endParaRPr lang="en-US"/>
          </a:p>
        </p:txBody>
      </p:sp>
    </p:spTree>
    <p:extLst>
      <p:ext uri="{BB962C8B-B14F-4D97-AF65-F5344CB8AC3E}">
        <p14:creationId xmlns:p14="http://schemas.microsoft.com/office/powerpoint/2010/main" val="773721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916266-2922-41AE-BB9A-0E75A4DF5522}" type="slidenum">
              <a:rPr lang="en-US" smtClean="0"/>
              <a:t>15</a:t>
            </a:fld>
            <a:endParaRPr lang="en-US"/>
          </a:p>
        </p:txBody>
      </p:sp>
    </p:spTree>
    <p:extLst>
      <p:ext uri="{BB962C8B-B14F-4D97-AF65-F5344CB8AC3E}">
        <p14:creationId xmlns:p14="http://schemas.microsoft.com/office/powerpoint/2010/main" val="371075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5/16/2024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5/16/2024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5/16/2024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5/16/2024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5/16/2024</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5/16/2024</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5/16/2024</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5/16/2024</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5/16/2024</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5/16/2024</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5/16/2024</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53B32-2D0D-46EA-AEFE-E5001DBB2FF4}" type="datetime1">
              <a:rPr lang="en-US" smtClean="0"/>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69900"/>
            <a:ext cx="6248400" cy="1330326"/>
          </a:xfrm>
        </p:spPr>
        <p:txBody>
          <a:bodyPr>
            <a:noAutofit/>
          </a:bodyPr>
          <a:lstStyle/>
          <a:p>
            <a:r>
              <a:rPr lang="en-US" sz="1800" b="1" dirty="0">
                <a:latin typeface="Times New Roman" panose="02020603050405020304" charset="0"/>
                <a:cs typeface="Times New Roman" panose="02020603050405020304" charset="0"/>
              </a:rPr>
              <a:t>SRM INSTITUTE OF SCIENCE AND TECHNOLOGY</a:t>
            </a:r>
            <a:br>
              <a:rPr lang="en-US" sz="1800" b="1" dirty="0">
                <a:latin typeface="Times New Roman" panose="02020603050405020304" charset="0"/>
                <a:cs typeface="Times New Roman" panose="02020603050405020304" charset="0"/>
              </a:rPr>
            </a:br>
            <a:r>
              <a:rPr lang="en-US" sz="1800" b="1" dirty="0">
                <a:latin typeface="Times New Roman" panose="02020603050405020304" charset="0"/>
                <a:cs typeface="Times New Roman" panose="02020603050405020304" charset="0"/>
              </a:rPr>
              <a:t>Ramapuram Campus , Chennai – 600 089</a:t>
            </a:r>
            <a:br>
              <a:rPr lang="en-US" sz="1800" b="1" dirty="0">
                <a:latin typeface="Times New Roman" panose="02020603050405020304" charset="0"/>
                <a:cs typeface="Times New Roman" panose="02020603050405020304" charset="0"/>
              </a:rPr>
            </a:br>
            <a:r>
              <a:rPr lang="en-US" sz="1600" b="1" dirty="0">
                <a:latin typeface="Times New Roman" panose="02020603050405020304" charset="0"/>
                <a:cs typeface="Times New Roman" panose="02020603050405020304" charset="0"/>
              </a:rPr>
              <a:t>DEPARTMENT OF COMPUTER SCIENCE AND ENGINEERING</a:t>
            </a:r>
            <a:endParaRPr lang="en-US" sz="1800" dirty="0"/>
          </a:p>
        </p:txBody>
      </p:sp>
      <p:sp>
        <p:nvSpPr>
          <p:cNvPr id="3" name="Subtitle 2"/>
          <p:cNvSpPr>
            <a:spLocks noGrp="1"/>
          </p:cNvSpPr>
          <p:nvPr>
            <p:ph type="subTitle" idx="1"/>
          </p:nvPr>
        </p:nvSpPr>
        <p:spPr>
          <a:xfrm>
            <a:off x="609600" y="1752600"/>
            <a:ext cx="8077200" cy="2133600"/>
          </a:xfrm>
        </p:spPr>
        <p:txBody>
          <a:bodyPr>
            <a:noAutofit/>
          </a:bodyPr>
          <a:lstStyle/>
          <a:p>
            <a:r>
              <a:rPr lang="en-IN" dirty="0">
                <a:solidFill>
                  <a:schemeClr val="tx1"/>
                </a:solidFill>
              </a:rPr>
              <a:t>18CSP107L-MINOR PROJECT </a:t>
            </a:r>
            <a:endParaRPr lang="en-US" dirty="0">
              <a:solidFill>
                <a:schemeClr val="tx1"/>
              </a:solidFill>
            </a:endParaRPr>
          </a:p>
          <a:p>
            <a:r>
              <a:rPr lang="en-US" dirty="0">
                <a:solidFill>
                  <a:schemeClr val="tx1"/>
                </a:solidFill>
              </a:rPr>
              <a:t>GUI BASED EXPENSE TRACKER USING TKINTER LIBRARIES AND SQLITE</a:t>
            </a:r>
          </a:p>
          <a:p>
            <a:endParaRPr lang="en-US" dirty="0">
              <a:solidFill>
                <a:schemeClr val="tx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 y="609600"/>
            <a:ext cx="26955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p:cNvSpPr txBox="1">
            <a:spLocks/>
          </p:cNvSpPr>
          <p:nvPr/>
        </p:nvSpPr>
        <p:spPr>
          <a:xfrm>
            <a:off x="1633728" y="3276600"/>
            <a:ext cx="6400800" cy="838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chemeClr val="tx1"/>
                </a:solidFill>
              </a:rPr>
              <a:t>BATCH NUMBER :14</a:t>
            </a:r>
          </a:p>
        </p:txBody>
      </p:sp>
      <p:graphicFrame>
        <p:nvGraphicFramePr>
          <p:cNvPr id="6" name="Table 5"/>
          <p:cNvGraphicFramePr>
            <a:graphicFrameLocks noGrp="1"/>
          </p:cNvGraphicFramePr>
          <p:nvPr>
            <p:extLst>
              <p:ext uri="{D42A27DB-BD31-4B8C-83A1-F6EECF244321}">
                <p14:modId xmlns:p14="http://schemas.microsoft.com/office/powerpoint/2010/main" val="1313867409"/>
              </p:ext>
            </p:extLst>
          </p:nvPr>
        </p:nvGraphicFramePr>
        <p:xfrm>
          <a:off x="381000" y="4114800"/>
          <a:ext cx="8229600" cy="2133600"/>
        </p:xfrm>
        <a:graphic>
          <a:graphicData uri="http://schemas.openxmlformats.org/drawingml/2006/table">
            <a:tbl>
              <a:tblPr firstRow="1" bandRow="1">
                <a:tableStyleId>{BDBED569-4797-4DF1-A0F4-6AAB3CD982D8}</a:tableStyleId>
              </a:tblPr>
              <a:tblGrid>
                <a:gridCol w="4191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83741">
                <a:tc>
                  <a:txBody>
                    <a:bodyPr/>
                    <a:lstStyle/>
                    <a:p>
                      <a:r>
                        <a:rPr lang="en-US" dirty="0"/>
                        <a:t>Team Members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Supervisor</a:t>
                      </a:r>
                    </a:p>
                  </a:txBody>
                  <a:tcPr/>
                </a:tc>
                <a:extLst>
                  <a:ext uri="{0D108BD9-81ED-4DB2-BD59-A6C34878D82A}">
                    <a16:rowId xmlns:a16="http://schemas.microsoft.com/office/drawing/2014/main" val="10000"/>
                  </a:ext>
                </a:extLst>
              </a:tr>
              <a:tr h="1749859">
                <a:tc>
                  <a:txBody>
                    <a:bodyPr/>
                    <a:lstStyle/>
                    <a:p>
                      <a:r>
                        <a:rPr lang="en-US" dirty="0"/>
                        <a:t>P.V.MOHAN KAMAL(RA2011027020045)</a:t>
                      </a:r>
                    </a:p>
                    <a:p>
                      <a:r>
                        <a:rPr lang="en-US" dirty="0"/>
                        <a:t>E.G.SIDDARTH VARMA(RA2011027020018)</a:t>
                      </a:r>
                    </a:p>
                    <a:p>
                      <a:r>
                        <a:rPr lang="en-US" dirty="0"/>
                        <a:t>CH.SIVA PRASAD(RA20110270200120)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 Ms.S.Aarthi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Assistant professor, department of computer Science and Engineering</a:t>
                      </a:r>
                    </a:p>
                  </a:txBody>
                  <a:tcPr/>
                </a:tc>
                <a:extLst>
                  <a:ext uri="{0D108BD9-81ED-4DB2-BD59-A6C34878D82A}">
                    <a16:rowId xmlns:a16="http://schemas.microsoft.com/office/drawing/2014/main" val="10001"/>
                  </a:ext>
                </a:extLst>
              </a:tr>
            </a:tbl>
          </a:graphicData>
        </a:graphic>
      </p:graphicFrame>
      <p:sp>
        <p:nvSpPr>
          <p:cNvPr id="7" name="Footer Placeholder 6"/>
          <p:cNvSpPr>
            <a:spLocks noGrp="1"/>
          </p:cNvSpPr>
          <p:nvPr>
            <p:ph type="ftr" sz="quarter" idx="11"/>
          </p:nvPr>
        </p:nvSpPr>
        <p:spPr>
          <a:xfrm>
            <a:off x="533400" y="6356351"/>
            <a:ext cx="8077200" cy="273049"/>
          </a:xfrm>
        </p:spPr>
        <p:txBody>
          <a:bodyPr/>
          <a:lstStyle/>
          <a:p>
            <a:r>
              <a:rPr lang="en-US" dirty="0"/>
              <a:t>Date							Slide Number</a:t>
            </a:r>
          </a:p>
          <a:p>
            <a:endParaRPr lang="en-US" dirty="0"/>
          </a:p>
        </p:txBody>
      </p:sp>
    </p:spTree>
    <p:extLst>
      <p:ext uri="{BB962C8B-B14F-4D97-AF65-F5344CB8AC3E}">
        <p14:creationId xmlns:p14="http://schemas.microsoft.com/office/powerpoint/2010/main" val="268442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633-3A56-9D1B-9BE6-6DCCF1DBB67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F83693C-A22F-A053-BB95-398197301E1B}"/>
              </a:ext>
            </a:extLst>
          </p:cNvPr>
          <p:cNvSpPr>
            <a:spLocks noGrp="1"/>
          </p:cNvSpPr>
          <p:nvPr>
            <p:ph idx="1"/>
          </p:nvPr>
        </p:nvSpPr>
        <p:spPr/>
        <p:txBody>
          <a:bodyPr>
            <a:normAutofit/>
          </a:bodyPr>
          <a:lstStyle/>
          <a:p>
            <a:pPr marL="0" indent="0">
              <a:buNone/>
            </a:pPr>
            <a:endParaRPr lang="en-US" sz="1800" b="0" i="0" dirty="0">
              <a:effectLst/>
              <a:latin typeface="Times New Roman" panose="02020603050405020304" pitchFamily="18" charset="0"/>
              <a:cs typeface="Times New Roman" panose="02020603050405020304" pitchFamily="18" charset="0"/>
            </a:endParaRPr>
          </a:p>
          <a:p>
            <a:r>
              <a:rPr lang="en-US" sz="1800" b="0" i="0" dirty="0">
                <a:effectLst/>
                <a:latin typeface="Times New Roman" panose="02020603050405020304" pitchFamily="18" charset="0"/>
                <a:cs typeface="Times New Roman" panose="02020603050405020304" pitchFamily="18" charset="0"/>
              </a:rPr>
              <a:t>In today's fast-paced world, managing personal finances can become a challenge. Many individuals struggle to keep track of their spending habits, leading to financial stress and mismanagement. Traditional methods of expense tracking, such as pen-and-paper or spreadsheets, often lack convenience and fail to provide insightful visualizations of spending patterns.</a:t>
            </a:r>
          </a:p>
          <a:p>
            <a:pPr marL="0" indent="0">
              <a:buNone/>
            </a:pPr>
            <a:endParaRPr lang="en-US" sz="1800" b="0" i="0"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5CDC233-C19C-DFC1-5F9C-0323A3364840}"/>
              </a:ext>
            </a:extLst>
          </p:cNvPr>
          <p:cNvSpPr>
            <a:spLocks noGrp="1"/>
          </p:cNvSpPr>
          <p:nvPr>
            <p:ph type="ftr" sz="quarter" idx="11"/>
          </p:nvPr>
        </p:nvSpPr>
        <p:spPr>
          <a:xfrm>
            <a:off x="1981200" y="6356350"/>
            <a:ext cx="52578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213877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676-942D-2806-14C4-6C31CB61E340}"/>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53BFFE84-2D8E-3108-1481-A48D958FE941}"/>
              </a:ext>
            </a:extLst>
          </p:cNvPr>
          <p:cNvSpPr>
            <a:spLocks noGrp="1"/>
          </p:cNvSpPr>
          <p:nvPr>
            <p:ph idx="1"/>
          </p:nvPr>
        </p:nvSpPr>
        <p:spPr/>
        <p:txBody>
          <a:bodyPr>
            <a:normAutofit lnSpcReduction="10000"/>
          </a:bodyPr>
          <a:lstStyle/>
          <a:p>
            <a:r>
              <a:rPr lang="en-US" dirty="0"/>
              <a:t>Architecture diagram:</a:t>
            </a:r>
          </a:p>
          <a:p>
            <a:endParaRPr lang="en-IN" dirty="0"/>
          </a:p>
          <a:p>
            <a:endParaRPr lang="en-IN" dirty="0"/>
          </a:p>
          <a:p>
            <a:endParaRPr lang="en-IN" dirty="0"/>
          </a:p>
          <a:p>
            <a:endParaRPr lang="en-IN" dirty="0"/>
          </a:p>
          <a:p>
            <a:endParaRPr lang="en-IN" dirty="0"/>
          </a:p>
          <a:p>
            <a:endParaRPr lang="en-IN" dirty="0"/>
          </a:p>
          <a:p>
            <a:pPr marL="0" indent="0">
              <a:buNone/>
            </a:pPr>
            <a:r>
              <a:rPr lang="en-IN" dirty="0"/>
              <a:t>                           </a:t>
            </a:r>
            <a:r>
              <a:rPr lang="en-IN" sz="1800" dirty="0"/>
              <a:t>fig1:architecture diagram</a:t>
            </a:r>
          </a:p>
        </p:txBody>
      </p:sp>
      <p:sp>
        <p:nvSpPr>
          <p:cNvPr id="4" name="Footer Placeholder 3">
            <a:extLst>
              <a:ext uri="{FF2B5EF4-FFF2-40B4-BE49-F238E27FC236}">
                <a16:creationId xmlns:a16="http://schemas.microsoft.com/office/drawing/2014/main" id="{223B7043-E43B-556A-CEF6-CBE0359A2436}"/>
              </a:ext>
            </a:extLst>
          </p:cNvPr>
          <p:cNvSpPr>
            <a:spLocks noGrp="1"/>
          </p:cNvSpPr>
          <p:nvPr>
            <p:ph type="ftr" sz="quarter" idx="11"/>
          </p:nvPr>
        </p:nvSpPr>
        <p:spPr>
          <a:xfrm>
            <a:off x="2133600" y="6356350"/>
            <a:ext cx="5105400" cy="365125"/>
          </a:xfrm>
        </p:spPr>
        <p:txBody>
          <a:bodyPr/>
          <a:lstStyle/>
          <a:p>
            <a:r>
              <a:rPr lang="en-US" dirty="0"/>
              <a:t>DEPARTMENT OF COMPUTER SCIENCE AND ENGINEERING BIG DATA ANALYTICS</a:t>
            </a:r>
          </a:p>
        </p:txBody>
      </p:sp>
      <p:pic>
        <p:nvPicPr>
          <p:cNvPr id="5" name="image4.jpeg">
            <a:extLst>
              <a:ext uri="{FF2B5EF4-FFF2-40B4-BE49-F238E27FC236}">
                <a16:creationId xmlns:a16="http://schemas.microsoft.com/office/drawing/2014/main" id="{153F23CF-1D10-A751-B6B9-E59049E85E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90800" y="2272188"/>
            <a:ext cx="3048000" cy="3181985"/>
          </a:xfrm>
          <a:prstGeom prst="rect">
            <a:avLst/>
          </a:prstGeom>
        </p:spPr>
      </p:pic>
    </p:spTree>
    <p:extLst>
      <p:ext uri="{BB962C8B-B14F-4D97-AF65-F5344CB8AC3E}">
        <p14:creationId xmlns:p14="http://schemas.microsoft.com/office/powerpoint/2010/main" val="64223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57E0-5F22-282C-EF88-6E0C1E20F261}"/>
              </a:ext>
            </a:extLst>
          </p:cNvPr>
          <p:cNvSpPr>
            <a:spLocks noGrp="1"/>
          </p:cNvSpPr>
          <p:nvPr>
            <p:ph type="title"/>
          </p:nvPr>
        </p:nvSpPr>
        <p:spPr>
          <a:xfrm>
            <a:off x="228600" y="457200"/>
            <a:ext cx="8229600" cy="990600"/>
          </a:xfrm>
        </p:spPr>
        <p:txBody>
          <a:bodyPr/>
          <a:lstStyle/>
          <a:p>
            <a:r>
              <a:rPr lang="en-IN" dirty="0"/>
              <a:t>NOVEL IDEA</a:t>
            </a:r>
          </a:p>
        </p:txBody>
      </p:sp>
      <p:sp>
        <p:nvSpPr>
          <p:cNvPr id="3" name="Content Placeholder 2">
            <a:extLst>
              <a:ext uri="{FF2B5EF4-FFF2-40B4-BE49-F238E27FC236}">
                <a16:creationId xmlns:a16="http://schemas.microsoft.com/office/drawing/2014/main" id="{74ADE09B-5ED3-5EE4-9A6C-D5E9890D83FF}"/>
              </a:ext>
            </a:extLst>
          </p:cNvPr>
          <p:cNvSpPr>
            <a:spLocks noGrp="1"/>
          </p:cNvSpPr>
          <p:nvPr>
            <p:ph idx="1"/>
          </p:nvPr>
        </p:nvSpPr>
        <p:spPr>
          <a:xfrm>
            <a:off x="457200" y="1295400"/>
            <a:ext cx="8229600" cy="4830763"/>
          </a:xfrm>
        </p:spPr>
        <p:txBody>
          <a:bodyPr>
            <a:normAutofit/>
          </a:bodyPr>
          <a:lstStyle/>
          <a:p>
            <a:pPr marL="0" indent="0">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r>
              <a:rPr lang="en-US" sz="1800" b="1" dirty="0">
                <a:solidFill>
                  <a:srgbClr val="374151"/>
                </a:solidFill>
                <a:latin typeface="Times New Roman" panose="02020603050405020304" pitchFamily="18" charset="0"/>
                <a:cs typeface="Times New Roman" panose="02020603050405020304" pitchFamily="18" charset="0"/>
              </a:rPr>
              <a:t>D</a:t>
            </a:r>
            <a:r>
              <a:rPr lang="en-US" sz="1800" b="1" i="0" dirty="0">
                <a:solidFill>
                  <a:srgbClr val="374151"/>
                </a:solidFill>
                <a:effectLst/>
                <a:latin typeface="Times New Roman" panose="02020603050405020304" pitchFamily="18" charset="0"/>
                <a:cs typeface="Times New Roman" panose="02020603050405020304" pitchFamily="18" charset="0"/>
              </a:rPr>
              <a:t>etailed spent analysis :</a:t>
            </a:r>
            <a:r>
              <a:rPr lang="en-US" sz="1800" b="0" i="0" dirty="0">
                <a:solidFill>
                  <a:srgbClr val="374151"/>
                </a:solidFill>
                <a:effectLst/>
                <a:latin typeface="Times New Roman" panose="02020603050405020304" pitchFamily="18" charset="0"/>
                <a:cs typeface="Times New Roman" panose="02020603050405020304" pitchFamily="18" charset="0"/>
              </a:rPr>
              <a:t> Allowing users to know  detailed analysis using  pictural representation for clear understanding like bar graphs, pie charts</a:t>
            </a:r>
            <a:endParaRPr lang="en-US" sz="1800" dirty="0">
              <a:solidFill>
                <a:srgbClr val="374151"/>
              </a:solidFill>
              <a:latin typeface="Times New Roman" panose="02020603050405020304" pitchFamily="18" charset="0"/>
              <a:cs typeface="Times New Roman" panose="02020603050405020304" pitchFamily="18" charset="0"/>
            </a:endParaRPr>
          </a:p>
          <a:p>
            <a:r>
              <a:rPr lang="en-US" sz="1800" b="1" i="0" dirty="0">
                <a:solidFill>
                  <a:srgbClr val="374151"/>
                </a:solidFill>
                <a:effectLst/>
                <a:latin typeface="Times New Roman" panose="02020603050405020304" pitchFamily="18" charset="0"/>
                <a:cs typeface="Times New Roman" panose="02020603050405020304" pitchFamily="18" charset="0"/>
              </a:rPr>
              <a:t>Displaying  in categories:</a:t>
            </a:r>
            <a:r>
              <a:rPr lang="en-US" sz="1800" b="0" i="0" dirty="0">
                <a:solidFill>
                  <a:srgbClr val="374151"/>
                </a:solidFill>
                <a:effectLst/>
                <a:latin typeface="Times New Roman" panose="02020603050405020304" pitchFamily="18" charset="0"/>
                <a:cs typeface="Times New Roman" panose="02020603050405020304" pitchFamily="18" charset="0"/>
              </a:rPr>
              <a:t> showing all the expenses in different categories respectively so users can know the where they are spending more money and can save money  .</a:t>
            </a:r>
          </a:p>
          <a:p>
            <a:r>
              <a:rPr lang="en-US" sz="1800" b="1" i="0" dirty="0">
                <a:solidFill>
                  <a:srgbClr val="374151"/>
                </a:solidFill>
                <a:effectLst/>
                <a:latin typeface="Times New Roman" panose="02020603050405020304" pitchFamily="18" charset="0"/>
                <a:cs typeface="Times New Roman" panose="02020603050405020304" pitchFamily="18" charset="0"/>
              </a:rPr>
              <a:t>Mode of payment category:</a:t>
            </a: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dirty="0">
                <a:solidFill>
                  <a:srgbClr val="374151"/>
                </a:solidFill>
                <a:latin typeface="Times New Roman" panose="02020603050405020304" pitchFamily="18" charset="0"/>
                <a:cs typeface="Times New Roman" panose="02020603050405020304" pitchFamily="18" charset="0"/>
              </a:rPr>
              <a:t>Allowing users to know which mode of payment they are using and using those transactions they can add expenses easily to database</a:t>
            </a:r>
            <a:endParaRPr lang="en-US" sz="1800" b="0" i="0" dirty="0">
              <a:solidFill>
                <a:srgbClr val="374151"/>
              </a:solidFill>
              <a:effectLst/>
              <a:latin typeface="Times New Roman" panose="02020603050405020304" pitchFamily="18" charset="0"/>
              <a:cs typeface="Times New Roman" panose="02020603050405020304" pitchFamily="18" charset="0"/>
            </a:endParaRPr>
          </a:p>
          <a:p>
            <a:r>
              <a:rPr lang="en-US" sz="1800" b="1" dirty="0">
                <a:solidFill>
                  <a:srgbClr val="374151"/>
                </a:solidFill>
                <a:latin typeface="Times New Roman" panose="02020603050405020304" pitchFamily="18" charset="0"/>
                <a:cs typeface="Times New Roman" panose="02020603050405020304" pitchFamily="18" charset="0"/>
              </a:rPr>
              <a:t>Simplifying process</a:t>
            </a:r>
            <a:r>
              <a:rPr lang="en-US" sz="1800" b="1" i="0" dirty="0">
                <a:solidFill>
                  <a:srgbClr val="374151"/>
                </a:solidFill>
                <a:effectLst/>
                <a:latin typeface="Times New Roman" panose="02020603050405020304" pitchFamily="18" charset="0"/>
                <a:cs typeface="Times New Roman" panose="02020603050405020304" pitchFamily="18" charset="0"/>
              </a:rPr>
              <a:t>:</a:t>
            </a:r>
            <a:r>
              <a:rPr lang="en-US" sz="1800" b="0" i="0" dirty="0">
                <a:solidFill>
                  <a:srgbClr val="374151"/>
                </a:solidFill>
                <a:effectLst/>
                <a:latin typeface="Times New Roman" panose="02020603050405020304" pitchFamily="18" charset="0"/>
                <a:cs typeface="Times New Roman" panose="02020603050405020304" pitchFamily="18" charset="0"/>
              </a:rPr>
              <a:t> There is no use of manual calculations to know how much they spent it will consume lot of time and may lead to errors using GUI tracker can understand by pie charts and bar graphs</a:t>
            </a:r>
          </a:p>
          <a:p>
            <a:r>
              <a:rPr lang="en-US" sz="1800" b="1" i="0" dirty="0">
                <a:solidFill>
                  <a:srgbClr val="374151"/>
                </a:solidFill>
                <a:effectLst/>
                <a:latin typeface="Times New Roman" panose="02020603050405020304" pitchFamily="18" charset="0"/>
                <a:cs typeface="Times New Roman" panose="02020603050405020304" pitchFamily="18" charset="0"/>
              </a:rPr>
              <a:t>Giving alerts: </a:t>
            </a:r>
            <a:r>
              <a:rPr lang="en-US" sz="1800" b="0" i="0" dirty="0">
                <a:solidFill>
                  <a:srgbClr val="374151"/>
                </a:solidFill>
                <a:effectLst/>
                <a:latin typeface="Times New Roman" panose="02020603050405020304" pitchFamily="18" charset="0"/>
                <a:cs typeface="Times New Roman" panose="02020603050405020304" pitchFamily="18" charset="0"/>
              </a:rPr>
              <a:t>when users spending too much money than prescribed</a:t>
            </a:r>
            <a:r>
              <a:rPr lang="en-US" sz="1800" dirty="0">
                <a:solidFill>
                  <a:srgbClr val="374151"/>
                </a:solidFill>
                <a:latin typeface="Times New Roman" panose="02020603050405020304" pitchFamily="18" charset="0"/>
                <a:cs typeface="Times New Roman" panose="02020603050405020304" pitchFamily="18" charset="0"/>
              </a:rPr>
              <a:t> amount user will alert to reduce spending in coming days .if we spend amount less than the target reward will be granted</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F0EE9A-3F4E-B62D-C120-CB77796358F5}"/>
              </a:ext>
            </a:extLst>
          </p:cNvPr>
          <p:cNvSpPr>
            <a:spLocks noGrp="1"/>
          </p:cNvSpPr>
          <p:nvPr>
            <p:ph type="ftr" sz="quarter" idx="11"/>
          </p:nvPr>
        </p:nvSpPr>
        <p:spPr>
          <a:xfrm>
            <a:off x="1981200" y="6399415"/>
            <a:ext cx="54102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214195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5993-F455-598A-A51F-F2265DFBC94A}"/>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C9D178E-387C-3A45-7DAF-CF735ED6E237}"/>
              </a:ext>
            </a:extLst>
          </p:cNvPr>
          <p:cNvSpPr>
            <a:spLocks noGrp="1"/>
          </p:cNvSpPr>
          <p:nvPr>
            <p:ph idx="1"/>
          </p:nvPr>
        </p:nvSpPr>
        <p:spPr/>
        <p:txBody>
          <a:bodyPr/>
          <a:lstStyle/>
          <a:p>
            <a:r>
              <a:rPr lang="en-US" sz="1800" dirty="0"/>
              <a:t>Modules:</a:t>
            </a:r>
          </a:p>
          <a:p>
            <a:pPr marL="0" indent="0">
              <a:buNone/>
            </a:pPr>
            <a:r>
              <a:rPr lang="en-US" sz="1800" dirty="0"/>
              <a:t>a.Login module</a:t>
            </a:r>
          </a:p>
          <a:p>
            <a:pPr marL="0" indent="0">
              <a:buNone/>
            </a:pPr>
            <a:r>
              <a:rPr lang="en-US" sz="1800" dirty="0"/>
              <a:t>b.Add bill</a:t>
            </a:r>
          </a:p>
          <a:p>
            <a:pPr marL="0" indent="0">
              <a:buNone/>
            </a:pPr>
            <a:r>
              <a:rPr lang="en-US" sz="1800" dirty="0"/>
              <a:t>c.Delete the bill</a:t>
            </a:r>
          </a:p>
          <a:p>
            <a:pPr marL="0" indent="0">
              <a:buNone/>
            </a:pPr>
            <a:r>
              <a:rPr lang="en-US" sz="1800" dirty="0"/>
              <a:t>d.View expense</a:t>
            </a:r>
          </a:p>
          <a:p>
            <a:pPr marL="0" indent="0">
              <a:buNone/>
            </a:pPr>
            <a:r>
              <a:rPr lang="en-US" sz="1800" dirty="0"/>
              <a:t>e.Categories module</a:t>
            </a:r>
          </a:p>
          <a:p>
            <a:pPr marL="0" indent="0">
              <a:buNone/>
            </a:pPr>
            <a:endParaRPr lang="en-IN" dirty="0"/>
          </a:p>
        </p:txBody>
      </p:sp>
      <p:sp>
        <p:nvSpPr>
          <p:cNvPr id="4" name="Footer Placeholder 3">
            <a:extLst>
              <a:ext uri="{FF2B5EF4-FFF2-40B4-BE49-F238E27FC236}">
                <a16:creationId xmlns:a16="http://schemas.microsoft.com/office/drawing/2014/main" id="{9762A097-4452-E2C3-27DF-4EAD478DC678}"/>
              </a:ext>
            </a:extLst>
          </p:cNvPr>
          <p:cNvSpPr>
            <a:spLocks noGrp="1"/>
          </p:cNvSpPr>
          <p:nvPr>
            <p:ph type="ftr" sz="quarter" idx="11"/>
          </p:nvPr>
        </p:nvSpPr>
        <p:spPr>
          <a:xfrm>
            <a:off x="2057400" y="6400799"/>
            <a:ext cx="54102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62250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F07B-C4D1-9769-920B-F162D9DDE596}"/>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A12DA2AE-6652-1C9D-115E-6F08A31EACD7}"/>
              </a:ext>
            </a:extLst>
          </p:cNvPr>
          <p:cNvSpPr>
            <a:spLocks noGrp="1"/>
          </p:cNvSpPr>
          <p:nvPr>
            <p:ph idx="1"/>
          </p:nvPr>
        </p:nvSpPr>
        <p:spPr/>
        <p:txBody>
          <a:bodyPr>
            <a:normAutofit/>
          </a:bodyPr>
          <a:lstStyle/>
          <a:p>
            <a:r>
              <a:rPr lang="en-US" dirty="0"/>
              <a:t>Modules description:</a:t>
            </a:r>
            <a:br>
              <a:rPr lang="en-US" dirty="0"/>
            </a:br>
            <a:r>
              <a:rPr lang="en-US" sz="1900" dirty="0">
                <a:latin typeface="Times New Roman" panose="02020603050405020304" pitchFamily="18" charset="0"/>
                <a:cs typeface="Times New Roman" panose="02020603050405020304" pitchFamily="18" charset="0"/>
              </a:rPr>
              <a:t>The mission can stay decomposed within the consonant modules: </a:t>
            </a:r>
          </a:p>
          <a:p>
            <a:r>
              <a:rPr lang="en-US" sz="1900" b="1" dirty="0">
                <a:latin typeface="Times New Roman" panose="02020603050405020304" pitchFamily="18" charset="0"/>
                <a:cs typeface="Times New Roman" panose="02020603050405020304" pitchFamily="18" charset="0"/>
              </a:rPr>
              <a:t>a) Login module</a:t>
            </a:r>
            <a:r>
              <a:rPr lang="en-US" sz="1900" dirty="0">
                <a:latin typeface="Times New Roman" panose="02020603050405020304" pitchFamily="18" charset="0"/>
                <a:cs typeface="Times New Roman" panose="02020603050405020304" pitchFamily="18" charset="0"/>
              </a:rPr>
              <a:t>: This module is responsible because a registered person by login yet does the proceedings.</a:t>
            </a:r>
          </a:p>
          <a:p>
            <a:r>
              <a:rPr lang="en-US" sz="1900" b="1" dirty="0">
                <a:latin typeface="Times New Roman" panose="02020603050405020304" pitchFamily="18" charset="0"/>
                <a:cs typeface="Times New Roman" panose="02020603050405020304" pitchFamily="18" charset="0"/>
              </a:rPr>
              <a:t> b) Add bill: </a:t>
            </a:r>
            <a:r>
              <a:rPr lang="en-US" sz="1900" dirty="0">
                <a:latin typeface="Times New Roman" panose="02020603050405020304" pitchFamily="18" charset="0"/>
                <a:cs typeface="Times New Roman" panose="02020603050405020304" pitchFamily="18" charset="0"/>
              </a:rPr>
              <a:t>This module is responsible after enable the person to gather a later bill. </a:t>
            </a:r>
          </a:p>
          <a:p>
            <a:r>
              <a:rPr lang="en-US" sz="1900" b="1" dirty="0">
                <a:latin typeface="Times New Roman" panose="02020603050405020304" pitchFamily="18" charset="0"/>
                <a:cs typeface="Times New Roman" panose="02020603050405020304" pitchFamily="18" charset="0"/>
              </a:rPr>
              <a:t>c) Delete the bill: </a:t>
            </a:r>
            <a:r>
              <a:rPr lang="en-US" sz="1900" dirty="0">
                <a:latin typeface="Times New Roman" panose="02020603050405020304" pitchFamily="18" charset="0"/>
                <a:cs typeface="Times New Roman" panose="02020603050405020304" pitchFamily="18" charset="0"/>
              </a:rPr>
              <a:t>This module is responsible for the predefined bill. </a:t>
            </a:r>
          </a:p>
          <a:p>
            <a:r>
              <a:rPr lang="en-US" sz="1900" b="1" dirty="0">
                <a:latin typeface="Times New Roman" panose="02020603050405020304" pitchFamily="18" charset="0"/>
                <a:cs typeface="Times New Roman" panose="02020603050405020304" pitchFamily="18" charset="0"/>
              </a:rPr>
              <a:t>d) View expense: </a:t>
            </a:r>
            <a:r>
              <a:rPr lang="en-US" sz="1900" dirty="0">
                <a:latin typeface="Times New Roman" panose="02020603050405020304" pitchFamily="18" charset="0"/>
                <a:cs typeface="Times New Roman" panose="02020603050405020304" pitchFamily="18" charset="0"/>
              </a:rPr>
              <a:t>This module is responsible because of viewing all the fees of detail introduced in conformity with the bole through the logged user.</a:t>
            </a:r>
          </a:p>
          <a:p>
            <a:r>
              <a:rPr lang="en-US" sz="1800" b="1" dirty="0">
                <a:latin typeface="Times New Roman" panose="02020603050405020304" pitchFamily="18" charset="0"/>
                <a:cs typeface="Times New Roman" panose="02020603050405020304" pitchFamily="18" charset="0"/>
              </a:rPr>
              <a:t>e)Categories module: </a:t>
            </a:r>
            <a:r>
              <a:rPr lang="en-US" sz="1800" dirty="0">
                <a:latin typeface="Times New Roman" panose="02020603050405020304" pitchFamily="18" charset="0"/>
                <a:cs typeface="Times New Roman" panose="02020603050405020304" pitchFamily="18" charset="0"/>
              </a:rPr>
              <a:t>This module is accountable because of a range of options. In this application, users have preferences in deciding on various fundamental price categories.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7EA2A4C-CDE4-4545-8EED-E10765345928}"/>
              </a:ext>
            </a:extLst>
          </p:cNvPr>
          <p:cNvSpPr>
            <a:spLocks noGrp="1"/>
          </p:cNvSpPr>
          <p:nvPr>
            <p:ph type="ftr" sz="quarter" idx="11"/>
          </p:nvPr>
        </p:nvSpPr>
        <p:spPr>
          <a:xfrm>
            <a:off x="2057400" y="6400799"/>
            <a:ext cx="56388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153741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D6FC-4623-DB0D-464A-023A669477C3}"/>
              </a:ext>
            </a:extLst>
          </p:cNvPr>
          <p:cNvSpPr>
            <a:spLocks noGrp="1"/>
          </p:cNvSpPr>
          <p:nvPr>
            <p:ph type="title"/>
          </p:nvPr>
        </p:nvSpPr>
        <p:spPr/>
        <p:txBody>
          <a:bodyPr>
            <a:normAutofit fontScale="90000"/>
          </a:bodyPr>
          <a:lstStyle/>
          <a:p>
            <a:r>
              <a:rPr lang="en-IN" dirty="0"/>
              <a:t>SOFTWARE &amp; HARDWARE REQUIREMENTS</a:t>
            </a:r>
          </a:p>
        </p:txBody>
      </p:sp>
      <p:sp>
        <p:nvSpPr>
          <p:cNvPr id="3" name="Content Placeholder 2">
            <a:extLst>
              <a:ext uri="{FF2B5EF4-FFF2-40B4-BE49-F238E27FC236}">
                <a16:creationId xmlns:a16="http://schemas.microsoft.com/office/drawing/2014/main" id="{AB1EBEB7-6EC6-59E9-6A64-0C3DD4EF15BD}"/>
              </a:ext>
            </a:extLst>
          </p:cNvPr>
          <p:cNvSpPr>
            <a:spLocks noGrp="1"/>
          </p:cNvSpPr>
          <p:nvPr>
            <p:ph idx="1"/>
          </p:nvPr>
        </p:nvSpPr>
        <p:spPr/>
        <p:txBody>
          <a:bodyPr>
            <a:normAutofit fontScale="92500" lnSpcReduction="20000"/>
          </a:bodyPr>
          <a:lstStyle/>
          <a:p>
            <a:pPr marL="0" indent="0" algn="l">
              <a:buNone/>
            </a:pPr>
            <a:r>
              <a:rPr lang="en-IN" sz="1900" b="1" i="0" dirty="0">
                <a:solidFill>
                  <a:srgbClr val="374151"/>
                </a:solidFill>
                <a:effectLst/>
                <a:latin typeface="Times New Roman" panose="02020603050405020304" pitchFamily="18" charset="0"/>
                <a:cs typeface="Times New Roman" panose="02020603050405020304" pitchFamily="18" charset="0"/>
              </a:rPr>
              <a:t> Software Requirements:</a:t>
            </a:r>
            <a:endParaRPr lang="en-IN" sz="19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1900" b="1" i="0" dirty="0">
                <a:solidFill>
                  <a:srgbClr val="374151"/>
                </a:solidFill>
                <a:effectLst/>
                <a:latin typeface="Times New Roman" panose="02020603050405020304" pitchFamily="18" charset="0"/>
                <a:cs typeface="Times New Roman" panose="02020603050405020304" pitchFamily="18" charset="0"/>
              </a:rPr>
              <a:t>Operating System:</a:t>
            </a:r>
            <a:r>
              <a:rPr lang="en-IN" sz="1900" b="0" i="0" dirty="0">
                <a:solidFill>
                  <a:srgbClr val="374151"/>
                </a:solidFill>
                <a:effectLst/>
                <a:latin typeface="Times New Roman" panose="02020603050405020304" pitchFamily="18" charset="0"/>
                <a:cs typeface="Times New Roman" panose="02020603050405020304" pitchFamily="18" charset="0"/>
              </a:rPr>
              <a:t> The application can run on Windows, macOS, or Linux operating systems.</a:t>
            </a:r>
          </a:p>
          <a:p>
            <a:pPr algn="l">
              <a:buFont typeface="+mj-lt"/>
              <a:buAutoNum type="arabicPeriod"/>
            </a:pPr>
            <a:r>
              <a:rPr lang="en-IN" sz="1900" b="1" i="0" dirty="0">
                <a:solidFill>
                  <a:srgbClr val="374151"/>
                </a:solidFill>
                <a:effectLst/>
                <a:latin typeface="Times New Roman" panose="02020603050405020304" pitchFamily="18" charset="0"/>
                <a:cs typeface="Times New Roman" panose="02020603050405020304" pitchFamily="18" charset="0"/>
              </a:rPr>
              <a:t>Programming Language:</a:t>
            </a:r>
            <a:r>
              <a:rPr lang="en-IN" sz="1900" b="0" i="0" dirty="0">
                <a:solidFill>
                  <a:srgbClr val="374151"/>
                </a:solidFill>
                <a:effectLst/>
                <a:latin typeface="Times New Roman" panose="02020603050405020304" pitchFamily="18" charset="0"/>
                <a:cs typeface="Times New Roman" panose="02020603050405020304" pitchFamily="18" charset="0"/>
              </a:rPr>
              <a:t> Depending on your choice of development, you'll need either Python or Java.</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3.GUI Framework/Library:</a:t>
            </a:r>
            <a:endParaRPr lang="en-US" sz="18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Python: Tkinter for Python GUI development or </a:t>
            </a:r>
            <a:r>
              <a:rPr lang="en-US" sz="1800" b="0" i="0" dirty="0" err="1">
                <a:solidFill>
                  <a:srgbClr val="374151"/>
                </a:solidFill>
                <a:effectLst/>
                <a:latin typeface="Times New Roman" panose="02020603050405020304" pitchFamily="18" charset="0"/>
                <a:cs typeface="Times New Roman" panose="02020603050405020304" pitchFamily="18" charset="0"/>
              </a:rPr>
              <a:t>PyQt</a:t>
            </a:r>
            <a:r>
              <a:rPr lang="en-US" sz="1800" b="0" i="0" dirty="0">
                <a:solidFill>
                  <a:srgbClr val="374151"/>
                </a:solidFill>
                <a:effectLst/>
                <a:latin typeface="Times New Roman" panose="02020603050405020304" pitchFamily="18" charset="0"/>
                <a:cs typeface="Times New Roman" panose="02020603050405020304" pitchFamily="18" charset="0"/>
              </a:rPr>
              <a:t> for more advanced features.</a:t>
            </a: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 Java: JavaFX for building the graphical interface.</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Hardware Requirements:</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Processor:</a:t>
            </a:r>
            <a:r>
              <a:rPr lang="en-US" sz="1800" b="0" i="0" dirty="0">
                <a:solidFill>
                  <a:srgbClr val="374151"/>
                </a:solidFill>
                <a:effectLst/>
                <a:latin typeface="Times New Roman" panose="02020603050405020304" pitchFamily="18" charset="0"/>
                <a:cs typeface="Times New Roman" panose="02020603050405020304" pitchFamily="18" charset="0"/>
              </a:rPr>
              <a:t> A modern processor (e.g., Intel Core i3 or equivalent) capable of running the chosen programming language and IDE.</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Memory (RAM):</a:t>
            </a:r>
            <a:r>
              <a:rPr lang="en-US" sz="1800" b="0" i="0" dirty="0">
                <a:solidFill>
                  <a:srgbClr val="374151"/>
                </a:solidFill>
                <a:effectLst/>
                <a:latin typeface="Times New Roman" panose="02020603050405020304" pitchFamily="18" charset="0"/>
                <a:cs typeface="Times New Roman" panose="02020603050405020304" pitchFamily="18" charset="0"/>
              </a:rPr>
              <a:t> At least 4GB of RAM is recommended for smooth application development.</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Storage:</a:t>
            </a:r>
            <a:r>
              <a:rPr lang="en-US" sz="1800" b="0" i="0" dirty="0">
                <a:solidFill>
                  <a:srgbClr val="374151"/>
                </a:solidFill>
                <a:effectLst/>
                <a:latin typeface="Times New Roman" panose="02020603050405020304" pitchFamily="18" charset="0"/>
                <a:cs typeface="Times New Roman" panose="02020603050405020304" pitchFamily="18" charset="0"/>
              </a:rPr>
              <a:t> A few GB of free storage space for development tools, libraries, and project files.</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Display:</a:t>
            </a:r>
            <a:r>
              <a:rPr lang="en-US" sz="1800" b="0" i="0" dirty="0">
                <a:solidFill>
                  <a:srgbClr val="374151"/>
                </a:solidFill>
                <a:effectLst/>
                <a:latin typeface="Times New Roman" panose="02020603050405020304" pitchFamily="18" charset="0"/>
                <a:cs typeface="Times New Roman" panose="02020603050405020304" pitchFamily="18" charset="0"/>
              </a:rPr>
              <a:t> A monitor with a resolution of 1280x800 or higher for comfortable programming and GUI design.</a:t>
            </a:r>
          </a:p>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IN" sz="18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DFD8FDE7-D628-D47F-A9DA-C23ED44C03D8}"/>
              </a:ext>
            </a:extLst>
          </p:cNvPr>
          <p:cNvSpPr>
            <a:spLocks noGrp="1"/>
          </p:cNvSpPr>
          <p:nvPr>
            <p:ph type="ftr" sz="quarter" idx="11"/>
          </p:nvPr>
        </p:nvSpPr>
        <p:spPr>
          <a:xfrm>
            <a:off x="2133600" y="6356350"/>
            <a:ext cx="54864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2389465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CEB5-F4E8-7D5C-1045-8BDFED079693}"/>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693B9247-DE87-98F9-0E5E-89FD97372F38}"/>
              </a:ext>
            </a:extLst>
          </p:cNvPr>
          <p:cNvSpPr>
            <a:spLocks noGrp="1"/>
          </p:cNvSpPr>
          <p:nvPr>
            <p:ph idx="1"/>
          </p:nvPr>
        </p:nvSpPr>
        <p:spPr/>
        <p:txBody>
          <a:bodyPr>
            <a:normAutofit fontScale="62500" lnSpcReduction="20000"/>
          </a:bodyPr>
          <a:lstStyle/>
          <a:p>
            <a:r>
              <a:rPr lang="en-IN" dirty="0">
                <a:latin typeface="Times New Roman" panose="02020603050405020304" pitchFamily="18" charset="0"/>
                <a:cs typeface="Times New Roman" panose="02020603050405020304" pitchFamily="18" charset="0"/>
              </a:rPr>
              <a:t>import datetime</a:t>
            </a:r>
          </a:p>
          <a:p>
            <a:r>
              <a:rPr lang="en-IN" dirty="0">
                <a:latin typeface="Times New Roman" panose="02020603050405020304" pitchFamily="18" charset="0"/>
                <a:cs typeface="Times New Roman" panose="02020603050405020304" pitchFamily="18" charset="0"/>
              </a:rPr>
              <a:t>import sqlite3from </a:t>
            </a:r>
            <a:r>
              <a:rPr lang="en-IN" dirty="0" err="1">
                <a:latin typeface="Times New Roman" panose="02020603050405020304" pitchFamily="18" charset="0"/>
                <a:cs typeface="Times New Roman" panose="02020603050405020304" pitchFamily="18" charset="0"/>
              </a:rPr>
              <a:t>tkcalendar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DateEntryfrom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tkinter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import *import </a:t>
            </a:r>
            <a:r>
              <a:rPr lang="en-IN" dirty="0" err="1">
                <a:latin typeface="Times New Roman" panose="02020603050405020304" pitchFamily="18" charset="0"/>
                <a:cs typeface="Times New Roman" panose="02020603050405020304" pitchFamily="18" charset="0"/>
              </a:rPr>
              <a:t>tkinter.messagebox</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mbimport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tkinter.ttk</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ttk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Connecting to the Database</a:t>
            </a:r>
          </a:p>
          <a:p>
            <a:r>
              <a:rPr lang="en-IN" dirty="0">
                <a:latin typeface="Times New Roman" panose="02020603050405020304" pitchFamily="18" charset="0"/>
                <a:cs typeface="Times New Roman" panose="02020603050405020304" pitchFamily="18" charset="0"/>
              </a:rPr>
              <a:t>connector = sqlite3.connect("Expense </a:t>
            </a:r>
            <a:r>
              <a:rPr lang="en-IN" dirty="0" err="1">
                <a:latin typeface="Times New Roman" panose="02020603050405020304" pitchFamily="18" charset="0"/>
                <a:cs typeface="Times New Roman" panose="02020603050405020304" pitchFamily="18" charset="0"/>
              </a:rPr>
              <a:t>Tracker.db</a:t>
            </a:r>
            <a:r>
              <a:rPr lang="en-IN" dirty="0">
                <a:latin typeface="Times New Roman" panose="02020603050405020304" pitchFamily="18" charset="0"/>
                <a:cs typeface="Times New Roman" panose="02020603050405020304" pitchFamily="18" charset="0"/>
              </a:rPr>
              <a:t>")cursor = </a:t>
            </a:r>
            <a:r>
              <a:rPr lang="en-IN" dirty="0" err="1">
                <a:latin typeface="Times New Roman" panose="02020603050405020304" pitchFamily="18" charset="0"/>
                <a:cs typeface="Times New Roman" panose="02020603050405020304" pitchFamily="18" charset="0"/>
              </a:rPr>
              <a:t>connector.cursor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connector.execute</a:t>
            </a:r>
            <a:r>
              <a:rPr lang="en-IN" dirty="0">
                <a:latin typeface="Times New Roman" panose="02020603050405020304" pitchFamily="18" charset="0"/>
                <a:cs typeface="Times New Roman" panose="02020603050405020304" pitchFamily="18" charset="0"/>
              </a:rPr>
              <a:t>(	'CREATE TABLE IF NOT EXISTS </a:t>
            </a:r>
            <a:r>
              <a:rPr lang="en-IN" dirty="0" err="1">
                <a:latin typeface="Times New Roman" panose="02020603050405020304" pitchFamily="18" charset="0"/>
                <a:cs typeface="Times New Roman" panose="02020603050405020304" pitchFamily="18" charset="0"/>
              </a:rPr>
              <a:t>ExpenseTracker</a:t>
            </a:r>
            <a:r>
              <a:rPr lang="en-IN" dirty="0">
                <a:latin typeface="Times New Roman" panose="02020603050405020304" pitchFamily="18" charset="0"/>
                <a:cs typeface="Times New Roman" panose="02020603050405020304" pitchFamily="18" charset="0"/>
              </a:rPr>
              <a:t> (ID INTEGER PRIMARY KEY AUTOINCREMENT NOT NULL, Date DATETIME, Payee TEXT, Description TEXT, Amount FLOAT, </a:t>
            </a:r>
            <a:r>
              <a:rPr lang="en-IN" dirty="0" err="1">
                <a:latin typeface="Times New Roman" panose="02020603050405020304" pitchFamily="18" charset="0"/>
                <a:cs typeface="Times New Roman" panose="02020603050405020304" pitchFamily="18" charset="0"/>
              </a:rPr>
              <a:t>ModeOfPayment</a:t>
            </a:r>
            <a:r>
              <a:rPr lang="en-IN" dirty="0">
                <a:latin typeface="Times New Roman" panose="02020603050405020304" pitchFamily="18" charset="0"/>
                <a:cs typeface="Times New Roman" panose="02020603050405020304" pitchFamily="18" charset="0"/>
              </a:rPr>
              <a:t> TEXT)')</a:t>
            </a:r>
            <a:r>
              <a:rPr lang="en-IN" dirty="0" err="1">
                <a:latin typeface="Times New Roman" panose="02020603050405020304" pitchFamily="18" charset="0"/>
                <a:cs typeface="Times New Roman" panose="02020603050405020304" pitchFamily="18" charset="0"/>
              </a:rPr>
              <a:t>connector.commit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Functions</a:t>
            </a: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list_all_expenses</a:t>
            </a:r>
            <a:r>
              <a:rPr lang="en-IN" dirty="0">
                <a:latin typeface="Times New Roman" panose="02020603050405020304" pitchFamily="18" charset="0"/>
                <a:cs typeface="Times New Roman" panose="02020603050405020304" pitchFamily="18" charset="0"/>
              </a:rPr>
              <a:t>():	global connector, table	</a:t>
            </a:r>
            <a:r>
              <a:rPr lang="en-IN" dirty="0" err="1">
                <a:latin typeface="Times New Roman" panose="02020603050405020304" pitchFamily="18" charset="0"/>
                <a:cs typeface="Times New Roman" panose="02020603050405020304" pitchFamily="18" charset="0"/>
              </a:rPr>
              <a:t>table.delete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table.get_children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all_data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connector.execute</a:t>
            </a:r>
            <a:r>
              <a:rPr lang="en-IN" dirty="0">
                <a:latin typeface="Times New Roman" panose="02020603050405020304" pitchFamily="18" charset="0"/>
                <a:cs typeface="Times New Roman" panose="02020603050405020304" pitchFamily="18" charset="0"/>
              </a:rPr>
              <a:t>('SELECT * FROM </a:t>
            </a:r>
            <a:r>
              <a:rPr lang="en-IN" dirty="0" err="1">
                <a:latin typeface="Times New Roman" panose="02020603050405020304" pitchFamily="18" charset="0"/>
                <a:cs typeface="Times New Roman" panose="02020603050405020304" pitchFamily="18" charset="0"/>
              </a:rPr>
              <a:t>ExpenseTracker</a:t>
            </a:r>
            <a:r>
              <a:rPr lang="en-IN" dirty="0"/>
              <a:t>')</a:t>
            </a:r>
          </a:p>
        </p:txBody>
      </p:sp>
      <p:sp>
        <p:nvSpPr>
          <p:cNvPr id="4" name="Footer Placeholder 3">
            <a:extLst>
              <a:ext uri="{FF2B5EF4-FFF2-40B4-BE49-F238E27FC236}">
                <a16:creationId xmlns:a16="http://schemas.microsoft.com/office/drawing/2014/main" id="{DDA75FB4-11C6-D555-02AF-F94052740A93}"/>
              </a:ext>
            </a:extLst>
          </p:cNvPr>
          <p:cNvSpPr>
            <a:spLocks noGrp="1"/>
          </p:cNvSpPr>
          <p:nvPr>
            <p:ph type="ftr" sz="quarter" idx="11"/>
          </p:nvPr>
        </p:nvSpPr>
        <p:spPr>
          <a:xfrm>
            <a:off x="1981200" y="6356350"/>
            <a:ext cx="53340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267429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A6AD-355F-226C-1E2B-781A7A3E922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B7D693A4-E52F-8D0B-D3D4-AF86F6CCF170}"/>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surety = </a:t>
            </a:r>
            <a:r>
              <a:rPr lang="en-US" dirty="0" err="1">
                <a:latin typeface="Times New Roman" panose="02020603050405020304" pitchFamily="18" charset="0"/>
                <a:cs typeface="Times New Roman" panose="02020603050405020304" pitchFamily="18" charset="0"/>
              </a:rPr>
              <a:t>mb.askyesno</a:t>
            </a:r>
            <a:r>
              <a:rPr lang="en-US" dirty="0">
                <a:latin typeface="Times New Roman" panose="02020603050405020304" pitchFamily="18" charset="0"/>
                <a:cs typeface="Times New Roman" panose="02020603050405020304" pitchFamily="18" charset="0"/>
              </a:rPr>
              <a:t>('Are you sure?', </a:t>
            </a:r>
            <a:r>
              <a:rPr lang="en-US" dirty="0" err="1">
                <a:latin typeface="Times New Roman" panose="02020603050405020304" pitchFamily="18" charset="0"/>
                <a:cs typeface="Times New Roman" panose="02020603050405020304" pitchFamily="18" charset="0"/>
              </a:rPr>
              <a:t>f'Are</a:t>
            </a:r>
            <a:r>
              <a:rPr lang="en-US" dirty="0">
                <a:latin typeface="Times New Roman" panose="02020603050405020304" pitchFamily="18" charset="0"/>
                <a:cs typeface="Times New Roman" panose="02020603050405020304" pitchFamily="18" charset="0"/>
              </a:rPr>
              <a:t> you sure that you want to delete the record of {</a:t>
            </a:r>
            <a:r>
              <a:rPr lang="en-US" dirty="0" err="1">
                <a:latin typeface="Times New Roman" panose="02020603050405020304" pitchFamily="18" charset="0"/>
                <a:cs typeface="Times New Roman" panose="02020603050405020304" pitchFamily="18" charset="0"/>
              </a:rPr>
              <a:t>values_selected</a:t>
            </a:r>
            <a:r>
              <a:rPr lang="en-US" dirty="0">
                <a:latin typeface="Times New Roman" panose="02020603050405020304" pitchFamily="18" charset="0"/>
                <a:cs typeface="Times New Roman" panose="02020603050405020304" pitchFamily="18" charset="0"/>
              </a:rPr>
              <a:t>[2]}')	if surety:		</a:t>
            </a:r>
            <a:r>
              <a:rPr lang="en-US" dirty="0" err="1">
                <a:latin typeface="Times New Roman" panose="02020603050405020304" pitchFamily="18" charset="0"/>
                <a:cs typeface="Times New Roman" panose="02020603050405020304" pitchFamily="18" charset="0"/>
              </a:rPr>
              <a:t>connector.execute</a:t>
            </a:r>
            <a:r>
              <a:rPr lang="en-US" dirty="0">
                <a:latin typeface="Times New Roman" panose="02020603050405020304" pitchFamily="18" charset="0"/>
                <a:cs typeface="Times New Roman" panose="02020603050405020304" pitchFamily="18" charset="0"/>
              </a:rPr>
              <a:t>('DELETE FROM </a:t>
            </a:r>
            <a:r>
              <a:rPr lang="en-US" dirty="0" err="1">
                <a:latin typeface="Times New Roman" panose="02020603050405020304" pitchFamily="18" charset="0"/>
                <a:cs typeface="Times New Roman" panose="02020603050405020304" pitchFamily="18" charset="0"/>
              </a:rPr>
              <a:t>ExpenseTracker</a:t>
            </a:r>
            <a:r>
              <a:rPr lang="en-US" dirty="0">
                <a:latin typeface="Times New Roman" panose="02020603050405020304" pitchFamily="18" charset="0"/>
                <a:cs typeface="Times New Roman" panose="02020603050405020304" pitchFamily="18" charset="0"/>
              </a:rPr>
              <a:t> WHERE ID=%d' % </a:t>
            </a:r>
            <a:r>
              <a:rPr lang="en-US" dirty="0" err="1">
                <a:latin typeface="Times New Roman" panose="02020603050405020304" pitchFamily="18" charset="0"/>
                <a:cs typeface="Times New Roman" panose="02020603050405020304" pitchFamily="18" charset="0"/>
              </a:rPr>
              <a:t>values_selected</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connector.commit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list_all_expenses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mb.showinfo</a:t>
            </a:r>
            <a:r>
              <a:rPr lang="en-US" dirty="0">
                <a:latin typeface="Times New Roman" panose="02020603050405020304" pitchFamily="18" charset="0"/>
                <a:cs typeface="Times New Roman" panose="02020603050405020304" pitchFamily="18" charset="0"/>
              </a:rPr>
              <a:t>('Record deleted successfully!', 'The record you wanted to delete has been deleted successfully’)</a:t>
            </a:r>
          </a:p>
          <a:p>
            <a:r>
              <a:rPr lang="en-US" dirty="0">
                <a:latin typeface="Times New Roman" panose="02020603050405020304" pitchFamily="18" charset="0"/>
                <a:cs typeface="Times New Roman" panose="02020603050405020304" pitchFamily="18" charset="0"/>
              </a:rPr>
              <a:t>def </a:t>
            </a:r>
            <a:r>
              <a:rPr lang="en-US" dirty="0" err="1">
                <a:latin typeface="Times New Roman" panose="02020603050405020304" pitchFamily="18" charset="0"/>
                <a:cs typeface="Times New Roman" panose="02020603050405020304" pitchFamily="18" charset="0"/>
              </a:rPr>
              <a:t>remove_all_expenses</a:t>
            </a:r>
            <a:r>
              <a:rPr lang="en-US" dirty="0">
                <a:latin typeface="Times New Roman" panose="02020603050405020304" pitchFamily="18" charset="0"/>
                <a:cs typeface="Times New Roman" panose="02020603050405020304" pitchFamily="18" charset="0"/>
              </a:rPr>
              <a:t>():	surety = </a:t>
            </a:r>
            <a:r>
              <a:rPr lang="en-US" dirty="0" err="1">
                <a:latin typeface="Times New Roman" panose="02020603050405020304" pitchFamily="18" charset="0"/>
                <a:cs typeface="Times New Roman" panose="02020603050405020304" pitchFamily="18" charset="0"/>
              </a:rPr>
              <a:t>mb.askyesno</a:t>
            </a:r>
            <a:r>
              <a:rPr lang="en-US" dirty="0">
                <a:latin typeface="Times New Roman" panose="02020603050405020304" pitchFamily="18" charset="0"/>
                <a:cs typeface="Times New Roman" panose="02020603050405020304" pitchFamily="18" charset="0"/>
              </a:rPr>
              <a:t>('Are you sure?', 'Are you sure that you want to delete all the expense items from the database?', icon='warning')	if surety:		</a:t>
            </a:r>
            <a:r>
              <a:rPr lang="en-US" dirty="0" err="1">
                <a:latin typeface="Times New Roman" panose="02020603050405020304" pitchFamily="18" charset="0"/>
                <a:cs typeface="Times New Roman" panose="02020603050405020304" pitchFamily="18" charset="0"/>
              </a:rPr>
              <a:t>table.delete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table.get_children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connector.execute</a:t>
            </a:r>
            <a:r>
              <a:rPr lang="en-US" dirty="0">
                <a:latin typeface="Times New Roman" panose="02020603050405020304" pitchFamily="18" charset="0"/>
                <a:cs typeface="Times New Roman" panose="02020603050405020304" pitchFamily="18" charset="0"/>
              </a:rPr>
              <a:t>('DELETE FROM </a:t>
            </a:r>
            <a:r>
              <a:rPr lang="en-US" dirty="0" err="1">
                <a:latin typeface="Times New Roman" panose="02020603050405020304" pitchFamily="18" charset="0"/>
                <a:cs typeface="Times New Roman" panose="02020603050405020304" pitchFamily="18" charset="0"/>
              </a:rPr>
              <a:t>ExpenseTracker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connector.commit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clear_fields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list_all_expenses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mb.showinfo</a:t>
            </a:r>
            <a:r>
              <a:rPr lang="en-US" dirty="0">
                <a:latin typeface="Times New Roman" panose="02020603050405020304" pitchFamily="18" charset="0"/>
                <a:cs typeface="Times New Roman" panose="02020603050405020304" pitchFamily="18" charset="0"/>
              </a:rPr>
              <a:t>('All Expenses deleted', 'All the expenses were successfully deleted')</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9836933-CD7A-16BC-7D52-243EC17C66F2}"/>
              </a:ext>
            </a:extLst>
          </p:cNvPr>
          <p:cNvSpPr>
            <a:spLocks noGrp="1"/>
          </p:cNvSpPr>
          <p:nvPr>
            <p:ph type="ftr" sz="quarter" idx="11"/>
          </p:nvPr>
        </p:nvSpPr>
        <p:spPr>
          <a:xfrm>
            <a:off x="1828800" y="6356350"/>
            <a:ext cx="54102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1793718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B403-7384-D69D-BDAE-F3A5AD69601C}"/>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FD2240AD-A74D-7973-F314-4236B7FFC7E4}"/>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else:	</a:t>
            </a:r>
            <a:r>
              <a:rPr lang="en-US" sz="1800" dirty="0" err="1">
                <a:latin typeface="Times New Roman" panose="02020603050405020304" pitchFamily="18" charset="0"/>
                <a:cs typeface="Times New Roman" panose="02020603050405020304" pitchFamily="18" charset="0"/>
              </a:rPr>
              <a:t>mb.showinfo</a:t>
            </a:r>
            <a:r>
              <a:rPr lang="en-US" sz="1800" dirty="0">
                <a:latin typeface="Times New Roman" panose="02020603050405020304" pitchFamily="18" charset="0"/>
                <a:cs typeface="Times New Roman" panose="02020603050405020304" pitchFamily="18" charset="0"/>
              </a:rPr>
              <a:t>('Ok then', 'The task was aborted and no expense was deleted!')def </a:t>
            </a:r>
            <a:r>
              <a:rPr lang="en-US" sz="1800" dirty="0" err="1">
                <a:latin typeface="Times New Roman" panose="02020603050405020304" pitchFamily="18" charset="0"/>
                <a:cs typeface="Times New Roman" panose="02020603050405020304" pitchFamily="18" charset="0"/>
              </a:rPr>
              <a:t>add_another_expense</a:t>
            </a:r>
            <a:r>
              <a:rPr lang="en-US" sz="1800" dirty="0">
                <a:latin typeface="Times New Roman" panose="02020603050405020304" pitchFamily="18" charset="0"/>
                <a:cs typeface="Times New Roman" panose="02020603050405020304" pitchFamily="18" charset="0"/>
              </a:rPr>
              <a:t>():global date, payee, desc, </a:t>
            </a:r>
            <a:r>
              <a:rPr lang="en-US" sz="1800" dirty="0" err="1">
                <a:latin typeface="Times New Roman" panose="02020603050405020304" pitchFamily="18" charset="0"/>
                <a:cs typeface="Times New Roman" panose="02020603050405020304" pitchFamily="18" charset="0"/>
              </a:rPr>
              <a:t>amnt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MoP</a:t>
            </a:r>
            <a:r>
              <a:rPr lang="en-US" sz="1800" dirty="0">
                <a:latin typeface="Times New Roman" panose="02020603050405020304" pitchFamily="18" charset="0"/>
                <a:cs typeface="Times New Roman" panose="02020603050405020304" pitchFamily="18" charset="0"/>
              </a:rPr>
              <a:t>	global connector if not </a:t>
            </a:r>
            <a:r>
              <a:rPr lang="en-US" sz="1800" dirty="0" err="1">
                <a:latin typeface="Times New Roman" panose="02020603050405020304" pitchFamily="18" charset="0"/>
                <a:cs typeface="Times New Roman" panose="02020603050405020304" pitchFamily="18" charset="0"/>
              </a:rPr>
              <a:t>date.get</a:t>
            </a:r>
            <a:r>
              <a:rPr lang="en-US" sz="1800" dirty="0">
                <a:latin typeface="Times New Roman" panose="02020603050405020304" pitchFamily="18" charset="0"/>
                <a:cs typeface="Times New Roman" panose="02020603050405020304" pitchFamily="18" charset="0"/>
              </a:rPr>
              <a:t>() or not </a:t>
            </a:r>
            <a:r>
              <a:rPr lang="en-US" sz="1800" dirty="0" err="1">
                <a:latin typeface="Times New Roman" panose="02020603050405020304" pitchFamily="18" charset="0"/>
                <a:cs typeface="Times New Roman" panose="02020603050405020304" pitchFamily="18" charset="0"/>
              </a:rPr>
              <a:t>payee.get</a:t>
            </a:r>
            <a:r>
              <a:rPr lang="en-US" sz="1800" dirty="0">
                <a:latin typeface="Times New Roman" panose="02020603050405020304" pitchFamily="18" charset="0"/>
                <a:cs typeface="Times New Roman" panose="02020603050405020304" pitchFamily="18" charset="0"/>
              </a:rPr>
              <a:t>() or not </a:t>
            </a:r>
            <a:r>
              <a:rPr lang="en-US" sz="1800" dirty="0" err="1">
                <a:latin typeface="Times New Roman" panose="02020603050405020304" pitchFamily="18" charset="0"/>
                <a:cs typeface="Times New Roman" panose="02020603050405020304" pitchFamily="18" charset="0"/>
              </a:rPr>
              <a:t>desc.get</a:t>
            </a:r>
            <a:r>
              <a:rPr lang="en-US" sz="1800" dirty="0">
                <a:latin typeface="Times New Roman" panose="02020603050405020304" pitchFamily="18" charset="0"/>
                <a:cs typeface="Times New Roman" panose="02020603050405020304" pitchFamily="18" charset="0"/>
              </a:rPr>
              <a:t>() or not </a:t>
            </a:r>
            <a:r>
              <a:rPr lang="en-US" sz="1800" dirty="0" err="1">
                <a:latin typeface="Times New Roman" panose="02020603050405020304" pitchFamily="18" charset="0"/>
                <a:cs typeface="Times New Roman" panose="02020603050405020304" pitchFamily="18" charset="0"/>
              </a:rPr>
              <a:t>amnt.get</a:t>
            </a:r>
            <a:r>
              <a:rPr lang="en-US" sz="1800" dirty="0">
                <a:latin typeface="Times New Roman" panose="02020603050405020304" pitchFamily="18" charset="0"/>
                <a:cs typeface="Times New Roman" panose="02020603050405020304" pitchFamily="18" charset="0"/>
              </a:rPr>
              <a:t>() or not </a:t>
            </a:r>
            <a:r>
              <a:rPr lang="en-US" sz="1800" dirty="0" err="1">
                <a:latin typeface="Times New Roman" panose="02020603050405020304" pitchFamily="18" charset="0"/>
                <a:cs typeface="Times New Roman" panose="02020603050405020304" pitchFamily="18" charset="0"/>
              </a:rPr>
              <a:t>MoP.get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mb.showerror</a:t>
            </a:r>
            <a:r>
              <a:rPr lang="en-US" sz="1800" dirty="0">
                <a:latin typeface="Times New Roman" panose="02020603050405020304" pitchFamily="18" charset="0"/>
                <a:cs typeface="Times New Roman" panose="02020603050405020304" pitchFamily="18" charset="0"/>
              </a:rPr>
              <a:t>('Fields empty!', "Please fill all the missing fields before pressing the add button!")	else: </a:t>
            </a:r>
            <a:r>
              <a:rPr lang="en-US" sz="1800" dirty="0" err="1">
                <a:latin typeface="Times New Roman" panose="02020603050405020304" pitchFamily="18" charset="0"/>
                <a:cs typeface="Times New Roman" panose="02020603050405020304" pitchFamily="18" charset="0"/>
              </a:rPr>
              <a:t>connector.execute</a:t>
            </a:r>
            <a:r>
              <a:rPr lang="en-US" sz="1800" dirty="0">
                <a:latin typeface="Times New Roman" panose="02020603050405020304" pitchFamily="18" charset="0"/>
                <a:cs typeface="Times New Roman" panose="02020603050405020304" pitchFamily="18" charset="0"/>
              </a:rPr>
              <a:t>(		'INSERT INTO </a:t>
            </a:r>
            <a:r>
              <a:rPr lang="en-US" sz="1800" dirty="0" err="1">
                <a:latin typeface="Times New Roman" panose="02020603050405020304" pitchFamily="18" charset="0"/>
                <a:cs typeface="Times New Roman" panose="02020603050405020304" pitchFamily="18" charset="0"/>
              </a:rPr>
              <a:t>ExpenseTracker</a:t>
            </a:r>
            <a:r>
              <a:rPr lang="en-US" sz="1800" dirty="0">
                <a:latin typeface="Times New Roman" panose="02020603050405020304" pitchFamily="18" charset="0"/>
                <a:cs typeface="Times New Roman" panose="02020603050405020304" pitchFamily="18" charset="0"/>
              </a:rPr>
              <a:t> (Date, Payee, Description, Amount, </a:t>
            </a:r>
            <a:r>
              <a:rPr lang="en-US" sz="1800" dirty="0" err="1">
                <a:latin typeface="Times New Roman" panose="02020603050405020304" pitchFamily="18" charset="0"/>
                <a:cs typeface="Times New Roman" panose="02020603050405020304" pitchFamily="18" charset="0"/>
              </a:rPr>
              <a:t>ModeOfPayment</a:t>
            </a:r>
            <a:r>
              <a:rPr lang="en-US" sz="1800" dirty="0">
                <a:latin typeface="Times New Roman" panose="02020603050405020304" pitchFamily="18" charset="0"/>
                <a:cs typeface="Times New Roman" panose="02020603050405020304" pitchFamily="18" charset="0"/>
              </a:rPr>
              <a:t>) VALUES (?, ?, ?, ?, ?)',	(</a:t>
            </a:r>
            <a:r>
              <a:rPr lang="en-US" sz="1800" dirty="0" err="1">
                <a:latin typeface="Times New Roman" panose="02020603050405020304" pitchFamily="18" charset="0"/>
                <a:cs typeface="Times New Roman" panose="02020603050405020304" pitchFamily="18" charset="0"/>
              </a:rPr>
              <a:t>date.get_date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payee.get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desc.get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amnt.get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MoP.get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connector.commit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clear_fields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list_all_expenses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mb.showinfo</a:t>
            </a:r>
            <a:r>
              <a:rPr lang="en-US" sz="1800" dirty="0">
                <a:latin typeface="Times New Roman" panose="02020603050405020304" pitchFamily="18" charset="0"/>
                <a:cs typeface="Times New Roman" panose="02020603050405020304" pitchFamily="18" charset="0"/>
              </a:rPr>
              <a:t>('Expense added', 'The expense whose details you just entered has been added to the database')</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B3965EE-6463-ED09-42ED-E9859615E73B}"/>
              </a:ext>
            </a:extLst>
          </p:cNvPr>
          <p:cNvSpPr>
            <a:spLocks noGrp="1"/>
          </p:cNvSpPr>
          <p:nvPr>
            <p:ph type="ftr" sz="quarter" idx="11"/>
          </p:nvPr>
        </p:nvSpPr>
        <p:spPr>
          <a:xfrm>
            <a:off x="2057400" y="6356350"/>
            <a:ext cx="52578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3272828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4FDE-1115-E4B0-8538-A6A890EBE059}"/>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E8DDF471-1B47-0B39-49D0-FC0559D96FC1}"/>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def </a:t>
            </a:r>
            <a:r>
              <a:rPr lang="en-IN" sz="1800" dirty="0" err="1">
                <a:latin typeface="Times New Roman" panose="02020603050405020304" pitchFamily="18" charset="0"/>
                <a:cs typeface="Times New Roman" panose="02020603050405020304" pitchFamily="18" charset="0"/>
              </a:rPr>
              <a:t>edit_expense</a:t>
            </a:r>
            <a:r>
              <a:rPr lang="en-IN" sz="1800" dirty="0">
                <a:latin typeface="Times New Roman" panose="02020603050405020304" pitchFamily="18" charset="0"/>
                <a:cs typeface="Times New Roman" panose="02020603050405020304" pitchFamily="18" charset="0"/>
              </a:rPr>
              <a:t>():global table</a:t>
            </a:r>
          </a:p>
          <a:p>
            <a:r>
              <a:rPr lang="en-IN" sz="1800" dirty="0">
                <a:latin typeface="Times New Roman" panose="02020603050405020304" pitchFamily="18" charset="0"/>
                <a:cs typeface="Times New Roman" panose="02020603050405020304" pitchFamily="18" charset="0"/>
              </a:rPr>
              <a:t>def </a:t>
            </a:r>
            <a:r>
              <a:rPr lang="en-IN" sz="1800" dirty="0" err="1">
                <a:latin typeface="Times New Roman" panose="02020603050405020304" pitchFamily="18" charset="0"/>
                <a:cs typeface="Times New Roman" panose="02020603050405020304" pitchFamily="18" charset="0"/>
              </a:rPr>
              <a:t>edit_existing_expense</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global date, </a:t>
            </a:r>
            <a:r>
              <a:rPr lang="en-IN" sz="1800" dirty="0" err="1">
                <a:latin typeface="Times New Roman" panose="02020603050405020304" pitchFamily="18" charset="0"/>
                <a:cs typeface="Times New Roman" panose="02020603050405020304" pitchFamily="18" charset="0"/>
              </a:rPr>
              <a:t>amnt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desc</a:t>
            </a:r>
            <a:r>
              <a:rPr lang="en-IN" sz="1800" dirty="0">
                <a:latin typeface="Times New Roman" panose="02020603050405020304" pitchFamily="18" charset="0"/>
                <a:cs typeface="Times New Roman" panose="02020603050405020304" pitchFamily="18" charset="0"/>
              </a:rPr>
              <a:t>, payee, </a:t>
            </a:r>
            <a:r>
              <a:rPr lang="en-IN" sz="1800" dirty="0" err="1">
                <a:latin typeface="Times New Roman" panose="02020603050405020304" pitchFamily="18" charset="0"/>
                <a:cs typeface="Times New Roman" panose="02020603050405020304" pitchFamily="18" charset="0"/>
              </a:rPr>
              <a:t>MoP</a:t>
            </a:r>
            <a:r>
              <a:rPr lang="en-IN" sz="1800" dirty="0">
                <a:latin typeface="Times New Roman" panose="02020603050405020304" pitchFamily="18" charset="0"/>
                <a:cs typeface="Times New Roman" panose="02020603050405020304" pitchFamily="18" charset="0"/>
              </a:rPr>
              <a:t>	  global connector, </a:t>
            </a:r>
          </a:p>
          <a:p>
            <a:r>
              <a:rPr lang="en-IN" sz="1800" dirty="0" err="1">
                <a:latin typeface="Times New Roman" panose="02020603050405020304" pitchFamily="18" charset="0"/>
                <a:cs typeface="Times New Roman" panose="02020603050405020304" pitchFamily="18" charset="0"/>
              </a:rPr>
              <a:t>table.current_selected_expense</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table.item</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table.focus</a:t>
            </a:r>
            <a:r>
              <a:rPr lang="en-IN" sz="1800" dirty="0">
                <a:latin typeface="Times New Roman" panose="02020603050405020304" pitchFamily="18" charset="0"/>
                <a:cs typeface="Times New Roman" panose="02020603050405020304" pitchFamily="18" charset="0"/>
              </a:rPr>
              <a:t>())   contents = </a:t>
            </a:r>
            <a:r>
              <a:rPr lang="en-IN" sz="1800" dirty="0" err="1">
                <a:latin typeface="Times New Roman" panose="02020603050405020304" pitchFamily="18" charset="0"/>
                <a:cs typeface="Times New Roman" panose="02020603050405020304" pitchFamily="18" charset="0"/>
              </a:rPr>
              <a:t>current_selected_expense</a:t>
            </a:r>
            <a:r>
              <a:rPr lang="en-IN" sz="1800" dirty="0">
                <a:latin typeface="Times New Roman" panose="02020603050405020304" pitchFamily="18" charset="0"/>
                <a:cs typeface="Times New Roman" panose="02020603050405020304" pitchFamily="18" charset="0"/>
              </a:rPr>
              <a:t>['values']</a:t>
            </a:r>
            <a:r>
              <a:rPr lang="en-IN" sz="1800" dirty="0" err="1">
                <a:latin typeface="Times New Roman" panose="02020603050405020304" pitchFamily="18" charset="0"/>
                <a:cs typeface="Times New Roman" panose="02020603050405020304" pitchFamily="18" charset="0"/>
              </a:rPr>
              <a:t>connector.execute</a:t>
            </a:r>
            <a:r>
              <a:rPr lang="en-IN" sz="1800" dirty="0">
                <a:latin typeface="Times New Roman" panose="02020603050405020304" pitchFamily="18" charset="0"/>
                <a:cs typeface="Times New Roman" panose="02020603050405020304" pitchFamily="18" charset="0"/>
              </a:rPr>
              <a:t>('UPDATE </a:t>
            </a:r>
            <a:r>
              <a:rPr lang="en-IN" sz="1800" dirty="0" err="1">
                <a:latin typeface="Times New Roman" panose="02020603050405020304" pitchFamily="18" charset="0"/>
                <a:cs typeface="Times New Roman" panose="02020603050405020304" pitchFamily="18" charset="0"/>
              </a:rPr>
              <a:t>ExpenseTracker</a:t>
            </a:r>
            <a:r>
              <a:rPr lang="en-IN" sz="1800" dirty="0">
                <a:latin typeface="Times New Roman" panose="02020603050405020304" pitchFamily="18" charset="0"/>
                <a:cs typeface="Times New Roman" panose="02020603050405020304" pitchFamily="18" charset="0"/>
              </a:rPr>
              <a:t> SET Date = ?, Payee = ?, Description = ?, Amount = ?, </a:t>
            </a:r>
            <a:r>
              <a:rPr lang="en-IN" sz="1800" dirty="0" err="1">
                <a:latin typeface="Times New Roman" panose="02020603050405020304" pitchFamily="18" charset="0"/>
                <a:cs typeface="Times New Roman" panose="02020603050405020304" pitchFamily="18" charset="0"/>
              </a:rPr>
              <a:t>ModeOfPayment</a:t>
            </a:r>
            <a:r>
              <a:rPr lang="en-IN" sz="1800" dirty="0">
                <a:latin typeface="Times New Roman" panose="02020603050405020304" pitchFamily="18" charset="0"/>
                <a:cs typeface="Times New Roman" panose="02020603050405020304" pitchFamily="18" charset="0"/>
              </a:rPr>
              <a:t> = ? WHERE ID = ?'  (</a:t>
            </a:r>
            <a:r>
              <a:rPr lang="en-IN" sz="1800" dirty="0" err="1">
                <a:latin typeface="Times New Roman" panose="02020603050405020304" pitchFamily="18" charset="0"/>
                <a:cs typeface="Times New Roman" panose="02020603050405020304" pitchFamily="18" charset="0"/>
              </a:rPr>
              <a:t>date.get_date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payee.get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desc.get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amnt.get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MoP.get</a:t>
            </a:r>
            <a:r>
              <a:rPr lang="en-IN" sz="1800" dirty="0">
                <a:latin typeface="Times New Roman" panose="02020603050405020304" pitchFamily="18" charset="0"/>
                <a:cs typeface="Times New Roman" panose="02020603050405020304" pitchFamily="18" charset="0"/>
              </a:rPr>
              <a:t>(), contents[0])) </a:t>
            </a:r>
            <a:r>
              <a:rPr lang="en-IN" sz="1800" dirty="0" err="1">
                <a:latin typeface="Times New Roman" panose="02020603050405020304" pitchFamily="18" charset="0"/>
                <a:cs typeface="Times New Roman" panose="02020603050405020304" pitchFamily="18" charset="0"/>
              </a:rPr>
              <a:t>connector.commit</a:t>
            </a:r>
            <a:r>
              <a:rPr lang="en-IN" sz="1800" dirty="0">
                <a:latin typeface="Times New Roman" panose="02020603050405020304" pitchFamily="18" charset="0"/>
                <a:cs typeface="Times New Roman" panose="02020603050405020304" pitchFamily="18" charset="0"/>
              </a:rPr>
              <a:t>()		</a:t>
            </a:r>
          </a:p>
          <a:p>
            <a:r>
              <a:rPr lang="en-IN" sz="1800" dirty="0" err="1">
                <a:latin typeface="Times New Roman" panose="02020603050405020304" pitchFamily="18" charset="0"/>
                <a:cs typeface="Times New Roman" panose="02020603050405020304" pitchFamily="18" charset="0"/>
              </a:rPr>
              <a:t>clear_fields</a:t>
            </a:r>
            <a:r>
              <a:rPr lang="en-IN" sz="1800" dirty="0">
                <a:latin typeface="Times New Roman" panose="02020603050405020304" pitchFamily="18" charset="0"/>
                <a:cs typeface="Times New Roman" panose="02020603050405020304" pitchFamily="18" charset="0"/>
              </a:rPr>
              <a:t>()		</a:t>
            </a:r>
          </a:p>
          <a:p>
            <a:r>
              <a:rPr lang="en-IN" sz="1800" dirty="0" err="1">
                <a:latin typeface="Times New Roman" panose="02020603050405020304" pitchFamily="18" charset="0"/>
                <a:cs typeface="Times New Roman" panose="02020603050405020304" pitchFamily="18" charset="0"/>
              </a:rPr>
              <a:t>list_all_expenses</a:t>
            </a:r>
            <a:r>
              <a:rPr lang="en-IN" sz="1800" dirty="0">
                <a:latin typeface="Times New Roman" panose="02020603050405020304" pitchFamily="18" charset="0"/>
                <a:cs typeface="Times New Roman" panose="02020603050405020304" pitchFamily="18" charset="0"/>
              </a:rPr>
              <a:t>()		</a:t>
            </a:r>
          </a:p>
          <a:p>
            <a:r>
              <a:rPr lang="en-IN" sz="1800" dirty="0" err="1">
                <a:latin typeface="Times New Roman" panose="02020603050405020304" pitchFamily="18" charset="0"/>
                <a:cs typeface="Times New Roman" panose="02020603050405020304" pitchFamily="18" charset="0"/>
              </a:rPr>
              <a:t>mb.showinfo</a:t>
            </a:r>
            <a:r>
              <a:rPr lang="en-IN" sz="1800" dirty="0">
                <a:latin typeface="Times New Roman" panose="02020603050405020304" pitchFamily="18" charset="0"/>
                <a:cs typeface="Times New Roman" panose="02020603050405020304" pitchFamily="18" charset="0"/>
              </a:rPr>
              <a:t>('Data edited', 'We have updated the data and stored in the database as you wanted')</a:t>
            </a:r>
          </a:p>
        </p:txBody>
      </p:sp>
      <p:sp>
        <p:nvSpPr>
          <p:cNvPr id="4" name="Footer Placeholder 3">
            <a:extLst>
              <a:ext uri="{FF2B5EF4-FFF2-40B4-BE49-F238E27FC236}">
                <a16:creationId xmlns:a16="http://schemas.microsoft.com/office/drawing/2014/main" id="{6A5FBE25-3C7A-0BAD-37E7-43785547716B}"/>
              </a:ext>
            </a:extLst>
          </p:cNvPr>
          <p:cNvSpPr>
            <a:spLocks noGrp="1"/>
          </p:cNvSpPr>
          <p:nvPr>
            <p:ph type="ftr" sz="quarter" idx="11"/>
          </p:nvPr>
        </p:nvSpPr>
        <p:spPr>
          <a:xfrm>
            <a:off x="2514600" y="6356350"/>
            <a:ext cx="54102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381031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62500" lnSpcReduction="20000"/>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Abstract</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Scope and Motivation</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Introduction</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Literature Survey ( Table)</a:t>
            </a: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Objective</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Problem Statement</a:t>
            </a: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Proposed Work</a:t>
            </a:r>
          </a:p>
          <a:p>
            <a:pPr lvl="1" fontAlgn="base">
              <a:spcBef>
                <a:spcPts val="1000"/>
              </a:spcBef>
              <a:buFont typeface="Arial" panose="020B0604020202020204" pitchFamily="34" charset="0"/>
              <a:buChar char="•"/>
            </a:pPr>
            <a:r>
              <a:rPr lang="en-US" sz="1400" b="0" i="0" u="none" strike="noStrike" dirty="0">
                <a:solidFill>
                  <a:srgbClr val="000000"/>
                </a:solidFill>
                <a:effectLst/>
                <a:latin typeface="Calibri" panose="020F0502020204030204" pitchFamily="34" charset="0"/>
              </a:rPr>
              <a:t>Architecture Diagram/Flow Diagram/Block Diagram</a:t>
            </a: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Novel idea</a:t>
            </a: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Modules</a:t>
            </a:r>
          </a:p>
          <a:p>
            <a:pPr lvl="1" fontAlgn="base">
              <a:spcBef>
                <a:spcPts val="1000"/>
              </a:spcBef>
              <a:buFont typeface="Arial" panose="020B0604020202020204" pitchFamily="34" charset="0"/>
              <a:buChar char="•"/>
            </a:pPr>
            <a:r>
              <a:rPr lang="en-US" sz="1400" dirty="0">
                <a:solidFill>
                  <a:srgbClr val="000000"/>
                </a:solidFill>
                <a:latin typeface="Calibri" panose="020F0502020204030204" pitchFamily="34" charset="0"/>
              </a:rPr>
              <a:t>Module Description</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Software &amp; Hardware Requirements</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Results and Discussion</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Conclusion</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Future Work</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References (Base paper hard copy to be submitted to the supervisor.)</a:t>
            </a: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Way forward towards Outcome (Research Paper/Patent)</a:t>
            </a:r>
            <a:endParaRPr lang="en-US" sz="1800" b="0" i="0" u="none" strike="noStrike" dirty="0">
              <a:solidFill>
                <a:srgbClr val="000000"/>
              </a:solidFill>
              <a:effectLst/>
              <a:latin typeface="Arial" panose="020B0604020202020204" pitchFamily="34" charset="0"/>
            </a:endParaRPr>
          </a:p>
          <a:p>
            <a:endParaRPr lang="en-US" dirty="0"/>
          </a:p>
        </p:txBody>
      </p:sp>
      <p:sp>
        <p:nvSpPr>
          <p:cNvPr id="4" name="Footer Placeholder 3"/>
          <p:cNvSpPr>
            <a:spLocks noGrp="1"/>
          </p:cNvSpPr>
          <p:nvPr>
            <p:ph type="ftr" sz="quarter" idx="11"/>
          </p:nvPr>
        </p:nvSpPr>
        <p:spPr>
          <a:xfrm>
            <a:off x="457200" y="6356350"/>
            <a:ext cx="8229600" cy="425450"/>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423583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51EC-3D82-0395-A1B0-DAFC39ADFE00}"/>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970B546E-AD39-AA59-5A6A-4A303E9427FF}"/>
              </a:ext>
            </a:extLst>
          </p:cNvPr>
          <p:cNvSpPr>
            <a:spLocks noGrp="1"/>
          </p:cNvSpPr>
          <p:nvPr>
            <p:ph idx="1"/>
          </p:nvPr>
        </p:nvSpPr>
        <p:spPr/>
        <p:txBody>
          <a:bodyPr>
            <a:normAutofit fontScale="55000" lnSpcReduction="20000"/>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Treeview</a:t>
            </a:r>
            <a:r>
              <a:rPr lang="en-IN" dirty="0">
                <a:latin typeface="Times New Roman" panose="02020603050405020304" pitchFamily="18" charset="0"/>
                <a:cs typeface="Times New Roman" panose="02020603050405020304" pitchFamily="18" charset="0"/>
              </a:rPr>
              <a:t> </a:t>
            </a:r>
          </a:p>
          <a:p>
            <a:r>
              <a:rPr lang="en-IN" dirty="0" err="1">
                <a:latin typeface="Times New Roman" panose="02020603050405020304" pitchFamily="18" charset="0"/>
                <a:cs typeface="Times New Roman" panose="02020603050405020304" pitchFamily="18" charset="0"/>
              </a:rPr>
              <a:t>Frametable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ttk.Treeview</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tree_frame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selectmode</a:t>
            </a:r>
            <a:r>
              <a:rPr lang="en-IN" dirty="0">
                <a:latin typeface="Times New Roman" panose="02020603050405020304" pitchFamily="18" charset="0"/>
                <a:cs typeface="Times New Roman" panose="02020603050405020304" pitchFamily="18" charset="0"/>
              </a:rPr>
              <a:t>=BROWSE, columns=('ID', 'Date', 'Payee', 'Description', 'Amount', 'Mode of Payment’))</a:t>
            </a:r>
          </a:p>
          <a:p>
            <a:r>
              <a:rPr lang="en-IN" dirty="0" err="1">
                <a:latin typeface="Times New Roman" panose="02020603050405020304" pitchFamily="18" charset="0"/>
                <a:cs typeface="Times New Roman" panose="02020603050405020304" pitchFamily="18" charset="0"/>
              </a:rPr>
              <a:t>X_Scroller</a:t>
            </a:r>
            <a:r>
              <a:rPr lang="en-IN" dirty="0">
                <a:latin typeface="Times New Roman" panose="02020603050405020304" pitchFamily="18" charset="0"/>
                <a:cs typeface="Times New Roman" panose="02020603050405020304" pitchFamily="18" charset="0"/>
              </a:rPr>
              <a:t> = Scrollbar(table, orient=HORIZONTAL, command=</a:t>
            </a:r>
            <a:r>
              <a:rPr lang="en-IN" dirty="0" err="1">
                <a:latin typeface="Times New Roman" panose="02020603050405020304" pitchFamily="18" charset="0"/>
                <a:cs typeface="Times New Roman" panose="02020603050405020304" pitchFamily="18" charset="0"/>
              </a:rPr>
              <a:t>table.xview</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Y_Scroller</a:t>
            </a:r>
            <a:r>
              <a:rPr lang="en-IN" dirty="0">
                <a:latin typeface="Times New Roman" panose="02020603050405020304" pitchFamily="18" charset="0"/>
                <a:cs typeface="Times New Roman" panose="02020603050405020304" pitchFamily="18" charset="0"/>
              </a:rPr>
              <a:t> = Scrollbar(table, orient=VERTICAL, command=</a:t>
            </a:r>
            <a:r>
              <a:rPr lang="en-IN" dirty="0" err="1">
                <a:latin typeface="Times New Roman" panose="02020603050405020304" pitchFamily="18" charset="0"/>
                <a:cs typeface="Times New Roman" panose="02020603050405020304" pitchFamily="18" charset="0"/>
              </a:rPr>
              <a:t>table.yview</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X_Scroller.pack</a:t>
            </a:r>
            <a:r>
              <a:rPr lang="en-IN" dirty="0">
                <a:latin typeface="Times New Roman" panose="02020603050405020304" pitchFamily="18" charset="0"/>
                <a:cs typeface="Times New Roman" panose="02020603050405020304" pitchFamily="18" charset="0"/>
              </a:rPr>
              <a:t>(side=BOTTOM, fill=X)</a:t>
            </a:r>
          </a:p>
          <a:p>
            <a:r>
              <a:rPr lang="en-IN" dirty="0" err="1">
                <a:latin typeface="Times New Roman" panose="02020603050405020304" pitchFamily="18" charset="0"/>
                <a:cs typeface="Times New Roman" panose="02020603050405020304" pitchFamily="18" charset="0"/>
              </a:rPr>
              <a:t>Y_Scroller.pack</a:t>
            </a:r>
            <a:r>
              <a:rPr lang="en-IN" dirty="0">
                <a:latin typeface="Times New Roman" panose="02020603050405020304" pitchFamily="18" charset="0"/>
                <a:cs typeface="Times New Roman" panose="02020603050405020304" pitchFamily="18" charset="0"/>
              </a:rPr>
              <a:t>(side=RIGHT, fill=Y)</a:t>
            </a:r>
            <a:r>
              <a:rPr lang="en-IN" dirty="0" err="1">
                <a:latin typeface="Times New Roman" panose="02020603050405020304" pitchFamily="18" charset="0"/>
                <a:cs typeface="Times New Roman" panose="02020603050405020304" pitchFamily="18" charset="0"/>
              </a:rPr>
              <a:t>table.config</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yscrollcommand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Y_Scroller.set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xscrollcommand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X_Scroller.set</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table.heading</a:t>
            </a:r>
            <a:r>
              <a:rPr lang="en-IN" dirty="0">
                <a:latin typeface="Times New Roman" panose="02020603050405020304" pitchFamily="18" charset="0"/>
                <a:cs typeface="Times New Roman" panose="02020603050405020304" pitchFamily="18" charset="0"/>
              </a:rPr>
              <a:t>('ID', text='S No.', anchor=CENTER)</a:t>
            </a:r>
          </a:p>
          <a:p>
            <a:r>
              <a:rPr lang="en-IN" dirty="0" err="1">
                <a:latin typeface="Times New Roman" panose="02020603050405020304" pitchFamily="18" charset="0"/>
                <a:cs typeface="Times New Roman" panose="02020603050405020304" pitchFamily="18" charset="0"/>
              </a:rPr>
              <a:t>table.heading</a:t>
            </a:r>
            <a:r>
              <a:rPr lang="en-IN" dirty="0">
                <a:latin typeface="Times New Roman" panose="02020603050405020304" pitchFamily="18" charset="0"/>
                <a:cs typeface="Times New Roman" panose="02020603050405020304" pitchFamily="18" charset="0"/>
              </a:rPr>
              <a:t>('Date', text='Date', anchor=CENTER)</a:t>
            </a:r>
          </a:p>
          <a:p>
            <a:r>
              <a:rPr lang="en-IN" dirty="0" err="1">
                <a:latin typeface="Times New Roman" panose="02020603050405020304" pitchFamily="18" charset="0"/>
                <a:cs typeface="Times New Roman" panose="02020603050405020304" pitchFamily="18" charset="0"/>
              </a:rPr>
              <a:t>table.heading</a:t>
            </a:r>
            <a:r>
              <a:rPr lang="en-IN" dirty="0">
                <a:latin typeface="Times New Roman" panose="02020603050405020304" pitchFamily="18" charset="0"/>
                <a:cs typeface="Times New Roman" panose="02020603050405020304" pitchFamily="18" charset="0"/>
              </a:rPr>
              <a:t>('Payee', text='Payee', anchor=CENTER)</a:t>
            </a:r>
          </a:p>
          <a:p>
            <a:r>
              <a:rPr lang="en-IN" dirty="0" err="1">
                <a:latin typeface="Times New Roman" panose="02020603050405020304" pitchFamily="18" charset="0"/>
                <a:cs typeface="Times New Roman" panose="02020603050405020304" pitchFamily="18" charset="0"/>
              </a:rPr>
              <a:t>table.heading</a:t>
            </a:r>
            <a:r>
              <a:rPr lang="en-IN" dirty="0">
                <a:latin typeface="Times New Roman" panose="02020603050405020304" pitchFamily="18" charset="0"/>
                <a:cs typeface="Times New Roman" panose="02020603050405020304" pitchFamily="18" charset="0"/>
              </a:rPr>
              <a:t>('Description', text='Description', anchor=CENTER)</a:t>
            </a:r>
          </a:p>
          <a:p>
            <a:r>
              <a:rPr lang="en-IN" dirty="0" err="1">
                <a:latin typeface="Times New Roman" panose="02020603050405020304" pitchFamily="18" charset="0"/>
                <a:cs typeface="Times New Roman" panose="02020603050405020304" pitchFamily="18" charset="0"/>
              </a:rPr>
              <a:t>table.heading</a:t>
            </a:r>
            <a:r>
              <a:rPr lang="en-IN" dirty="0">
                <a:latin typeface="Times New Roman" panose="02020603050405020304" pitchFamily="18" charset="0"/>
                <a:cs typeface="Times New Roman" panose="02020603050405020304" pitchFamily="18" charset="0"/>
              </a:rPr>
              <a:t>('Amount', text='Amount', anchor=CENTER)</a:t>
            </a:r>
          </a:p>
          <a:p>
            <a:r>
              <a:rPr lang="en-IN" dirty="0" err="1">
                <a:latin typeface="Times New Roman" panose="02020603050405020304" pitchFamily="18" charset="0"/>
                <a:cs typeface="Times New Roman" panose="02020603050405020304" pitchFamily="18" charset="0"/>
              </a:rPr>
              <a:t>table.heading</a:t>
            </a:r>
            <a:r>
              <a:rPr lang="en-IN" dirty="0">
                <a:latin typeface="Times New Roman" panose="02020603050405020304" pitchFamily="18" charset="0"/>
                <a:cs typeface="Times New Roman" panose="02020603050405020304" pitchFamily="18" charset="0"/>
              </a:rPr>
              <a:t>('Mode of Payment', text='Mode of Payment', anchor=CENTER)</a:t>
            </a:r>
          </a:p>
        </p:txBody>
      </p:sp>
      <p:sp>
        <p:nvSpPr>
          <p:cNvPr id="4" name="Footer Placeholder 3">
            <a:extLst>
              <a:ext uri="{FF2B5EF4-FFF2-40B4-BE49-F238E27FC236}">
                <a16:creationId xmlns:a16="http://schemas.microsoft.com/office/drawing/2014/main" id="{C9508FE2-196F-AD0E-2C31-1BBD2E367B55}"/>
              </a:ext>
            </a:extLst>
          </p:cNvPr>
          <p:cNvSpPr>
            <a:spLocks noGrp="1"/>
          </p:cNvSpPr>
          <p:nvPr>
            <p:ph type="ftr" sz="quarter" idx="11"/>
          </p:nvPr>
        </p:nvSpPr>
        <p:spPr>
          <a:xfrm>
            <a:off x="1905000" y="6356350"/>
            <a:ext cx="51816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2246141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7A09-5A1A-B67C-5720-1A462906FCB0}"/>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4281B52A-F626-D0F3-CEBD-94B48B1BA459}"/>
              </a:ext>
            </a:extLst>
          </p:cNvPr>
          <p:cNvSpPr>
            <a:spLocks noGrp="1"/>
          </p:cNvSpPr>
          <p:nvPr>
            <p:ph idx="1"/>
          </p:nvPr>
        </p:nvSpPr>
        <p:spPr/>
        <p:txBody>
          <a:bodyPr>
            <a:normAutofit/>
          </a:bodyPr>
          <a:lstStyle/>
          <a:p>
            <a:r>
              <a:rPr lang="en-IN" sz="1800" dirty="0" err="1">
                <a:latin typeface="Times New Roman" panose="02020603050405020304" pitchFamily="18" charset="0"/>
                <a:cs typeface="Times New Roman" panose="02020603050405020304" pitchFamily="18" charset="0"/>
              </a:rPr>
              <a:t>table.column</a:t>
            </a:r>
            <a:r>
              <a:rPr lang="en-IN" sz="1800" dirty="0">
                <a:latin typeface="Times New Roman" panose="02020603050405020304" pitchFamily="18" charset="0"/>
                <a:cs typeface="Times New Roman" panose="02020603050405020304" pitchFamily="18" charset="0"/>
              </a:rPr>
              <a:t>('#0', width=0, stretch=NO)</a:t>
            </a:r>
          </a:p>
          <a:p>
            <a:r>
              <a:rPr lang="en-IN" sz="1800" dirty="0" err="1">
                <a:latin typeface="Times New Roman" panose="02020603050405020304" pitchFamily="18" charset="0"/>
                <a:cs typeface="Times New Roman" panose="02020603050405020304" pitchFamily="18" charset="0"/>
              </a:rPr>
              <a:t>table.column</a:t>
            </a:r>
            <a:r>
              <a:rPr lang="en-IN" sz="1800" dirty="0">
                <a:latin typeface="Times New Roman" panose="02020603050405020304" pitchFamily="18" charset="0"/>
                <a:cs typeface="Times New Roman" panose="02020603050405020304" pitchFamily="18" charset="0"/>
              </a:rPr>
              <a:t>('#1', width=50, stretch=NO)</a:t>
            </a:r>
          </a:p>
          <a:p>
            <a:r>
              <a:rPr lang="en-IN" sz="1800" dirty="0" err="1">
                <a:latin typeface="Times New Roman" panose="02020603050405020304" pitchFamily="18" charset="0"/>
                <a:cs typeface="Times New Roman" panose="02020603050405020304" pitchFamily="18" charset="0"/>
              </a:rPr>
              <a:t>table.column</a:t>
            </a:r>
            <a:r>
              <a:rPr lang="en-IN" sz="1800" dirty="0">
                <a:latin typeface="Times New Roman" panose="02020603050405020304" pitchFamily="18" charset="0"/>
                <a:cs typeface="Times New Roman" panose="02020603050405020304" pitchFamily="18" charset="0"/>
              </a:rPr>
              <a:t>('#2', width=95, stretch=NO)  # Date </a:t>
            </a:r>
            <a:r>
              <a:rPr lang="en-IN" sz="1800" dirty="0" err="1">
                <a:latin typeface="Times New Roman" panose="02020603050405020304" pitchFamily="18" charset="0"/>
                <a:cs typeface="Times New Roman" panose="02020603050405020304" pitchFamily="18" charset="0"/>
              </a:rPr>
              <a:t>columntable.column</a:t>
            </a:r>
            <a:r>
              <a:rPr lang="en-IN" sz="1800" dirty="0">
                <a:latin typeface="Times New Roman" panose="02020603050405020304" pitchFamily="18" charset="0"/>
                <a:cs typeface="Times New Roman" panose="02020603050405020304" pitchFamily="18" charset="0"/>
              </a:rPr>
              <a:t>('#3', width=150, stretch=NO)  </a:t>
            </a:r>
            <a:r>
              <a:rPr lang="en-IN" sz="1800" dirty="0" err="1">
                <a:latin typeface="Times New Roman" panose="02020603050405020304" pitchFamily="18" charset="0"/>
                <a:cs typeface="Times New Roman" panose="02020603050405020304" pitchFamily="18" charset="0"/>
              </a:rPr>
              <a:t>columntable.column</a:t>
            </a:r>
            <a:r>
              <a:rPr lang="en-IN" sz="1800" dirty="0">
                <a:latin typeface="Times New Roman" panose="02020603050405020304" pitchFamily="18" charset="0"/>
                <a:cs typeface="Times New Roman" panose="02020603050405020304" pitchFamily="18" charset="0"/>
              </a:rPr>
              <a:t>('#4', width=325, stretch=NO) </a:t>
            </a:r>
          </a:p>
          <a:p>
            <a:r>
              <a:rPr lang="en-IN" sz="1800" dirty="0" err="1">
                <a:latin typeface="Times New Roman" panose="02020603050405020304" pitchFamily="18" charset="0"/>
                <a:cs typeface="Times New Roman" panose="02020603050405020304" pitchFamily="18" charset="0"/>
              </a:rPr>
              <a:t>columntable.column</a:t>
            </a:r>
            <a:r>
              <a:rPr lang="en-IN" sz="1800" dirty="0">
                <a:latin typeface="Times New Roman" panose="02020603050405020304" pitchFamily="18" charset="0"/>
                <a:cs typeface="Times New Roman" panose="02020603050405020304" pitchFamily="18" charset="0"/>
              </a:rPr>
              <a:t>('#5', width=135, stretch=NO)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columntable.column</a:t>
            </a:r>
            <a:r>
              <a:rPr lang="en-IN" sz="1800" dirty="0">
                <a:latin typeface="Times New Roman" panose="02020603050405020304" pitchFamily="18" charset="0"/>
                <a:cs typeface="Times New Roman" panose="02020603050405020304" pitchFamily="18" charset="0"/>
              </a:rPr>
              <a:t>('#6', width=125, stretch=NO)   </a:t>
            </a:r>
          </a:p>
          <a:p>
            <a:r>
              <a:rPr lang="en-IN" sz="1800" dirty="0" err="1">
                <a:latin typeface="Times New Roman" panose="02020603050405020304" pitchFamily="18" charset="0"/>
                <a:cs typeface="Times New Roman" panose="02020603050405020304" pitchFamily="18" charset="0"/>
              </a:rPr>
              <a:t>columntable.place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relx</a:t>
            </a:r>
            <a:r>
              <a:rPr lang="en-IN" sz="1800" dirty="0">
                <a:latin typeface="Times New Roman" panose="02020603050405020304" pitchFamily="18" charset="0"/>
                <a:cs typeface="Times New Roman" panose="02020603050405020304" pitchFamily="18" charset="0"/>
              </a:rPr>
              <a:t>=0, y=0, </a:t>
            </a:r>
            <a:r>
              <a:rPr lang="en-IN" sz="1800" dirty="0" err="1">
                <a:latin typeface="Times New Roman" panose="02020603050405020304" pitchFamily="18" charset="0"/>
                <a:cs typeface="Times New Roman" panose="02020603050405020304" pitchFamily="18" charset="0"/>
              </a:rPr>
              <a:t>relheight</a:t>
            </a:r>
            <a:r>
              <a:rPr lang="en-IN"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relwidth</a:t>
            </a:r>
            <a:r>
              <a:rPr lang="en-IN" sz="1800" dirty="0">
                <a:latin typeface="Times New Roman" panose="02020603050405020304" pitchFamily="18" charset="0"/>
                <a:cs typeface="Times New Roman" panose="02020603050405020304" pitchFamily="18" charset="0"/>
              </a:rPr>
              <a:t>=1)</a:t>
            </a:r>
            <a:r>
              <a:rPr lang="en-IN" sz="1800" dirty="0" err="1">
                <a:latin typeface="Times New Roman" panose="02020603050405020304" pitchFamily="18" charset="0"/>
                <a:cs typeface="Times New Roman" panose="02020603050405020304" pitchFamily="18" charset="0"/>
              </a:rPr>
              <a:t>list_all_expenses</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windowroot.update</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root.mainloop</a:t>
            </a:r>
            <a:r>
              <a:rPr lang="en-IN" sz="18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3A5745C2-AF77-B245-F1D3-5249AB71FF17}"/>
              </a:ext>
            </a:extLst>
          </p:cNvPr>
          <p:cNvSpPr>
            <a:spLocks noGrp="1"/>
          </p:cNvSpPr>
          <p:nvPr>
            <p:ph type="ftr" sz="quarter" idx="11"/>
          </p:nvPr>
        </p:nvSpPr>
        <p:spPr>
          <a:xfrm>
            <a:off x="2133600" y="6356350"/>
            <a:ext cx="52578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135628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9D4E-AB40-42FF-05C5-EBA0963079A8}"/>
              </a:ext>
            </a:extLst>
          </p:cNvPr>
          <p:cNvSpPr>
            <a:spLocks noGrp="1"/>
          </p:cNvSpPr>
          <p:nvPr>
            <p:ph type="title"/>
          </p:nvPr>
        </p:nvSpPr>
        <p:spPr/>
        <p:txBody>
          <a:bodyPr/>
          <a:lstStyle/>
          <a:p>
            <a:r>
              <a:rPr lang="en-IN" dirty="0"/>
              <a:t>Results and Discussion</a:t>
            </a:r>
          </a:p>
        </p:txBody>
      </p:sp>
      <p:sp>
        <p:nvSpPr>
          <p:cNvPr id="3" name="Content Placeholder 2">
            <a:extLst>
              <a:ext uri="{FF2B5EF4-FFF2-40B4-BE49-F238E27FC236}">
                <a16:creationId xmlns:a16="http://schemas.microsoft.com/office/drawing/2014/main" id="{7D4256C4-033F-C5E9-D3AC-CE9A4FAD99CD}"/>
              </a:ext>
            </a:extLst>
          </p:cNvPr>
          <p:cNvSpPr>
            <a:spLocks noGrp="1"/>
          </p:cNvSpPr>
          <p:nvPr>
            <p:ph idx="1"/>
          </p:nvPr>
        </p:nvSpPr>
        <p:spPr>
          <a:xfrm>
            <a:off x="152400" y="1600200"/>
            <a:ext cx="8610600" cy="4525963"/>
          </a:xfrm>
        </p:spPr>
        <p:txBody>
          <a:bodyPr>
            <a:normAutofit fontScale="25000" lnSpcReduction="20000"/>
          </a:bodyPr>
          <a:lstStyle/>
          <a:p>
            <a:pPr marL="0" indent="0">
              <a:buNone/>
            </a:pPr>
            <a:r>
              <a:rPr lang="en-IN" sz="7200" dirty="0"/>
              <a:t>Screenshots of Output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7200" dirty="0"/>
              <a:t>fig3:tabulated results of expenses added</a:t>
            </a:r>
          </a:p>
          <a:p>
            <a:pPr marL="0" indent="0">
              <a:buNone/>
            </a:pPr>
            <a:r>
              <a:rPr lang="en-IN" sz="7200" dirty="0"/>
              <a:t>        </a:t>
            </a:r>
          </a:p>
        </p:txBody>
      </p:sp>
      <p:sp>
        <p:nvSpPr>
          <p:cNvPr id="4" name="Footer Placeholder 3">
            <a:extLst>
              <a:ext uri="{FF2B5EF4-FFF2-40B4-BE49-F238E27FC236}">
                <a16:creationId xmlns:a16="http://schemas.microsoft.com/office/drawing/2014/main" id="{BF84F5D4-63BB-C4BF-F51B-C9B6AB9256EF}"/>
              </a:ext>
            </a:extLst>
          </p:cNvPr>
          <p:cNvSpPr>
            <a:spLocks noGrp="1"/>
          </p:cNvSpPr>
          <p:nvPr>
            <p:ph type="ftr" sz="quarter" idx="11"/>
          </p:nvPr>
        </p:nvSpPr>
        <p:spPr>
          <a:xfrm>
            <a:off x="1981200" y="6356350"/>
            <a:ext cx="5181600" cy="365125"/>
          </a:xfrm>
        </p:spPr>
        <p:txBody>
          <a:bodyPr/>
          <a:lstStyle/>
          <a:p>
            <a:r>
              <a:rPr lang="en-US" dirty="0"/>
              <a:t>DEPARTMENT OF COMPUTER SCIENCE AND ENGINEERING BIG DATA ANALYTICS</a:t>
            </a:r>
          </a:p>
        </p:txBody>
      </p:sp>
      <p:pic>
        <p:nvPicPr>
          <p:cNvPr id="6" name="Picture 5">
            <a:extLst>
              <a:ext uri="{FF2B5EF4-FFF2-40B4-BE49-F238E27FC236}">
                <a16:creationId xmlns:a16="http://schemas.microsoft.com/office/drawing/2014/main" id="{D7E89143-0D04-6EC3-3F80-A51E761D2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05001"/>
            <a:ext cx="8282624" cy="3505200"/>
          </a:xfrm>
          <a:prstGeom prst="rect">
            <a:avLst/>
          </a:prstGeom>
        </p:spPr>
      </p:pic>
    </p:spTree>
    <p:extLst>
      <p:ext uri="{BB962C8B-B14F-4D97-AF65-F5344CB8AC3E}">
        <p14:creationId xmlns:p14="http://schemas.microsoft.com/office/powerpoint/2010/main" val="476369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A702-E36C-B448-6463-B67B9CF63D59}"/>
              </a:ext>
            </a:extLst>
          </p:cNvPr>
          <p:cNvSpPr>
            <a:spLocks noGrp="1"/>
          </p:cNvSpPr>
          <p:nvPr>
            <p:ph type="title"/>
          </p:nvPr>
        </p:nvSpPr>
        <p:spPr>
          <a:xfrm>
            <a:off x="457200" y="250825"/>
            <a:ext cx="8229600" cy="1143000"/>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2000" dirty="0"/>
              <a:t>fig4:spent analysis using pie chart</a:t>
            </a:r>
            <a:endParaRPr lang="en-IN" sz="2000" dirty="0"/>
          </a:p>
        </p:txBody>
      </p:sp>
      <p:sp>
        <p:nvSpPr>
          <p:cNvPr id="4" name="Footer Placeholder 3">
            <a:extLst>
              <a:ext uri="{FF2B5EF4-FFF2-40B4-BE49-F238E27FC236}">
                <a16:creationId xmlns:a16="http://schemas.microsoft.com/office/drawing/2014/main" id="{A7180FB2-902E-A78A-8413-A911A8FFB525}"/>
              </a:ext>
            </a:extLst>
          </p:cNvPr>
          <p:cNvSpPr>
            <a:spLocks noGrp="1"/>
          </p:cNvSpPr>
          <p:nvPr>
            <p:ph type="ftr" sz="quarter" idx="11"/>
          </p:nvPr>
        </p:nvSpPr>
        <p:spPr>
          <a:xfrm>
            <a:off x="2209800" y="6324600"/>
            <a:ext cx="5257800" cy="365125"/>
          </a:xfrm>
        </p:spPr>
        <p:txBody>
          <a:bodyPr/>
          <a:lstStyle/>
          <a:p>
            <a:r>
              <a:rPr lang="en-US" dirty="0"/>
              <a:t>DEPARTMENT OF COMPUTER SCIENCE AND ENGINEERING BIG DATA ANALYTICS</a:t>
            </a:r>
          </a:p>
        </p:txBody>
      </p:sp>
      <p:pic>
        <p:nvPicPr>
          <p:cNvPr id="8" name="Content Placeholder 7">
            <a:extLst>
              <a:ext uri="{FF2B5EF4-FFF2-40B4-BE49-F238E27FC236}">
                <a16:creationId xmlns:a16="http://schemas.microsoft.com/office/drawing/2014/main" id="{065E3154-DC23-FC1E-06C2-7B39241F93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62635" y="1485900"/>
            <a:ext cx="6714565" cy="4076700"/>
          </a:xfrm>
          <a:prstGeom prst="rect">
            <a:avLst/>
          </a:prstGeom>
        </p:spPr>
      </p:pic>
    </p:spTree>
    <p:extLst>
      <p:ext uri="{BB962C8B-B14F-4D97-AF65-F5344CB8AC3E}">
        <p14:creationId xmlns:p14="http://schemas.microsoft.com/office/powerpoint/2010/main" val="2702987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8CA3-4CDB-BBD5-38D4-050E473EB1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979771-4FBA-E37F-672D-B009C3AC7963}"/>
              </a:ext>
            </a:extLst>
          </p:cNvPr>
          <p:cNvSpPr>
            <a:spLocks noGrp="1"/>
          </p:cNvSpPr>
          <p:nvPr>
            <p:ph idx="1"/>
          </p:nvPr>
        </p:nvSpPr>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pPr marL="0" indent="0">
              <a:buNone/>
            </a:pPr>
            <a:r>
              <a:rPr lang="en-IN" dirty="0"/>
              <a:t>                             </a:t>
            </a:r>
            <a:r>
              <a:rPr lang="en-IN" sz="1900" dirty="0"/>
              <a:t>fig5:spent analysis using bar graph</a:t>
            </a:r>
          </a:p>
        </p:txBody>
      </p:sp>
      <p:sp>
        <p:nvSpPr>
          <p:cNvPr id="4" name="Footer Placeholder 3">
            <a:extLst>
              <a:ext uri="{FF2B5EF4-FFF2-40B4-BE49-F238E27FC236}">
                <a16:creationId xmlns:a16="http://schemas.microsoft.com/office/drawing/2014/main" id="{41D97C94-1904-8BCF-DAD7-B8A3283F310B}"/>
              </a:ext>
            </a:extLst>
          </p:cNvPr>
          <p:cNvSpPr>
            <a:spLocks noGrp="1"/>
          </p:cNvSpPr>
          <p:nvPr>
            <p:ph type="ftr" sz="quarter" idx="11"/>
          </p:nvPr>
        </p:nvSpPr>
        <p:spPr>
          <a:xfrm>
            <a:off x="2362200" y="6400799"/>
            <a:ext cx="5105400" cy="365125"/>
          </a:xfrm>
        </p:spPr>
        <p:txBody>
          <a:bodyPr/>
          <a:lstStyle/>
          <a:p>
            <a:r>
              <a:rPr lang="en-US" dirty="0"/>
              <a:t>DEPARTMENT OF COMPUTER SCIENCE AND ENGINEERING BIG DATA ANALYTICS</a:t>
            </a:r>
          </a:p>
        </p:txBody>
      </p:sp>
      <p:pic>
        <p:nvPicPr>
          <p:cNvPr id="6" name="Content Placeholder 4">
            <a:extLst>
              <a:ext uri="{FF2B5EF4-FFF2-40B4-BE49-F238E27FC236}">
                <a16:creationId xmlns:a16="http://schemas.microsoft.com/office/drawing/2014/main" id="{65E95084-C997-26AA-BCE7-B6EABD5186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19200" y="1600200"/>
            <a:ext cx="6858000" cy="3886199"/>
          </a:xfrm>
          <a:prstGeom prst="rect">
            <a:avLst/>
          </a:prstGeom>
        </p:spPr>
      </p:pic>
    </p:spTree>
    <p:extLst>
      <p:ext uri="{BB962C8B-B14F-4D97-AF65-F5344CB8AC3E}">
        <p14:creationId xmlns:p14="http://schemas.microsoft.com/office/powerpoint/2010/main" val="1236020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EEDD-32E1-2D04-C1BC-2BBF3A043A1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7E4A09F-08BC-0E9F-F1CC-0D65A3628AF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 conclusion, the GUI-Based Expense Tracker project represents a significant step forward in the realm of personal finance management. This project addresses the common challenges people face when it comes to tracking their expenses and managing their finances effectively.</a:t>
            </a:r>
          </a:p>
          <a:p>
            <a:r>
              <a:rPr lang="en-US" sz="1800" dirty="0">
                <a:latin typeface="Times New Roman" panose="02020603050405020304" pitchFamily="18" charset="0"/>
                <a:cs typeface="Times New Roman" panose="02020603050405020304" pitchFamily="18" charset="0"/>
              </a:rPr>
              <a:t> By incorporating a user-friendly Graphical User Interface (GUI), users are provided with an intuitive platform to input, categorize, and analyze their income and expenses, eliminating the need for cumbersome manual record-keeping methods. With the potential for future enhancements, this application holds promise in helping users manage their finances with ease and confidence</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80B06CF-283F-32C9-4372-ADC05994443D}"/>
              </a:ext>
            </a:extLst>
          </p:cNvPr>
          <p:cNvSpPr>
            <a:spLocks noGrp="1"/>
          </p:cNvSpPr>
          <p:nvPr>
            <p:ph type="ftr" sz="quarter" idx="11"/>
          </p:nvPr>
        </p:nvSpPr>
        <p:spPr>
          <a:xfrm>
            <a:off x="2514600" y="6356350"/>
            <a:ext cx="54864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1746451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86D2-D5BA-48C6-DDE0-6ED4EC62BC33}"/>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F8705CB3-8730-054D-BDFB-626F1D471B0F}"/>
              </a:ext>
            </a:extLst>
          </p:cNvPr>
          <p:cNvSpPr>
            <a:spLocks noGrp="1"/>
          </p:cNvSpPr>
          <p:nvPr>
            <p:ph idx="1"/>
          </p:nvPr>
        </p:nvSpPr>
        <p:spPr/>
        <p:txBody>
          <a:bodyPr/>
          <a:lstStyle/>
          <a:p>
            <a:pPr marL="0" indent="0" algn="just">
              <a:buNone/>
            </a:pP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future work for a GUI-based expense tracker project can involve various enhancements, improvements, and new features to make the application more useful and user-friendly. Here are some ideas for future work on such a project:</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Cloud Integration:</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Implement cloud storage and synchronization (e.g., using services like Dropbox or Google Drive) to ensure that users can access their expense data from any device</a:t>
            </a:r>
          </a:p>
          <a:p>
            <a:pPr algn="just">
              <a:buFont typeface="Wingdings" panose="05000000000000000000" pitchFamily="2" charset="2"/>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Analytics:</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Add data analysis features to provide users with insights into their spending habits. Visualize spending trends, categorize expenses, and offer suggestions for cost-saving.</a:t>
            </a:r>
          </a:p>
          <a:p>
            <a:pPr algn="just">
              <a:buFont typeface="Wingdings" panose="05000000000000000000" pitchFamily="2" charset="2"/>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Localization:</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Provide multi-language support and adapt the app to different regions and their unique tax and financial regulations.</a:t>
            </a:r>
          </a:p>
          <a:p>
            <a:pPr algn="just">
              <a:buFont typeface="Wingdings" panose="05000000000000000000" pitchFamily="2" charset="2"/>
              <a:buChar char="§"/>
            </a:pPr>
            <a:r>
              <a:rPr lang="en-US" sz="1800" b="1" i="0" dirty="0">
                <a:effectLst/>
                <a:latin typeface="Times New Roman" panose="02020603050405020304" pitchFamily="18" charset="0"/>
                <a:cs typeface="Times New Roman" panose="02020603050405020304" pitchFamily="18" charset="0"/>
              </a:rPr>
              <a:t>Gamification:</a:t>
            </a:r>
            <a:r>
              <a:rPr lang="en-US" sz="1800" b="0" i="0" dirty="0">
                <a:solidFill>
                  <a:srgbClr val="374151"/>
                </a:solidFill>
                <a:effectLst/>
                <a:latin typeface="Times New Roman" panose="02020603050405020304" pitchFamily="18" charset="0"/>
                <a:cs typeface="Times New Roman" panose="02020603050405020304" pitchFamily="18" charset="0"/>
              </a:rPr>
              <a:t> Add gamification elements to encourage users to be more financially responsible. Rewards and badges for achieving financial goals can be motivating.</a:t>
            </a:r>
            <a:endPar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9B4840B-E24D-DCC1-F78A-CB8878BBC3C6}"/>
              </a:ext>
            </a:extLst>
          </p:cNvPr>
          <p:cNvSpPr>
            <a:spLocks noGrp="1"/>
          </p:cNvSpPr>
          <p:nvPr>
            <p:ph type="ftr" sz="quarter" idx="11"/>
          </p:nvPr>
        </p:nvSpPr>
        <p:spPr>
          <a:xfrm>
            <a:off x="2362200" y="6356350"/>
            <a:ext cx="51816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220141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REFERENCES</a:t>
            </a:r>
          </a:p>
        </p:txBody>
      </p:sp>
      <p:sp>
        <p:nvSpPr>
          <p:cNvPr id="3" name="Content Placeholder 2"/>
          <p:cNvSpPr>
            <a:spLocks noGrp="1"/>
          </p:cNvSpPr>
          <p:nvPr>
            <p:ph idx="1"/>
          </p:nvPr>
        </p:nvSpPr>
        <p:spPr>
          <a:xfrm>
            <a:off x="457200" y="1066800"/>
            <a:ext cx="8229600" cy="5059363"/>
          </a:xfrm>
        </p:spPr>
        <p:txBody>
          <a:bodyPr>
            <a:noAutofit/>
          </a:bodyPr>
          <a:lstStyle/>
          <a:p>
            <a:pPr marL="0" indent="0" algn="just">
              <a:buNone/>
            </a:pPr>
            <a:r>
              <a:rPr lang="en-IN" sz="1800" dirty="0">
                <a:latin typeface="Times New Roman" pitchFamily="18" charset="0"/>
                <a:cs typeface="Times New Roman" pitchFamily="18" charset="0"/>
              </a:rPr>
              <a:t>[1] Donn Felker, “Android Application Development for Dummies”, published by For Dummies, 2020</a:t>
            </a:r>
          </a:p>
          <a:p>
            <a:pPr marL="0" indent="0" algn="just">
              <a:buNone/>
            </a:pPr>
            <a:r>
              <a:rPr lang="en-IN" sz="1800" dirty="0">
                <a:latin typeface="Times New Roman" pitchFamily="18" charset="0"/>
                <a:cs typeface="Times New Roman" pitchFamily="18" charset="0"/>
              </a:rPr>
              <a:t>[2]Ed Burnette, “Hello, Android: Introducing Google’s Mobile Development Platform”, published by Pragmatic Bookshelf, 2021.</a:t>
            </a:r>
          </a:p>
          <a:p>
            <a:pPr marL="0" indent="0" algn="just">
              <a:buNone/>
            </a:pPr>
            <a:r>
              <a:rPr lang="en-IN" sz="1800" dirty="0">
                <a:latin typeface="Times New Roman" pitchFamily="18" charset="0"/>
                <a:cs typeface="Times New Roman" pitchFamily="18" charset="0"/>
              </a:rPr>
              <a:t>[3]Lee, “Beginning Android Application Development”, Published by </a:t>
            </a:r>
            <a:r>
              <a:rPr lang="en-IN" sz="1800" dirty="0" err="1">
                <a:latin typeface="Times New Roman" pitchFamily="18" charset="0"/>
                <a:cs typeface="Times New Roman" pitchFamily="18" charset="0"/>
              </a:rPr>
              <a:t>WroxPress</a:t>
            </a:r>
            <a:r>
              <a:rPr lang="en-IN" sz="1800" dirty="0">
                <a:latin typeface="Times New Roman" pitchFamily="18" charset="0"/>
                <a:cs typeface="Times New Roman" pitchFamily="18" charset="0"/>
              </a:rPr>
              <a:t>, 2022</a:t>
            </a:r>
          </a:p>
          <a:p>
            <a:pPr marL="0" indent="0" algn="just">
              <a:buNone/>
            </a:pPr>
            <a:r>
              <a:rPr lang="en-IN" sz="1800" dirty="0">
                <a:latin typeface="Times New Roman" pitchFamily="18" charset="0"/>
                <a:cs typeface="Times New Roman" pitchFamily="18" charset="0"/>
              </a:rPr>
              <a:t>[4]</a:t>
            </a:r>
            <a:r>
              <a:rPr lang="en-IN" sz="1800" dirty="0" err="1">
                <a:latin typeface="Times New Roman" pitchFamily="18" charset="0"/>
                <a:cs typeface="Times New Roman" pitchFamily="18" charset="0"/>
              </a:rPr>
              <a:t>Reto</a:t>
            </a:r>
            <a:r>
              <a:rPr lang="en-IN" sz="1800" dirty="0">
                <a:latin typeface="Times New Roman" pitchFamily="18" charset="0"/>
                <a:cs typeface="Times New Roman" pitchFamily="18" charset="0"/>
              </a:rPr>
              <a:t> Meier, “Professional Android™ 2 Application Development”, published by Wiley publishing, 2020.</a:t>
            </a:r>
          </a:p>
          <a:p>
            <a:pPr marL="0" indent="0" algn="just">
              <a:buNone/>
            </a:pPr>
            <a:r>
              <a:rPr lang="en-IN" sz="1800" dirty="0">
                <a:latin typeface="Times New Roman" pitchFamily="18" charset="0"/>
                <a:cs typeface="Times New Roman" pitchFamily="18" charset="0"/>
              </a:rPr>
              <a:t>[5]</a:t>
            </a:r>
            <a:r>
              <a:rPr lang="en-IN" sz="1800" dirty="0" err="1">
                <a:latin typeface="Times New Roman" pitchFamily="18" charset="0"/>
                <a:cs typeface="Times New Roman" pitchFamily="18" charset="0"/>
              </a:rPr>
              <a:t>Zigurd</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Mednieks</a:t>
            </a:r>
            <a:r>
              <a:rPr lang="en-IN" sz="1800" dirty="0">
                <a:latin typeface="Times New Roman" pitchFamily="18" charset="0"/>
                <a:cs typeface="Times New Roman" pitchFamily="18" charset="0"/>
              </a:rPr>
              <a:t> (Goodreads Author), Laird </a:t>
            </a:r>
            <a:r>
              <a:rPr lang="en-IN" sz="1800" dirty="0" err="1">
                <a:latin typeface="Times New Roman" pitchFamily="18" charset="0"/>
                <a:cs typeface="Times New Roman" pitchFamily="18" charset="0"/>
              </a:rPr>
              <a:t>Dornin</a:t>
            </a:r>
            <a:r>
              <a:rPr lang="en-IN" sz="1800" dirty="0">
                <a:latin typeface="Times New Roman" pitchFamily="18" charset="0"/>
                <a:cs typeface="Times New Roman" pitchFamily="18" charset="0"/>
              </a:rPr>
              <a:t>, G. Blake </a:t>
            </a:r>
            <a:r>
              <a:rPr lang="en-IN" sz="1800" dirty="0" err="1">
                <a:latin typeface="Times New Roman" pitchFamily="18" charset="0"/>
                <a:cs typeface="Times New Roman" pitchFamily="18" charset="0"/>
              </a:rPr>
              <a:t>Meike</a:t>
            </a:r>
            <a:r>
              <a:rPr lang="en-IN" sz="1800" dirty="0">
                <a:latin typeface="Times New Roman" pitchFamily="18" charset="0"/>
                <a:cs typeface="Times New Roman" pitchFamily="18" charset="0"/>
              </a:rPr>
              <a:t>, Masumi </a:t>
            </a:r>
            <a:r>
              <a:rPr lang="en-IN" sz="1800" dirty="0" err="1">
                <a:latin typeface="Times New Roman" pitchFamily="18" charset="0"/>
                <a:cs typeface="Times New Roman" pitchFamily="18" charset="0"/>
              </a:rPr>
              <a:t>Nakamura,Programming</a:t>
            </a:r>
            <a:r>
              <a:rPr lang="en-IN" sz="1800" dirty="0">
                <a:latin typeface="Times New Roman" pitchFamily="18" charset="0"/>
                <a:cs typeface="Times New Roman" pitchFamily="18" charset="0"/>
              </a:rPr>
              <a:t> Android, published by O’Reilly </a:t>
            </a:r>
          </a:p>
          <a:p>
            <a:pPr marL="0" indent="0" algn="just">
              <a:buNone/>
            </a:pPr>
            <a:r>
              <a:rPr lang="en-IN" sz="1800" dirty="0">
                <a:latin typeface="Times New Roman" pitchFamily="18" charset="0"/>
                <a:cs typeface="Times New Roman" pitchFamily="18" charset="0"/>
              </a:rPr>
              <a:t>Media,2021.</a:t>
            </a:r>
          </a:p>
          <a:p>
            <a:pPr marL="0" indent="0" algn="just">
              <a:buNone/>
            </a:pPr>
            <a:r>
              <a:rPr lang="en-IN" sz="1800" dirty="0">
                <a:latin typeface="Times New Roman" pitchFamily="18" charset="0"/>
                <a:cs typeface="Times New Roman" pitchFamily="18" charset="0"/>
              </a:rPr>
              <a:t>[6]. Accreditation and Quality Assurance Committee (AQAC) in Palestine. General Report of </a:t>
            </a:r>
            <a:r>
              <a:rPr lang="en-IN" sz="1800" dirty="0" err="1">
                <a:latin typeface="Times New Roman" pitchFamily="18" charset="0"/>
                <a:cs typeface="Times New Roman" pitchFamily="18" charset="0"/>
              </a:rPr>
              <a:t>InformationTechnology</a:t>
            </a:r>
            <a:r>
              <a:rPr lang="en-IN" sz="1800" dirty="0">
                <a:latin typeface="Times New Roman" pitchFamily="18" charset="0"/>
                <a:cs typeface="Times New Roman" pitchFamily="18" charset="0"/>
              </a:rPr>
              <a:t> and Engineering Higher Education in Palestine. Accreditation and Quality Assurance 2022
[7]. Engineering Association of Palestine. Current Engineering Statistics Book. Ramallah; 2022</a:t>
            </a:r>
          </a:p>
          <a:p>
            <a:pPr marL="0" indent="0" algn="just">
              <a:buNone/>
            </a:pPr>
            <a:r>
              <a:rPr lang="en-IN" sz="1800" dirty="0">
                <a:latin typeface="Times New Roman" pitchFamily="18" charset="0"/>
                <a:cs typeface="Times New Roman" pitchFamily="18" charset="0"/>
              </a:rPr>
              <a:t>[8]. Chen JW, Yen M. Engineering Accreditation: A Foundation for Continuing Quality Improvement. 2020</a:t>
            </a:r>
          </a:p>
          <a:p>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685800" y="6356351"/>
            <a:ext cx="7620000" cy="273049"/>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755128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8744-E77D-6803-0F8A-81165AE2886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10D5B42-E028-867F-09F1-155E604CE69C}"/>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[9] C K Gomathy and V Geetha. Article: A Real Time  Analysis  of  Service  based  using  Mobile Phone  Controlled  Vehicle  using  DTMF  for Accident  Prevention. International  Journal  of Computer  Applications 138(2):11-13,  March 2022.</a:t>
            </a:r>
          </a:p>
          <a:p>
            <a:pPr algn="just"/>
            <a:r>
              <a:rPr lang="en-IN" sz="1800" dirty="0">
                <a:latin typeface="Times New Roman" panose="02020603050405020304" pitchFamily="18" charset="0"/>
                <a:cs typeface="Times New Roman" panose="02020603050405020304" pitchFamily="18" charset="0"/>
              </a:rPr>
              <a:t>[10]  C  K  Gomathy  and  V  Geetha.  Article: Evaluation  on  Ethernet  based  Passive  Optical Network Service Enhancement through Splitting of  Architecture. International  Journal  of Computer  Applications 138(2):14-17,  March 2021.</a:t>
            </a:r>
          </a:p>
          <a:p>
            <a:pPr algn="just"/>
            <a:r>
              <a:rPr lang="en-IN" sz="1800" dirty="0">
                <a:latin typeface="Times New Roman" panose="02020603050405020304" pitchFamily="18" charset="0"/>
                <a:cs typeface="Times New Roman" panose="02020603050405020304" pitchFamily="18" charset="0"/>
              </a:rPr>
              <a:t>[11] </a:t>
            </a:r>
            <a:r>
              <a:rPr lang="en-IN" sz="1800" dirty="0" err="1">
                <a:latin typeface="Times New Roman" panose="02020603050405020304" pitchFamily="18" charset="0"/>
                <a:cs typeface="Times New Roman" panose="02020603050405020304" pitchFamily="18" charset="0"/>
              </a:rPr>
              <a:t>Dr.C</a:t>
            </a:r>
            <a:r>
              <a:rPr lang="en-IN" sz="1800" dirty="0">
                <a:latin typeface="Times New Roman" panose="02020603050405020304" pitchFamily="18" charset="0"/>
                <a:cs typeface="Times New Roman" panose="02020603050405020304" pitchFamily="18" charset="0"/>
              </a:rPr>
              <a:t>  K  Gomathy,  Article:  A  Study  on  the recent  Advancements in  Online  Surveying  , International  Journal  of  Emerging technologies ,2022</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03E50C38-0371-3850-F95D-7524B7F4C2CF}"/>
              </a:ext>
            </a:extLst>
          </p:cNvPr>
          <p:cNvSpPr>
            <a:spLocks noGrp="1"/>
          </p:cNvSpPr>
          <p:nvPr>
            <p:ph type="ftr" sz="quarter" idx="11"/>
          </p:nvPr>
        </p:nvSpPr>
        <p:spPr>
          <a:xfrm>
            <a:off x="1981200" y="6308725"/>
            <a:ext cx="55626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3861913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fontScale="90000"/>
          </a:bodyPr>
          <a:lstStyle/>
          <a:p>
            <a:r>
              <a:rPr lang="en-US" dirty="0"/>
              <a:t>OUT COME</a:t>
            </a:r>
          </a:p>
        </p:txBody>
      </p:sp>
      <p:sp>
        <p:nvSpPr>
          <p:cNvPr id="5" name="Footer Placeholder 4"/>
          <p:cNvSpPr>
            <a:spLocks noGrp="1"/>
          </p:cNvSpPr>
          <p:nvPr>
            <p:ph type="ftr" sz="quarter" idx="11"/>
          </p:nvPr>
        </p:nvSpPr>
        <p:spPr>
          <a:xfrm>
            <a:off x="914400" y="6356351"/>
            <a:ext cx="7696200" cy="273049"/>
          </a:xfrm>
        </p:spPr>
        <p:txBody>
          <a:bodyPr/>
          <a:lstStyle/>
          <a:p>
            <a:r>
              <a:rPr lang="en-US" dirty="0"/>
              <a:t>DEPARTMENT OF COMPUTER SCIENCE AND ENGINEERING BIG DATA ANALYTICS</a:t>
            </a:r>
          </a:p>
        </p:txBody>
      </p:sp>
      <p:pic>
        <p:nvPicPr>
          <p:cNvPr id="3" name="Content Placeholder 2">
            <a:extLst>
              <a:ext uri="{FF2B5EF4-FFF2-40B4-BE49-F238E27FC236}">
                <a16:creationId xmlns:a16="http://schemas.microsoft.com/office/drawing/2014/main" id="{48615471-918C-F10F-9F48-80F52F7A78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600200"/>
            <a:ext cx="6553200" cy="4525963"/>
          </a:xfrm>
        </p:spPr>
      </p:pic>
    </p:spTree>
    <p:extLst>
      <p:ext uri="{BB962C8B-B14F-4D97-AF65-F5344CB8AC3E}">
        <p14:creationId xmlns:p14="http://schemas.microsoft.com/office/powerpoint/2010/main" val="246992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p>
        </p:txBody>
      </p:sp>
      <p:sp>
        <p:nvSpPr>
          <p:cNvPr id="3" name="Content Placeholder 2"/>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This expense tracker minor project is a software application developed to assist users in managing their expenses effectively.</a:t>
            </a:r>
          </a:p>
          <a:p>
            <a:pPr algn="just"/>
            <a:r>
              <a:rPr lang="en-IN" sz="1800" dirty="0">
                <a:latin typeface="Times New Roman" panose="02020603050405020304" pitchFamily="18" charset="0"/>
                <a:cs typeface="Times New Roman" panose="02020603050405020304" pitchFamily="18" charset="0"/>
              </a:rPr>
              <a:t> The project incorporates a Graphical User Interface (GUI) to enhance user interaction and ease of use. Through the GUI, users can input and categorize their income and expenses, creating a clear financial record</a:t>
            </a:r>
          </a:p>
          <a:p>
            <a:pPr algn="just"/>
            <a:r>
              <a:rPr lang="en-IN" sz="1800" dirty="0">
                <a:latin typeface="Times New Roman" panose="02020603050405020304" pitchFamily="18" charset="0"/>
                <a:cs typeface="Times New Roman" panose="02020603050405020304" pitchFamily="18" charset="0"/>
              </a:rPr>
              <a:t>The expense tracker’s GUI allows users to set budgets, view expense trends, and generate insightful reports and charts for better financial analysis. </a:t>
            </a:r>
          </a:p>
          <a:p>
            <a:pPr algn="just"/>
            <a:r>
              <a:rPr lang="en-IN" sz="1800" dirty="0">
                <a:latin typeface="Times New Roman" panose="02020603050405020304" pitchFamily="18" charset="0"/>
                <a:cs typeface="Times New Roman" panose="02020603050405020304" pitchFamily="18" charset="0"/>
              </a:rPr>
              <a:t>The user-friendly interface enables effortless data entry and provides a visually appealing representation of financial data.</a:t>
            </a:r>
            <a:endParaRPr lang="en-US" sz="1800" dirty="0"/>
          </a:p>
        </p:txBody>
      </p:sp>
      <p:sp>
        <p:nvSpPr>
          <p:cNvPr id="4" name="Footer Placeholder 3"/>
          <p:cNvSpPr>
            <a:spLocks noGrp="1"/>
          </p:cNvSpPr>
          <p:nvPr>
            <p:ph type="ftr" sz="quarter" idx="11"/>
          </p:nvPr>
        </p:nvSpPr>
        <p:spPr>
          <a:xfrm>
            <a:off x="152400" y="6216853"/>
            <a:ext cx="8229600" cy="349249"/>
          </a:xfrm>
        </p:spPr>
        <p:txBody>
          <a:bodyPr/>
          <a:lstStyle/>
          <a:p>
            <a:r>
              <a:rPr lang="en-US" dirty="0"/>
              <a:t>DEPARTMENT OF COMPUTER SCIENCE AND ENGINEERING BIG DATA ANALYTICS</a:t>
            </a:r>
          </a:p>
          <a:p>
            <a:endParaRPr lang="en-US" dirty="0"/>
          </a:p>
        </p:txBody>
      </p:sp>
    </p:spTree>
    <p:extLst>
      <p:ext uri="{BB962C8B-B14F-4D97-AF65-F5344CB8AC3E}">
        <p14:creationId xmlns:p14="http://schemas.microsoft.com/office/powerpoint/2010/main" val="468812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A186-6386-BD3B-77C2-416E8D84C992}"/>
              </a:ext>
            </a:extLst>
          </p:cNvPr>
          <p:cNvSpPr>
            <a:spLocks noGrp="1"/>
          </p:cNvSpPr>
          <p:nvPr>
            <p:ph type="title"/>
          </p:nvPr>
        </p:nvSpPr>
        <p:spPr/>
        <p:txBody>
          <a:bodyPr/>
          <a:lstStyle/>
          <a:p>
            <a:r>
              <a:rPr lang="en-US" dirty="0"/>
              <a:t>OUTCOME</a:t>
            </a:r>
            <a:endParaRPr lang="en-IN" dirty="0"/>
          </a:p>
        </p:txBody>
      </p:sp>
      <p:pic>
        <p:nvPicPr>
          <p:cNvPr id="6" name="Content Placeholder 5">
            <a:extLst>
              <a:ext uri="{FF2B5EF4-FFF2-40B4-BE49-F238E27FC236}">
                <a16:creationId xmlns:a16="http://schemas.microsoft.com/office/drawing/2014/main" id="{AFDE5A97-8D83-EBBD-F04A-D12BACE6F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380568"/>
            <a:ext cx="6400800" cy="4525963"/>
          </a:xfrm>
        </p:spPr>
      </p:pic>
      <p:sp>
        <p:nvSpPr>
          <p:cNvPr id="4" name="Footer Placeholder 3">
            <a:extLst>
              <a:ext uri="{FF2B5EF4-FFF2-40B4-BE49-F238E27FC236}">
                <a16:creationId xmlns:a16="http://schemas.microsoft.com/office/drawing/2014/main" id="{DA16D2C8-B348-E2DB-7714-E82E9ADCEB26}"/>
              </a:ext>
            </a:extLst>
          </p:cNvPr>
          <p:cNvSpPr>
            <a:spLocks noGrp="1"/>
          </p:cNvSpPr>
          <p:nvPr>
            <p:ph type="ftr" sz="quarter" idx="11"/>
          </p:nvPr>
        </p:nvSpPr>
        <p:spPr>
          <a:xfrm>
            <a:off x="2133600" y="6356350"/>
            <a:ext cx="57150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50380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EE3B-EF69-0977-AFB9-235BDA5C72E9}"/>
              </a:ext>
            </a:extLst>
          </p:cNvPr>
          <p:cNvSpPr>
            <a:spLocks noGrp="1"/>
          </p:cNvSpPr>
          <p:nvPr>
            <p:ph type="title"/>
          </p:nvPr>
        </p:nvSpPr>
        <p:spPr/>
        <p:txBody>
          <a:bodyPr/>
          <a:lstStyle/>
          <a:p>
            <a:r>
              <a:rPr lang="en-US" dirty="0"/>
              <a:t>SCOPE AND MOTIVATION</a:t>
            </a:r>
            <a:endParaRPr lang="en-IN" dirty="0"/>
          </a:p>
        </p:txBody>
      </p:sp>
      <p:sp>
        <p:nvSpPr>
          <p:cNvPr id="3" name="Content Placeholder 2">
            <a:extLst>
              <a:ext uri="{FF2B5EF4-FFF2-40B4-BE49-F238E27FC236}">
                <a16:creationId xmlns:a16="http://schemas.microsoft.com/office/drawing/2014/main" id="{019A989F-FD18-DCF6-CF7A-D71DEBBB3FF4}"/>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This project aims to develop a user-friendly software application that simplifies expense management. It will feature an intuitive Graphical User Interface (GUI) for easy interaction, allowing users to input, categorize, and track their income and expenses effortlessly
The project’s scope includes incorporating budget-setting capabilities, generating graphical reports and charts for expense trends analysis, and ensuring data security. The motivation behind the project lies in empowering users to take control of their finances, promoting better financial planning, and offering a practical tool for both personal and business expense tracking. </a:t>
            </a:r>
          </a:p>
          <a:p>
            <a:endParaRPr lang="en-IN" dirty="0"/>
          </a:p>
        </p:txBody>
      </p:sp>
      <p:sp>
        <p:nvSpPr>
          <p:cNvPr id="4" name="Footer Placeholder 3">
            <a:extLst>
              <a:ext uri="{FF2B5EF4-FFF2-40B4-BE49-F238E27FC236}">
                <a16:creationId xmlns:a16="http://schemas.microsoft.com/office/drawing/2014/main" id="{11EB3DD1-2143-723E-138B-B167BB8E9E07}"/>
              </a:ext>
            </a:extLst>
          </p:cNvPr>
          <p:cNvSpPr>
            <a:spLocks noGrp="1"/>
          </p:cNvSpPr>
          <p:nvPr>
            <p:ph type="ftr" sz="quarter" idx="11"/>
          </p:nvPr>
        </p:nvSpPr>
        <p:spPr>
          <a:xfrm>
            <a:off x="1905000" y="6317038"/>
            <a:ext cx="51816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179691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13C5-35C8-DD13-0169-F08568FB1DF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D796DD2-E023-A768-5C91-3614BF6A8691}"/>
              </a:ext>
            </a:extLst>
          </p:cNvPr>
          <p:cNvSpPr>
            <a:spLocks noGrp="1"/>
          </p:cNvSpPr>
          <p:nvPr>
            <p:ph idx="1"/>
          </p:nvPr>
        </p:nvSpPr>
        <p:spPr>
          <a:xfrm>
            <a:off x="609600" y="1624012"/>
            <a:ext cx="8229600" cy="4525963"/>
          </a:xfrm>
        </p:spPr>
        <p:txBody>
          <a:bodyPr>
            <a:norm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This project introduces an efficient solution for individuals to manage their financial records. This endeavor aims to simplify the process of expense tracking through a graphical user interface (GUI) application. By enabling users to effortlessly log, categorize, and comprehend their expenditures</a:t>
            </a:r>
          </a:p>
          <a:p>
            <a:r>
              <a:rPr lang="en-US" sz="1800" b="0" i="0" dirty="0">
                <a:solidFill>
                  <a:srgbClr val="374151"/>
                </a:solidFill>
                <a:effectLst/>
                <a:latin typeface="Times New Roman" panose="02020603050405020304" pitchFamily="18" charset="0"/>
                <a:cs typeface="Times New Roman" panose="02020603050405020304" pitchFamily="18" charset="0"/>
              </a:rPr>
              <a:t>In simpler way It's like a digital piggy bank, making it easier to see and manage your spending habits. We're building a user-friendly computer program that lets you input your spending details easily. this project aims to enhance financial awareness and provide valuable insights into spending This project aims to make managing your finances straightforward and stress-free habits. </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C76CB56-4FFD-0343-7F71-2F7508171601}"/>
              </a:ext>
            </a:extLst>
          </p:cNvPr>
          <p:cNvSpPr>
            <a:spLocks noGrp="1"/>
          </p:cNvSpPr>
          <p:nvPr>
            <p:ph type="ftr" sz="quarter" idx="11"/>
          </p:nvPr>
        </p:nvSpPr>
        <p:spPr>
          <a:xfrm>
            <a:off x="2133600" y="6356350"/>
            <a:ext cx="52578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402504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4BFA-EF7A-2726-E18D-8EC26A5041F7}"/>
              </a:ext>
            </a:extLst>
          </p:cNvPr>
          <p:cNvSpPr>
            <a:spLocks noGrp="1"/>
          </p:cNvSpPr>
          <p:nvPr>
            <p:ph type="title"/>
          </p:nvPr>
        </p:nvSpPr>
        <p:spPr>
          <a:xfrm>
            <a:off x="419101" y="0"/>
            <a:ext cx="8229600" cy="1143000"/>
          </a:xfrm>
        </p:spPr>
        <p:txBody>
          <a:bodyPr/>
          <a:lstStyle/>
          <a:p>
            <a:r>
              <a:rPr lang="en-IN" dirty="0"/>
              <a:t>LITERATURE SURVEY</a:t>
            </a:r>
          </a:p>
        </p:txBody>
      </p:sp>
      <p:graphicFrame>
        <p:nvGraphicFramePr>
          <p:cNvPr id="5" name="Table 5">
            <a:extLst>
              <a:ext uri="{FF2B5EF4-FFF2-40B4-BE49-F238E27FC236}">
                <a16:creationId xmlns:a16="http://schemas.microsoft.com/office/drawing/2014/main" id="{E92485E8-B03D-466E-3351-604518A9B06B}"/>
              </a:ext>
            </a:extLst>
          </p:cNvPr>
          <p:cNvGraphicFramePr>
            <a:graphicFrameLocks noGrp="1"/>
          </p:cNvGraphicFramePr>
          <p:nvPr>
            <p:ph idx="1"/>
            <p:extLst>
              <p:ext uri="{D42A27DB-BD31-4B8C-83A1-F6EECF244321}">
                <p14:modId xmlns:p14="http://schemas.microsoft.com/office/powerpoint/2010/main" val="2994728031"/>
              </p:ext>
            </p:extLst>
          </p:nvPr>
        </p:nvGraphicFramePr>
        <p:xfrm>
          <a:off x="76201" y="1066801"/>
          <a:ext cx="8839199" cy="5555121"/>
        </p:xfrm>
        <a:graphic>
          <a:graphicData uri="http://schemas.openxmlformats.org/drawingml/2006/table">
            <a:tbl>
              <a:tblPr firstRow="1" bandRow="1">
                <a:tableStyleId>{5C22544A-7EE6-4342-B048-85BDC9FD1C3A}</a:tableStyleId>
              </a:tblPr>
              <a:tblGrid>
                <a:gridCol w="685799">
                  <a:extLst>
                    <a:ext uri="{9D8B030D-6E8A-4147-A177-3AD203B41FA5}">
                      <a16:colId xmlns:a16="http://schemas.microsoft.com/office/drawing/2014/main" val="2118388853"/>
                    </a:ext>
                  </a:extLst>
                </a:gridCol>
                <a:gridCol w="2209800">
                  <a:extLst>
                    <a:ext uri="{9D8B030D-6E8A-4147-A177-3AD203B41FA5}">
                      <a16:colId xmlns:a16="http://schemas.microsoft.com/office/drawing/2014/main" val="2270197206"/>
                    </a:ext>
                  </a:extLst>
                </a:gridCol>
                <a:gridCol w="762000">
                  <a:extLst>
                    <a:ext uri="{9D8B030D-6E8A-4147-A177-3AD203B41FA5}">
                      <a16:colId xmlns:a16="http://schemas.microsoft.com/office/drawing/2014/main" val="2951581292"/>
                    </a:ext>
                  </a:extLst>
                </a:gridCol>
                <a:gridCol w="2362200">
                  <a:extLst>
                    <a:ext uri="{9D8B030D-6E8A-4147-A177-3AD203B41FA5}">
                      <a16:colId xmlns:a16="http://schemas.microsoft.com/office/drawing/2014/main" val="561052809"/>
                    </a:ext>
                  </a:extLst>
                </a:gridCol>
                <a:gridCol w="2819400">
                  <a:extLst>
                    <a:ext uri="{9D8B030D-6E8A-4147-A177-3AD203B41FA5}">
                      <a16:colId xmlns:a16="http://schemas.microsoft.com/office/drawing/2014/main" val="3531675469"/>
                    </a:ext>
                  </a:extLst>
                </a:gridCol>
              </a:tblGrid>
              <a:tr h="788738">
                <a:tc>
                  <a:txBody>
                    <a:bodyPr/>
                    <a:lstStyle/>
                    <a:p>
                      <a:r>
                        <a:rPr lang="en-IN" dirty="0"/>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Title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Journal/Conference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Inferences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627976"/>
                  </a:ext>
                </a:extLst>
              </a:tr>
              <a:tr h="1898047">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Personal automated</a:t>
                      </a:r>
                    </a:p>
                    <a:p>
                      <a:r>
                        <a:rPr lang="en-US" dirty="0">
                          <a:latin typeface="Times New Roman" panose="02020603050405020304" pitchFamily="18" charset="0"/>
                          <a:cs typeface="Times New Roman" panose="02020603050405020304" pitchFamily="18" charset="0"/>
                        </a:rPr>
                        <a:t>expense tracker</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International journal of research vol 4,no 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Expensify: A Expensify is a mobile </a:t>
                      </a:r>
                      <a:r>
                        <a:rPr lang="en-US" sz="1500" dirty="0" err="1">
                          <a:latin typeface="Times New Roman" panose="02020603050405020304" pitchFamily="18" charset="0"/>
                          <a:cs typeface="Times New Roman" panose="02020603050405020304" pitchFamily="18" charset="0"/>
                        </a:rPr>
                        <a:t>appbased</a:t>
                      </a:r>
                      <a:r>
                        <a:rPr lang="en-US" sz="1500" dirty="0">
                          <a:latin typeface="Times New Roman" panose="02020603050405020304" pitchFamily="18" charset="0"/>
                          <a:cs typeface="Times New Roman" panose="02020603050405020304" pitchFamily="18" charset="0"/>
                        </a:rPr>
                        <a:t> spending tracker and report maker, and this essay assesses its efficacy</a:t>
                      </a:r>
                    </a:p>
                    <a:p>
                      <a:r>
                        <a:rPr lang="en-US" sz="1500" dirty="0">
                          <a:latin typeface="Times New Roman" panose="02020603050405020304" pitchFamily="18" charset="0"/>
                          <a:cs typeface="Times New Roman" panose="02020603050405020304" pitchFamily="18" charset="0"/>
                        </a:rPr>
                        <a:t>Personal Finance Management: - An app called Cashew for tracking mobile expenses is designed and evaluated in this study</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8672782"/>
                  </a:ext>
                </a:extLst>
              </a:tr>
              <a:tr h="928832">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Group Expense tracking application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IRJMETS Vol4/issue 4</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popular expense-tracking applications Mint, Pocket Guard, and Personal Capital are reviewed in this paper</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262179"/>
                  </a:ext>
                </a:extLst>
              </a:tr>
              <a:tr h="1565983">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expense tracking and managing application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IJARIIE-Vol8/issue 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The application makes a record of the Income and Expenses of the user on daily basis. If you exceed daily expense allowed amount it will give you a warning</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7748740"/>
                  </a:ext>
                </a:extLst>
              </a:tr>
            </a:tbl>
          </a:graphicData>
        </a:graphic>
      </p:graphicFrame>
      <p:sp>
        <p:nvSpPr>
          <p:cNvPr id="4" name="Footer Placeholder 3">
            <a:extLst>
              <a:ext uri="{FF2B5EF4-FFF2-40B4-BE49-F238E27FC236}">
                <a16:creationId xmlns:a16="http://schemas.microsoft.com/office/drawing/2014/main" id="{8FEB1930-5961-06BA-9BF9-0FC3F96FA322}"/>
              </a:ext>
            </a:extLst>
          </p:cNvPr>
          <p:cNvSpPr>
            <a:spLocks noGrp="1"/>
          </p:cNvSpPr>
          <p:nvPr>
            <p:ph type="ftr" sz="quarter" idx="11"/>
          </p:nvPr>
        </p:nvSpPr>
        <p:spPr>
          <a:xfrm>
            <a:off x="1905001" y="6587286"/>
            <a:ext cx="52578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75346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8F041-21D6-8555-7A21-2829A9407078}"/>
              </a:ext>
            </a:extLst>
          </p:cNvPr>
          <p:cNvSpPr>
            <a:spLocks noGrp="1"/>
          </p:cNvSpPr>
          <p:nvPr>
            <p:ph idx="1"/>
          </p:nvPr>
        </p:nvSpPr>
        <p:spPr/>
        <p:txBody>
          <a:bodyPr/>
          <a:lstStyle/>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SNO</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Title of the Paper</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Year</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Journal/Conference Name</a:t>
            </a:r>
            <a:endParaRPr lang="en-IN" sz="1800" b="0" i="0" u="none" strike="noStrike" dirty="0">
              <a:effectLst/>
              <a:latin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4A037212-5BDD-63C0-6262-AACBBDE4385B}"/>
              </a:ext>
            </a:extLst>
          </p:cNvPr>
          <p:cNvSpPr>
            <a:spLocks noGrp="1"/>
          </p:cNvSpPr>
          <p:nvPr>
            <p:ph type="ftr" sz="quarter" idx="11"/>
          </p:nvPr>
        </p:nvSpPr>
        <p:spPr>
          <a:xfrm>
            <a:off x="1676400" y="6400800"/>
            <a:ext cx="5105400" cy="365125"/>
          </a:xfrm>
        </p:spPr>
        <p:txBody>
          <a:bodyPr/>
          <a:lstStyle/>
          <a:p>
            <a:r>
              <a:rPr lang="en-US" dirty="0"/>
              <a:t>DEPARTMENT OF COMPUTER SCIENCE AND ENGINEERING BIG DATA ANALYTICS</a:t>
            </a:r>
          </a:p>
        </p:txBody>
      </p:sp>
      <p:graphicFrame>
        <p:nvGraphicFramePr>
          <p:cNvPr id="5" name="Table 5">
            <a:extLst>
              <a:ext uri="{FF2B5EF4-FFF2-40B4-BE49-F238E27FC236}">
                <a16:creationId xmlns:a16="http://schemas.microsoft.com/office/drawing/2014/main" id="{98E1A02D-86DF-3E6C-5CDD-807979A7A386}"/>
              </a:ext>
            </a:extLst>
          </p:cNvPr>
          <p:cNvGraphicFramePr>
            <a:graphicFrameLocks noGrp="1"/>
          </p:cNvGraphicFramePr>
          <p:nvPr>
            <p:extLst>
              <p:ext uri="{D42A27DB-BD31-4B8C-83A1-F6EECF244321}">
                <p14:modId xmlns:p14="http://schemas.microsoft.com/office/powerpoint/2010/main" val="3805090324"/>
              </p:ext>
            </p:extLst>
          </p:nvPr>
        </p:nvGraphicFramePr>
        <p:xfrm>
          <a:off x="457200" y="379413"/>
          <a:ext cx="8587105" cy="5861843"/>
        </p:xfrm>
        <a:graphic>
          <a:graphicData uri="http://schemas.openxmlformats.org/drawingml/2006/table">
            <a:tbl>
              <a:tblPr firstRow="1" bandRow="1">
                <a:tableStyleId>{5C22544A-7EE6-4342-B048-85BDC9FD1C3A}</a:tableStyleId>
              </a:tblPr>
              <a:tblGrid>
                <a:gridCol w="624205">
                  <a:extLst>
                    <a:ext uri="{9D8B030D-6E8A-4147-A177-3AD203B41FA5}">
                      <a16:colId xmlns:a16="http://schemas.microsoft.com/office/drawing/2014/main" val="3542954479"/>
                    </a:ext>
                  </a:extLst>
                </a:gridCol>
                <a:gridCol w="1927860">
                  <a:extLst>
                    <a:ext uri="{9D8B030D-6E8A-4147-A177-3AD203B41FA5}">
                      <a16:colId xmlns:a16="http://schemas.microsoft.com/office/drawing/2014/main" val="4157692769"/>
                    </a:ext>
                  </a:extLst>
                </a:gridCol>
                <a:gridCol w="922020">
                  <a:extLst>
                    <a:ext uri="{9D8B030D-6E8A-4147-A177-3AD203B41FA5}">
                      <a16:colId xmlns:a16="http://schemas.microsoft.com/office/drawing/2014/main" val="2390361209"/>
                    </a:ext>
                  </a:extLst>
                </a:gridCol>
                <a:gridCol w="2164715">
                  <a:extLst>
                    <a:ext uri="{9D8B030D-6E8A-4147-A177-3AD203B41FA5}">
                      <a16:colId xmlns:a16="http://schemas.microsoft.com/office/drawing/2014/main" val="4248016419"/>
                    </a:ext>
                  </a:extLst>
                </a:gridCol>
                <a:gridCol w="2948305">
                  <a:extLst>
                    <a:ext uri="{9D8B030D-6E8A-4147-A177-3AD203B41FA5}">
                      <a16:colId xmlns:a16="http://schemas.microsoft.com/office/drawing/2014/main" val="3300393370"/>
                    </a:ext>
                  </a:extLst>
                </a:gridCol>
              </a:tblGrid>
              <a:tr h="883536">
                <a:tc>
                  <a:txBody>
                    <a:bodyPr/>
                    <a:lstStyle/>
                    <a:p>
                      <a:r>
                        <a:rPr lang="en-US" dirty="0"/>
                        <a:t>s.no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Title of paper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Journal/conference</a:t>
                      </a:r>
                    </a:p>
                    <a:p>
                      <a:r>
                        <a:rPr lang="en-US" dirty="0"/>
                        <a:t>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inference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223580"/>
                  </a:ext>
                </a:extLst>
              </a:tr>
              <a:tr h="1678717">
                <a:tc>
                  <a:txBody>
                    <a:bodyPr/>
                    <a:lstStyle/>
                    <a:p>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Expenditure management </a:t>
                      </a:r>
                    </a:p>
                    <a:p>
                      <a:r>
                        <a:rPr lang="en-US" dirty="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Journal of engineering,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Proposed an expense tracker to prevent having to calculate income and expenses user have categories as add expense,monthly expenses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338884"/>
                  </a:ext>
                </a:extLst>
              </a:tr>
              <a:tr h="1649795">
                <a:tc>
                  <a:txBody>
                    <a:bodyPr/>
                    <a:lstStyle/>
                    <a:p>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Budget  tracker</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IJARSCT vol 9,issue 4</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Users to maintain Digital automated diary.each user will be required to register on the system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2363662"/>
                  </a:ext>
                </a:extLst>
              </a:tr>
              <a:tr h="1649795">
                <a:tc>
                  <a:txBody>
                    <a:bodyPr/>
                    <a:lstStyle/>
                    <a:p>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Income and expense tracker</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International journal </a:t>
                      </a:r>
                    </a:p>
                    <a:p>
                      <a:r>
                        <a:rPr lang="en-US" dirty="0">
                          <a:latin typeface="Times New Roman" panose="02020603050405020304" pitchFamily="18" charset="0"/>
                          <a:cs typeface="Times New Roman" panose="02020603050405020304" pitchFamily="18" charset="0"/>
                        </a:rPr>
                        <a:t>Of science and technology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Adding some feauters add income,addcateogries export </a:t>
                      </a:r>
                      <a:r>
                        <a:rPr lang="en-US" dirty="0" err="1">
                          <a:latin typeface="Times New Roman" panose="02020603050405020304" pitchFamily="18" charset="0"/>
                          <a:cs typeface="Times New Roman" panose="02020603050405020304" pitchFamily="18" charset="0"/>
                        </a:rPr>
                        <a:t>income,Remove</a:t>
                      </a:r>
                      <a:r>
                        <a:rPr lang="en-US" dirty="0">
                          <a:latin typeface="Times New Roman" panose="02020603050405020304" pitchFamily="18" charset="0"/>
                          <a:cs typeface="Times New Roman" panose="02020603050405020304" pitchFamily="18" charset="0"/>
                        </a:rPr>
                        <a:t> export files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014332"/>
                  </a:ext>
                </a:extLst>
              </a:tr>
            </a:tbl>
          </a:graphicData>
        </a:graphic>
      </p:graphicFrame>
    </p:spTree>
    <p:extLst>
      <p:ext uri="{BB962C8B-B14F-4D97-AF65-F5344CB8AC3E}">
        <p14:creationId xmlns:p14="http://schemas.microsoft.com/office/powerpoint/2010/main" val="341944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532A8FF-C305-95FF-BA0B-DBB951ACD4E0}"/>
              </a:ext>
            </a:extLst>
          </p:cNvPr>
          <p:cNvGraphicFramePr>
            <a:graphicFrameLocks noGrp="1"/>
          </p:cNvGraphicFramePr>
          <p:nvPr>
            <p:ph idx="1"/>
            <p:extLst>
              <p:ext uri="{D42A27DB-BD31-4B8C-83A1-F6EECF244321}">
                <p14:modId xmlns:p14="http://schemas.microsoft.com/office/powerpoint/2010/main" val="2175441731"/>
              </p:ext>
            </p:extLst>
          </p:nvPr>
        </p:nvGraphicFramePr>
        <p:xfrm>
          <a:off x="80045" y="1"/>
          <a:ext cx="8948384" cy="6437671"/>
        </p:xfrm>
        <a:graphic>
          <a:graphicData uri="http://schemas.openxmlformats.org/drawingml/2006/table">
            <a:tbl>
              <a:tblPr firstRow="1" bandRow="1">
                <a:tableStyleId>{5C22544A-7EE6-4342-B048-85BDC9FD1C3A}</a:tableStyleId>
              </a:tblPr>
              <a:tblGrid>
                <a:gridCol w="605755">
                  <a:extLst>
                    <a:ext uri="{9D8B030D-6E8A-4147-A177-3AD203B41FA5}">
                      <a16:colId xmlns:a16="http://schemas.microsoft.com/office/drawing/2014/main" val="2479025855"/>
                    </a:ext>
                  </a:extLst>
                </a:gridCol>
                <a:gridCol w="2345743">
                  <a:extLst>
                    <a:ext uri="{9D8B030D-6E8A-4147-A177-3AD203B41FA5}">
                      <a16:colId xmlns:a16="http://schemas.microsoft.com/office/drawing/2014/main" val="2208413834"/>
                    </a:ext>
                  </a:extLst>
                </a:gridCol>
                <a:gridCol w="764276">
                  <a:extLst>
                    <a:ext uri="{9D8B030D-6E8A-4147-A177-3AD203B41FA5}">
                      <a16:colId xmlns:a16="http://schemas.microsoft.com/office/drawing/2014/main" val="2560731867"/>
                    </a:ext>
                  </a:extLst>
                </a:gridCol>
                <a:gridCol w="2376381">
                  <a:extLst>
                    <a:ext uri="{9D8B030D-6E8A-4147-A177-3AD203B41FA5}">
                      <a16:colId xmlns:a16="http://schemas.microsoft.com/office/drawing/2014/main" val="3746935835"/>
                    </a:ext>
                  </a:extLst>
                </a:gridCol>
                <a:gridCol w="2856229">
                  <a:extLst>
                    <a:ext uri="{9D8B030D-6E8A-4147-A177-3AD203B41FA5}">
                      <a16:colId xmlns:a16="http://schemas.microsoft.com/office/drawing/2014/main" val="1180423460"/>
                    </a:ext>
                  </a:extLst>
                </a:gridCol>
              </a:tblGrid>
              <a:tr h="692127">
                <a:tc>
                  <a:txBody>
                    <a:bodyPr/>
                    <a:lstStyle/>
                    <a:p>
                      <a:r>
                        <a:rPr lang="en-US" dirty="0" err="1"/>
                        <a:t>sno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Title of paper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Journal conference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Inference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718966"/>
                  </a:ext>
                </a:extLst>
              </a:tr>
              <a:tr h="1364117">
                <a:tc>
                  <a:txBody>
                    <a:bodyPr/>
                    <a:lstStyle/>
                    <a:p>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Compatible multidevice expense tracking application</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ICCPET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In this paper, we develop a mobile application developed for the android platform that keeps record of user personal expenses, top investment options, view of the current stock market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2596926"/>
                  </a:ext>
                </a:extLst>
              </a:tr>
              <a:tr h="1585024">
                <a:tc>
                  <a:txBody>
                    <a:bodyPr/>
                    <a:lstStyle/>
                    <a:p>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Document based smart expense tracker</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IJRESM VOL 5,issue 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latin typeface="Times New Roman" panose="02020603050405020304" pitchFamily="18" charset="0"/>
                          <a:cs typeface="Times New Roman" panose="02020603050405020304" pitchFamily="18" charset="0"/>
                        </a:rPr>
                        <a:t>Helps </a:t>
                      </a:r>
                      <a:r>
                        <a:rPr lang="en-US" sz="1500" dirty="0">
                          <a:latin typeface="Times New Roman" panose="02020603050405020304" pitchFamily="18" charset="0"/>
                          <a:cs typeface="Times New Roman" panose="02020603050405020304" pitchFamily="18" charset="0"/>
                        </a:rPr>
                        <a:t>in accordance with maintain the document regarding daily costs yet month-to-month income because someone person or additionally generates a month-tomonth file over the expenses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19183"/>
                  </a:ext>
                </a:extLst>
              </a:tr>
              <a:tr h="1331380">
                <a:tc>
                  <a:txBody>
                    <a:bodyPr/>
                    <a:lstStyle/>
                    <a:p>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Development of application for expense accounting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2021  IEEE Conference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Accounting of personal finances will help to save money and make only necessary purchases, will help to analyze your expenses, correctly plan your budget and rationally use money</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2725342"/>
                  </a:ext>
                </a:extLst>
              </a:tr>
              <a:tr h="1123352">
                <a:tc>
                  <a:txBody>
                    <a:bodyPr/>
                    <a:lstStyle/>
                    <a:p>
                      <a:r>
                        <a:rPr lang="en-US" dirty="0"/>
                        <a:t>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University student survival kit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2020 IEEE conference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The purpose of this paper is to develop a </a:t>
                      </a:r>
                      <a:r>
                        <a:rPr lang="en-US" sz="1500" dirty="0" err="1">
                          <a:latin typeface="Times New Roman" panose="02020603050405020304" pitchFamily="18" charset="0"/>
                          <a:cs typeface="Times New Roman" panose="02020603050405020304" pitchFamily="18" charset="0"/>
                        </a:rPr>
                        <a:t>multilfunction</a:t>
                      </a:r>
                      <a:r>
                        <a:rPr lang="en-US" sz="1500" dirty="0">
                          <a:latin typeface="Times New Roman" panose="02020603050405020304" pitchFamily="18" charset="0"/>
                          <a:cs typeface="Times New Roman" panose="02020603050405020304" pitchFamily="18" charset="0"/>
                        </a:rPr>
                        <a:t> mobile application for private university students . The app includes notes reminder calendar </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415334"/>
                  </a:ext>
                </a:extLst>
              </a:tr>
            </a:tbl>
          </a:graphicData>
        </a:graphic>
      </p:graphicFrame>
      <p:sp>
        <p:nvSpPr>
          <p:cNvPr id="4" name="Footer Placeholder 3">
            <a:extLst>
              <a:ext uri="{FF2B5EF4-FFF2-40B4-BE49-F238E27FC236}">
                <a16:creationId xmlns:a16="http://schemas.microsoft.com/office/drawing/2014/main" id="{CAA76AE6-739E-AE16-A7E1-A2D3A9322E12}"/>
              </a:ext>
            </a:extLst>
          </p:cNvPr>
          <p:cNvSpPr>
            <a:spLocks noGrp="1"/>
          </p:cNvSpPr>
          <p:nvPr>
            <p:ph type="ftr" sz="quarter" idx="11"/>
          </p:nvPr>
        </p:nvSpPr>
        <p:spPr>
          <a:xfrm>
            <a:off x="2209800" y="6492874"/>
            <a:ext cx="5105400" cy="365125"/>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339158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OBJECTIVE</a:t>
            </a:r>
          </a:p>
        </p:txBody>
      </p:sp>
      <p:sp>
        <p:nvSpPr>
          <p:cNvPr id="3" name="Content Placeholder 2"/>
          <p:cNvSpPr>
            <a:spLocks noGrp="1"/>
          </p:cNvSpPr>
          <p:nvPr>
            <p:ph idx="1"/>
          </p:nvPr>
        </p:nvSpPr>
        <p:spPr>
          <a:xfrm>
            <a:off x="609600" y="1344084"/>
            <a:ext cx="8229600" cy="5029200"/>
          </a:xfrm>
        </p:spPr>
        <p:txBody>
          <a:bodyPr>
            <a:noAutofit/>
          </a:bodyPr>
          <a:lstStyle/>
          <a:p>
            <a:pPr algn="just"/>
            <a:r>
              <a:rPr lang="en-IN" sz="1800" dirty="0">
                <a:latin typeface="Times New Roman" pitchFamily="18" charset="0"/>
                <a:cs typeface="Times New Roman" pitchFamily="18" charset="0"/>
              </a:rPr>
              <a:t>The objective of the expense tracker minor project is to develop a user-friendly software application that enables efficient expense management. </a:t>
            </a:r>
          </a:p>
          <a:p>
            <a:pPr algn="just"/>
            <a:r>
              <a:rPr lang="en-IN" sz="1800" dirty="0">
                <a:latin typeface="Times New Roman" pitchFamily="18" charset="0"/>
                <a:cs typeface="Times New Roman" pitchFamily="18" charset="0"/>
              </a:rPr>
              <a:t>Through an intuitive Graphical User Interface (GUI), users can easily input, categorize, and track their income and expenses. </a:t>
            </a:r>
          </a:p>
          <a:p>
            <a:pPr algn="just"/>
            <a:r>
              <a:rPr lang="en-IN" sz="1800" dirty="0">
                <a:latin typeface="Times New Roman" pitchFamily="18" charset="0"/>
                <a:cs typeface="Times New Roman" pitchFamily="18" charset="0"/>
              </a:rPr>
              <a:t>The project aims to promote better financial planning by allowing users to set budgets, visualize expense trends with reports and charts, and make informed decisions about their finances. </a:t>
            </a:r>
          </a:p>
          <a:p>
            <a:pPr algn="just"/>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81000" y="6356351"/>
            <a:ext cx="8305800" cy="273049"/>
          </a:xfrm>
        </p:spPr>
        <p:txBody>
          <a:bodyPr/>
          <a:lstStyle/>
          <a:p>
            <a:r>
              <a:rPr lang="en-US" dirty="0"/>
              <a:t>DEPARTMENT OF COMPUTER SCIENCE AND ENGINEERING BIG DATA ANALYTICS</a:t>
            </a:r>
          </a:p>
        </p:txBody>
      </p:sp>
    </p:spTree>
    <p:extLst>
      <p:ext uri="{BB962C8B-B14F-4D97-AF65-F5344CB8AC3E}">
        <p14:creationId xmlns:p14="http://schemas.microsoft.com/office/powerpoint/2010/main" val="2638758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3324</Words>
  <Application>Microsoft Office PowerPoint</Application>
  <PresentationFormat>On-screen Show (4:3)</PresentationFormat>
  <Paragraphs>311</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 New Roman</vt:lpstr>
      <vt:lpstr>Wingdings</vt:lpstr>
      <vt:lpstr>Office Theme</vt:lpstr>
      <vt:lpstr>SRM INSTITUTE OF SCIENCE AND TECHNOLOGY Ramapuram Campus , Chennai – 600 089 DEPARTMENT OF COMPUTER SCIENCE AND ENGINEERING</vt:lpstr>
      <vt:lpstr>AGENDA</vt:lpstr>
      <vt:lpstr>ABSTRACT</vt:lpstr>
      <vt:lpstr>SCOPE AND MOTIVATION</vt:lpstr>
      <vt:lpstr>INTRODUCTION</vt:lpstr>
      <vt:lpstr>LITERATURE SURVEY</vt:lpstr>
      <vt:lpstr>PowerPoint Presentation</vt:lpstr>
      <vt:lpstr>PowerPoint Presentation</vt:lpstr>
      <vt:lpstr>OBJECTIVE</vt:lpstr>
      <vt:lpstr>PROBLEM STATEMENT</vt:lpstr>
      <vt:lpstr>PROPOSED WORK</vt:lpstr>
      <vt:lpstr>NOVEL IDEA</vt:lpstr>
      <vt:lpstr>MODULES</vt:lpstr>
      <vt:lpstr>MODULE DESCRIPTION</vt:lpstr>
      <vt:lpstr>SOFTWARE &amp; HARDWARE REQUIREMENTS</vt:lpstr>
      <vt:lpstr>IMPLEMENTATION</vt:lpstr>
      <vt:lpstr>IMPLEMENTATION</vt:lpstr>
      <vt:lpstr>IMPLEMENTATION</vt:lpstr>
      <vt:lpstr>IMPLEMENTATION</vt:lpstr>
      <vt:lpstr>IMPLEMENTATION</vt:lpstr>
      <vt:lpstr>IMPLEMENTATION</vt:lpstr>
      <vt:lpstr>Results and Discussion</vt:lpstr>
      <vt:lpstr>                 fig4:spent analysis using pie chart</vt:lpstr>
      <vt:lpstr>PowerPoint Presentation</vt:lpstr>
      <vt:lpstr>Conclusion</vt:lpstr>
      <vt:lpstr>Future Work</vt:lpstr>
      <vt:lpstr>REFERENCES</vt:lpstr>
      <vt:lpstr>REFERENCES</vt:lpstr>
      <vt:lpstr>OUT COME</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mohan Sai kamal P</cp:lastModifiedBy>
  <cp:revision>18</cp:revision>
  <dcterms:created xsi:type="dcterms:W3CDTF">2023-07-26T03:49:14Z</dcterms:created>
  <dcterms:modified xsi:type="dcterms:W3CDTF">2024-05-16T04:55:23Z</dcterms:modified>
</cp:coreProperties>
</file>