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archive\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archive\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34042466172310987"/>
          <c:y val="1.45842400634816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5.879367020869964E-2"/>
          <c:y val="0.130714983756372"/>
          <c:w val="0.75294182698528789"/>
          <c:h val="0.81730827964686237"/>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spPr>
            <a:solidFill>
              <a:schemeClr val="accent5"/>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dLbls>
          <c:showLegendKey val="0"/>
          <c:showVal val="0"/>
          <c:showCatName val="0"/>
          <c:showSerName val="0"/>
          <c:showPercent val="0"/>
          <c:showBubbleSize val="0"/>
        </c:dLbls>
        <c:gapWidth val="219"/>
        <c:overlap val="-27"/>
        <c:axId val="1407440800"/>
        <c:axId val="1407435360"/>
      </c:barChart>
      <c:catAx>
        <c:axId val="14074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35360"/>
        <c:crosses val="autoZero"/>
        <c:auto val="1"/>
        <c:lblAlgn val="ctr"/>
        <c:lblOffset val="100"/>
        <c:noMultiLvlLbl val="0"/>
      </c:catAx>
      <c:valAx>
        <c:axId val="140743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40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5"/>
  </c:pivotSource>
  <c:chart>
    <c:title>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marker>
          <c:symbol val="none"/>
        </c:marke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marker>
          <c:symbol val="none"/>
        </c:marke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marker>
          <c:symbol val="none"/>
        </c:marke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marker>
          <c:symbol val="none"/>
        </c:marke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marker>
          <c:symbol val="none"/>
        </c:marke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marker>
          <c:symbol val="none"/>
        </c:marke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US" sz="2400" dirty="0" smtClean="0"/>
              <a:t>: S. Mohan Kumar</a:t>
            </a:r>
            <a:endParaRPr lang="en-US" sz="2400" dirty="0"/>
          </a:p>
          <a:p>
            <a:r>
              <a:rPr lang="en-US" sz="2400" dirty="0"/>
              <a:t>REGISTER </a:t>
            </a:r>
            <a:r>
              <a:rPr lang="en-US" sz="2400" dirty="0" smtClean="0"/>
              <a:t>NO: 312200315</a:t>
            </a:r>
            <a:endParaRPr lang="en-US" sz="2400" dirty="0"/>
          </a:p>
          <a:p>
            <a:r>
              <a:rPr lang="en-US" sz="2400" dirty="0" smtClean="0"/>
              <a:t>DEPARTMENT: Commerce</a:t>
            </a:r>
            <a:endParaRPr lang="en-US" sz="2400" dirty="0"/>
          </a:p>
          <a:p>
            <a:r>
              <a:rPr lang="en-US" sz="2400" dirty="0" smtClean="0"/>
              <a:t>COLLEGE</a:t>
            </a:r>
            <a:r>
              <a:rPr lang="en-IN" sz="2400" dirty="0" smtClean="0"/>
              <a:t>: S.I.V.E.T College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58800" y="1371600"/>
            <a:ext cx="8794750" cy="3416320"/>
          </a:xfrm>
          <a:prstGeom prst="rect">
            <a:avLst/>
          </a:prstGeom>
          <a:noFill/>
        </p:spPr>
        <p:txBody>
          <a:bodyPr wrap="square" rtlCol="0">
            <a:spAutoFit/>
          </a:bodyPr>
          <a:lstStyle/>
          <a:p>
            <a:r>
              <a:rPr lang="en-US" b="1" dirty="0"/>
              <a:t>Data Collection</a:t>
            </a:r>
          </a:p>
          <a:p>
            <a:pPr marL="285750" indent="-285750">
              <a:buFont typeface="Arial" panose="020B0604020202020204" pitchFamily="34" charset="0"/>
              <a:buChar char="•"/>
            </a:pPr>
            <a:r>
              <a:rPr lang="en-US" dirty="0" smtClean="0"/>
              <a:t>Gather </a:t>
            </a:r>
            <a:r>
              <a:rPr lang="en-US" dirty="0"/>
              <a:t>data from various sources such as performance reviews, KPIs, attendance records, and employee surveys</a:t>
            </a:r>
            <a:r>
              <a:rPr lang="en-US" dirty="0" smtClean="0"/>
              <a:t>.</a:t>
            </a:r>
          </a:p>
          <a:p>
            <a:r>
              <a:rPr lang="en-US" b="1" dirty="0"/>
              <a:t>Data Preparation</a:t>
            </a:r>
          </a:p>
          <a:p>
            <a:pPr marL="285750" indent="-285750">
              <a:buFont typeface="Arial" panose="020B0604020202020204" pitchFamily="34" charset="0"/>
              <a:buChar char="•"/>
            </a:pPr>
            <a:r>
              <a:rPr lang="en-US" dirty="0" smtClean="0"/>
              <a:t>Ensure </a:t>
            </a:r>
            <a:r>
              <a:rPr lang="en-US" dirty="0"/>
              <a:t>that data is accurate and complete. Address any inconsistencies or missing values.</a:t>
            </a:r>
          </a:p>
          <a:p>
            <a:pPr marL="285750" indent="-285750">
              <a:buFont typeface="Arial" panose="020B0604020202020204" pitchFamily="34" charset="0"/>
              <a:buChar char="•"/>
            </a:pPr>
            <a:r>
              <a:rPr lang="en-US" dirty="0"/>
              <a:t>Combine data from different sources to get a comprehensive view of performance</a:t>
            </a:r>
            <a:r>
              <a:rPr lang="en-US" dirty="0" smtClean="0"/>
              <a:t>.</a:t>
            </a:r>
          </a:p>
          <a:p>
            <a:r>
              <a:rPr lang="en-US" b="1" dirty="0"/>
              <a:t>Visualization and </a:t>
            </a:r>
            <a:r>
              <a:rPr lang="en-US" b="1" dirty="0" smtClean="0"/>
              <a:t>Reporting</a:t>
            </a:r>
          </a:p>
          <a:p>
            <a:pPr marL="285750" indent="-285750">
              <a:buFont typeface="Arial" panose="020B0604020202020204" pitchFamily="34" charset="0"/>
              <a:buChar char="•"/>
            </a:pPr>
            <a:r>
              <a:rPr lang="en-US" dirty="0" smtClean="0"/>
              <a:t>Create </a:t>
            </a:r>
            <a:r>
              <a:rPr lang="en-US" dirty="0"/>
              <a:t>interactive dashboards to visualize performance metrics and </a:t>
            </a:r>
            <a:r>
              <a:rPr lang="en-US" dirty="0" smtClean="0"/>
              <a:t>trends.</a:t>
            </a:r>
          </a:p>
          <a:p>
            <a:pPr marL="285750" indent="-285750">
              <a:buFont typeface="Arial" panose="020B0604020202020204" pitchFamily="34" charset="0"/>
              <a:buChar char="•"/>
            </a:pPr>
            <a:r>
              <a:rPr lang="en-US" dirty="0" smtClean="0"/>
              <a:t>Generate </a:t>
            </a:r>
            <a:r>
              <a:rPr lang="en-US" dirty="0"/>
              <a:t>detailed reports highlighting key insights, trends, and recommendations</a:t>
            </a:r>
            <a:r>
              <a:rPr lang="en-US" dirty="0" smtClean="0"/>
              <a:t>.</a:t>
            </a:r>
          </a:p>
          <a:p>
            <a:r>
              <a:rPr lang="en-US" b="1" dirty="0"/>
              <a:t>Analysis and Interpretation</a:t>
            </a:r>
          </a:p>
          <a:p>
            <a:pPr marL="285750" indent="-285750">
              <a:buFont typeface="Arial" panose="020B0604020202020204" pitchFamily="34" charset="0"/>
              <a:buChar char="•"/>
            </a:pPr>
            <a:r>
              <a:rPr lang="en-US" dirty="0" smtClean="0"/>
              <a:t>Look </a:t>
            </a:r>
            <a:r>
              <a:rPr lang="en-US" dirty="0"/>
              <a:t>for patterns in the data that might indicate high or low performance.</a:t>
            </a:r>
          </a:p>
          <a:p>
            <a:pPr marL="285750" indent="-285750">
              <a:buFont typeface="Arial" panose="020B0604020202020204" pitchFamily="34" charset="0"/>
              <a:buChar char="•"/>
            </a:pPr>
            <a:r>
              <a:rPr lang="en-US" dirty="0" smtClean="0"/>
              <a:t>Compare </a:t>
            </a:r>
            <a:r>
              <a:rPr lang="en-US" dirty="0"/>
              <a:t>performance across different teams, departments, or time periods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959394539"/>
              </p:ext>
            </p:extLst>
          </p:nvPr>
        </p:nvGraphicFramePr>
        <p:xfrm>
          <a:off x="457200" y="1231310"/>
          <a:ext cx="7848600" cy="52248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692587022"/>
              </p:ext>
            </p:extLst>
          </p:nvPr>
        </p:nvGraphicFramePr>
        <p:xfrm>
          <a:off x="1295400" y="2057400"/>
          <a:ext cx="70866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573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8464868" cy="2246769"/>
          </a:xfrm>
          <a:prstGeom prst="rect">
            <a:avLst/>
          </a:prstGeom>
          <a:noFill/>
        </p:spPr>
        <p:txBody>
          <a:bodyPr wrap="square" rtlCol="0">
            <a:spAutoFit/>
          </a:bodyPr>
          <a:lstStyle/>
          <a:p>
            <a:r>
              <a:rPr lang="en-US" sz="2000" b="1" dirty="0"/>
              <a:t>Employee performance analysis reveals several key insights. First, there are notable trends indicating improved performance in certain departments due to recent initiatives. High performers consistently excel due to specific skills and practices, which should be recognized and shared. Conversely, some teams or individuals show declining performance, suggesting a need for targeted development. Skill gaps and resource limitations are identified as significant factors affecting performance.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2286000"/>
            <a:ext cx="693832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To assess and improve employee performance within the organization by analyzing performance data using Microsoft Excel. This analysis will help identify top performers, areas for improvement, and trends that can inform management decisions and training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33425" y="2217926"/>
            <a:ext cx="7924800" cy="3539430"/>
          </a:xfrm>
          <a:prstGeom prst="rect">
            <a:avLst/>
          </a:prstGeom>
          <a:noFill/>
        </p:spPr>
        <p:txBody>
          <a:bodyPr wrap="square" rtlCol="0">
            <a:spAutoFit/>
          </a:bodyPr>
          <a:lstStyle/>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The Employee Performance Analysis project aims to use Microsoft Excel to evaluate and enhance employee performance by analyzing various metrics such as sales figures, project completion rates, and customer satisfaction scores. The project involves collecting, cleaning, and organizing performance data to facilitate accurate analysis. Key deliverables include visualizations of performance trends, a detailed report with actionable insights, and recommendations for improving performance management. The analysis will help identify top performers, areas for improvement, and inform targeted interventions. The project will be completed within six weeks, with a focus on data accuracy, clear reporting, and practical recommendations for management</a:t>
            </a:r>
            <a:r>
              <a:rPr lang="en-US" sz="2400" dirty="0">
                <a:solidFill>
                  <a:srgbClr val="0D0D0D"/>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566014"/>
            <a:ext cx="7087226" cy="4510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819400"/>
            <a:ext cx="5943600" cy="1631216"/>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t>Conditional Formatting: Missing</a:t>
            </a:r>
          </a:p>
          <a:p>
            <a:pPr marL="342900" indent="-342900">
              <a:buFont typeface="Arial" panose="020B0604020202020204" pitchFamily="34" charset="0"/>
              <a:buChar char="•"/>
            </a:pPr>
            <a:r>
              <a:rPr lang="en-IN" sz="2000" b="1" dirty="0" smtClean="0"/>
              <a:t>Filter: Remove</a:t>
            </a:r>
          </a:p>
          <a:p>
            <a:pPr marL="342900" indent="-342900">
              <a:buFont typeface="Arial" panose="020B0604020202020204" pitchFamily="34" charset="0"/>
              <a:buChar char="•"/>
            </a:pPr>
            <a:r>
              <a:rPr lang="en-IN" sz="2000" b="1" dirty="0" smtClean="0"/>
              <a:t>Formula: Performance</a:t>
            </a:r>
          </a:p>
          <a:p>
            <a:pPr marL="342900" indent="-342900">
              <a:buFont typeface="Arial" panose="020B0604020202020204" pitchFamily="34" charset="0"/>
              <a:buChar char="•"/>
            </a:pPr>
            <a:r>
              <a:rPr lang="en-IN" sz="2000" b="1" dirty="0" smtClean="0"/>
              <a:t>Pivot: Summary</a:t>
            </a:r>
          </a:p>
          <a:p>
            <a:pPr marL="342900" indent="-342900">
              <a:buFont typeface="Arial" panose="020B0604020202020204" pitchFamily="34" charset="0"/>
              <a:buChar char="•"/>
            </a:pPr>
            <a:r>
              <a:rPr lang="en-IN" sz="2000" b="1" dirty="0" smtClean="0"/>
              <a:t>Graph: Data Visualization</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8617268" cy="2862322"/>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t>Employee: </a:t>
            </a:r>
            <a:r>
              <a:rPr lang="en-IN" sz="2000" b="1" dirty="0" err="1" smtClean="0"/>
              <a:t>Kaggle</a:t>
            </a:r>
            <a:endParaRPr lang="en-IN" sz="2000" b="1" dirty="0" smtClean="0"/>
          </a:p>
          <a:p>
            <a:pPr marL="342900" indent="-342900">
              <a:buFont typeface="Arial" panose="020B0604020202020204" pitchFamily="34" charset="0"/>
              <a:buChar char="•"/>
            </a:pPr>
            <a:r>
              <a:rPr lang="en-IN" sz="2000" b="1" dirty="0" smtClean="0"/>
              <a:t>26 features</a:t>
            </a:r>
          </a:p>
          <a:p>
            <a:pPr marL="342900" indent="-342900">
              <a:buFont typeface="Arial" panose="020B0604020202020204" pitchFamily="34" charset="0"/>
              <a:buChar char="•"/>
            </a:pPr>
            <a:r>
              <a:rPr lang="en-IN" sz="2000" b="1" dirty="0" smtClean="0"/>
              <a:t>9features</a:t>
            </a:r>
          </a:p>
          <a:p>
            <a:pPr marL="342900" indent="-342900">
              <a:buFont typeface="Arial" panose="020B0604020202020204" pitchFamily="34" charset="0"/>
              <a:buChar char="•"/>
            </a:pPr>
            <a:r>
              <a:rPr lang="en-IN" sz="2000" b="1" dirty="0" smtClean="0"/>
              <a:t>Employee ID: Numerical Values</a:t>
            </a:r>
          </a:p>
          <a:p>
            <a:pPr marL="342900" indent="-342900">
              <a:buFont typeface="Arial" panose="020B0604020202020204" pitchFamily="34" charset="0"/>
              <a:buChar char="•"/>
            </a:pPr>
            <a:r>
              <a:rPr lang="en-IN" sz="2000" b="1" dirty="0" smtClean="0"/>
              <a:t>Name: Text</a:t>
            </a:r>
          </a:p>
          <a:p>
            <a:pPr marL="342900" indent="-342900">
              <a:buFont typeface="Arial" panose="020B0604020202020204" pitchFamily="34" charset="0"/>
              <a:buChar char="•"/>
            </a:pPr>
            <a:r>
              <a:rPr lang="en-IN" sz="2000" b="1" dirty="0" smtClean="0"/>
              <a:t>Employee Type</a:t>
            </a:r>
          </a:p>
          <a:p>
            <a:pPr marL="342900" indent="-342900">
              <a:buFont typeface="Arial" panose="020B0604020202020204" pitchFamily="34" charset="0"/>
              <a:buChar char="•"/>
            </a:pPr>
            <a:r>
              <a:rPr lang="en-IN" sz="2000" b="1" dirty="0" smtClean="0"/>
              <a:t>Performance Level</a:t>
            </a:r>
          </a:p>
          <a:p>
            <a:pPr marL="342900" indent="-342900">
              <a:buFont typeface="Arial" panose="020B0604020202020204" pitchFamily="34" charset="0"/>
              <a:buChar char="•"/>
            </a:pPr>
            <a:r>
              <a:rPr lang="en-IN" sz="2000" b="1" dirty="0" smtClean="0"/>
              <a:t>Gender: Male  And Female</a:t>
            </a:r>
          </a:p>
          <a:p>
            <a:pPr marL="342900" indent="-342900">
              <a:buFont typeface="Arial" panose="020B0604020202020204" pitchFamily="34" charset="0"/>
              <a:buChar char="•"/>
            </a:pPr>
            <a:r>
              <a:rPr lang="en-IN" sz="2000" b="1" dirty="0" smtClean="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671397" y="1857375"/>
            <a:ext cx="8863128" cy="954107"/>
          </a:xfrm>
          <a:prstGeom prst="rect">
            <a:avLst/>
          </a:prstGeom>
          <a:noFill/>
        </p:spPr>
        <p:txBody>
          <a:bodyPr wrap="square" rtlCol="0">
            <a:spAutoFit/>
          </a:bodyPr>
          <a:lstStyle/>
          <a:p>
            <a:pPr lvl="1">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a:t>
            </a:r>
            <a:r>
              <a:rPr lang="en-US" sz="2800" dirty="0" smtClean="0">
                <a:solidFill>
                  <a:srgbClr val="0D0D0D"/>
                </a:solidFill>
                <a:latin typeface="Times New Roman" panose="02020603050405020304" pitchFamily="18" charset="0"/>
                <a:cs typeface="Times New Roman" panose="02020603050405020304" pitchFamily="18" charset="0"/>
              </a:rPr>
              <a:t>IF(Z9</a:t>
            </a:r>
            <a:r>
              <a:rPr lang="en-US" sz="2800" dirty="0">
                <a:solidFill>
                  <a:srgbClr val="0D0D0D"/>
                </a:solidFill>
                <a:latin typeface="Times New Roman" panose="02020603050405020304" pitchFamily="18" charset="0"/>
                <a:cs typeface="Times New Roman" panose="02020603050405020304" pitchFamily="18" charset="0"/>
              </a:rPr>
              <a:t>&gt;=5,"VERY HIGH",</a:t>
            </a:r>
            <a:r>
              <a:rPr lang="en-US" sz="2800" dirty="0" smtClean="0">
                <a:solidFill>
                  <a:srgbClr val="0D0D0D"/>
                </a:solidFill>
                <a:latin typeface="Times New Roman" panose="02020603050405020304" pitchFamily="18" charset="0"/>
                <a:cs typeface="Times New Roman" panose="02020603050405020304" pitchFamily="18" charset="0"/>
              </a:rPr>
              <a:t>Z9&gt;=</a:t>
            </a:r>
            <a:r>
              <a:rPr lang="en-US" sz="2800" dirty="0">
                <a:solidFill>
                  <a:srgbClr val="0D0D0D"/>
                </a:solidFill>
                <a:latin typeface="Times New Roman" panose="02020603050405020304" pitchFamily="18" charset="0"/>
                <a:cs typeface="Times New Roman" panose="02020603050405020304" pitchFamily="18" charset="0"/>
              </a:rPr>
              <a:t>4,"HIGH",Z9&gt;=3,"MED",TRUE,"</a:t>
            </a:r>
            <a:r>
              <a:rPr lang="en-US" sz="2800" dirty="0" smtClean="0">
                <a:solidFill>
                  <a:srgbClr val="0D0D0D"/>
                </a:solidFill>
                <a:latin typeface="Times New Roman" panose="02020603050405020304" pitchFamily="18" charset="0"/>
                <a:cs typeface="Times New Roman" panose="02020603050405020304" pitchFamily="18" charset="0"/>
              </a:rPr>
              <a:t>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497</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23</cp:revision>
  <dcterms:created xsi:type="dcterms:W3CDTF">2024-03-29T15:07:22Z</dcterms:created>
  <dcterms:modified xsi:type="dcterms:W3CDTF">2024-08-29T15:22:31Z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