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rgbClr r="0" g="0" b="0"/>
            </a:gs>
            <a:gs pos="100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ED0A1-10A5-4A57-AE2F-6CFD257B3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5012" y="1364974"/>
            <a:ext cx="8637073" cy="1590261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STUDIES ON STRUCTURE-ACTIVITY RELATIONSHIPS OF SOME ACTIVATED ALKENES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2B73F-1E10-42DE-8A17-8E48A5C80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0568" y="3571462"/>
            <a:ext cx="8637072" cy="1921564"/>
          </a:xfrm>
        </p:spPr>
        <p:txBody>
          <a:bodyPr>
            <a:normAutofit fontScale="25000" lnSpcReduction="20000"/>
          </a:bodyPr>
          <a:lstStyle/>
          <a:p>
            <a:r>
              <a:rPr lang="en-US" sz="6200" dirty="0">
                <a:solidFill>
                  <a:srgbClr val="FF0000"/>
                </a:solidFill>
              </a:rPr>
              <a:t>SUPERVISOR						</a:t>
            </a:r>
          </a:p>
          <a:p>
            <a:r>
              <a:rPr lang="en-US" sz="6200" dirty="0">
                <a:solidFill>
                  <a:srgbClr val="FF0000"/>
                </a:solidFill>
              </a:rPr>
              <a:t>DR K.RADHAKRISHNAN</a:t>
            </a:r>
          </a:p>
          <a:p>
            <a:r>
              <a:rPr lang="en-US" sz="7200" dirty="0">
                <a:solidFill>
                  <a:srgbClr val="FF0000"/>
                </a:solidFill>
              </a:rPr>
              <a:t>ASSOCIATE PROFESSOR </a:t>
            </a:r>
          </a:p>
          <a:p>
            <a:r>
              <a:rPr lang="en-US" sz="7200" dirty="0">
                <a:solidFill>
                  <a:srgbClr val="FF0000"/>
                </a:solidFill>
              </a:rPr>
              <a:t>PG AND RESEARCH DEPARTMENT OF CHEMISTRY</a:t>
            </a:r>
          </a:p>
          <a:p>
            <a:r>
              <a:rPr lang="en-US" sz="7200" dirty="0">
                <a:solidFill>
                  <a:srgbClr val="FF0000"/>
                </a:solidFill>
              </a:rPr>
              <a:t>SARASWATHI NARAYANAN COLLEGE</a:t>
            </a:r>
          </a:p>
          <a:p>
            <a:r>
              <a:rPr lang="en-US" sz="7200" dirty="0">
                <a:solidFill>
                  <a:srgbClr val="FF0000"/>
                </a:solidFill>
              </a:rPr>
              <a:t>MADURAI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D3CFD-F98A-4C0D-9344-1562468CE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862" y="4532244"/>
            <a:ext cx="4267570" cy="1448585"/>
          </a:xfrm>
          <a:prstGeom prst="rect">
            <a:avLst/>
          </a:prstGeom>
          <a:scene3d>
            <a:camera prst="orthographicFront"/>
            <a:lightRig rig="freezing" dir="t"/>
          </a:scene3d>
        </p:spPr>
      </p:pic>
    </p:spTree>
    <p:extLst>
      <p:ext uri="{BB962C8B-B14F-4D97-AF65-F5344CB8AC3E}">
        <p14:creationId xmlns:p14="http://schemas.microsoft.com/office/powerpoint/2010/main" val="49259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F6F0-CA18-4F91-B30D-B01E1322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2420"/>
            <a:ext cx="9603275" cy="1049235"/>
          </a:xfrm>
          <a:gradFill>
            <a:gsLst>
              <a:gs pos="50000">
                <a:srgbClr val="92D050"/>
              </a:gs>
              <a:gs pos="0">
                <a:schemeClr val="accent3">
                  <a:lumMod val="75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</p:spPr>
        <p:txBody>
          <a:bodyPr/>
          <a:lstStyle/>
          <a:p>
            <a:br>
              <a:rPr lang="en-US" dirty="0"/>
            </a:br>
            <a:r>
              <a:rPr lang="en-US" dirty="0"/>
              <a:t>CHAPTER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2BC8-E0EF-4BE0-AACB-13C6C535AD6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/>
          </a:p>
          <a:p>
            <a:pPr marL="0" indent="0" algn="ctr">
              <a:buNone/>
            </a:pPr>
            <a:r>
              <a:rPr lang="en-US" sz="66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3605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DEC8-DCDA-4020-856E-7E557D3A4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736" y="1"/>
            <a:ext cx="9603275" cy="661182"/>
          </a:xfrm>
          <a:gradFill>
            <a:gsLst>
              <a:gs pos="0">
                <a:srgbClr val="92D050"/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</p:spPr>
        <p:txBody>
          <a:bodyPr/>
          <a:lstStyle/>
          <a:p>
            <a:r>
              <a:rPr lang="en-US" dirty="0"/>
              <a:t>CHAPTER I  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5CD34-06E8-4C82-A181-584D5B4748B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  <a:ln cmpd="thickThin"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3600" dirty="0"/>
              <a:t>THE HAMMETT EQUATION</a:t>
            </a:r>
          </a:p>
          <a:p>
            <a:pPr marL="0" indent="0" algn="ctr">
              <a:buNone/>
            </a:pPr>
            <a:r>
              <a:rPr lang="en-US" dirty="0"/>
              <a:t>log k = log k</a:t>
            </a:r>
            <a:r>
              <a:rPr lang="en-US" baseline="-25000" dirty="0"/>
              <a:t>o</a:t>
            </a:r>
            <a:r>
              <a:rPr lang="en-US" dirty="0"/>
              <a:t> + </a:t>
            </a:r>
            <a:r>
              <a:rPr lang="en-US" i="1" dirty="0"/>
              <a:t>ρ</a:t>
            </a:r>
            <a:r>
              <a:rPr lang="en-US" dirty="0"/>
              <a:t>σ </a:t>
            </a:r>
          </a:p>
          <a:p>
            <a:pPr marL="0" indent="0" algn="ctr">
              <a:buNone/>
            </a:pPr>
            <a:r>
              <a:rPr lang="en-US" dirty="0"/>
              <a:t>log K = log K</a:t>
            </a:r>
            <a:r>
              <a:rPr lang="en-US" baseline="-25000" dirty="0"/>
              <a:t>o</a:t>
            </a:r>
            <a:r>
              <a:rPr lang="en-US" dirty="0"/>
              <a:t> + </a:t>
            </a:r>
            <a:r>
              <a:rPr lang="en-US" i="1" dirty="0"/>
              <a:t>ρ</a:t>
            </a:r>
            <a:r>
              <a:rPr lang="en-US" dirty="0"/>
              <a:t>σ </a:t>
            </a:r>
          </a:p>
          <a:p>
            <a:pPr marL="0" indent="0">
              <a:buNone/>
            </a:pPr>
            <a:r>
              <a:rPr lang="en-US" dirty="0"/>
              <a:t>k and K are the rate  and equilibrium constants for </a:t>
            </a:r>
            <a:r>
              <a:rPr lang="en-US" i="1" dirty="0"/>
              <a:t>meta- </a:t>
            </a:r>
            <a:r>
              <a:rPr lang="en-US" dirty="0"/>
              <a:t>or</a:t>
            </a:r>
            <a:r>
              <a:rPr lang="en-US" i="1" dirty="0"/>
              <a:t> para </a:t>
            </a:r>
            <a:r>
              <a:rPr lang="en-US" dirty="0"/>
              <a:t>substituted benzene derivatives</a:t>
            </a:r>
          </a:p>
          <a:p>
            <a:pPr marL="0" indent="0">
              <a:buNone/>
            </a:pPr>
            <a:r>
              <a:rPr lang="en-US" dirty="0"/>
              <a:t>k</a:t>
            </a:r>
            <a:r>
              <a:rPr lang="en-US" baseline="-25000" dirty="0"/>
              <a:t>o</a:t>
            </a:r>
            <a:r>
              <a:rPr lang="en-US" dirty="0"/>
              <a:t> and K</a:t>
            </a:r>
            <a:r>
              <a:rPr lang="en-US" baseline="-25000" dirty="0"/>
              <a:t>o</a:t>
            </a:r>
            <a:r>
              <a:rPr lang="en-US" dirty="0"/>
              <a:t> are the rate constant and equilibrium constants for unsubstituted benzene derivatives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aseline="-25000" dirty="0"/>
              <a:t>  </a:t>
            </a:r>
            <a:endParaRPr lang="en-US" i="1" baseline="-25000" dirty="0"/>
          </a:p>
        </p:txBody>
      </p:sp>
    </p:spTree>
    <p:extLst>
      <p:ext uri="{BB962C8B-B14F-4D97-AF65-F5344CB8AC3E}">
        <p14:creationId xmlns:p14="http://schemas.microsoft.com/office/powerpoint/2010/main" val="282547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B910C-CC51-4960-9A60-042C7120C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292" y="185541"/>
            <a:ext cx="6299719" cy="475641"/>
          </a:xfrm>
          <a:gradFill>
            <a:gsLst>
              <a:gs pos="96000">
                <a:schemeClr val="accent3">
                  <a:lumMod val="50000"/>
                </a:schemeClr>
              </a:gs>
              <a:gs pos="97000">
                <a:schemeClr val="bg2">
                  <a:tint val="94000"/>
                  <a:satMod val="80000"/>
                  <a:lumMod val="106000"/>
                </a:schemeClr>
              </a:gs>
              <a:gs pos="93000">
                <a:srgbClr val="D3CFCB"/>
              </a:gs>
              <a:gs pos="0">
                <a:srgbClr val="92D050"/>
              </a:gs>
            </a:gsLst>
            <a:path path="circle">
              <a:fillToRect l="43000" r="43000" b="100000"/>
            </a:path>
          </a:gradFill>
        </p:spPr>
        <p:txBody>
          <a:bodyPr>
            <a:normAutofit fontScale="90000"/>
          </a:bodyPr>
          <a:lstStyle/>
          <a:p>
            <a:r>
              <a:rPr lang="en-US" dirty="0"/>
              <a:t>CHAPTER 1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DDD6-BFC8-4046-9DA3-C24888BFA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292" y="1889123"/>
            <a:ext cx="9603275" cy="3450613"/>
          </a:xfrm>
          <a:solidFill>
            <a:srgbClr val="92D050"/>
          </a:solidFill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σ</a:t>
            </a:r>
            <a:r>
              <a:rPr lang="en-US" dirty="0"/>
              <a:t> -  substituent constant measures  the polar effect relative to hydrogen as a substituent in </a:t>
            </a:r>
          </a:p>
          <a:p>
            <a:pPr marL="0" indent="0">
              <a:buNone/>
            </a:pPr>
            <a:r>
              <a:rPr lang="en-US" dirty="0"/>
              <a:t>       the meta- or para- position and is independent of the reaction.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i="1" dirty="0"/>
              <a:t>ρ </a:t>
            </a:r>
            <a:r>
              <a:rPr lang="en-US" i="1" dirty="0"/>
              <a:t>–</a:t>
            </a:r>
            <a:r>
              <a:rPr lang="en-US" sz="2400" i="1" dirty="0"/>
              <a:t> </a:t>
            </a:r>
            <a:r>
              <a:rPr lang="en-US" dirty="0"/>
              <a:t>reaction constant and measures the susceptibility of the reaction to polar effects </a:t>
            </a:r>
          </a:p>
          <a:p>
            <a:pPr marL="0" indent="0">
              <a:buNone/>
            </a:pPr>
            <a:r>
              <a:rPr lang="en-US" dirty="0"/>
              <a:t>      depends on the nature of the reaction.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8558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135</TotalTime>
  <Words>115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STUDIES ON STRUCTURE-ACTIVITY RELATIONSHIPS OF SOME ACTIVATED ALKENES</vt:lpstr>
      <vt:lpstr> CHAPTER I</vt:lpstr>
      <vt:lpstr>CHAPTER I   INTRODUCTION</vt:lpstr>
      <vt:lpstr>CHAPTER 1 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STUDIES ON STRUCTURE-ACTIVITY RELATIONSHIPS OF SOME ACTIVATED ALKENES</dc:title>
  <dc:creator>Mohan Dass</dc:creator>
  <cp:lastModifiedBy>Mohan Dass</cp:lastModifiedBy>
  <cp:revision>12</cp:revision>
  <dcterms:created xsi:type="dcterms:W3CDTF">2018-01-29T16:43:57Z</dcterms:created>
  <dcterms:modified xsi:type="dcterms:W3CDTF">2018-02-02T15:08:59Z</dcterms:modified>
</cp:coreProperties>
</file>