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16" r:id="rId1"/>
  </p:sldMasterIdLst>
  <p:notesMasterIdLst>
    <p:notesMasterId r:id="rId44"/>
  </p:notesMasterIdLst>
  <p:handoutMasterIdLst>
    <p:handoutMasterId r:id="rId45"/>
  </p:handoutMasterIdLst>
  <p:sldIdLst>
    <p:sldId id="262" r:id="rId2"/>
    <p:sldId id="263" r:id="rId3"/>
    <p:sldId id="264" r:id="rId4"/>
    <p:sldId id="265" r:id="rId5"/>
    <p:sldId id="293" r:id="rId6"/>
    <p:sldId id="268" r:id="rId7"/>
    <p:sldId id="267" r:id="rId8"/>
    <p:sldId id="269" r:id="rId9"/>
    <p:sldId id="283" r:id="rId10"/>
    <p:sldId id="286" r:id="rId11"/>
    <p:sldId id="287" r:id="rId12"/>
    <p:sldId id="284" r:id="rId13"/>
    <p:sldId id="285" r:id="rId14"/>
    <p:sldId id="270" r:id="rId15"/>
    <p:sldId id="271" r:id="rId16"/>
    <p:sldId id="272" r:id="rId17"/>
    <p:sldId id="273" r:id="rId18"/>
    <p:sldId id="274" r:id="rId19"/>
    <p:sldId id="275" r:id="rId20"/>
    <p:sldId id="276" r:id="rId21"/>
    <p:sldId id="277" r:id="rId22"/>
    <p:sldId id="290" r:id="rId23"/>
    <p:sldId id="306" r:id="rId24"/>
    <p:sldId id="295" r:id="rId25"/>
    <p:sldId id="305" r:id="rId26"/>
    <p:sldId id="296" r:id="rId27"/>
    <p:sldId id="298" r:id="rId28"/>
    <p:sldId id="288" r:id="rId29"/>
    <p:sldId id="289" r:id="rId30"/>
    <p:sldId id="291" r:id="rId31"/>
    <p:sldId id="292" r:id="rId32"/>
    <p:sldId id="294" r:id="rId33"/>
    <p:sldId id="302" r:id="rId34"/>
    <p:sldId id="278" r:id="rId35"/>
    <p:sldId id="279" r:id="rId36"/>
    <p:sldId id="297" r:id="rId37"/>
    <p:sldId id="282" r:id="rId38"/>
    <p:sldId id="299" r:id="rId39"/>
    <p:sldId id="300" r:id="rId40"/>
    <p:sldId id="301" r:id="rId41"/>
    <p:sldId id="280" r:id="rId42"/>
    <p:sldId id="303" r:id="rId43"/>
  </p:sldIdLst>
  <p:sldSz cx="9144000" cy="6858000" type="screen4x3"/>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2" pos="194" userDrawn="1">
          <p15:clr>
            <a:srgbClr val="A4A3A4"/>
          </p15:clr>
        </p15:guide>
        <p15:guide id="13" orient="horz" pos="3793" userDrawn="1">
          <p15:clr>
            <a:srgbClr val="A4A3A4"/>
          </p15:clr>
        </p15:guide>
        <p15:guide id="16" pos="2741" userDrawn="1">
          <p15:clr>
            <a:srgbClr val="A4A3A4"/>
          </p15:clr>
        </p15:guide>
        <p15:guide id="17" pos="2990" userDrawn="1">
          <p15:clr>
            <a:srgbClr val="A4A3A4"/>
          </p15:clr>
        </p15:guide>
        <p15:guide id="18" orient="horz" pos="331" userDrawn="1">
          <p15:clr>
            <a:srgbClr val="A4A3A4"/>
          </p15:clr>
        </p15:guide>
        <p15:guide id="19" orient="horz" pos="885" userDrawn="1">
          <p15:clr>
            <a:srgbClr val="A4A3A4"/>
          </p15:clr>
        </p15:guide>
        <p15:guide id="20" orient="horz" pos="682" userDrawn="1">
          <p15:clr>
            <a:srgbClr val="A4A3A4"/>
          </p15:clr>
        </p15:guide>
        <p15:guide id="21" pos="5541" userDrawn="1">
          <p15:clr>
            <a:srgbClr val="A4A3A4"/>
          </p15:clr>
        </p15:guide>
        <p15:guide id="22" orient="horz" pos="3960" userDrawn="1">
          <p15:clr>
            <a:srgbClr val="A4A3A4"/>
          </p15:clr>
        </p15:guide>
        <p15:guide id="23" orient="horz" pos="792" userDrawn="1">
          <p15:clr>
            <a:srgbClr val="A4A3A4"/>
          </p15:clr>
        </p15:guide>
        <p15:guide id="24" pos="1602" userDrawn="1">
          <p15:clr>
            <a:srgbClr val="A4A3A4"/>
          </p15:clr>
        </p15:guide>
        <p15:guide id="26" pos="559" userDrawn="1">
          <p15:clr>
            <a:srgbClr val="A4A3A4"/>
          </p15:clr>
        </p15:guide>
        <p15:guide id="27" pos="449" userDrawn="1">
          <p15:clr>
            <a:srgbClr val="A4A3A4"/>
          </p15:clr>
        </p15:guide>
        <p15:guide id="29" orient="horz" pos="1896" userDrawn="1">
          <p15:clr>
            <a:srgbClr val="A4A3A4"/>
          </p15:clr>
        </p15:guide>
      </p15:sldGuideLst>
    </p:ext>
    <p:ext uri="{2D200454-40CA-4A62-9FC3-DE9A4176ACB9}">
      <p15:notesGuideLst xmlns:p15="http://schemas.microsoft.com/office/powerpoint/2012/main">
        <p15:guide id="1" orient="horz" pos="3133" userDrawn="1">
          <p15:clr>
            <a:srgbClr val="A4A3A4"/>
          </p15:clr>
        </p15:guide>
        <p15:guide id="2" pos="214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8686"/>
    <a:srgbClr val="CFD4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50" autoAdjust="0"/>
    <p:restoredTop sz="96362" autoAdjust="0"/>
  </p:normalViewPr>
  <p:slideViewPr>
    <p:cSldViewPr snapToGrid="0" showGuides="1">
      <p:cViewPr>
        <p:scale>
          <a:sx n="80" d="100"/>
          <a:sy n="80" d="100"/>
        </p:scale>
        <p:origin x="888" y="756"/>
      </p:cViewPr>
      <p:guideLst>
        <p:guide pos="194"/>
        <p:guide orient="horz" pos="3793"/>
        <p:guide pos="2741"/>
        <p:guide pos="2990"/>
        <p:guide orient="horz" pos="331"/>
        <p:guide orient="horz" pos="885"/>
        <p:guide orient="horz" pos="682"/>
        <p:guide pos="5541"/>
        <p:guide orient="horz" pos="3960"/>
        <p:guide orient="horz" pos="792"/>
        <p:guide pos="1602"/>
        <p:guide pos="559"/>
        <p:guide pos="449"/>
        <p:guide orient="horz" pos="1896"/>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804"/>
    </p:cViewPr>
  </p:sorterViewPr>
  <p:notesViewPr>
    <p:cSldViewPr snapToGrid="0" showGuides="1">
      <p:cViewPr varScale="1">
        <p:scale>
          <a:sx n="85" d="100"/>
          <a:sy n="85" d="100"/>
        </p:scale>
        <p:origin x="2904" y="108"/>
      </p:cViewPr>
      <p:guideLst>
        <p:guide orient="horz" pos="3133"/>
        <p:guide pos="214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7" y="10"/>
            <a:ext cx="2951163" cy="496889"/>
          </a:xfrm>
          <a:prstGeom prst="rect">
            <a:avLst/>
          </a:prstGeom>
        </p:spPr>
        <p:txBody>
          <a:bodyPr vert="horz" lIns="88092" tIns="44045" rIns="88092" bIns="44045" rtlCol="0"/>
          <a:lstStyle>
            <a:lvl1pPr algn="l">
              <a:defRPr sz="1200"/>
            </a:lvl1pPr>
          </a:lstStyle>
          <a:p>
            <a:endParaRPr/>
          </a:p>
        </p:txBody>
      </p:sp>
      <p:sp>
        <p:nvSpPr>
          <p:cNvPr id="4" name="Footer Placeholder 3"/>
          <p:cNvSpPr>
            <a:spLocks noGrp="1"/>
          </p:cNvSpPr>
          <p:nvPr>
            <p:ph type="ftr" sz="quarter" idx="2"/>
          </p:nvPr>
        </p:nvSpPr>
        <p:spPr>
          <a:xfrm>
            <a:off x="7" y="9444044"/>
            <a:ext cx="2951163" cy="496888"/>
          </a:xfrm>
          <a:prstGeom prst="rect">
            <a:avLst/>
          </a:prstGeom>
        </p:spPr>
        <p:txBody>
          <a:bodyPr vert="horz" lIns="88092" tIns="44045" rIns="88092" bIns="44045" rtlCol="0" anchor="b"/>
          <a:lstStyle>
            <a:lvl1pPr algn="l">
              <a:defRPr sz="1200"/>
            </a:lvl1pPr>
          </a:lstStyle>
          <a:p>
            <a:endParaRPr/>
          </a:p>
        </p:txBody>
      </p:sp>
    </p:spTree>
    <p:extLst>
      <p:ext uri="{BB962C8B-B14F-4D97-AF65-F5344CB8AC3E}">
        <p14:creationId xmlns:p14="http://schemas.microsoft.com/office/powerpoint/2010/main" val="585078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7" y="10"/>
            <a:ext cx="2951163" cy="496889"/>
          </a:xfrm>
          <a:prstGeom prst="rect">
            <a:avLst/>
          </a:prstGeom>
        </p:spPr>
        <p:txBody>
          <a:bodyPr vert="horz" lIns="88092" tIns="44045" rIns="88092" bIns="44045" rtlCol="0"/>
          <a:lstStyle>
            <a:lvl1pPr algn="l">
              <a:defRPr sz="1200"/>
            </a:lvl1pPr>
          </a:lstStyle>
          <a:p>
            <a:endParaRPr/>
          </a:p>
        </p:txBody>
      </p:sp>
      <p:sp>
        <p:nvSpPr>
          <p:cNvPr id="3" name="Date Placeholder 2"/>
          <p:cNvSpPr>
            <a:spLocks noGrp="1"/>
          </p:cNvSpPr>
          <p:nvPr>
            <p:ph type="dt" idx="1"/>
          </p:nvPr>
        </p:nvSpPr>
        <p:spPr>
          <a:xfrm>
            <a:off x="3857632" y="10"/>
            <a:ext cx="2951163" cy="496889"/>
          </a:xfrm>
          <a:prstGeom prst="rect">
            <a:avLst/>
          </a:prstGeom>
        </p:spPr>
        <p:txBody>
          <a:bodyPr vert="horz" lIns="88092" tIns="44045" rIns="88092" bIns="44045" rtlCol="0"/>
          <a:lstStyle>
            <a:lvl1pPr algn="r">
              <a:defRPr sz="1200"/>
            </a:lvl1pPr>
          </a:lstStyle>
          <a:p>
            <a:fld id="{CA7B17E1-9691-4CF0-8878-002E44B3FE99}" type="datetimeFigureOut">
              <a:rPr lang="en-US"/>
              <a:t>11/9/2015</a:t>
            </a:fld>
            <a:endParaRPr/>
          </a:p>
        </p:txBody>
      </p:sp>
      <p:sp>
        <p:nvSpPr>
          <p:cNvPr id="4" name="Slide Image Placeholder 3"/>
          <p:cNvSpPr>
            <a:spLocks noGrp="1" noRot="1" noChangeAspect="1"/>
          </p:cNvSpPr>
          <p:nvPr>
            <p:ph type="sldImg" idx="2"/>
          </p:nvPr>
        </p:nvSpPr>
        <p:spPr>
          <a:xfrm>
            <a:off x="920750" y="746125"/>
            <a:ext cx="4968875" cy="3727450"/>
          </a:xfrm>
          <a:prstGeom prst="rect">
            <a:avLst/>
          </a:prstGeom>
          <a:noFill/>
          <a:ln w="12700">
            <a:solidFill>
              <a:prstClr val="black"/>
            </a:solidFill>
          </a:ln>
        </p:spPr>
        <p:txBody>
          <a:bodyPr vert="horz" lIns="88092" tIns="44045" rIns="88092" bIns="44045" rtlCol="0" anchor="ctr"/>
          <a:lstStyle/>
          <a:p>
            <a:endParaRPr/>
          </a:p>
        </p:txBody>
      </p:sp>
      <p:sp>
        <p:nvSpPr>
          <p:cNvPr id="5" name="Notes Placeholder 4"/>
          <p:cNvSpPr>
            <a:spLocks noGrp="1"/>
          </p:cNvSpPr>
          <p:nvPr>
            <p:ph type="body" sz="quarter" idx="3"/>
          </p:nvPr>
        </p:nvSpPr>
        <p:spPr>
          <a:xfrm>
            <a:off x="681042" y="4722823"/>
            <a:ext cx="5448299" cy="4473577"/>
          </a:xfrm>
          <a:prstGeom prst="rect">
            <a:avLst/>
          </a:prstGeom>
        </p:spPr>
        <p:txBody>
          <a:bodyPr vert="horz" lIns="88092" tIns="44045" rIns="88092" bIns="44045"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7" y="9444044"/>
            <a:ext cx="2951163" cy="496888"/>
          </a:xfrm>
          <a:prstGeom prst="rect">
            <a:avLst/>
          </a:prstGeom>
        </p:spPr>
        <p:txBody>
          <a:bodyPr vert="horz" lIns="88092" tIns="44045" rIns="88092" bIns="44045" rtlCol="0" anchor="b"/>
          <a:lstStyle>
            <a:lvl1pPr algn="l">
              <a:defRPr sz="1200"/>
            </a:lvl1pPr>
          </a:lstStyle>
          <a:p>
            <a:endParaRPr/>
          </a:p>
        </p:txBody>
      </p:sp>
      <p:sp>
        <p:nvSpPr>
          <p:cNvPr id="7" name="Slide Number Placeholder 6"/>
          <p:cNvSpPr>
            <a:spLocks noGrp="1"/>
          </p:cNvSpPr>
          <p:nvPr>
            <p:ph type="sldNum" sz="quarter" idx="5"/>
          </p:nvPr>
        </p:nvSpPr>
        <p:spPr>
          <a:xfrm>
            <a:off x="3857632" y="9444044"/>
            <a:ext cx="2951163" cy="496888"/>
          </a:xfrm>
          <a:prstGeom prst="rect">
            <a:avLst/>
          </a:prstGeom>
        </p:spPr>
        <p:txBody>
          <a:bodyPr vert="horz" lIns="88092" tIns="44045" rIns="88092" bIns="44045" rtlCol="0" anchor="b"/>
          <a:lstStyle>
            <a:lvl1pPr algn="r">
              <a:defRPr sz="1200"/>
            </a:lvl1pPr>
          </a:lstStyle>
          <a:p>
            <a:fld id="{DC7191D3-4E4B-42E3-96E0-819975A3A0A6}" type="slidenum">
              <a:rPr/>
              <a:t>‹#›</a:t>
            </a:fld>
            <a:endParaRPr/>
          </a:p>
        </p:txBody>
      </p:sp>
    </p:spTree>
    <p:extLst>
      <p:ext uri="{BB962C8B-B14F-4D97-AF65-F5344CB8AC3E}">
        <p14:creationId xmlns:p14="http://schemas.microsoft.com/office/powerpoint/2010/main" val="2864956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C7191D3-4E4B-42E3-96E0-819975A3A0A6}" type="slidenum">
              <a:rPr lang="en-GB" smtClean="0"/>
              <a:t>1</a:t>
            </a:fld>
            <a:endParaRPr lang="en-GB"/>
          </a:p>
        </p:txBody>
      </p:sp>
    </p:spTree>
    <p:extLst>
      <p:ext uri="{BB962C8B-B14F-4D97-AF65-F5344CB8AC3E}">
        <p14:creationId xmlns:p14="http://schemas.microsoft.com/office/powerpoint/2010/main" val="3361227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7191D3-4E4B-42E3-96E0-819975A3A0A6}" type="slidenum">
              <a:rPr lang="en-GB" smtClean="0"/>
              <a:t>8</a:t>
            </a:fld>
            <a:endParaRPr lang="en-GB"/>
          </a:p>
        </p:txBody>
      </p:sp>
    </p:spTree>
    <p:extLst>
      <p:ext uri="{BB962C8B-B14F-4D97-AF65-F5344CB8AC3E}">
        <p14:creationId xmlns:p14="http://schemas.microsoft.com/office/powerpoint/2010/main" val="2170035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7191D3-4E4B-42E3-96E0-819975A3A0A6}" type="slidenum">
              <a:rPr lang="en-GB" smtClean="0"/>
              <a:t>22</a:t>
            </a:fld>
            <a:endParaRPr lang="en-GB"/>
          </a:p>
        </p:txBody>
      </p:sp>
    </p:spTree>
    <p:extLst>
      <p:ext uri="{BB962C8B-B14F-4D97-AF65-F5344CB8AC3E}">
        <p14:creationId xmlns:p14="http://schemas.microsoft.com/office/powerpoint/2010/main" val="1200446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
            <a:ext cx="9143995" cy="6857996"/>
          </a:xfrm>
          <a:prstGeom prst="rect">
            <a:avLst/>
          </a:prstGeom>
        </p:spPr>
      </p:pic>
      <p:sp>
        <p:nvSpPr>
          <p:cNvPr id="13" name="Title 1"/>
          <p:cNvSpPr>
            <a:spLocks noGrp="1"/>
          </p:cNvSpPr>
          <p:nvPr>
            <p:ph type="ctrTitle" hasCustomPrompt="1"/>
          </p:nvPr>
        </p:nvSpPr>
        <p:spPr>
          <a:xfrm>
            <a:off x="2518173" y="2429210"/>
            <a:ext cx="6290866" cy="917583"/>
          </a:xfrm>
        </p:spPr>
        <p:txBody>
          <a:bodyPr lIns="0" tIns="0" rIns="0" bIns="0" anchor="t" anchorCtr="0">
            <a:noAutofit/>
          </a:bodyPr>
          <a:lstStyle>
            <a:lvl1pPr>
              <a:defRPr sz="2600" b="1" baseline="0">
                <a:solidFill>
                  <a:schemeClr val="accent2"/>
                </a:solidFill>
                <a:latin typeface="+mj-lt"/>
                <a:ea typeface="Tahoma" pitchFamily="34" charset="0"/>
                <a:cs typeface="Tahoma" pitchFamily="34" charset="0"/>
              </a:defRPr>
            </a:lvl1pPr>
          </a:lstStyle>
          <a:p>
            <a:r>
              <a:rPr lang="en-GB" dirty="0" smtClean="0"/>
              <a:t>Presentation title here (26pt Bold)</a:t>
            </a:r>
            <a:endParaRPr dirty="0"/>
          </a:p>
        </p:txBody>
      </p:sp>
      <p:sp>
        <p:nvSpPr>
          <p:cNvPr id="15" name="Text Placeholder 4"/>
          <p:cNvSpPr>
            <a:spLocks noGrp="1"/>
          </p:cNvSpPr>
          <p:nvPr>
            <p:ph type="body" sz="quarter" idx="11" hasCustomPrompt="1"/>
          </p:nvPr>
        </p:nvSpPr>
        <p:spPr>
          <a:xfrm>
            <a:off x="2518173" y="3383364"/>
            <a:ext cx="6290866" cy="425450"/>
          </a:xfrm>
          <a:prstGeom prst="rect">
            <a:avLst/>
          </a:prstGeom>
        </p:spPr>
        <p:txBody>
          <a:bodyPr lIns="0" tIns="0" rIns="0" bIns="0" anchor="t" anchorCtr="0">
            <a:noAutofit/>
          </a:bodyPr>
          <a:lstStyle>
            <a:lvl1pPr>
              <a:defRPr sz="1600" b="1">
                <a:solidFill>
                  <a:schemeClr val="tx2"/>
                </a:solidFill>
                <a:latin typeface="+mj-lt"/>
              </a:defRPr>
            </a:lvl1pPr>
          </a:lstStyle>
          <a:p>
            <a:pPr lvl="0"/>
            <a:r>
              <a:rPr dirty="0"/>
              <a:t>Presenter Name / </a:t>
            </a:r>
            <a:r>
              <a:rPr dirty="0" smtClean="0"/>
              <a:t>Title</a:t>
            </a:r>
            <a:r>
              <a:rPr lang="en-GB" dirty="0" smtClean="0"/>
              <a:t> here (16pt Bold)</a:t>
            </a:r>
            <a:endParaRPr dirty="0"/>
          </a:p>
        </p:txBody>
      </p:sp>
      <p:sp>
        <p:nvSpPr>
          <p:cNvPr id="10" name="Footer Placeholder 3"/>
          <p:cNvSpPr>
            <a:spLocks noGrp="1"/>
          </p:cNvSpPr>
          <p:nvPr>
            <p:ph type="ftr" sz="quarter" idx="10"/>
          </p:nvPr>
        </p:nvSpPr>
        <p:spPr>
          <a:xfrm>
            <a:off x="356616" y="6320036"/>
            <a:ext cx="3874606" cy="224954"/>
          </a:xfrm>
          <a:prstGeom prst="rect">
            <a:avLst/>
          </a:prstGeom>
        </p:spPr>
        <p:txBody>
          <a:bodyPr lIns="0" rIns="0" anchor="b" anchorCtr="0"/>
          <a:lstStyle>
            <a:lvl1pPr algn="l">
              <a:defRPr>
                <a:solidFill>
                  <a:schemeClr val="bg1"/>
                </a:solidFill>
              </a:defRPr>
            </a:lvl1pPr>
          </a:lstStyle>
          <a:p>
            <a:r>
              <a:rPr lang="en-US" smtClean="0"/>
              <a:t>For professional clients / qualified investors only</a:t>
            </a:r>
            <a:endParaRPr lang="en-US"/>
          </a:p>
        </p:txBody>
      </p:sp>
      <p:pic>
        <p:nvPicPr>
          <p:cNvPr id="12" name="Picture 11" descr="N:\DATA\Global Sales and Marketing\MIG Presentations\Images\Corporate Logos\BlackRock® Logo (2011) DO NOT USE\BR_emf\BlackRock®_Printed_1000Pix.e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4360" y="850392"/>
            <a:ext cx="1692000" cy="247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70352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6" name="Picture 2" descr="N:\DATA\Global Sales and Marketing\MIG Presentations\Images\Corporate Logos\BlackRock® Logo (2011) DO NOT USE\BR_emf\BlackRock®_Printed_1000Pix.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6286" y="6588341"/>
            <a:ext cx="1050525" cy="153563"/>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5"/>
          <p:cNvSpPr txBox="1">
            <a:spLocks/>
          </p:cNvSpPr>
          <p:nvPr/>
        </p:nvSpPr>
        <p:spPr>
          <a:xfrm>
            <a:off x="8345456" y="6525927"/>
            <a:ext cx="558134" cy="365125"/>
          </a:xfrm>
          <a:prstGeom prst="rect">
            <a:avLst/>
          </a:prstGeom>
        </p:spPr>
        <p:txBody>
          <a:bodyPr vert="horz" lIns="91440" tIns="45720" rIns="91440" bIns="45720" rtlCol="0" anchor="ctr"/>
          <a:lstStyle>
            <a:defPPr>
              <a:defRPr/>
            </a:defPPr>
            <a:lvl1pPr marL="0" algn="r" defTabSz="914400" rtl="0" eaLnBrk="1" latinLnBrk="0" hangingPunct="1">
              <a:defRPr sz="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62ABCE7-4F90-4141-BD08-6BF914717718}" type="slidenum">
              <a:rPr/>
              <a:pPr/>
              <a:t>‹#›</a:t>
            </a:fld>
            <a:endParaRPr/>
          </a:p>
        </p:txBody>
      </p:sp>
      <p:cxnSp>
        <p:nvCxnSpPr>
          <p:cNvPr id="7" name="Straight Connector 6"/>
          <p:cNvCxnSpPr/>
          <p:nvPr userDrawn="1"/>
        </p:nvCxnSpPr>
        <p:spPr>
          <a:xfrm>
            <a:off x="-9525" y="6439633"/>
            <a:ext cx="9151200" cy="0"/>
          </a:xfrm>
          <a:prstGeom prst="line">
            <a:avLst/>
          </a:prstGeom>
          <a:ln w="9525">
            <a:solidFill>
              <a:srgbClr val="7E8083"/>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C0531ADF-2191-45C5-9D71-08764BF86A6F}" type="slidenum">
              <a:rPr lang="en-GB" smtClean="0"/>
              <a:pPr/>
              <a:t>‹#›</a:t>
            </a:fld>
            <a:endParaRPr lang="en-GB"/>
          </a:p>
        </p:txBody>
      </p:sp>
      <p:sp>
        <p:nvSpPr>
          <p:cNvPr id="3" name="Footer Placeholder 2"/>
          <p:cNvSpPr>
            <a:spLocks noGrp="1"/>
          </p:cNvSpPr>
          <p:nvPr>
            <p:ph type="ftr" sz="quarter" idx="12"/>
          </p:nvPr>
        </p:nvSpPr>
        <p:spPr/>
        <p:txBody>
          <a:bodyPr/>
          <a:lstStyle/>
          <a:p>
            <a:r>
              <a:rPr lang="en-US" smtClean="0"/>
              <a:t>For professional clients / qualified investors only</a:t>
            </a:r>
            <a:endParaRPr lang="en-GB" dirty="0"/>
          </a:p>
        </p:txBody>
      </p:sp>
    </p:spTree>
    <p:extLst>
      <p:ext uri="{BB962C8B-B14F-4D97-AF65-F5344CB8AC3E}">
        <p14:creationId xmlns:p14="http://schemas.microsoft.com/office/powerpoint/2010/main" val="108933504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531ADF-2191-45C5-9D71-08764BF86A6F}" type="slidenum">
              <a:rPr lang="en-GB" smtClean="0"/>
              <a:pPr/>
              <a:t>‹#›</a:t>
            </a:fld>
            <a:endParaRPr lang="en-GB"/>
          </a:p>
        </p:txBody>
      </p:sp>
      <p:sp>
        <p:nvSpPr>
          <p:cNvPr id="4" name="Footer Placeholder 3"/>
          <p:cNvSpPr>
            <a:spLocks noGrp="1"/>
          </p:cNvSpPr>
          <p:nvPr>
            <p:ph type="ftr" sz="quarter" idx="13"/>
          </p:nvPr>
        </p:nvSpPr>
        <p:spPr/>
        <p:txBody>
          <a:bodyPr/>
          <a:lstStyle/>
          <a:p>
            <a:r>
              <a:rPr lang="en-US" smtClean="0"/>
              <a:t>For professional clients / qualified investors only</a:t>
            </a:r>
            <a:endParaRPr lang="en-GB" dirty="0"/>
          </a:p>
        </p:txBody>
      </p:sp>
      <p:sp>
        <p:nvSpPr>
          <p:cNvPr id="15" name="Content Placeholder 14"/>
          <p:cNvSpPr>
            <a:spLocks noGrp="1"/>
          </p:cNvSpPr>
          <p:nvPr>
            <p:ph sz="quarter" idx="11" hasCustomPrompt="1"/>
          </p:nvPr>
        </p:nvSpPr>
        <p:spPr>
          <a:xfrm>
            <a:off x="315162" y="1090285"/>
            <a:ext cx="8493876" cy="4929515"/>
          </a:xfrm>
        </p:spPr>
        <p:txBody>
          <a:bodyPr/>
          <a:lstStyle>
            <a:lvl1pPr marL="361950" indent="-361950">
              <a:buFont typeface="+mj-lt"/>
              <a:buAutoNum type="arabicPeriod"/>
              <a:defRPr baseline="0"/>
            </a:lvl1pPr>
          </a:lstStyle>
          <a:p>
            <a:pPr lvl="0"/>
            <a:r>
              <a:rPr dirty="0"/>
              <a:t>Click to </a:t>
            </a:r>
            <a:r>
              <a:rPr lang="en-GB" dirty="0" smtClean="0"/>
              <a:t>add text (14pt Bold) – each line has automatic numbering on this Table of Contents layout.</a:t>
            </a:r>
            <a:endParaRPr dirty="0"/>
          </a:p>
          <a:p>
            <a:pPr lvl="1"/>
            <a:r>
              <a:rPr dirty="0"/>
              <a:t>Second level</a:t>
            </a:r>
          </a:p>
          <a:p>
            <a:pPr lvl="2"/>
            <a:r>
              <a:rPr dirty="0"/>
              <a:t>Third level</a:t>
            </a:r>
          </a:p>
          <a:p>
            <a:pPr lvl="3"/>
            <a:r>
              <a:rPr dirty="0"/>
              <a:t>Fourth level</a:t>
            </a:r>
          </a:p>
          <a:p>
            <a:pPr lvl="4"/>
            <a:r>
              <a:rPr dirty="0"/>
              <a:t>Fifth level</a:t>
            </a:r>
          </a:p>
        </p:txBody>
      </p:sp>
      <p:sp>
        <p:nvSpPr>
          <p:cNvPr id="3" name="Title 2"/>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26591289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liance ">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531ADF-2191-45C5-9D71-08764BF86A6F}" type="slidenum">
              <a:rPr lang="en-GB" smtClean="0"/>
              <a:pPr/>
              <a:t>‹#›</a:t>
            </a:fld>
            <a:endParaRPr lang="en-GB"/>
          </a:p>
        </p:txBody>
      </p:sp>
      <p:sp>
        <p:nvSpPr>
          <p:cNvPr id="4" name="Footer Placeholder 3"/>
          <p:cNvSpPr>
            <a:spLocks noGrp="1"/>
          </p:cNvSpPr>
          <p:nvPr>
            <p:ph type="ftr" sz="quarter" idx="13"/>
          </p:nvPr>
        </p:nvSpPr>
        <p:spPr/>
        <p:txBody>
          <a:bodyPr/>
          <a:lstStyle/>
          <a:p>
            <a:r>
              <a:rPr lang="en-US" smtClean="0"/>
              <a:t>For professional clients / qualified investors only</a:t>
            </a:r>
            <a:endParaRPr lang="en-GB" dirty="0"/>
          </a:p>
        </p:txBody>
      </p:sp>
      <p:sp>
        <p:nvSpPr>
          <p:cNvPr id="15" name="Content Placeholder 14"/>
          <p:cNvSpPr>
            <a:spLocks noGrp="1"/>
          </p:cNvSpPr>
          <p:nvPr>
            <p:ph sz="quarter" idx="11" hasCustomPrompt="1"/>
          </p:nvPr>
        </p:nvSpPr>
        <p:spPr>
          <a:xfrm>
            <a:off x="315560" y="1082675"/>
            <a:ext cx="8493478" cy="4846727"/>
          </a:xfrm>
        </p:spPr>
        <p:txBody>
          <a:bodyPr>
            <a:noAutofit/>
          </a:bodyPr>
          <a:lstStyle>
            <a:lvl1pPr>
              <a:defRPr sz="800" b="0" baseline="0"/>
            </a:lvl1pPr>
            <a:lvl2pPr>
              <a:defRPr sz="800"/>
            </a:lvl2pPr>
            <a:lvl3pPr>
              <a:defRPr sz="800"/>
            </a:lvl3pPr>
            <a:lvl4pPr>
              <a:defRPr sz="800"/>
            </a:lvl4pPr>
            <a:lvl5pPr>
              <a:defRPr sz="800"/>
            </a:lvl5pPr>
          </a:lstStyle>
          <a:p>
            <a:pPr lvl="0"/>
            <a:r>
              <a:rPr lang="en-GB" dirty="0" smtClean="0"/>
              <a:t>Click to add text – (8pt Bold ). To apply bullets go to the increase / decrease list level button on the home tab.</a:t>
            </a:r>
          </a:p>
          <a:p>
            <a:pPr lvl="1"/>
            <a:r>
              <a:rPr dirty="0" smtClean="0"/>
              <a:t>Second </a:t>
            </a:r>
            <a:r>
              <a:rPr dirty="0"/>
              <a:t>level</a:t>
            </a:r>
          </a:p>
          <a:p>
            <a:pPr lvl="2"/>
            <a:r>
              <a:rPr dirty="0"/>
              <a:t>Third level</a:t>
            </a:r>
          </a:p>
          <a:p>
            <a:pPr lvl="3"/>
            <a:r>
              <a:rPr dirty="0"/>
              <a:t>Fourth level</a:t>
            </a:r>
          </a:p>
          <a:p>
            <a:pPr lvl="4"/>
            <a:r>
              <a:rPr dirty="0"/>
              <a:t>Fifth level</a:t>
            </a:r>
          </a:p>
        </p:txBody>
      </p:sp>
      <p:sp>
        <p:nvSpPr>
          <p:cNvPr id="3" name="Title 2"/>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26591289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fld id="{C0531ADF-2191-45C5-9D71-08764BF86A6F}" type="slidenum">
              <a:rPr lang="en-GB" smtClean="0"/>
              <a:pPr/>
              <a:t>‹#›</a:t>
            </a:fld>
            <a:endParaRPr lang="en-GB"/>
          </a:p>
        </p:txBody>
      </p:sp>
      <p:sp>
        <p:nvSpPr>
          <p:cNvPr id="4" name="Footer Placeholder 3"/>
          <p:cNvSpPr>
            <a:spLocks noGrp="1"/>
          </p:cNvSpPr>
          <p:nvPr>
            <p:ph type="ftr" sz="quarter" idx="14"/>
          </p:nvPr>
        </p:nvSpPr>
        <p:spPr/>
        <p:txBody>
          <a:bodyPr/>
          <a:lstStyle/>
          <a:p>
            <a:r>
              <a:rPr lang="en-US" smtClean="0"/>
              <a:t>For professional clients / qualified investors only</a:t>
            </a:r>
            <a:endParaRPr lang="en-GB" dirty="0"/>
          </a:p>
        </p:txBody>
      </p:sp>
      <p:sp>
        <p:nvSpPr>
          <p:cNvPr id="6" name="Text Placeholder 5"/>
          <p:cNvSpPr>
            <a:spLocks noGrp="1"/>
          </p:cNvSpPr>
          <p:nvPr>
            <p:ph type="body" sz="quarter" idx="15"/>
          </p:nvPr>
        </p:nvSpPr>
        <p:spPr>
          <a:xfrm>
            <a:off x="315162" y="1090295"/>
            <a:ext cx="8508163" cy="4937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 name="Title 2"/>
          <p:cNvSpPr>
            <a:spLocks noGrp="1"/>
          </p:cNvSpPr>
          <p:nvPr>
            <p:ph type="title"/>
          </p:nvPr>
        </p:nvSpPr>
        <p:spPr>
          <a:xfrm>
            <a:off x="315162" y="149369"/>
            <a:ext cx="8493876" cy="603179"/>
          </a:xfrm>
        </p:spPr>
        <p:txBody>
          <a:bodyPr/>
          <a:lstStyle/>
          <a:p>
            <a:r>
              <a:rPr lang="en-US" smtClean="0"/>
              <a:t>Click to edit Master title style</a:t>
            </a:r>
            <a:endParaRPr lang="en-GB" dirty="0"/>
          </a:p>
        </p:txBody>
      </p:sp>
    </p:spTree>
    <p:extLst>
      <p:ext uri="{BB962C8B-B14F-4D97-AF65-F5344CB8AC3E}">
        <p14:creationId xmlns:p14="http://schemas.microsoft.com/office/powerpoint/2010/main" val="34038220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Slide Number Placeholder 1"/>
          <p:cNvSpPr>
            <a:spLocks noGrp="1"/>
          </p:cNvSpPr>
          <p:nvPr>
            <p:ph type="sldNum" sz="quarter" idx="18"/>
          </p:nvPr>
        </p:nvSpPr>
        <p:spPr/>
        <p:txBody>
          <a:bodyPr/>
          <a:lstStyle/>
          <a:p>
            <a:fld id="{C0531ADF-2191-45C5-9D71-08764BF86A6F}" type="slidenum">
              <a:rPr lang="en-GB" smtClean="0"/>
              <a:pPr/>
              <a:t>‹#›</a:t>
            </a:fld>
            <a:endParaRPr lang="en-GB"/>
          </a:p>
        </p:txBody>
      </p:sp>
      <p:sp>
        <p:nvSpPr>
          <p:cNvPr id="4" name="Footer Placeholder 3"/>
          <p:cNvSpPr>
            <a:spLocks noGrp="1"/>
          </p:cNvSpPr>
          <p:nvPr>
            <p:ph type="ftr" sz="quarter" idx="19"/>
          </p:nvPr>
        </p:nvSpPr>
        <p:spPr/>
        <p:txBody>
          <a:bodyPr/>
          <a:lstStyle/>
          <a:p>
            <a:r>
              <a:rPr lang="en-US" smtClean="0"/>
              <a:t>For professional clients / qualified investors only</a:t>
            </a:r>
            <a:endParaRPr lang="en-GB" dirty="0"/>
          </a:p>
        </p:txBody>
      </p:sp>
      <p:sp>
        <p:nvSpPr>
          <p:cNvPr id="15" name="Content Placeholder 2"/>
          <p:cNvSpPr>
            <a:spLocks noGrp="1"/>
          </p:cNvSpPr>
          <p:nvPr>
            <p:ph sz="quarter" idx="16" hasCustomPrompt="1"/>
          </p:nvPr>
        </p:nvSpPr>
        <p:spPr>
          <a:xfrm>
            <a:off x="4741863" y="1085851"/>
            <a:ext cx="4071938" cy="4933949"/>
          </a:xfrm>
        </p:spPr>
        <p:txBody>
          <a:bodyPr/>
          <a:lstStyle/>
          <a:p>
            <a:pPr lvl="0"/>
            <a:r>
              <a:rPr lang="en-GB" dirty="0" smtClean="0"/>
              <a:t>Click to add text – (14pt Bold ). To apply bullets go to the increase / decrease list level button on the home tab.</a:t>
            </a:r>
          </a:p>
          <a:p>
            <a:pPr lvl="1"/>
            <a:r>
              <a:rPr dirty="0" smtClean="0"/>
              <a:t>Second </a:t>
            </a:r>
            <a:r>
              <a:rPr dirty="0"/>
              <a:t>level</a:t>
            </a:r>
          </a:p>
          <a:p>
            <a:pPr lvl="2"/>
            <a:r>
              <a:rPr dirty="0"/>
              <a:t>Third level</a:t>
            </a:r>
          </a:p>
          <a:p>
            <a:pPr lvl="3"/>
            <a:r>
              <a:rPr dirty="0"/>
              <a:t>Fourth level</a:t>
            </a:r>
          </a:p>
          <a:p>
            <a:pPr lvl="4"/>
            <a:r>
              <a:rPr dirty="0"/>
              <a:t>Fifth level</a:t>
            </a:r>
          </a:p>
        </p:txBody>
      </p:sp>
      <p:sp>
        <p:nvSpPr>
          <p:cNvPr id="13" name="Content Placeholder 1"/>
          <p:cNvSpPr>
            <a:spLocks noGrp="1"/>
          </p:cNvSpPr>
          <p:nvPr>
            <p:ph sz="quarter" idx="15" hasCustomPrompt="1"/>
          </p:nvPr>
        </p:nvSpPr>
        <p:spPr>
          <a:xfrm>
            <a:off x="315162" y="1085851"/>
            <a:ext cx="4071938" cy="4933949"/>
          </a:xfrm>
        </p:spPr>
        <p:txBody>
          <a:bodyPr/>
          <a:lstStyle/>
          <a:p>
            <a:pPr lvl="0"/>
            <a:r>
              <a:rPr lang="en-GB" dirty="0" smtClean="0"/>
              <a:t>Click to add text – (14pt Bold ). To apply bullets go to the increase / decrease list level button on the home tab.</a:t>
            </a:r>
          </a:p>
          <a:p>
            <a:pPr lvl="1"/>
            <a:r>
              <a:rPr dirty="0" smtClean="0"/>
              <a:t>Second </a:t>
            </a:r>
            <a:r>
              <a:rPr dirty="0"/>
              <a:t>level</a:t>
            </a:r>
          </a:p>
          <a:p>
            <a:pPr lvl="2"/>
            <a:r>
              <a:rPr dirty="0"/>
              <a:t>Third level</a:t>
            </a:r>
          </a:p>
          <a:p>
            <a:pPr lvl="3"/>
            <a:r>
              <a:rPr dirty="0"/>
              <a:t>Fourth level</a:t>
            </a:r>
          </a:p>
          <a:p>
            <a:pPr lvl="4"/>
            <a:r>
              <a:rPr dirty="0"/>
              <a:t>Fifth level</a:t>
            </a:r>
          </a:p>
        </p:txBody>
      </p:sp>
      <p:sp>
        <p:nvSpPr>
          <p:cNvPr id="3" name="Title 2"/>
          <p:cNvSpPr>
            <a:spLocks noGrp="1"/>
          </p:cNvSpPr>
          <p:nvPr>
            <p:ph type="title"/>
          </p:nvPr>
        </p:nvSpPr>
        <p:spPr>
          <a:xfrm>
            <a:off x="315162" y="149369"/>
            <a:ext cx="8493876" cy="603179"/>
          </a:xfrm>
        </p:spPr>
        <p:txBody>
          <a:bodyPr/>
          <a:lstStyle/>
          <a:p>
            <a:r>
              <a:rPr lang="en-US" smtClean="0"/>
              <a:t>Click to edit Master title style</a:t>
            </a:r>
            <a:endParaRPr lang="en-GB" dirty="0"/>
          </a:p>
        </p:txBody>
      </p:sp>
    </p:spTree>
    <p:extLst>
      <p:ext uri="{BB962C8B-B14F-4D97-AF65-F5344CB8AC3E}">
        <p14:creationId xmlns:p14="http://schemas.microsoft.com/office/powerpoint/2010/main" val="10366599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 table Layout">
    <p:spTree>
      <p:nvGrpSpPr>
        <p:cNvPr id="1" name=""/>
        <p:cNvGrpSpPr/>
        <p:nvPr/>
      </p:nvGrpSpPr>
      <p:grpSpPr>
        <a:xfrm>
          <a:off x="0" y="0"/>
          <a:ext cx="0" cy="0"/>
          <a:chOff x="0" y="0"/>
          <a:chExt cx="0" cy="0"/>
        </a:xfrm>
      </p:grpSpPr>
      <p:sp>
        <p:nvSpPr>
          <p:cNvPr id="4" name="Content Placeholder 3"/>
          <p:cNvSpPr>
            <a:spLocks noGrp="1"/>
          </p:cNvSpPr>
          <p:nvPr>
            <p:ph sz="quarter" idx="13" hasCustomPrompt="1"/>
          </p:nvPr>
        </p:nvSpPr>
        <p:spPr>
          <a:xfrm>
            <a:off x="733426" y="1895475"/>
            <a:ext cx="7662862" cy="4124325"/>
          </a:xfrm>
        </p:spPr>
        <p:txBody>
          <a:bodyPr/>
          <a:lstStyle>
            <a:lvl1pPr>
              <a:defRPr/>
            </a:lvl1pPr>
          </a:lstStyle>
          <a:p>
            <a:pPr lvl="0"/>
            <a:r>
              <a:rPr lang="en-GB" dirty="0" smtClean="0"/>
              <a:t>Click on the icon to insert content</a:t>
            </a:r>
            <a:endParaRPr dirty="0"/>
          </a:p>
        </p:txBody>
      </p:sp>
      <p:sp>
        <p:nvSpPr>
          <p:cNvPr id="11" name="Text Placeholder 6"/>
          <p:cNvSpPr>
            <a:spLocks noGrp="1"/>
          </p:cNvSpPr>
          <p:nvPr>
            <p:ph type="body" sz="quarter" idx="14" hasCustomPrompt="1"/>
          </p:nvPr>
        </p:nvSpPr>
        <p:spPr>
          <a:xfrm>
            <a:off x="315162" y="1082675"/>
            <a:ext cx="8482013" cy="324000"/>
          </a:xfrm>
          <a:solidFill>
            <a:srgbClr val="CFD4D8"/>
          </a:solidFill>
        </p:spPr>
        <p:txBody>
          <a:bodyPr lIns="90000" tIns="36000" rIns="90000" bIns="36000" anchor="ctr" anchorCtr="0"/>
          <a:lstStyle>
            <a:lvl1pPr>
              <a:defRPr baseline="0"/>
            </a:lvl1pPr>
          </a:lstStyle>
          <a:p>
            <a:pPr lvl="0"/>
            <a:r>
              <a:rPr lang="en-GB" dirty="0" smtClean="0"/>
              <a:t>Enter your c</a:t>
            </a:r>
            <a:r>
              <a:rPr dirty="0" smtClean="0"/>
              <a:t>hart </a:t>
            </a:r>
            <a:r>
              <a:rPr dirty="0"/>
              <a:t>/ </a:t>
            </a:r>
            <a:r>
              <a:rPr lang="en-GB" dirty="0" smtClean="0"/>
              <a:t>t</a:t>
            </a:r>
            <a:r>
              <a:rPr dirty="0" smtClean="0"/>
              <a:t>able </a:t>
            </a:r>
            <a:r>
              <a:rPr lang="en-GB" dirty="0" smtClean="0"/>
              <a:t>title here (14pt Bold)</a:t>
            </a:r>
            <a:endParaRPr dirty="0"/>
          </a:p>
        </p:txBody>
      </p:sp>
      <p:sp>
        <p:nvSpPr>
          <p:cNvPr id="2" name="Slide Number Placeholder 1"/>
          <p:cNvSpPr>
            <a:spLocks noGrp="1"/>
          </p:cNvSpPr>
          <p:nvPr>
            <p:ph type="sldNum" sz="quarter" idx="15"/>
          </p:nvPr>
        </p:nvSpPr>
        <p:spPr/>
        <p:txBody>
          <a:bodyPr/>
          <a:lstStyle/>
          <a:p>
            <a:fld id="{C0531ADF-2191-45C5-9D71-08764BF86A6F}" type="slidenum">
              <a:rPr lang="en-GB" smtClean="0"/>
              <a:pPr/>
              <a:t>‹#›</a:t>
            </a:fld>
            <a:endParaRPr lang="en-GB"/>
          </a:p>
        </p:txBody>
      </p:sp>
      <p:sp>
        <p:nvSpPr>
          <p:cNvPr id="3" name="Title 2"/>
          <p:cNvSpPr>
            <a:spLocks noGrp="1"/>
          </p:cNvSpPr>
          <p:nvPr>
            <p:ph type="title"/>
          </p:nvPr>
        </p:nvSpPr>
        <p:spPr>
          <a:xfrm>
            <a:off x="315162" y="149369"/>
            <a:ext cx="8493876" cy="603179"/>
          </a:xfrm>
        </p:spPr>
        <p:txBody>
          <a:bodyPr/>
          <a:lstStyle/>
          <a:p>
            <a:r>
              <a:rPr lang="en-US" smtClean="0"/>
              <a:t>Click to edit Master title style</a:t>
            </a:r>
            <a:endParaRPr lang="en-GB"/>
          </a:p>
        </p:txBody>
      </p:sp>
      <p:sp>
        <p:nvSpPr>
          <p:cNvPr id="5" name="Footer Placeholder 4"/>
          <p:cNvSpPr>
            <a:spLocks noGrp="1"/>
          </p:cNvSpPr>
          <p:nvPr>
            <p:ph type="ftr" sz="quarter" idx="16"/>
          </p:nvPr>
        </p:nvSpPr>
        <p:spPr/>
        <p:txBody>
          <a:bodyPr/>
          <a:lstStyle/>
          <a:p>
            <a:r>
              <a:rPr lang="en-US" smtClean="0"/>
              <a:t>For professional clients / qualified investors only</a:t>
            </a:r>
            <a:endParaRPr lang="en-GB" dirty="0"/>
          </a:p>
        </p:txBody>
      </p:sp>
    </p:spTree>
    <p:extLst>
      <p:ext uri="{BB962C8B-B14F-4D97-AF65-F5344CB8AC3E}">
        <p14:creationId xmlns:p14="http://schemas.microsoft.com/office/powerpoint/2010/main" val="84422304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and Chart / Table">
    <p:spTree>
      <p:nvGrpSpPr>
        <p:cNvPr id="1" name=""/>
        <p:cNvGrpSpPr/>
        <p:nvPr/>
      </p:nvGrpSpPr>
      <p:grpSpPr>
        <a:xfrm>
          <a:off x="0" y="0"/>
          <a:ext cx="0" cy="0"/>
          <a:chOff x="0" y="0"/>
          <a:chExt cx="0" cy="0"/>
        </a:xfrm>
      </p:grpSpPr>
      <p:sp>
        <p:nvSpPr>
          <p:cNvPr id="2" name="Slide Number Placeholder 1"/>
          <p:cNvSpPr>
            <a:spLocks noGrp="1"/>
          </p:cNvSpPr>
          <p:nvPr>
            <p:ph type="sldNum" sz="quarter" idx="34"/>
          </p:nvPr>
        </p:nvSpPr>
        <p:spPr/>
        <p:txBody>
          <a:bodyPr/>
          <a:lstStyle/>
          <a:p>
            <a:fld id="{C0531ADF-2191-45C5-9D71-08764BF86A6F}" type="slidenum">
              <a:rPr lang="en-GB" smtClean="0"/>
              <a:pPr/>
              <a:t>‹#›</a:t>
            </a:fld>
            <a:endParaRPr lang="en-GB"/>
          </a:p>
        </p:txBody>
      </p:sp>
      <p:sp>
        <p:nvSpPr>
          <p:cNvPr id="5" name="Footer Placeholder 4"/>
          <p:cNvSpPr>
            <a:spLocks noGrp="1"/>
          </p:cNvSpPr>
          <p:nvPr>
            <p:ph type="ftr" sz="quarter" idx="35"/>
          </p:nvPr>
        </p:nvSpPr>
        <p:spPr/>
        <p:txBody>
          <a:bodyPr/>
          <a:lstStyle/>
          <a:p>
            <a:r>
              <a:rPr lang="en-US" smtClean="0"/>
              <a:t>For professional clients / qualified investors only</a:t>
            </a:r>
            <a:endParaRPr lang="en-GB" dirty="0"/>
          </a:p>
        </p:txBody>
      </p:sp>
      <p:sp>
        <p:nvSpPr>
          <p:cNvPr id="10" name="source 2"/>
          <p:cNvSpPr>
            <a:spLocks noGrp="1"/>
          </p:cNvSpPr>
          <p:nvPr>
            <p:ph type="body" sz="quarter" idx="17" hasCustomPrompt="1"/>
          </p:nvPr>
        </p:nvSpPr>
        <p:spPr>
          <a:xfrm>
            <a:off x="4737100" y="6206090"/>
            <a:ext cx="4068000" cy="110800"/>
          </a:xfrm>
        </p:spPr>
        <p:txBody>
          <a:bodyPr anchor="b" anchorCtr="0">
            <a:spAutoFit/>
          </a:bodyPr>
          <a:lstStyle>
            <a:lvl1pPr>
              <a:lnSpc>
                <a:spcPct val="90000"/>
              </a:lnSpc>
              <a:spcBef>
                <a:spcPts val="0"/>
              </a:spcBef>
              <a:defRPr sz="800" b="0"/>
            </a:lvl1pPr>
          </a:lstStyle>
          <a:p>
            <a:pPr lvl="0"/>
            <a:r>
              <a:rPr dirty="0"/>
              <a:t>Insert source </a:t>
            </a:r>
            <a:r>
              <a:rPr lang="en-GB" dirty="0" smtClean="0"/>
              <a:t>or footnote </a:t>
            </a:r>
            <a:r>
              <a:rPr dirty="0" smtClean="0"/>
              <a:t>text </a:t>
            </a:r>
            <a:r>
              <a:rPr dirty="0"/>
              <a:t>here</a:t>
            </a:r>
          </a:p>
        </p:txBody>
      </p:sp>
      <p:sp>
        <p:nvSpPr>
          <p:cNvPr id="15" name="Content Placeholder 2"/>
          <p:cNvSpPr>
            <a:spLocks noGrp="1"/>
          </p:cNvSpPr>
          <p:nvPr>
            <p:ph sz="quarter" idx="16" hasCustomPrompt="1"/>
          </p:nvPr>
        </p:nvSpPr>
        <p:spPr>
          <a:xfrm>
            <a:off x="4741863" y="1547178"/>
            <a:ext cx="4067175" cy="4472621"/>
          </a:xfrm>
        </p:spPr>
        <p:txBody>
          <a:bodyPr/>
          <a:lstStyle>
            <a:lvl1pPr>
              <a:defRPr sz="1200"/>
            </a:lvl1pPr>
          </a:lstStyle>
          <a:p>
            <a:pPr lvl="0"/>
            <a:r>
              <a:rPr lang="en-GB" dirty="0" smtClean="0"/>
              <a:t>Click on the icon to insert content</a:t>
            </a:r>
            <a:endParaRPr lang="en-GB" dirty="0"/>
          </a:p>
        </p:txBody>
      </p:sp>
      <p:sp>
        <p:nvSpPr>
          <p:cNvPr id="14" name="Text Placeholder 2"/>
          <p:cNvSpPr>
            <a:spLocks noGrp="1"/>
          </p:cNvSpPr>
          <p:nvPr>
            <p:ph type="body" sz="quarter" idx="33" hasCustomPrompt="1"/>
          </p:nvPr>
        </p:nvSpPr>
        <p:spPr>
          <a:xfrm>
            <a:off x="4746625" y="1083600"/>
            <a:ext cx="4050000" cy="324000"/>
          </a:xfrm>
          <a:solidFill>
            <a:srgbClr val="CFD4D8"/>
          </a:solidFill>
        </p:spPr>
        <p:txBody>
          <a:bodyPr lIns="90000" tIns="36000" rIns="90000" bIns="36000" anchor="ctr" anchorCtr="0"/>
          <a:lstStyle>
            <a:lvl1pPr>
              <a:defRPr sz="1200" baseline="0"/>
            </a:lvl1pPr>
          </a:lstStyle>
          <a:p>
            <a:pPr lvl="0"/>
            <a:r>
              <a:rPr lang="en-GB" dirty="0" smtClean="0"/>
              <a:t>Enter your chart / table title here (12pt Bold)</a:t>
            </a:r>
            <a:endParaRPr lang="en-GB" dirty="0"/>
          </a:p>
        </p:txBody>
      </p:sp>
      <p:sp>
        <p:nvSpPr>
          <p:cNvPr id="13" name="Content Placeholder 1"/>
          <p:cNvSpPr>
            <a:spLocks noGrp="1"/>
          </p:cNvSpPr>
          <p:nvPr>
            <p:ph sz="quarter" idx="15" hasCustomPrompt="1"/>
          </p:nvPr>
        </p:nvSpPr>
        <p:spPr>
          <a:xfrm>
            <a:off x="315162" y="1085851"/>
            <a:ext cx="4071938" cy="4924568"/>
          </a:xfrm>
        </p:spPr>
        <p:txBody>
          <a:bodyPr/>
          <a:lstStyle/>
          <a:p>
            <a:pPr lvl="0"/>
            <a:r>
              <a:rPr lang="en-GB" dirty="0" smtClean="0"/>
              <a:t>Click to add text – (14pt Bold ). To apply bullets go to the increase / decrease list level button on the home tab.</a:t>
            </a:r>
          </a:p>
          <a:p>
            <a:pPr lvl="1"/>
            <a:r>
              <a:rPr dirty="0" smtClean="0"/>
              <a:t>Second </a:t>
            </a:r>
            <a:r>
              <a:rPr dirty="0"/>
              <a:t>level</a:t>
            </a:r>
          </a:p>
          <a:p>
            <a:pPr lvl="2"/>
            <a:r>
              <a:rPr dirty="0"/>
              <a:t>Third level</a:t>
            </a:r>
          </a:p>
          <a:p>
            <a:pPr lvl="3"/>
            <a:r>
              <a:rPr dirty="0"/>
              <a:t>Fourth level</a:t>
            </a:r>
          </a:p>
          <a:p>
            <a:pPr lvl="4"/>
            <a:r>
              <a:rPr dirty="0"/>
              <a:t>Fifth level</a:t>
            </a:r>
          </a:p>
        </p:txBody>
      </p:sp>
      <p:sp>
        <p:nvSpPr>
          <p:cNvPr id="4" name="Title 3"/>
          <p:cNvSpPr>
            <a:spLocks noGrp="1"/>
          </p:cNvSpPr>
          <p:nvPr>
            <p:ph type="title"/>
          </p:nvPr>
        </p:nvSpPr>
        <p:spPr>
          <a:xfrm>
            <a:off x="315162" y="149369"/>
            <a:ext cx="8493876" cy="603179"/>
          </a:xfrm>
        </p:spPr>
        <p:txBody>
          <a:bodyPr/>
          <a:lstStyle/>
          <a:p>
            <a:r>
              <a:rPr lang="en-US" smtClean="0"/>
              <a:t>Click to edit Master title style</a:t>
            </a:r>
            <a:endParaRPr lang="en-GB"/>
          </a:p>
        </p:txBody>
      </p:sp>
    </p:spTree>
    <p:extLst>
      <p:ext uri="{BB962C8B-B14F-4D97-AF65-F5344CB8AC3E}">
        <p14:creationId xmlns:p14="http://schemas.microsoft.com/office/powerpoint/2010/main" val="39982223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Chart / Table">
    <p:spTree>
      <p:nvGrpSpPr>
        <p:cNvPr id="1" name=""/>
        <p:cNvGrpSpPr/>
        <p:nvPr/>
      </p:nvGrpSpPr>
      <p:grpSpPr>
        <a:xfrm>
          <a:off x="0" y="0"/>
          <a:ext cx="0" cy="0"/>
          <a:chOff x="0" y="0"/>
          <a:chExt cx="0" cy="0"/>
        </a:xfrm>
      </p:grpSpPr>
      <p:sp>
        <p:nvSpPr>
          <p:cNvPr id="2" name="Slide Number Placeholder 1"/>
          <p:cNvSpPr>
            <a:spLocks noGrp="1"/>
          </p:cNvSpPr>
          <p:nvPr>
            <p:ph type="sldNum" sz="quarter" idx="34"/>
          </p:nvPr>
        </p:nvSpPr>
        <p:spPr/>
        <p:txBody>
          <a:bodyPr/>
          <a:lstStyle/>
          <a:p>
            <a:fld id="{C0531ADF-2191-45C5-9D71-08764BF86A6F}" type="slidenum">
              <a:rPr lang="en-GB" smtClean="0"/>
              <a:pPr/>
              <a:t>‹#›</a:t>
            </a:fld>
            <a:endParaRPr lang="en-GB"/>
          </a:p>
        </p:txBody>
      </p:sp>
      <p:sp>
        <p:nvSpPr>
          <p:cNvPr id="5" name="Footer Placeholder 4"/>
          <p:cNvSpPr>
            <a:spLocks noGrp="1"/>
          </p:cNvSpPr>
          <p:nvPr>
            <p:ph type="ftr" sz="quarter" idx="35"/>
          </p:nvPr>
        </p:nvSpPr>
        <p:spPr/>
        <p:txBody>
          <a:bodyPr/>
          <a:lstStyle/>
          <a:p>
            <a:r>
              <a:rPr lang="en-US" smtClean="0"/>
              <a:t>For professional clients / qualified investors only</a:t>
            </a:r>
            <a:endParaRPr lang="en-GB" dirty="0"/>
          </a:p>
        </p:txBody>
      </p:sp>
      <p:sp>
        <p:nvSpPr>
          <p:cNvPr id="11" name="source 3"/>
          <p:cNvSpPr>
            <a:spLocks noGrp="1"/>
          </p:cNvSpPr>
          <p:nvPr>
            <p:ph type="body" sz="quarter" idx="17" hasCustomPrompt="1"/>
          </p:nvPr>
        </p:nvSpPr>
        <p:spPr>
          <a:xfrm>
            <a:off x="4737100" y="6206090"/>
            <a:ext cx="4068000" cy="110800"/>
          </a:xfrm>
        </p:spPr>
        <p:txBody>
          <a:bodyPr anchor="b" anchorCtr="0">
            <a:spAutoFit/>
          </a:bodyPr>
          <a:lstStyle>
            <a:lvl1pPr>
              <a:lnSpc>
                <a:spcPct val="90000"/>
              </a:lnSpc>
              <a:spcBef>
                <a:spcPts val="0"/>
              </a:spcBef>
              <a:defRPr sz="800" b="0"/>
            </a:lvl1pPr>
          </a:lstStyle>
          <a:p>
            <a:pPr lvl="0"/>
            <a:r>
              <a:rPr dirty="0"/>
              <a:t>Insert source </a:t>
            </a:r>
            <a:r>
              <a:rPr lang="en-GB" dirty="0" smtClean="0"/>
              <a:t>or footnote </a:t>
            </a:r>
            <a:r>
              <a:rPr dirty="0" smtClean="0"/>
              <a:t>text </a:t>
            </a:r>
            <a:r>
              <a:rPr dirty="0"/>
              <a:t>here</a:t>
            </a:r>
          </a:p>
        </p:txBody>
      </p:sp>
      <p:sp>
        <p:nvSpPr>
          <p:cNvPr id="15" name="Content Placeholder 3"/>
          <p:cNvSpPr>
            <a:spLocks noGrp="1"/>
          </p:cNvSpPr>
          <p:nvPr>
            <p:ph sz="quarter" idx="16" hasCustomPrompt="1"/>
          </p:nvPr>
        </p:nvSpPr>
        <p:spPr>
          <a:xfrm>
            <a:off x="4741863" y="1547178"/>
            <a:ext cx="4067175" cy="4472621"/>
          </a:xfrm>
        </p:spPr>
        <p:txBody>
          <a:bodyPr/>
          <a:lstStyle>
            <a:lvl1pPr>
              <a:defRPr sz="1200"/>
            </a:lvl1pPr>
          </a:lstStyle>
          <a:p>
            <a:pPr lvl="0"/>
            <a:r>
              <a:rPr lang="en-GB" dirty="0" smtClean="0"/>
              <a:t>Click on the icon to insert content</a:t>
            </a:r>
            <a:endParaRPr lang="en-GB" dirty="0"/>
          </a:p>
        </p:txBody>
      </p:sp>
      <p:sp>
        <p:nvSpPr>
          <p:cNvPr id="14" name="Text Placeholder 3"/>
          <p:cNvSpPr>
            <a:spLocks noGrp="1"/>
          </p:cNvSpPr>
          <p:nvPr>
            <p:ph type="body" sz="quarter" idx="33" hasCustomPrompt="1"/>
          </p:nvPr>
        </p:nvSpPr>
        <p:spPr>
          <a:xfrm>
            <a:off x="4746625" y="1083600"/>
            <a:ext cx="4050000" cy="324000"/>
          </a:xfrm>
          <a:solidFill>
            <a:srgbClr val="CFD4D8"/>
          </a:solidFill>
        </p:spPr>
        <p:txBody>
          <a:bodyPr lIns="90000" tIns="36000" rIns="90000" bIns="36000" anchor="ctr" anchorCtr="0"/>
          <a:lstStyle>
            <a:lvl1pPr>
              <a:defRPr sz="1200" baseline="0"/>
            </a:lvl1pPr>
          </a:lstStyle>
          <a:p>
            <a:pPr lvl="0"/>
            <a:r>
              <a:rPr lang="en-GB" dirty="0" smtClean="0"/>
              <a:t>Enter your chart / table title here (12pt Bold)</a:t>
            </a:r>
            <a:endParaRPr lang="en-GB" dirty="0"/>
          </a:p>
        </p:txBody>
      </p:sp>
      <p:sp>
        <p:nvSpPr>
          <p:cNvPr id="12" name="source 2"/>
          <p:cNvSpPr>
            <a:spLocks noGrp="1"/>
          </p:cNvSpPr>
          <p:nvPr>
            <p:ph type="body" sz="quarter" idx="12" hasCustomPrompt="1"/>
          </p:nvPr>
        </p:nvSpPr>
        <p:spPr>
          <a:xfrm>
            <a:off x="314236" y="6206090"/>
            <a:ext cx="4068000" cy="110800"/>
          </a:xfrm>
        </p:spPr>
        <p:txBody>
          <a:bodyPr anchor="b" anchorCtr="0">
            <a:spAutoFit/>
          </a:bodyPr>
          <a:lstStyle>
            <a:lvl1pPr>
              <a:lnSpc>
                <a:spcPct val="90000"/>
              </a:lnSpc>
              <a:spcBef>
                <a:spcPts val="0"/>
              </a:spcBef>
              <a:defRPr sz="800" b="0"/>
            </a:lvl1pPr>
          </a:lstStyle>
          <a:p>
            <a:pPr lvl="0"/>
            <a:r>
              <a:rPr dirty="0"/>
              <a:t>Insert source </a:t>
            </a:r>
            <a:r>
              <a:rPr lang="en-GB" dirty="0" smtClean="0"/>
              <a:t>or footnote </a:t>
            </a:r>
            <a:r>
              <a:rPr dirty="0" smtClean="0"/>
              <a:t>text </a:t>
            </a:r>
            <a:r>
              <a:rPr dirty="0"/>
              <a:t>here</a:t>
            </a:r>
          </a:p>
        </p:txBody>
      </p:sp>
      <p:sp>
        <p:nvSpPr>
          <p:cNvPr id="13" name="Content Placeholder 2"/>
          <p:cNvSpPr>
            <a:spLocks noGrp="1"/>
          </p:cNvSpPr>
          <p:nvPr>
            <p:ph sz="quarter" idx="15" hasCustomPrompt="1"/>
          </p:nvPr>
        </p:nvSpPr>
        <p:spPr>
          <a:xfrm>
            <a:off x="315162" y="1547177"/>
            <a:ext cx="4071938" cy="4463241"/>
          </a:xfrm>
        </p:spPr>
        <p:txBody>
          <a:bodyPr vert="horz" lIns="0" tIns="0" rIns="0" bIns="0" rtlCol="0">
            <a:noAutofit/>
          </a:bodyPr>
          <a:lstStyle>
            <a:lvl1pPr>
              <a:defRPr lang="en-GB" sz="1200" dirty="0" smtClean="0"/>
            </a:lvl1pPr>
            <a:lvl2pPr>
              <a:defRPr dirty="0"/>
            </a:lvl2pPr>
            <a:lvl3pPr>
              <a:defRPr dirty="0"/>
            </a:lvl3pPr>
            <a:lvl4pPr>
              <a:defRPr dirty="0"/>
            </a:lvl4pPr>
            <a:lvl5pPr>
              <a:defRPr dirty="0"/>
            </a:lvl5pPr>
          </a:lstStyle>
          <a:p>
            <a:pPr lvl="0"/>
            <a:r>
              <a:rPr lang="en-GB" dirty="0" smtClean="0"/>
              <a:t>Click to add text – (14pt Bold ). To apply bullets go to the increase / decrease list level button on the home tab.</a:t>
            </a:r>
          </a:p>
          <a:p>
            <a:pPr lvl="1"/>
            <a:r>
              <a:rPr dirty="0" smtClean="0"/>
              <a:t>Second </a:t>
            </a:r>
            <a:r>
              <a:rPr dirty="0"/>
              <a:t>level</a:t>
            </a:r>
          </a:p>
          <a:p>
            <a:pPr lvl="2"/>
            <a:r>
              <a:rPr dirty="0"/>
              <a:t>Third level</a:t>
            </a:r>
          </a:p>
          <a:p>
            <a:pPr lvl="3"/>
            <a:r>
              <a:rPr dirty="0"/>
              <a:t>Fourth level</a:t>
            </a:r>
          </a:p>
          <a:p>
            <a:pPr lvl="4"/>
            <a:r>
              <a:rPr dirty="0"/>
              <a:t>Fifth level</a:t>
            </a:r>
          </a:p>
        </p:txBody>
      </p:sp>
      <p:sp>
        <p:nvSpPr>
          <p:cNvPr id="9" name="Text Placeholder 2"/>
          <p:cNvSpPr>
            <a:spLocks noGrp="1"/>
          </p:cNvSpPr>
          <p:nvPr>
            <p:ph type="body" sz="quarter" idx="36" hasCustomPrompt="1"/>
          </p:nvPr>
        </p:nvSpPr>
        <p:spPr>
          <a:xfrm>
            <a:off x="315162" y="1083600"/>
            <a:ext cx="4050000" cy="324000"/>
          </a:xfrm>
          <a:solidFill>
            <a:srgbClr val="CFD4D8"/>
          </a:solidFill>
        </p:spPr>
        <p:txBody>
          <a:bodyPr lIns="90000" tIns="36000" rIns="90000" bIns="36000" anchor="ctr" anchorCtr="0"/>
          <a:lstStyle>
            <a:lvl1pPr>
              <a:defRPr sz="1200" baseline="0"/>
            </a:lvl1pPr>
          </a:lstStyle>
          <a:p>
            <a:pPr lvl="0"/>
            <a:r>
              <a:rPr lang="en-GB" dirty="0" smtClean="0"/>
              <a:t>Enter your chart / table title here (12pt Bold)</a:t>
            </a:r>
            <a:endParaRPr lang="en-GB" dirty="0"/>
          </a:p>
        </p:txBody>
      </p:sp>
      <p:sp>
        <p:nvSpPr>
          <p:cNvPr id="4" name="Title 3"/>
          <p:cNvSpPr>
            <a:spLocks noGrp="1"/>
          </p:cNvSpPr>
          <p:nvPr>
            <p:ph type="title"/>
          </p:nvPr>
        </p:nvSpPr>
        <p:spPr>
          <a:xfrm>
            <a:off x="315162" y="149369"/>
            <a:ext cx="8493876" cy="603179"/>
          </a:xfrm>
        </p:spPr>
        <p:txBody>
          <a:bodyPr/>
          <a:lstStyle/>
          <a:p>
            <a:r>
              <a:rPr lang="en-US" smtClean="0"/>
              <a:t>Click to edit Master title style</a:t>
            </a:r>
            <a:endParaRPr lang="en-GB"/>
          </a:p>
        </p:txBody>
      </p:sp>
    </p:spTree>
    <p:extLst>
      <p:ext uri="{BB962C8B-B14F-4D97-AF65-F5344CB8AC3E}">
        <p14:creationId xmlns:p14="http://schemas.microsoft.com/office/powerpoint/2010/main" val="392410581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Slide Number Placeholder 1"/>
          <p:cNvSpPr>
            <a:spLocks noGrp="1"/>
          </p:cNvSpPr>
          <p:nvPr>
            <p:ph type="sldNum" sz="quarter" idx="41"/>
          </p:nvPr>
        </p:nvSpPr>
        <p:spPr/>
        <p:txBody>
          <a:bodyPr/>
          <a:lstStyle/>
          <a:p>
            <a:fld id="{C0531ADF-2191-45C5-9D71-08764BF86A6F}" type="slidenum">
              <a:rPr lang="en-GB" smtClean="0"/>
              <a:pPr/>
              <a:t>‹#›</a:t>
            </a:fld>
            <a:endParaRPr lang="en-GB"/>
          </a:p>
        </p:txBody>
      </p:sp>
      <p:sp>
        <p:nvSpPr>
          <p:cNvPr id="3" name="Footer Placeholder 2"/>
          <p:cNvSpPr>
            <a:spLocks noGrp="1"/>
          </p:cNvSpPr>
          <p:nvPr>
            <p:ph type="ftr" sz="quarter" idx="42"/>
          </p:nvPr>
        </p:nvSpPr>
        <p:spPr/>
        <p:txBody>
          <a:bodyPr/>
          <a:lstStyle/>
          <a:p>
            <a:r>
              <a:rPr lang="en-US" smtClean="0"/>
              <a:t>For professional clients / qualified investors only</a:t>
            </a:r>
            <a:endParaRPr lang="en-GB" dirty="0"/>
          </a:p>
        </p:txBody>
      </p:sp>
      <p:sp>
        <p:nvSpPr>
          <p:cNvPr id="23" name="source 4"/>
          <p:cNvSpPr>
            <a:spLocks noGrp="1"/>
          </p:cNvSpPr>
          <p:nvPr>
            <p:ph type="body" sz="quarter" idx="17" hasCustomPrompt="1"/>
          </p:nvPr>
        </p:nvSpPr>
        <p:spPr>
          <a:xfrm>
            <a:off x="4737100" y="6206090"/>
            <a:ext cx="4068000" cy="110800"/>
          </a:xfrm>
        </p:spPr>
        <p:txBody>
          <a:bodyPr anchor="b" anchorCtr="0">
            <a:spAutoFit/>
          </a:bodyPr>
          <a:lstStyle>
            <a:lvl1pPr>
              <a:lnSpc>
                <a:spcPct val="90000"/>
              </a:lnSpc>
              <a:spcBef>
                <a:spcPts val="0"/>
              </a:spcBef>
              <a:defRPr sz="800" b="0"/>
            </a:lvl1pPr>
          </a:lstStyle>
          <a:p>
            <a:pPr lvl="0"/>
            <a:r>
              <a:rPr dirty="0"/>
              <a:t>Insert source </a:t>
            </a:r>
            <a:r>
              <a:rPr lang="en-GB" dirty="0" smtClean="0"/>
              <a:t>or footnote </a:t>
            </a:r>
            <a:r>
              <a:rPr dirty="0" smtClean="0"/>
              <a:t>text </a:t>
            </a:r>
            <a:r>
              <a:rPr dirty="0"/>
              <a:t>here</a:t>
            </a:r>
          </a:p>
        </p:txBody>
      </p:sp>
      <p:sp>
        <p:nvSpPr>
          <p:cNvPr id="42" name="Content Placeholder 4"/>
          <p:cNvSpPr>
            <a:spLocks noGrp="1"/>
          </p:cNvSpPr>
          <p:nvPr>
            <p:ph sz="quarter" idx="40" hasCustomPrompt="1"/>
          </p:nvPr>
        </p:nvSpPr>
        <p:spPr>
          <a:xfrm>
            <a:off x="4737100" y="4225023"/>
            <a:ext cx="4071938" cy="1796365"/>
          </a:xfrm>
        </p:spPr>
        <p:txBody>
          <a:bodyPr/>
          <a:lstStyle>
            <a:lvl1pPr>
              <a:defRPr sz="1200" b="0" baseline="0"/>
            </a:lvl1pPr>
          </a:lstStyle>
          <a:p>
            <a:pPr lvl="0"/>
            <a:r>
              <a:rPr lang="en-GB" dirty="0" smtClean="0"/>
              <a:t>Click on the icon to insert content</a:t>
            </a:r>
            <a:endParaRPr lang="en-GB" dirty="0"/>
          </a:p>
        </p:txBody>
      </p:sp>
      <p:sp>
        <p:nvSpPr>
          <p:cNvPr id="41" name="Text Placeholder 4"/>
          <p:cNvSpPr>
            <a:spLocks noGrp="1"/>
          </p:cNvSpPr>
          <p:nvPr>
            <p:ph type="body" sz="quarter" idx="39" hasCustomPrompt="1"/>
          </p:nvPr>
        </p:nvSpPr>
        <p:spPr>
          <a:xfrm>
            <a:off x="4744720" y="3766323"/>
            <a:ext cx="4050000" cy="324000"/>
          </a:xfrm>
          <a:solidFill>
            <a:srgbClr val="CFD4D8"/>
          </a:solidFill>
        </p:spPr>
        <p:txBody>
          <a:bodyPr lIns="90000" tIns="36000" rIns="90000" bIns="36000" anchor="ctr" anchorCtr="0"/>
          <a:lstStyle>
            <a:lvl1pPr>
              <a:defRPr sz="1200" baseline="0"/>
            </a:lvl1pPr>
          </a:lstStyle>
          <a:p>
            <a:pPr lvl="0"/>
            <a:r>
              <a:rPr lang="en-GB" dirty="0" smtClean="0"/>
              <a:t>Enter your chart / table title here (12pt Bold)</a:t>
            </a:r>
            <a:endParaRPr lang="en-GB" dirty="0"/>
          </a:p>
        </p:txBody>
      </p:sp>
      <p:sp>
        <p:nvSpPr>
          <p:cNvPr id="21" name="source 3"/>
          <p:cNvSpPr>
            <a:spLocks noGrp="1"/>
          </p:cNvSpPr>
          <p:nvPr>
            <p:ph type="body" sz="quarter" idx="12" hasCustomPrompt="1"/>
          </p:nvPr>
        </p:nvSpPr>
        <p:spPr>
          <a:xfrm>
            <a:off x="314236" y="6206090"/>
            <a:ext cx="4068000" cy="110800"/>
          </a:xfrm>
        </p:spPr>
        <p:txBody>
          <a:bodyPr anchor="b" anchorCtr="0">
            <a:spAutoFit/>
          </a:bodyPr>
          <a:lstStyle>
            <a:lvl1pPr>
              <a:lnSpc>
                <a:spcPct val="90000"/>
              </a:lnSpc>
              <a:spcBef>
                <a:spcPts val="0"/>
              </a:spcBef>
              <a:defRPr sz="800" b="0"/>
            </a:lvl1pPr>
          </a:lstStyle>
          <a:p>
            <a:pPr lvl="0"/>
            <a:r>
              <a:rPr dirty="0"/>
              <a:t>Insert source </a:t>
            </a:r>
            <a:r>
              <a:rPr lang="en-GB" dirty="0" smtClean="0"/>
              <a:t>or footnote </a:t>
            </a:r>
            <a:r>
              <a:rPr dirty="0" smtClean="0"/>
              <a:t>text </a:t>
            </a:r>
            <a:r>
              <a:rPr dirty="0"/>
              <a:t>here</a:t>
            </a:r>
          </a:p>
        </p:txBody>
      </p:sp>
      <p:sp>
        <p:nvSpPr>
          <p:cNvPr id="39" name="Content Placeholder 3"/>
          <p:cNvSpPr>
            <a:spLocks noGrp="1"/>
          </p:cNvSpPr>
          <p:nvPr>
            <p:ph sz="quarter" idx="37" hasCustomPrompt="1"/>
          </p:nvPr>
        </p:nvSpPr>
        <p:spPr>
          <a:xfrm>
            <a:off x="314236" y="4225023"/>
            <a:ext cx="4071938" cy="1796365"/>
          </a:xfrm>
        </p:spPr>
        <p:txBody>
          <a:bodyPr/>
          <a:lstStyle>
            <a:lvl1pPr>
              <a:defRPr sz="1200" b="0" baseline="0"/>
            </a:lvl1pPr>
          </a:lstStyle>
          <a:p>
            <a:pPr lvl="0"/>
            <a:r>
              <a:rPr lang="en-GB" dirty="0" smtClean="0"/>
              <a:t>Click on the icon to insert content</a:t>
            </a:r>
            <a:endParaRPr lang="en-GB" dirty="0"/>
          </a:p>
        </p:txBody>
      </p:sp>
      <p:sp>
        <p:nvSpPr>
          <p:cNvPr id="32" name="Text Placeholder 3"/>
          <p:cNvSpPr>
            <a:spLocks noGrp="1"/>
          </p:cNvSpPr>
          <p:nvPr>
            <p:ph type="body" sz="quarter" idx="36" hasCustomPrompt="1"/>
          </p:nvPr>
        </p:nvSpPr>
        <p:spPr>
          <a:xfrm>
            <a:off x="314236" y="3766323"/>
            <a:ext cx="4050000" cy="324000"/>
          </a:xfrm>
          <a:solidFill>
            <a:srgbClr val="CFD4D8"/>
          </a:solidFill>
        </p:spPr>
        <p:txBody>
          <a:bodyPr lIns="90000" tIns="36000" rIns="90000" bIns="36000" anchor="ctr" anchorCtr="0"/>
          <a:lstStyle>
            <a:lvl1pPr>
              <a:defRPr sz="1200" baseline="0"/>
            </a:lvl1pPr>
          </a:lstStyle>
          <a:p>
            <a:pPr lvl="0"/>
            <a:r>
              <a:rPr lang="en-GB" dirty="0" smtClean="0"/>
              <a:t>Enter your chart / table title here (12pt Bold)</a:t>
            </a:r>
            <a:endParaRPr lang="en-GB" dirty="0"/>
          </a:p>
        </p:txBody>
      </p:sp>
      <p:sp>
        <p:nvSpPr>
          <p:cNvPr id="18" name="source 2"/>
          <p:cNvSpPr>
            <a:spLocks noGrp="1"/>
          </p:cNvSpPr>
          <p:nvPr>
            <p:ph type="body" sz="quarter" idx="32" hasCustomPrompt="1"/>
          </p:nvPr>
        </p:nvSpPr>
        <p:spPr>
          <a:xfrm>
            <a:off x="4737100" y="3514682"/>
            <a:ext cx="4078377" cy="110800"/>
          </a:xfrm>
        </p:spPr>
        <p:txBody>
          <a:bodyPr anchor="b" anchorCtr="0">
            <a:spAutoFit/>
          </a:bodyPr>
          <a:lstStyle>
            <a:lvl1pPr>
              <a:lnSpc>
                <a:spcPct val="90000"/>
              </a:lnSpc>
              <a:spcBef>
                <a:spcPts val="0"/>
              </a:spcBef>
              <a:defRPr sz="800" b="0"/>
            </a:lvl1pPr>
          </a:lstStyle>
          <a:p>
            <a:pPr lvl="0"/>
            <a:r>
              <a:rPr lang="en-GB" dirty="0" smtClean="0"/>
              <a:t>Insert source or footnote text here</a:t>
            </a:r>
            <a:endParaRPr lang="en-GB" dirty="0"/>
          </a:p>
        </p:txBody>
      </p:sp>
      <p:sp>
        <p:nvSpPr>
          <p:cNvPr id="20" name="Content Placeholder 2"/>
          <p:cNvSpPr>
            <a:spLocks noGrp="1"/>
          </p:cNvSpPr>
          <p:nvPr>
            <p:ph sz="quarter" idx="34" hasCustomPrompt="1"/>
          </p:nvPr>
        </p:nvSpPr>
        <p:spPr>
          <a:xfrm>
            <a:off x="4737100" y="1539557"/>
            <a:ext cx="4071938" cy="1796400"/>
          </a:xfrm>
        </p:spPr>
        <p:txBody>
          <a:bodyPr/>
          <a:lstStyle>
            <a:lvl1pPr>
              <a:defRPr sz="1200" b="0" baseline="0"/>
            </a:lvl1pPr>
          </a:lstStyle>
          <a:p>
            <a:pPr lvl="0"/>
            <a:r>
              <a:rPr lang="en-GB" dirty="0" smtClean="0"/>
              <a:t>Click on the icon to insert content</a:t>
            </a:r>
            <a:endParaRPr lang="en-GB" dirty="0"/>
          </a:p>
        </p:txBody>
      </p:sp>
      <p:sp>
        <p:nvSpPr>
          <p:cNvPr id="19" name="Text Placeholder 2"/>
          <p:cNvSpPr>
            <a:spLocks noGrp="1"/>
          </p:cNvSpPr>
          <p:nvPr>
            <p:ph type="body" sz="quarter" idx="33" hasCustomPrompt="1"/>
          </p:nvPr>
        </p:nvSpPr>
        <p:spPr>
          <a:xfrm>
            <a:off x="4744720" y="1083600"/>
            <a:ext cx="4050000" cy="324000"/>
          </a:xfrm>
          <a:solidFill>
            <a:srgbClr val="CFD4D8"/>
          </a:solidFill>
        </p:spPr>
        <p:txBody>
          <a:bodyPr lIns="90000" tIns="36000" rIns="90000" bIns="36000" anchor="ctr" anchorCtr="0"/>
          <a:lstStyle>
            <a:lvl1pPr>
              <a:defRPr sz="1200" baseline="0"/>
            </a:lvl1pPr>
          </a:lstStyle>
          <a:p>
            <a:pPr lvl="0"/>
            <a:r>
              <a:rPr lang="en-GB" dirty="0" smtClean="0"/>
              <a:t>Enter your chart / table title here (12pt Bold)</a:t>
            </a:r>
            <a:endParaRPr lang="en-GB" dirty="0"/>
          </a:p>
        </p:txBody>
      </p:sp>
      <p:sp>
        <p:nvSpPr>
          <p:cNvPr id="15" name="source 1"/>
          <p:cNvSpPr>
            <a:spLocks noGrp="1"/>
          </p:cNvSpPr>
          <p:nvPr>
            <p:ph type="body" sz="quarter" idx="16" hasCustomPrompt="1"/>
          </p:nvPr>
        </p:nvSpPr>
        <p:spPr>
          <a:xfrm>
            <a:off x="314236" y="3514682"/>
            <a:ext cx="4078377" cy="110800"/>
          </a:xfrm>
        </p:spPr>
        <p:txBody>
          <a:bodyPr anchor="b" anchorCtr="0">
            <a:spAutoFit/>
          </a:bodyPr>
          <a:lstStyle>
            <a:lvl1pPr>
              <a:lnSpc>
                <a:spcPct val="90000"/>
              </a:lnSpc>
              <a:spcBef>
                <a:spcPts val="0"/>
              </a:spcBef>
              <a:defRPr sz="800" b="0"/>
            </a:lvl1pPr>
          </a:lstStyle>
          <a:p>
            <a:pPr lvl="0"/>
            <a:r>
              <a:rPr lang="en-GB" dirty="0" smtClean="0"/>
              <a:t>Insert source or footnote text here</a:t>
            </a:r>
            <a:endParaRPr lang="en-GB" dirty="0"/>
          </a:p>
        </p:txBody>
      </p:sp>
      <p:sp>
        <p:nvSpPr>
          <p:cNvPr id="5" name="Content Placeholder 1"/>
          <p:cNvSpPr>
            <a:spLocks noGrp="1"/>
          </p:cNvSpPr>
          <p:nvPr>
            <p:ph sz="quarter" idx="24" hasCustomPrompt="1"/>
          </p:nvPr>
        </p:nvSpPr>
        <p:spPr>
          <a:xfrm>
            <a:off x="314236" y="1539557"/>
            <a:ext cx="4071938" cy="1796400"/>
          </a:xfrm>
        </p:spPr>
        <p:txBody>
          <a:bodyPr/>
          <a:lstStyle>
            <a:lvl1pPr>
              <a:defRPr sz="1200" b="0" baseline="0"/>
            </a:lvl1pPr>
          </a:lstStyle>
          <a:p>
            <a:pPr lvl="0"/>
            <a:r>
              <a:rPr lang="en-GB" dirty="0" smtClean="0"/>
              <a:t>Click on the icon to insert content</a:t>
            </a:r>
            <a:endParaRPr lang="en-GB" dirty="0"/>
          </a:p>
        </p:txBody>
      </p:sp>
      <p:sp>
        <p:nvSpPr>
          <p:cNvPr id="22" name="Text Placeholder 1"/>
          <p:cNvSpPr>
            <a:spLocks noGrp="1"/>
          </p:cNvSpPr>
          <p:nvPr>
            <p:ph type="body" sz="quarter" idx="23" hasCustomPrompt="1"/>
          </p:nvPr>
        </p:nvSpPr>
        <p:spPr>
          <a:xfrm>
            <a:off x="314236" y="1083600"/>
            <a:ext cx="4050000" cy="324000"/>
          </a:xfrm>
          <a:solidFill>
            <a:srgbClr val="CFD4D8"/>
          </a:solidFill>
        </p:spPr>
        <p:txBody>
          <a:bodyPr lIns="90000" tIns="36000" rIns="90000" bIns="36000" anchor="ctr" anchorCtr="0"/>
          <a:lstStyle>
            <a:lvl1pPr>
              <a:defRPr sz="1200" baseline="0"/>
            </a:lvl1pPr>
          </a:lstStyle>
          <a:p>
            <a:pPr lvl="0"/>
            <a:r>
              <a:rPr lang="en-GB" dirty="0" smtClean="0"/>
              <a:t>Enter your chart / table title here (12pt Bold)</a:t>
            </a:r>
            <a:endParaRPr lang="en-GB" dirty="0"/>
          </a:p>
        </p:txBody>
      </p:sp>
      <p:sp>
        <p:nvSpPr>
          <p:cNvPr id="4" name="Title 3"/>
          <p:cNvSpPr>
            <a:spLocks noGrp="1"/>
          </p:cNvSpPr>
          <p:nvPr>
            <p:ph type="title"/>
          </p:nvPr>
        </p:nvSpPr>
        <p:spPr>
          <a:xfrm>
            <a:off x="315162" y="149369"/>
            <a:ext cx="8493876" cy="603179"/>
          </a:xfrm>
        </p:spPr>
        <p:txBody>
          <a:bodyPr/>
          <a:lstStyle/>
          <a:p>
            <a:r>
              <a:rPr lang="en-US" smtClean="0"/>
              <a:t>Click to edit Master title style</a:t>
            </a:r>
            <a:endParaRPr lang="en-GB"/>
          </a:p>
        </p:txBody>
      </p:sp>
    </p:spTree>
    <p:extLst>
      <p:ext uri="{BB962C8B-B14F-4D97-AF65-F5344CB8AC3E}">
        <p14:creationId xmlns:p14="http://schemas.microsoft.com/office/powerpoint/2010/main" val="23171579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fld id="{C0531ADF-2191-45C5-9D71-08764BF86A6F}" type="slidenum">
              <a:rPr lang="en-GB" smtClean="0"/>
              <a:pPr/>
              <a:t>‹#›</a:t>
            </a:fld>
            <a:endParaRPr lang="en-GB"/>
          </a:p>
        </p:txBody>
      </p:sp>
      <p:sp>
        <p:nvSpPr>
          <p:cNvPr id="3" name="Title 2"/>
          <p:cNvSpPr>
            <a:spLocks noGrp="1"/>
          </p:cNvSpPr>
          <p:nvPr>
            <p:ph type="title"/>
          </p:nvPr>
        </p:nvSpPr>
        <p:spPr/>
        <p:txBody>
          <a:bodyPr/>
          <a:lstStyle/>
          <a:p>
            <a:r>
              <a:rPr lang="en-US" smtClean="0"/>
              <a:t>Click to edit Master title style</a:t>
            </a:r>
            <a:endParaRPr lang="en-GB"/>
          </a:p>
        </p:txBody>
      </p:sp>
      <p:sp>
        <p:nvSpPr>
          <p:cNvPr id="6" name="Footer Placeholder 5"/>
          <p:cNvSpPr>
            <a:spLocks noGrp="1"/>
          </p:cNvSpPr>
          <p:nvPr>
            <p:ph type="ftr" sz="quarter" idx="14"/>
          </p:nvPr>
        </p:nvSpPr>
        <p:spPr/>
        <p:txBody>
          <a:bodyPr/>
          <a:lstStyle/>
          <a:p>
            <a:r>
              <a:rPr lang="en-US" smtClean="0"/>
              <a:t>For professional clients / qualified investors only</a:t>
            </a:r>
            <a:endParaRPr lang="en-GB" dirty="0"/>
          </a:p>
        </p:txBody>
      </p:sp>
      <p:sp>
        <p:nvSpPr>
          <p:cNvPr id="5" name="source 2"/>
          <p:cNvSpPr>
            <a:spLocks noGrp="1"/>
          </p:cNvSpPr>
          <p:nvPr>
            <p:ph type="body" sz="quarter" idx="12" hasCustomPrompt="1"/>
          </p:nvPr>
        </p:nvSpPr>
        <p:spPr>
          <a:xfrm>
            <a:off x="314235" y="6210300"/>
            <a:ext cx="8506787" cy="106590"/>
          </a:xfrm>
        </p:spPr>
        <p:txBody>
          <a:bodyPr anchor="b" anchorCtr="0">
            <a:noAutofit/>
          </a:bodyPr>
          <a:lstStyle>
            <a:lvl1pPr>
              <a:lnSpc>
                <a:spcPct val="90000"/>
              </a:lnSpc>
              <a:spcBef>
                <a:spcPts val="0"/>
              </a:spcBef>
              <a:defRPr sz="800" b="0"/>
            </a:lvl1pPr>
          </a:lstStyle>
          <a:p>
            <a:pPr lvl="0"/>
            <a:r>
              <a:rPr dirty="0"/>
              <a:t>Insert source </a:t>
            </a:r>
            <a:r>
              <a:rPr lang="en-GB" dirty="0" smtClean="0"/>
              <a:t>or footnote </a:t>
            </a:r>
            <a:r>
              <a:rPr dirty="0" smtClean="0"/>
              <a:t>text </a:t>
            </a:r>
            <a:r>
              <a:rPr dirty="0"/>
              <a:t>here</a:t>
            </a:r>
          </a:p>
        </p:txBody>
      </p:sp>
    </p:spTree>
    <p:extLst>
      <p:ext uri="{BB962C8B-B14F-4D97-AF65-F5344CB8AC3E}">
        <p14:creationId xmlns:p14="http://schemas.microsoft.com/office/powerpoint/2010/main" val="14952547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6367" y="2983196"/>
            <a:ext cx="6970822" cy="556929"/>
          </a:xfrm>
          <a:ln>
            <a:noFill/>
          </a:ln>
        </p:spPr>
        <p:txBody>
          <a:bodyPr lIns="0" tIns="0" rIns="0" bIns="0" anchor="b" anchorCtr="0"/>
          <a:lstStyle>
            <a:lvl1pPr algn="l" defTabSz="914400" rtl="0" eaLnBrk="1" latinLnBrk="0" hangingPunct="1">
              <a:spcBef>
                <a:spcPct val="0"/>
              </a:spcBef>
              <a:buNone/>
              <a:defRPr sz="2400" b="0" kern="1200" baseline="0">
                <a:solidFill>
                  <a:schemeClr val="accent2"/>
                </a:solidFill>
                <a:latin typeface="+mj-lt"/>
                <a:ea typeface="Tahoma" pitchFamily="34" charset="0"/>
                <a:cs typeface="Tahoma" pitchFamily="34" charset="0"/>
              </a:defRPr>
            </a:lvl1pPr>
          </a:lstStyle>
          <a:p>
            <a:r>
              <a:rPr lang="en-GB" dirty="0" smtClean="0"/>
              <a:t>Divider title here – sentence case (24pt)</a:t>
            </a:r>
            <a:endParaRPr dirty="0"/>
          </a:p>
        </p:txBody>
      </p:sp>
      <p:sp>
        <p:nvSpPr>
          <p:cNvPr id="3" name="Text Placeholder 2"/>
          <p:cNvSpPr>
            <a:spLocks noGrp="1"/>
          </p:cNvSpPr>
          <p:nvPr>
            <p:ph type="body" idx="1" hasCustomPrompt="1"/>
          </p:nvPr>
        </p:nvSpPr>
        <p:spPr>
          <a:xfrm>
            <a:off x="302641" y="3712081"/>
            <a:ext cx="6983983" cy="444500"/>
          </a:xfrm>
          <a:prstGeom prst="rect">
            <a:avLst/>
          </a:prstGeom>
        </p:spPr>
        <p:txBody>
          <a:bodyPr lIns="0" tIns="0" rIns="0" bIns="0" anchor="t" anchorCtr="0"/>
          <a:lstStyle>
            <a:lvl1pPr marL="0" indent="0">
              <a:buNone/>
              <a:defRPr kumimoji="0" sz="1600" b="0" i="0" u="none" strike="noStrike" kern="1200" cap="none" spc="0" normalizeH="0" baseline="0">
                <a:ln>
                  <a:noFill/>
                </a:ln>
                <a:solidFill>
                  <a:schemeClr val="accent2"/>
                </a:solidFill>
                <a:effectLst/>
                <a:uLnTx/>
                <a:uFillTx/>
                <a:latin typeface="+mj-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400"/>
              </a:spcAft>
              <a:buSzTx/>
              <a:buFont typeface="Arial" pitchFamily="34" charset="0"/>
              <a:buNone/>
              <a:tabLst/>
            </a:pPr>
            <a:r>
              <a:rPr lang="en-GB" dirty="0" smtClean="0"/>
              <a:t>Subtitle here if required (16pt)</a:t>
            </a:r>
            <a:endParaRPr dirty="0"/>
          </a:p>
        </p:txBody>
      </p:sp>
      <p:cxnSp>
        <p:nvCxnSpPr>
          <p:cNvPr id="6" name="Straight Connector 5"/>
          <p:cNvCxnSpPr/>
          <p:nvPr/>
        </p:nvCxnSpPr>
        <p:spPr>
          <a:xfrm>
            <a:off x="317499" y="3581400"/>
            <a:ext cx="6553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231956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 name="Slide Number Placeholder 2"/>
          <p:cNvSpPr>
            <a:spLocks noGrp="1"/>
          </p:cNvSpPr>
          <p:nvPr>
            <p:ph type="sldNum" sz="quarter" idx="4"/>
          </p:nvPr>
        </p:nvSpPr>
        <p:spPr>
          <a:xfrm>
            <a:off x="8456102" y="6591242"/>
            <a:ext cx="364921" cy="222745"/>
          </a:xfrm>
          <a:prstGeom prst="rect">
            <a:avLst/>
          </a:prstGeom>
        </p:spPr>
        <p:txBody>
          <a:bodyPr vert="horz" lIns="0" tIns="0" rIns="0" bIns="0" rtlCol="0" anchor="ctr"/>
          <a:lstStyle>
            <a:lvl1pPr algn="r">
              <a:defRPr sz="800">
                <a:solidFill>
                  <a:schemeClr val="tx2"/>
                </a:solidFill>
              </a:defRPr>
            </a:lvl1pPr>
          </a:lstStyle>
          <a:p>
            <a:fld id="{C0531ADF-2191-45C5-9D71-08764BF86A6F}" type="slidenum">
              <a:rPr lang="en-GB" smtClean="0"/>
              <a:pPr/>
              <a:t>‹#›</a:t>
            </a:fld>
            <a:endParaRPr lang="en-GB"/>
          </a:p>
        </p:txBody>
      </p:sp>
      <p:sp>
        <p:nvSpPr>
          <p:cNvPr id="8" name="Footer Placeholder 3"/>
          <p:cNvSpPr>
            <a:spLocks noGrp="1"/>
          </p:cNvSpPr>
          <p:nvPr>
            <p:ph type="ftr" sz="quarter" idx="10"/>
          </p:nvPr>
        </p:nvSpPr>
        <p:spPr>
          <a:xfrm>
            <a:off x="1501507" y="6593667"/>
            <a:ext cx="6134100" cy="219709"/>
          </a:xfrm>
          <a:prstGeom prst="rect">
            <a:avLst/>
          </a:prstGeom>
        </p:spPr>
        <p:txBody>
          <a:bodyPr/>
          <a:lstStyle>
            <a:lvl1pPr algn="ctr">
              <a:defRPr sz="800" cap="all" baseline="0">
                <a:solidFill>
                  <a:schemeClr val="tx2"/>
                </a:solidFill>
              </a:defRPr>
            </a:lvl1pPr>
          </a:lstStyle>
          <a:p>
            <a:r>
              <a:rPr lang="en-US" smtClean="0"/>
              <a:t>For professional clients / qualified investors only</a:t>
            </a:r>
            <a:endParaRPr lang="en-GB" dirty="0"/>
          </a:p>
        </p:txBody>
      </p:sp>
      <p:pic>
        <p:nvPicPr>
          <p:cNvPr id="25" name="BlackRock logo" descr="N:\DATA\Global Sales and Marketing\MIG Presentations\Images\Corporate Logos\BlackRock® Logo (2011) DO NOT USE\BR_emf\BlackRock®_Printed_1000Pix.emf"/>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16286" y="6588341"/>
            <a:ext cx="1050525" cy="153563"/>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p:cNvCxnSpPr/>
          <p:nvPr/>
        </p:nvCxnSpPr>
        <p:spPr>
          <a:xfrm>
            <a:off x="-9525" y="6439633"/>
            <a:ext cx="9151200" cy="0"/>
          </a:xfrm>
          <a:prstGeom prst="line">
            <a:avLst/>
          </a:prstGeom>
          <a:ln w="9525">
            <a:solidFill>
              <a:srgbClr val="7E8083"/>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idx="1"/>
          </p:nvPr>
        </p:nvSpPr>
        <p:spPr>
          <a:xfrm>
            <a:off x="315162" y="1087211"/>
            <a:ext cx="8496593" cy="4921571"/>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Rectangle 10"/>
          <p:cNvSpPr/>
          <p:nvPr/>
        </p:nvSpPr>
        <p:spPr bwMode="auto">
          <a:xfrm>
            <a:off x="0" y="-4706"/>
            <a:ext cx="9146423" cy="875539"/>
          </a:xfrm>
          <a:prstGeom prst="rect">
            <a:avLst/>
          </a:prstGeom>
          <a:solidFill>
            <a:srgbClr val="CFD4D8"/>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315162" y="149369"/>
            <a:ext cx="8493876" cy="603179"/>
          </a:xfrm>
          <a:prstGeom prst="rect">
            <a:avLst/>
          </a:prstGeom>
        </p:spPr>
        <p:txBody>
          <a:bodyPr vert="horz" lIns="0" tIns="0" rIns="0" bIns="0" rtlCol="0" anchor="ctr" anchorCtr="0">
            <a:noAutofit/>
          </a:bodyPr>
          <a:lstStyle/>
          <a:p>
            <a:r>
              <a:rPr lang="en-US" smtClean="0"/>
              <a:t>Click to edit Master title style</a:t>
            </a:r>
            <a:endParaRPr dirty="0"/>
          </a:p>
        </p:txBody>
      </p:sp>
    </p:spTree>
    <p:extLst>
      <p:ext uri="{BB962C8B-B14F-4D97-AF65-F5344CB8AC3E}">
        <p14:creationId xmlns:p14="http://schemas.microsoft.com/office/powerpoint/2010/main" val="4119439785"/>
      </p:ext>
    </p:extLst>
  </p:cSld>
  <p:clrMap bg1="lt1" tx1="dk1" bg2="lt2" tx2="dk2" accent1="accent1" accent2="accent2" accent3="accent3" accent4="accent4" accent5="accent5" accent6="accent6" hlink="hlink" folHlink="folHlink"/>
  <p:sldLayoutIdLst>
    <p:sldLayoutId id="2147484063" r:id="rId1"/>
    <p:sldLayoutId id="2147484020" r:id="rId2"/>
    <p:sldLayoutId id="2147484024" r:id="rId3"/>
    <p:sldLayoutId id="2147484061" r:id="rId4"/>
    <p:sldLayoutId id="2147484062" r:id="rId5"/>
    <p:sldLayoutId id="2147484064" r:id="rId6"/>
    <p:sldLayoutId id="2147484025" r:id="rId7"/>
    <p:sldLayoutId id="2147484021" r:id="rId8"/>
    <p:sldLayoutId id="2147484022" r:id="rId9"/>
    <p:sldLayoutId id="2147484026" r:id="rId10"/>
    <p:sldLayoutId id="2147484027" r:id="rId11"/>
    <p:sldLayoutId id="2147484028" r:id="rId12"/>
  </p:sldLayoutIdLst>
  <p:timing>
    <p:tnLst>
      <p:par>
        <p:cTn id="1" dur="indefinite" restart="never" nodeType="tmRoot"/>
      </p:par>
    </p:tnLst>
  </p:timing>
  <p:hf hdr="0" dt="0"/>
  <p:txStyles>
    <p:titleStyle>
      <a:lvl1pPr algn="l" defTabSz="914400" rtl="0" eaLnBrk="1" latinLnBrk="0" hangingPunct="1">
        <a:spcBef>
          <a:spcPct val="0"/>
        </a:spcBef>
        <a:buNone/>
        <a:defRPr sz="1800" b="1" kern="1200">
          <a:solidFill>
            <a:schemeClr val="accent2"/>
          </a:solidFill>
          <a:latin typeface="+mj-lt"/>
          <a:ea typeface="+mj-ea"/>
          <a:cs typeface="+mj-cs"/>
        </a:defRPr>
      </a:lvl1pPr>
    </p:titleStyle>
    <p:bodyStyle>
      <a:lvl1pPr marL="0" marR="0" indent="0" algn="l" defTabSz="914400" rtl="0" eaLnBrk="1" fontAlgn="auto" latinLnBrk="0" hangingPunct="1">
        <a:lnSpc>
          <a:spcPct val="100000"/>
        </a:lnSpc>
        <a:spcBef>
          <a:spcPts val="700"/>
        </a:spcBef>
        <a:spcAft>
          <a:spcPts val="0"/>
        </a:spcAft>
        <a:buSzTx/>
        <a:buFont typeface="Arial" pitchFamily="34" charset="0"/>
        <a:buNone/>
        <a:tabLst/>
        <a:defRPr kumimoji="0" sz="1400" b="1" i="0" u="none" strike="noStrike" kern="1200" cap="none" spc="0" normalizeH="0" baseline="0">
          <a:ln>
            <a:noFill/>
          </a:ln>
          <a:solidFill>
            <a:schemeClr val="tx2"/>
          </a:solidFill>
          <a:effectLst/>
          <a:uLnTx/>
          <a:uFillTx/>
          <a:latin typeface="Arial"/>
          <a:ea typeface="+mn-ea"/>
          <a:cs typeface="+mn-cs"/>
        </a:defRPr>
      </a:lvl1pPr>
      <a:lvl2pPr marL="350838" marR="0" indent="-166688" algn="l" defTabSz="914400" rtl="0" eaLnBrk="1" fontAlgn="auto" latinLnBrk="0" hangingPunct="1">
        <a:lnSpc>
          <a:spcPct val="100000"/>
        </a:lnSpc>
        <a:spcBef>
          <a:spcPts val="700"/>
        </a:spcBef>
        <a:spcAft>
          <a:spcPts val="0"/>
        </a:spcAft>
        <a:buClr>
          <a:schemeClr val="accent2"/>
        </a:buClr>
        <a:buSzTx/>
        <a:buFont typeface="Wingdings 3" pitchFamily="18" charset="2"/>
        <a:buChar char=""/>
        <a:tabLst/>
        <a:defRPr kumimoji="0" sz="1200" b="0" i="0" u="none" strike="noStrike" kern="1200" cap="none" spc="0" normalizeH="0" baseline="0">
          <a:ln>
            <a:noFill/>
          </a:ln>
          <a:solidFill>
            <a:schemeClr val="tx2"/>
          </a:solidFill>
          <a:effectLst/>
          <a:uLnTx/>
          <a:uFillTx/>
          <a:latin typeface="Arial"/>
          <a:ea typeface="+mn-ea"/>
          <a:cs typeface="+mn-cs"/>
        </a:defRPr>
      </a:lvl2pPr>
      <a:lvl3pPr marL="514350" marR="0" indent="-15240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3pPr>
      <a:lvl4pPr marL="714375" marR="0" indent="-17145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4pPr>
      <a:lvl5pPr marL="904875" marR="0" indent="-19050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5.xml"/><Relationship Id="rId4" Type="http://schemas.openxmlformats.org/officeDocument/2006/relationships/image" Target="../media/image47.png"/></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5.xml"/><Relationship Id="rId4" Type="http://schemas.openxmlformats.org/officeDocument/2006/relationships/image" Target="../media/image50.png"/></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8.png"/><Relationship Id="rId1" Type="http://schemas.openxmlformats.org/officeDocument/2006/relationships/slideLayout" Target="../slideLayouts/slideLayout5.xml"/><Relationship Id="rId5" Type="http://schemas.openxmlformats.org/officeDocument/2006/relationships/image" Target="../media/image53.png"/><Relationship Id="rId4" Type="http://schemas.openxmlformats.org/officeDocument/2006/relationships/image" Target="../media/image5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dclink.co.uk/" TargetMode="External"/><Relationship Id="rId2" Type="http://schemas.openxmlformats.org/officeDocument/2006/relationships/hyperlink" Target="https://www.blackrockpensions.co.uk/blackrock-emplogin.asp" TargetMode="External"/><Relationship Id="rId1" Type="http://schemas.openxmlformats.org/officeDocument/2006/relationships/slideLayout" Target="../slideLayouts/slideLayout2.xml"/><Relationship Id="rId4" Type="http://schemas.openxmlformats.org/officeDocument/2006/relationships/hyperlink" Target="https://www.blackrock.co.uk/planmanager/"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t>PlanManager</a:t>
            </a:r>
            <a:r>
              <a:rPr lang="en-GB" dirty="0" smtClean="0"/>
              <a:t> Training</a:t>
            </a:r>
            <a:endParaRPr lang="en-GB" dirty="0"/>
          </a:p>
        </p:txBody>
      </p:sp>
      <p:sp>
        <p:nvSpPr>
          <p:cNvPr id="3" name="Text Placeholder 2"/>
          <p:cNvSpPr>
            <a:spLocks noGrp="1"/>
          </p:cNvSpPr>
          <p:nvPr>
            <p:ph type="body" sz="quarter" idx="11"/>
          </p:nvPr>
        </p:nvSpPr>
        <p:spPr/>
        <p:txBody>
          <a:bodyPr/>
          <a:lstStyle/>
          <a:p>
            <a:r>
              <a:rPr lang="en-GB" dirty="0" smtClean="0"/>
              <a:t>Sue Allwood</a:t>
            </a:r>
          </a:p>
          <a:p>
            <a:endParaRPr lang="en-GB" dirty="0"/>
          </a:p>
        </p:txBody>
      </p:sp>
      <p:sp>
        <p:nvSpPr>
          <p:cNvPr id="5" name="Footer Placeholder 4"/>
          <p:cNvSpPr>
            <a:spLocks noGrp="1"/>
          </p:cNvSpPr>
          <p:nvPr>
            <p:ph type="ftr" sz="quarter" idx="10"/>
          </p:nvPr>
        </p:nvSpPr>
        <p:spPr/>
        <p:txBody>
          <a:bodyPr/>
          <a:lstStyle/>
          <a:p>
            <a:r>
              <a:rPr lang="en-US" smtClean="0"/>
              <a:t>For professional clients / qualified investors only</a:t>
            </a:r>
            <a:endParaRPr lang="en-GB" dirty="0"/>
          </a:p>
        </p:txBody>
      </p:sp>
      <p:sp>
        <p:nvSpPr>
          <p:cNvPr id="4" name="Text Placeholder 3"/>
          <p:cNvSpPr>
            <a:spLocks noGrp="1"/>
          </p:cNvSpPr>
          <p:nvPr>
            <p:ph type="body" sz="quarter" idx="4294967295"/>
          </p:nvPr>
        </p:nvSpPr>
        <p:spPr>
          <a:xfrm>
            <a:off x="2514600" y="4237038"/>
            <a:ext cx="4171950" cy="320675"/>
          </a:xfrm>
        </p:spPr>
        <p:txBody>
          <a:bodyPr/>
          <a:lstStyle/>
          <a:p>
            <a:r>
              <a:rPr lang="en-GB" b="0" dirty="0" smtClean="0"/>
              <a:t>October 2015</a:t>
            </a:r>
          </a:p>
          <a:p>
            <a:endParaRPr lang="en-GB" b="0" dirty="0"/>
          </a:p>
        </p:txBody>
      </p:sp>
    </p:spTree>
    <p:extLst>
      <p:ext uri="{BB962C8B-B14F-4D97-AF65-F5344CB8AC3E}">
        <p14:creationId xmlns:p14="http://schemas.microsoft.com/office/powerpoint/2010/main" val="1267945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34"/>
          </p:nvPr>
        </p:nvSpPr>
        <p:spPr/>
        <p:txBody>
          <a:bodyPr/>
          <a:lstStyle/>
          <a:p>
            <a:fld id="{C0531ADF-2191-45C5-9D71-08764BF86A6F}" type="slidenum">
              <a:rPr lang="en-GB" smtClean="0"/>
              <a:pPr/>
              <a:t>10</a:t>
            </a:fld>
            <a:endParaRPr lang="en-GB"/>
          </a:p>
        </p:txBody>
      </p:sp>
      <p:sp>
        <p:nvSpPr>
          <p:cNvPr id="3" name="Footer Placeholder 2"/>
          <p:cNvSpPr>
            <a:spLocks noGrp="1"/>
          </p:cNvSpPr>
          <p:nvPr>
            <p:ph type="ftr" sz="quarter" idx="35"/>
          </p:nvPr>
        </p:nvSpPr>
        <p:spPr/>
        <p:txBody>
          <a:bodyPr/>
          <a:lstStyle/>
          <a:p>
            <a:r>
              <a:rPr lang="en-US" smtClean="0"/>
              <a:t>For professional clients / qualified investors only</a:t>
            </a:r>
            <a:endParaRPr lang="en-GB" dirty="0"/>
          </a:p>
        </p:txBody>
      </p:sp>
      <p:pic>
        <p:nvPicPr>
          <p:cNvPr id="9" name="Content Placeholder 8"/>
          <p:cNvPicPr>
            <a:picLocks noGrp="1" noChangeAspect="1"/>
          </p:cNvPicPr>
          <p:nvPr>
            <p:ph sz="quarter" idx="16"/>
          </p:nvPr>
        </p:nvPicPr>
        <p:blipFill>
          <a:blip r:embed="rId2"/>
          <a:stretch>
            <a:fillRect/>
          </a:stretch>
        </p:blipFill>
        <p:spPr>
          <a:xfrm>
            <a:off x="4741863" y="2638880"/>
            <a:ext cx="4067175" cy="2289852"/>
          </a:xfrm>
          <a:prstGeom prst="rect">
            <a:avLst/>
          </a:prstGeom>
        </p:spPr>
      </p:pic>
      <p:sp>
        <p:nvSpPr>
          <p:cNvPr id="6" name="Text Placeholder 5"/>
          <p:cNvSpPr>
            <a:spLocks noGrp="1"/>
          </p:cNvSpPr>
          <p:nvPr>
            <p:ph type="body" sz="quarter" idx="33"/>
          </p:nvPr>
        </p:nvSpPr>
        <p:spPr/>
        <p:txBody>
          <a:bodyPr/>
          <a:lstStyle/>
          <a:p>
            <a:r>
              <a:rPr lang="en-GB" dirty="0" smtClean="0"/>
              <a:t>Registration Confirmation example screen shot</a:t>
            </a:r>
            <a:endParaRPr lang="en-GB" dirty="0"/>
          </a:p>
        </p:txBody>
      </p:sp>
      <p:sp>
        <p:nvSpPr>
          <p:cNvPr id="7" name="Content Placeholder 6"/>
          <p:cNvSpPr>
            <a:spLocks noGrp="1"/>
          </p:cNvSpPr>
          <p:nvPr>
            <p:ph sz="quarter" idx="15"/>
          </p:nvPr>
        </p:nvSpPr>
        <p:spPr/>
        <p:txBody>
          <a:bodyPr/>
          <a:lstStyle/>
          <a:p>
            <a:pPr marL="285750" indent="-285750">
              <a:buFont typeface="Wingdings" panose="05000000000000000000" pitchFamily="2" charset="2"/>
              <a:buChar char="Ø"/>
            </a:pPr>
            <a:r>
              <a:rPr lang="en-GB" dirty="0" smtClean="0"/>
              <a:t>Registration Confirmation message displayed</a:t>
            </a:r>
          </a:p>
          <a:p>
            <a:pPr marL="285750" indent="-285750">
              <a:buFont typeface="Wingdings" panose="05000000000000000000" pitchFamily="2" charset="2"/>
              <a:buChar char="Ø"/>
            </a:pPr>
            <a:r>
              <a:rPr lang="en-GB" dirty="0" smtClean="0"/>
              <a:t>Confirmation of </a:t>
            </a:r>
            <a:r>
              <a:rPr lang="en-GB" dirty="0" err="1" smtClean="0"/>
              <a:t>UserID</a:t>
            </a:r>
            <a:endParaRPr lang="en-GB" dirty="0" smtClean="0"/>
          </a:p>
          <a:p>
            <a:pPr marL="285750" indent="-285750">
              <a:buFont typeface="Wingdings" panose="05000000000000000000" pitchFamily="2" charset="2"/>
              <a:buChar char="Ø"/>
            </a:pPr>
            <a:r>
              <a:rPr lang="en-GB" dirty="0" smtClean="0"/>
              <a:t>Select Continue</a:t>
            </a:r>
            <a:endParaRPr lang="en-GB" dirty="0"/>
          </a:p>
        </p:txBody>
      </p:sp>
      <p:sp>
        <p:nvSpPr>
          <p:cNvPr id="8" name="Title 7"/>
          <p:cNvSpPr>
            <a:spLocks noGrp="1"/>
          </p:cNvSpPr>
          <p:nvPr>
            <p:ph type="title"/>
          </p:nvPr>
        </p:nvSpPr>
        <p:spPr/>
        <p:txBody>
          <a:bodyPr/>
          <a:lstStyle/>
          <a:p>
            <a:r>
              <a:rPr lang="en-GB" dirty="0" err="1" smtClean="0"/>
              <a:t>PlanManager</a:t>
            </a:r>
            <a:r>
              <a:rPr lang="en-GB" dirty="0" smtClean="0"/>
              <a:t> – Registration Confirmation</a:t>
            </a:r>
            <a:endParaRPr lang="en-GB" dirty="0"/>
          </a:p>
        </p:txBody>
      </p:sp>
    </p:spTree>
    <p:extLst>
      <p:ext uri="{BB962C8B-B14F-4D97-AF65-F5344CB8AC3E}">
        <p14:creationId xmlns:p14="http://schemas.microsoft.com/office/powerpoint/2010/main" val="29401301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34"/>
          </p:nvPr>
        </p:nvSpPr>
        <p:spPr/>
        <p:txBody>
          <a:bodyPr/>
          <a:lstStyle/>
          <a:p>
            <a:fld id="{C0531ADF-2191-45C5-9D71-08764BF86A6F}" type="slidenum">
              <a:rPr lang="en-GB" smtClean="0"/>
              <a:pPr/>
              <a:t>11</a:t>
            </a:fld>
            <a:endParaRPr lang="en-GB"/>
          </a:p>
        </p:txBody>
      </p:sp>
      <p:sp>
        <p:nvSpPr>
          <p:cNvPr id="3" name="Footer Placeholder 2"/>
          <p:cNvSpPr>
            <a:spLocks noGrp="1"/>
          </p:cNvSpPr>
          <p:nvPr>
            <p:ph type="ftr" sz="quarter" idx="35"/>
          </p:nvPr>
        </p:nvSpPr>
        <p:spPr/>
        <p:txBody>
          <a:bodyPr/>
          <a:lstStyle/>
          <a:p>
            <a:r>
              <a:rPr lang="en-US" smtClean="0"/>
              <a:t>For professional clients / qualified investors only</a:t>
            </a:r>
            <a:endParaRPr lang="en-GB" dirty="0"/>
          </a:p>
        </p:txBody>
      </p:sp>
      <p:pic>
        <p:nvPicPr>
          <p:cNvPr id="9" name="Content Placeholder 8"/>
          <p:cNvPicPr>
            <a:picLocks noGrp="1" noChangeAspect="1"/>
          </p:cNvPicPr>
          <p:nvPr>
            <p:ph sz="quarter" idx="16"/>
          </p:nvPr>
        </p:nvPicPr>
        <p:blipFill>
          <a:blip r:embed="rId2"/>
          <a:stretch>
            <a:fillRect/>
          </a:stretch>
        </p:blipFill>
        <p:spPr>
          <a:xfrm>
            <a:off x="4741863" y="2384457"/>
            <a:ext cx="4067175" cy="2798699"/>
          </a:xfrm>
          <a:prstGeom prst="rect">
            <a:avLst/>
          </a:prstGeom>
        </p:spPr>
      </p:pic>
      <p:sp>
        <p:nvSpPr>
          <p:cNvPr id="6" name="Text Placeholder 5"/>
          <p:cNvSpPr>
            <a:spLocks noGrp="1"/>
          </p:cNvSpPr>
          <p:nvPr>
            <p:ph type="body" sz="quarter" idx="33"/>
          </p:nvPr>
        </p:nvSpPr>
        <p:spPr/>
        <p:txBody>
          <a:bodyPr/>
          <a:lstStyle/>
          <a:p>
            <a:r>
              <a:rPr lang="en-GB" dirty="0" smtClean="0"/>
              <a:t>Terms &amp; Conditions example screen shot</a:t>
            </a:r>
            <a:endParaRPr lang="en-GB" dirty="0"/>
          </a:p>
        </p:txBody>
      </p:sp>
      <p:sp>
        <p:nvSpPr>
          <p:cNvPr id="7" name="Content Placeholder 6"/>
          <p:cNvSpPr>
            <a:spLocks noGrp="1"/>
          </p:cNvSpPr>
          <p:nvPr>
            <p:ph sz="quarter" idx="15"/>
          </p:nvPr>
        </p:nvSpPr>
        <p:spPr/>
        <p:txBody>
          <a:bodyPr/>
          <a:lstStyle/>
          <a:p>
            <a:pPr marL="285750" indent="-285750">
              <a:buFont typeface="Wingdings" panose="05000000000000000000" pitchFamily="2" charset="2"/>
              <a:buChar char="Ø"/>
            </a:pPr>
            <a:r>
              <a:rPr lang="en-GB" dirty="0" smtClean="0"/>
              <a:t>Website Terms and Conditions are displayed</a:t>
            </a:r>
          </a:p>
          <a:p>
            <a:pPr marL="285750" indent="-285750">
              <a:buFont typeface="Wingdings" panose="05000000000000000000" pitchFamily="2" charset="2"/>
              <a:buChar char="Ø"/>
            </a:pPr>
            <a:r>
              <a:rPr lang="en-GB" dirty="0" smtClean="0"/>
              <a:t>Same wording as for </a:t>
            </a:r>
            <a:r>
              <a:rPr lang="en-GB" dirty="0" err="1" smtClean="0"/>
              <a:t>TargetPlan</a:t>
            </a:r>
            <a:r>
              <a:rPr lang="en-GB" dirty="0" smtClean="0"/>
              <a:t> </a:t>
            </a:r>
          </a:p>
          <a:p>
            <a:pPr marL="285750" indent="-285750">
              <a:buFont typeface="Wingdings" panose="05000000000000000000" pitchFamily="2" charset="2"/>
              <a:buChar char="Ø"/>
            </a:pPr>
            <a:r>
              <a:rPr lang="en-GB" dirty="0" smtClean="0"/>
              <a:t>To continue the Terms and Conditions have to be accepted by ticking the confirm box and pressing the Accept button</a:t>
            </a:r>
          </a:p>
          <a:p>
            <a:pPr marL="636588" lvl="1" indent="-285750">
              <a:buFont typeface="Wingdings" panose="05000000000000000000" pitchFamily="2" charset="2"/>
              <a:buChar char="Ø"/>
            </a:pPr>
            <a:r>
              <a:rPr lang="en-GB" dirty="0" smtClean="0"/>
              <a:t>The system records the date, time and version accepted.</a:t>
            </a:r>
          </a:p>
          <a:p>
            <a:pPr marL="636588" lvl="1" indent="-285750">
              <a:buFont typeface="Wingdings" panose="05000000000000000000" pitchFamily="2" charset="2"/>
              <a:buChar char="Ø"/>
            </a:pPr>
            <a:r>
              <a:rPr lang="en-GB" dirty="0" smtClean="0"/>
              <a:t>Decline goes back to Login screen</a:t>
            </a:r>
          </a:p>
          <a:p>
            <a:pPr marL="285750" indent="-285750">
              <a:buFont typeface="Wingdings" panose="05000000000000000000" pitchFamily="2" charset="2"/>
              <a:buChar char="Ø"/>
            </a:pPr>
            <a:r>
              <a:rPr lang="en-GB" dirty="0" smtClean="0"/>
              <a:t>Website Terms and Conditions have to be accepted under the following rules:</a:t>
            </a:r>
          </a:p>
          <a:p>
            <a:pPr marL="636588" lvl="1" indent="-285750">
              <a:buFont typeface="Wingdings" panose="05000000000000000000" pitchFamily="2" charset="2"/>
              <a:buChar char="Ø"/>
            </a:pPr>
            <a:r>
              <a:rPr lang="en-GB" dirty="0" smtClean="0"/>
              <a:t>First time login</a:t>
            </a:r>
          </a:p>
          <a:p>
            <a:pPr marL="636588" lvl="1" indent="-285750">
              <a:buFont typeface="Wingdings" panose="05000000000000000000" pitchFamily="2" charset="2"/>
              <a:buChar char="Ø"/>
            </a:pPr>
            <a:r>
              <a:rPr lang="en-GB" dirty="0" smtClean="0"/>
              <a:t>If they have changed since the last time they were accepted</a:t>
            </a:r>
          </a:p>
          <a:p>
            <a:pPr marL="636588" lvl="1" indent="-285750">
              <a:buFont typeface="Wingdings" panose="05000000000000000000" pitchFamily="2" charset="2"/>
              <a:buChar char="Ø"/>
            </a:pPr>
            <a:r>
              <a:rPr lang="en-GB" dirty="0" smtClean="0"/>
              <a:t>Every 6 months</a:t>
            </a:r>
          </a:p>
          <a:p>
            <a:pPr marL="285750" indent="-285750">
              <a:buFont typeface="Wingdings" panose="05000000000000000000" pitchFamily="2" charset="2"/>
              <a:buChar char="Ø"/>
            </a:pPr>
            <a:r>
              <a:rPr lang="en-GB" dirty="0" err="1" smtClean="0"/>
              <a:t>PlanManager</a:t>
            </a:r>
            <a:r>
              <a:rPr lang="en-GB" dirty="0" smtClean="0"/>
              <a:t> Home screen is displayed</a:t>
            </a:r>
          </a:p>
          <a:p>
            <a:pPr marL="285750" indent="-285750">
              <a:buFont typeface="Wingdings" panose="05000000000000000000" pitchFamily="2" charset="2"/>
              <a:buChar char="Ø"/>
            </a:pPr>
            <a:r>
              <a:rPr lang="en-GB" dirty="0" smtClean="0"/>
              <a:t>The Terms and Conditions or Privacy policy can be viewed at anytime once logged in by clicking on the links in the footer</a:t>
            </a:r>
            <a:endParaRPr lang="en-GB" dirty="0"/>
          </a:p>
          <a:p>
            <a:pPr marL="636588" lvl="1" indent="-285750">
              <a:buFont typeface="Wingdings" panose="05000000000000000000" pitchFamily="2" charset="2"/>
              <a:buChar char="Ø"/>
            </a:pPr>
            <a:endParaRPr lang="en-GB" dirty="0"/>
          </a:p>
        </p:txBody>
      </p:sp>
      <p:sp>
        <p:nvSpPr>
          <p:cNvPr id="8" name="Title 7"/>
          <p:cNvSpPr>
            <a:spLocks noGrp="1"/>
          </p:cNvSpPr>
          <p:nvPr>
            <p:ph type="title"/>
          </p:nvPr>
        </p:nvSpPr>
        <p:spPr/>
        <p:txBody>
          <a:bodyPr/>
          <a:lstStyle/>
          <a:p>
            <a:r>
              <a:rPr lang="en-GB" dirty="0" err="1" smtClean="0"/>
              <a:t>PlanManager</a:t>
            </a:r>
            <a:r>
              <a:rPr lang="en-GB" dirty="0" smtClean="0"/>
              <a:t> – Terms and Conditions</a:t>
            </a:r>
            <a:endParaRPr lang="en-GB" dirty="0"/>
          </a:p>
        </p:txBody>
      </p:sp>
    </p:spTree>
    <p:extLst>
      <p:ext uri="{BB962C8B-B14F-4D97-AF65-F5344CB8AC3E}">
        <p14:creationId xmlns:p14="http://schemas.microsoft.com/office/powerpoint/2010/main" val="13261928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34"/>
          </p:nvPr>
        </p:nvSpPr>
        <p:spPr/>
        <p:txBody>
          <a:bodyPr/>
          <a:lstStyle/>
          <a:p>
            <a:fld id="{C0531ADF-2191-45C5-9D71-08764BF86A6F}" type="slidenum">
              <a:rPr lang="en-GB" smtClean="0"/>
              <a:pPr/>
              <a:t>12</a:t>
            </a:fld>
            <a:endParaRPr lang="en-GB"/>
          </a:p>
        </p:txBody>
      </p:sp>
      <p:sp>
        <p:nvSpPr>
          <p:cNvPr id="3" name="Footer Placeholder 2"/>
          <p:cNvSpPr>
            <a:spLocks noGrp="1"/>
          </p:cNvSpPr>
          <p:nvPr>
            <p:ph type="ftr" sz="quarter" idx="35"/>
          </p:nvPr>
        </p:nvSpPr>
        <p:spPr/>
        <p:txBody>
          <a:bodyPr/>
          <a:lstStyle/>
          <a:p>
            <a:r>
              <a:rPr lang="en-US" smtClean="0"/>
              <a:t>For professional clients / qualified investors only</a:t>
            </a:r>
            <a:endParaRPr lang="en-GB" dirty="0"/>
          </a:p>
        </p:txBody>
      </p:sp>
      <p:pic>
        <p:nvPicPr>
          <p:cNvPr id="10" name="Content Placeholder 9"/>
          <p:cNvPicPr>
            <a:picLocks noGrp="1" noChangeAspect="1"/>
          </p:cNvPicPr>
          <p:nvPr>
            <p:ph sz="quarter" idx="16"/>
          </p:nvPr>
        </p:nvPicPr>
        <p:blipFill>
          <a:blip r:embed="rId2"/>
          <a:stretch>
            <a:fillRect/>
          </a:stretch>
        </p:blipFill>
        <p:spPr>
          <a:xfrm>
            <a:off x="4741863" y="2498252"/>
            <a:ext cx="4067175" cy="2571108"/>
          </a:xfrm>
          <a:prstGeom prst="rect">
            <a:avLst/>
          </a:prstGeom>
        </p:spPr>
      </p:pic>
      <p:sp>
        <p:nvSpPr>
          <p:cNvPr id="9" name="Text Placeholder 8"/>
          <p:cNvSpPr>
            <a:spLocks noGrp="1"/>
          </p:cNvSpPr>
          <p:nvPr>
            <p:ph type="body" sz="quarter" idx="33"/>
          </p:nvPr>
        </p:nvSpPr>
        <p:spPr/>
        <p:txBody>
          <a:bodyPr/>
          <a:lstStyle/>
          <a:p>
            <a:r>
              <a:rPr lang="en-GB" dirty="0" smtClean="0"/>
              <a:t>Login screen example screen shot</a:t>
            </a:r>
            <a:endParaRPr lang="en-GB" dirty="0"/>
          </a:p>
        </p:txBody>
      </p:sp>
      <p:sp>
        <p:nvSpPr>
          <p:cNvPr id="6" name="Content Placeholder 5"/>
          <p:cNvSpPr>
            <a:spLocks noGrp="1"/>
          </p:cNvSpPr>
          <p:nvPr>
            <p:ph sz="quarter" idx="15"/>
          </p:nvPr>
        </p:nvSpPr>
        <p:spPr/>
        <p:txBody>
          <a:bodyPr/>
          <a:lstStyle/>
          <a:p>
            <a:pPr marL="285750" indent="-285750">
              <a:buFont typeface="Wingdings" panose="05000000000000000000" pitchFamily="2" charset="2"/>
              <a:buChar char="Ø"/>
            </a:pPr>
            <a:r>
              <a:rPr lang="en-GB" dirty="0" smtClean="0"/>
              <a:t>Enter </a:t>
            </a:r>
            <a:r>
              <a:rPr lang="en-GB" dirty="0" err="1" smtClean="0"/>
              <a:t>UserID</a:t>
            </a:r>
            <a:endParaRPr lang="en-GB" dirty="0" smtClean="0"/>
          </a:p>
          <a:p>
            <a:pPr marL="285750" indent="-285750">
              <a:buFont typeface="Wingdings" panose="05000000000000000000" pitchFamily="2" charset="2"/>
              <a:buChar char="Ø"/>
            </a:pPr>
            <a:r>
              <a:rPr lang="en-GB" dirty="0" smtClean="0"/>
              <a:t>Enter Password</a:t>
            </a:r>
          </a:p>
          <a:p>
            <a:pPr marL="285750" indent="-285750">
              <a:buFont typeface="Wingdings" panose="05000000000000000000" pitchFamily="2" charset="2"/>
              <a:buChar char="Ø"/>
            </a:pPr>
            <a:r>
              <a:rPr lang="en-GB" dirty="0" smtClean="0"/>
              <a:t>Select Login</a:t>
            </a:r>
          </a:p>
          <a:p>
            <a:pPr marL="636588" lvl="1" indent="-285750">
              <a:buFont typeface="Wingdings" panose="05000000000000000000" pitchFamily="2" charset="2"/>
              <a:buChar char="Ø"/>
            </a:pPr>
            <a:r>
              <a:rPr lang="en-GB" dirty="0" err="1" smtClean="0"/>
              <a:t>PlanManager</a:t>
            </a:r>
            <a:r>
              <a:rPr lang="en-GB" dirty="0" smtClean="0"/>
              <a:t> home page displayed</a:t>
            </a:r>
            <a:endParaRPr lang="en-GB" dirty="0"/>
          </a:p>
        </p:txBody>
      </p:sp>
      <p:sp>
        <p:nvSpPr>
          <p:cNvPr id="5" name="Title 4"/>
          <p:cNvSpPr>
            <a:spLocks noGrp="1"/>
          </p:cNvSpPr>
          <p:nvPr>
            <p:ph type="title"/>
          </p:nvPr>
        </p:nvSpPr>
        <p:spPr/>
        <p:txBody>
          <a:bodyPr/>
          <a:lstStyle/>
          <a:p>
            <a:r>
              <a:rPr lang="en-GB" dirty="0" err="1" smtClean="0"/>
              <a:t>PlanManager</a:t>
            </a:r>
            <a:r>
              <a:rPr lang="en-GB" dirty="0" smtClean="0"/>
              <a:t> - Login</a:t>
            </a:r>
            <a:endParaRPr lang="en-GB" dirty="0"/>
          </a:p>
        </p:txBody>
      </p:sp>
    </p:spTree>
    <p:extLst>
      <p:ext uri="{BB962C8B-B14F-4D97-AF65-F5344CB8AC3E}">
        <p14:creationId xmlns:p14="http://schemas.microsoft.com/office/powerpoint/2010/main" val="31382551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34"/>
          </p:nvPr>
        </p:nvSpPr>
        <p:spPr/>
        <p:txBody>
          <a:bodyPr/>
          <a:lstStyle/>
          <a:p>
            <a:fld id="{C0531ADF-2191-45C5-9D71-08764BF86A6F}" type="slidenum">
              <a:rPr lang="en-GB" smtClean="0"/>
              <a:pPr/>
              <a:t>13</a:t>
            </a:fld>
            <a:endParaRPr lang="en-GB"/>
          </a:p>
        </p:txBody>
      </p:sp>
      <p:sp>
        <p:nvSpPr>
          <p:cNvPr id="3" name="Footer Placeholder 2"/>
          <p:cNvSpPr>
            <a:spLocks noGrp="1"/>
          </p:cNvSpPr>
          <p:nvPr>
            <p:ph type="ftr" sz="quarter" idx="35"/>
          </p:nvPr>
        </p:nvSpPr>
        <p:spPr/>
        <p:txBody>
          <a:bodyPr/>
          <a:lstStyle/>
          <a:p>
            <a:r>
              <a:rPr lang="en-US" smtClean="0"/>
              <a:t>For professional clients / qualified investors only</a:t>
            </a:r>
            <a:endParaRPr lang="en-GB" dirty="0"/>
          </a:p>
        </p:txBody>
      </p:sp>
      <p:pic>
        <p:nvPicPr>
          <p:cNvPr id="10" name="Content Placeholder 9"/>
          <p:cNvPicPr>
            <a:picLocks noGrp="1" noChangeAspect="1"/>
          </p:cNvPicPr>
          <p:nvPr>
            <p:ph sz="quarter" idx="16"/>
          </p:nvPr>
        </p:nvPicPr>
        <p:blipFill>
          <a:blip r:embed="rId2"/>
          <a:stretch>
            <a:fillRect/>
          </a:stretch>
        </p:blipFill>
        <p:spPr>
          <a:xfrm>
            <a:off x="4741863" y="2382528"/>
            <a:ext cx="4067175" cy="2802556"/>
          </a:xfrm>
          <a:prstGeom prst="rect">
            <a:avLst/>
          </a:prstGeom>
        </p:spPr>
      </p:pic>
      <p:sp>
        <p:nvSpPr>
          <p:cNvPr id="9" name="Text Placeholder 8"/>
          <p:cNvSpPr>
            <a:spLocks noGrp="1"/>
          </p:cNvSpPr>
          <p:nvPr>
            <p:ph type="body" sz="quarter" idx="33"/>
          </p:nvPr>
        </p:nvSpPr>
        <p:spPr/>
        <p:txBody>
          <a:bodyPr/>
          <a:lstStyle/>
          <a:p>
            <a:r>
              <a:rPr lang="en-GB" dirty="0" smtClean="0"/>
              <a:t>Select Plan – example screen shot</a:t>
            </a:r>
            <a:endParaRPr lang="en-GB" dirty="0"/>
          </a:p>
        </p:txBody>
      </p:sp>
      <p:sp>
        <p:nvSpPr>
          <p:cNvPr id="6" name="Content Placeholder 5"/>
          <p:cNvSpPr>
            <a:spLocks noGrp="1"/>
          </p:cNvSpPr>
          <p:nvPr>
            <p:ph sz="quarter" idx="15"/>
          </p:nvPr>
        </p:nvSpPr>
        <p:spPr/>
        <p:txBody>
          <a:bodyPr/>
          <a:lstStyle/>
          <a:p>
            <a:pPr marL="285750" indent="-285750">
              <a:buFont typeface="Wingdings" panose="05000000000000000000" pitchFamily="2" charset="2"/>
              <a:buChar char="Ø"/>
            </a:pPr>
            <a:r>
              <a:rPr lang="en-GB" dirty="0" smtClean="0"/>
              <a:t>Where a user is linked to role that is linked to multiple plans the Select Plan screen is displayed</a:t>
            </a:r>
          </a:p>
          <a:p>
            <a:pPr marL="636588" lvl="1" indent="-285750">
              <a:buFont typeface="Wingdings" panose="05000000000000000000" pitchFamily="2" charset="2"/>
              <a:buChar char="Ø"/>
            </a:pPr>
            <a:r>
              <a:rPr lang="en-GB" dirty="0" smtClean="0"/>
              <a:t>If only one plan is linked to the role then the user is taken straight to the </a:t>
            </a:r>
            <a:r>
              <a:rPr lang="en-GB" dirty="0" err="1" smtClean="0"/>
              <a:t>PlanManager</a:t>
            </a:r>
            <a:r>
              <a:rPr lang="en-GB" dirty="0" smtClean="0"/>
              <a:t> home screen</a:t>
            </a:r>
          </a:p>
          <a:p>
            <a:pPr marL="285750" indent="-285750">
              <a:buFont typeface="Wingdings" panose="05000000000000000000" pitchFamily="2" charset="2"/>
              <a:buChar char="Ø"/>
            </a:pPr>
            <a:r>
              <a:rPr lang="en-GB" dirty="0" smtClean="0"/>
              <a:t>The current tick box displays the “primary” plan</a:t>
            </a:r>
          </a:p>
          <a:p>
            <a:pPr marL="636588" lvl="1" indent="-285750">
              <a:buFont typeface="Wingdings" panose="05000000000000000000" pitchFamily="2" charset="2"/>
              <a:buChar char="Ø"/>
            </a:pPr>
            <a:r>
              <a:rPr lang="en-GB" dirty="0" smtClean="0"/>
              <a:t>First time in it’s the plan at the top of the list</a:t>
            </a:r>
          </a:p>
          <a:p>
            <a:pPr marL="636588" lvl="1" indent="-285750">
              <a:buFont typeface="Wingdings" panose="05000000000000000000" pitchFamily="2" charset="2"/>
              <a:buChar char="Ø"/>
            </a:pPr>
            <a:r>
              <a:rPr lang="en-GB" dirty="0" smtClean="0"/>
              <a:t>Subsequent logins it’s the plan that the user had open last</a:t>
            </a:r>
            <a:endParaRPr lang="en-GB" dirty="0"/>
          </a:p>
        </p:txBody>
      </p:sp>
      <p:sp>
        <p:nvSpPr>
          <p:cNvPr id="5" name="Title 4"/>
          <p:cNvSpPr>
            <a:spLocks noGrp="1"/>
          </p:cNvSpPr>
          <p:nvPr>
            <p:ph type="title"/>
          </p:nvPr>
        </p:nvSpPr>
        <p:spPr/>
        <p:txBody>
          <a:bodyPr/>
          <a:lstStyle/>
          <a:p>
            <a:r>
              <a:rPr lang="en-GB" dirty="0" err="1" smtClean="0"/>
              <a:t>PlanManager</a:t>
            </a:r>
            <a:r>
              <a:rPr lang="en-GB" dirty="0" smtClean="0"/>
              <a:t> – Select Plan</a:t>
            </a:r>
            <a:endParaRPr lang="en-GB" dirty="0"/>
          </a:p>
        </p:txBody>
      </p:sp>
    </p:spTree>
    <p:extLst>
      <p:ext uri="{BB962C8B-B14F-4D97-AF65-F5344CB8AC3E}">
        <p14:creationId xmlns:p14="http://schemas.microsoft.com/office/powerpoint/2010/main" val="28788602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34"/>
          </p:nvPr>
        </p:nvSpPr>
        <p:spPr/>
        <p:txBody>
          <a:bodyPr/>
          <a:lstStyle/>
          <a:p>
            <a:fld id="{C0531ADF-2191-45C5-9D71-08764BF86A6F}" type="slidenum">
              <a:rPr lang="en-GB" smtClean="0"/>
              <a:pPr/>
              <a:t>14</a:t>
            </a:fld>
            <a:endParaRPr lang="en-GB"/>
          </a:p>
        </p:txBody>
      </p:sp>
      <p:sp>
        <p:nvSpPr>
          <p:cNvPr id="3" name="Footer Placeholder 2"/>
          <p:cNvSpPr>
            <a:spLocks noGrp="1"/>
          </p:cNvSpPr>
          <p:nvPr>
            <p:ph type="ftr" sz="quarter" idx="35"/>
          </p:nvPr>
        </p:nvSpPr>
        <p:spPr/>
        <p:txBody>
          <a:bodyPr/>
          <a:lstStyle/>
          <a:p>
            <a:r>
              <a:rPr lang="en-US" smtClean="0"/>
              <a:t>For professional clients / qualified investors only</a:t>
            </a:r>
            <a:endParaRPr lang="en-GB" dirty="0"/>
          </a:p>
        </p:txBody>
      </p:sp>
      <p:pic>
        <p:nvPicPr>
          <p:cNvPr id="10" name="Content Placeholder 9"/>
          <p:cNvPicPr>
            <a:picLocks noGrp="1" noChangeAspect="1"/>
          </p:cNvPicPr>
          <p:nvPr>
            <p:ph sz="quarter" idx="16"/>
          </p:nvPr>
        </p:nvPicPr>
        <p:blipFill>
          <a:blip r:embed="rId2"/>
          <a:stretch>
            <a:fillRect/>
          </a:stretch>
        </p:blipFill>
        <p:spPr>
          <a:xfrm>
            <a:off x="4732338" y="1468593"/>
            <a:ext cx="4067175" cy="2611126"/>
          </a:xfrm>
          <a:prstGeom prst="rect">
            <a:avLst/>
          </a:prstGeom>
        </p:spPr>
      </p:pic>
      <p:sp>
        <p:nvSpPr>
          <p:cNvPr id="9" name="Text Placeholder 8"/>
          <p:cNvSpPr>
            <a:spLocks noGrp="1"/>
          </p:cNvSpPr>
          <p:nvPr>
            <p:ph type="body" sz="quarter" idx="33"/>
          </p:nvPr>
        </p:nvSpPr>
        <p:spPr/>
        <p:txBody>
          <a:bodyPr/>
          <a:lstStyle/>
          <a:p>
            <a:r>
              <a:rPr lang="en-GB" dirty="0" smtClean="0"/>
              <a:t>WGA2 2.0 AA Standards – example screen shots</a:t>
            </a:r>
            <a:endParaRPr lang="en-GB" dirty="0"/>
          </a:p>
        </p:txBody>
      </p:sp>
      <p:sp>
        <p:nvSpPr>
          <p:cNvPr id="6" name="Content Placeholder 5"/>
          <p:cNvSpPr>
            <a:spLocks noGrp="1"/>
          </p:cNvSpPr>
          <p:nvPr>
            <p:ph sz="quarter" idx="15"/>
          </p:nvPr>
        </p:nvSpPr>
        <p:spPr/>
        <p:txBody>
          <a:bodyPr/>
          <a:lstStyle/>
          <a:p>
            <a:pPr marL="285750" indent="-285750">
              <a:buFont typeface="Wingdings" panose="05000000000000000000" pitchFamily="2" charset="2"/>
              <a:buChar char="Ø"/>
            </a:pPr>
            <a:r>
              <a:rPr lang="en-GB" dirty="0" smtClean="0"/>
              <a:t>WGAG 2.0 AA Standards are the standards that websites adopt to enable users to change the font size and or colour plans in the case of poor eyesight or colour blindness</a:t>
            </a:r>
          </a:p>
          <a:p>
            <a:pPr marL="636588" lvl="1" indent="-285750">
              <a:buFont typeface="Wingdings" panose="05000000000000000000" pitchFamily="2" charset="2"/>
              <a:buChar char="Ø"/>
            </a:pPr>
            <a:r>
              <a:rPr lang="en-GB" dirty="0" smtClean="0"/>
              <a:t>Click on the black C to change the colour plan</a:t>
            </a:r>
          </a:p>
          <a:p>
            <a:pPr marL="636588" lvl="1" indent="-285750">
              <a:buFont typeface="Wingdings" panose="05000000000000000000" pitchFamily="2" charset="2"/>
              <a:buChar char="Ø"/>
            </a:pPr>
            <a:r>
              <a:rPr lang="en-GB" dirty="0" smtClean="0"/>
              <a:t>Click on the A’s to change the font size</a:t>
            </a:r>
          </a:p>
          <a:p>
            <a:pPr marL="285750" indent="-285750">
              <a:buFont typeface="Wingdings" panose="05000000000000000000" pitchFamily="2" charset="2"/>
              <a:buChar char="Ø"/>
            </a:pPr>
            <a:endParaRPr lang="en-GB" dirty="0"/>
          </a:p>
        </p:txBody>
      </p:sp>
      <p:sp>
        <p:nvSpPr>
          <p:cNvPr id="5" name="Title 4"/>
          <p:cNvSpPr>
            <a:spLocks noGrp="1"/>
          </p:cNvSpPr>
          <p:nvPr>
            <p:ph type="title"/>
          </p:nvPr>
        </p:nvSpPr>
        <p:spPr/>
        <p:txBody>
          <a:bodyPr/>
          <a:lstStyle/>
          <a:p>
            <a:r>
              <a:rPr lang="en-GB" dirty="0" err="1" smtClean="0"/>
              <a:t>PlanManager</a:t>
            </a:r>
            <a:r>
              <a:rPr lang="en-GB" dirty="0" smtClean="0"/>
              <a:t> – WGAG 2.0 AA Standards</a:t>
            </a:r>
            <a:endParaRPr lang="en-GB" dirty="0"/>
          </a:p>
        </p:txBody>
      </p:sp>
      <p:pic>
        <p:nvPicPr>
          <p:cNvPr id="11" name="Picture 10"/>
          <p:cNvPicPr>
            <a:picLocks noChangeAspect="1"/>
          </p:cNvPicPr>
          <p:nvPr/>
        </p:nvPicPr>
        <p:blipFill>
          <a:blip r:embed="rId3"/>
          <a:stretch>
            <a:fillRect/>
          </a:stretch>
        </p:blipFill>
        <p:spPr>
          <a:xfrm>
            <a:off x="3717925" y="2923333"/>
            <a:ext cx="4050000" cy="2312772"/>
          </a:xfrm>
          <a:prstGeom prst="rect">
            <a:avLst/>
          </a:prstGeom>
        </p:spPr>
      </p:pic>
      <p:pic>
        <p:nvPicPr>
          <p:cNvPr id="12" name="Picture 11"/>
          <p:cNvPicPr>
            <a:picLocks noChangeAspect="1"/>
          </p:cNvPicPr>
          <p:nvPr/>
        </p:nvPicPr>
        <p:blipFill>
          <a:blip r:embed="rId4"/>
          <a:stretch>
            <a:fillRect/>
          </a:stretch>
        </p:blipFill>
        <p:spPr>
          <a:xfrm>
            <a:off x="5330580" y="4000500"/>
            <a:ext cx="3601746" cy="2327114"/>
          </a:xfrm>
          <a:prstGeom prst="rect">
            <a:avLst/>
          </a:prstGeom>
        </p:spPr>
      </p:pic>
    </p:spTree>
    <p:extLst>
      <p:ext uri="{BB962C8B-B14F-4D97-AF65-F5344CB8AC3E}">
        <p14:creationId xmlns:p14="http://schemas.microsoft.com/office/powerpoint/2010/main" val="11389634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34"/>
          </p:nvPr>
        </p:nvSpPr>
        <p:spPr/>
        <p:txBody>
          <a:bodyPr/>
          <a:lstStyle/>
          <a:p>
            <a:fld id="{C0531ADF-2191-45C5-9D71-08764BF86A6F}" type="slidenum">
              <a:rPr lang="en-GB" smtClean="0"/>
              <a:pPr/>
              <a:t>15</a:t>
            </a:fld>
            <a:endParaRPr lang="en-GB"/>
          </a:p>
        </p:txBody>
      </p:sp>
      <p:sp>
        <p:nvSpPr>
          <p:cNvPr id="3" name="Footer Placeholder 2"/>
          <p:cNvSpPr>
            <a:spLocks noGrp="1"/>
          </p:cNvSpPr>
          <p:nvPr>
            <p:ph type="ftr" sz="quarter" idx="35"/>
          </p:nvPr>
        </p:nvSpPr>
        <p:spPr/>
        <p:txBody>
          <a:bodyPr/>
          <a:lstStyle/>
          <a:p>
            <a:r>
              <a:rPr lang="en-US" smtClean="0"/>
              <a:t>For professional clients / qualified investors only</a:t>
            </a:r>
            <a:endParaRPr lang="en-GB" dirty="0"/>
          </a:p>
        </p:txBody>
      </p:sp>
      <p:pic>
        <p:nvPicPr>
          <p:cNvPr id="10" name="Content Placeholder 9"/>
          <p:cNvPicPr>
            <a:picLocks noGrp="1" noChangeAspect="1"/>
          </p:cNvPicPr>
          <p:nvPr>
            <p:ph sz="quarter" idx="16"/>
          </p:nvPr>
        </p:nvPicPr>
        <p:blipFill>
          <a:blip r:embed="rId2"/>
          <a:stretch>
            <a:fillRect/>
          </a:stretch>
        </p:blipFill>
        <p:spPr>
          <a:xfrm>
            <a:off x="4741863" y="1597364"/>
            <a:ext cx="4067175" cy="1950771"/>
          </a:xfrm>
          <a:prstGeom prst="rect">
            <a:avLst/>
          </a:prstGeom>
        </p:spPr>
      </p:pic>
      <p:sp>
        <p:nvSpPr>
          <p:cNvPr id="9" name="Text Placeholder 8"/>
          <p:cNvSpPr>
            <a:spLocks noGrp="1"/>
          </p:cNvSpPr>
          <p:nvPr>
            <p:ph type="body" sz="quarter" idx="33"/>
          </p:nvPr>
        </p:nvSpPr>
        <p:spPr/>
        <p:txBody>
          <a:bodyPr/>
          <a:lstStyle/>
          <a:p>
            <a:r>
              <a:rPr lang="en-GB" dirty="0" smtClean="0"/>
              <a:t>Dash Reports – example screen shots</a:t>
            </a:r>
            <a:endParaRPr lang="en-GB" dirty="0"/>
          </a:p>
        </p:txBody>
      </p:sp>
      <p:sp>
        <p:nvSpPr>
          <p:cNvPr id="6" name="Content Placeholder 5"/>
          <p:cNvSpPr>
            <a:spLocks noGrp="1"/>
          </p:cNvSpPr>
          <p:nvPr>
            <p:ph sz="quarter" idx="15"/>
          </p:nvPr>
        </p:nvSpPr>
        <p:spPr/>
        <p:txBody>
          <a:bodyPr/>
          <a:lstStyle/>
          <a:p>
            <a:pPr marL="285750" indent="-285750">
              <a:buFont typeface="Wingdings" panose="05000000000000000000" pitchFamily="2" charset="2"/>
              <a:buChar char="Ø"/>
            </a:pPr>
            <a:r>
              <a:rPr lang="en-GB" dirty="0" smtClean="0"/>
              <a:t>Dash Reports appear on the </a:t>
            </a:r>
            <a:r>
              <a:rPr lang="en-GB" dirty="0" err="1" smtClean="0"/>
              <a:t>PlanManager</a:t>
            </a:r>
            <a:r>
              <a:rPr lang="en-GB" dirty="0" smtClean="0"/>
              <a:t> home page</a:t>
            </a:r>
          </a:p>
          <a:p>
            <a:pPr marL="285750" indent="-285750">
              <a:buFont typeface="Wingdings" panose="05000000000000000000" pitchFamily="2" charset="2"/>
              <a:buChar char="Ø"/>
            </a:pPr>
            <a:r>
              <a:rPr lang="en-GB" dirty="0" smtClean="0"/>
              <a:t>There are two types of dash report:</a:t>
            </a:r>
          </a:p>
          <a:p>
            <a:pPr marL="636588" lvl="1" indent="-285750">
              <a:buFont typeface="Wingdings" panose="05000000000000000000" pitchFamily="2" charset="2"/>
              <a:buChar char="Ø"/>
            </a:pPr>
            <a:r>
              <a:rPr lang="en-GB" dirty="0" smtClean="0"/>
              <a:t>Graphical:</a:t>
            </a:r>
          </a:p>
          <a:p>
            <a:pPr marL="800100" lvl="2" indent="-285750">
              <a:buFont typeface="Wingdings" panose="05000000000000000000" pitchFamily="2" charset="2"/>
              <a:buChar char="Ø"/>
            </a:pPr>
            <a:r>
              <a:rPr lang="en-GB" dirty="0" smtClean="0"/>
              <a:t>Plan Investments</a:t>
            </a:r>
          </a:p>
          <a:p>
            <a:pPr marL="800100" lvl="2" indent="-285750">
              <a:buFont typeface="Wingdings" panose="05000000000000000000" pitchFamily="2" charset="2"/>
              <a:buChar char="Ø"/>
            </a:pPr>
            <a:r>
              <a:rPr lang="en-GB" dirty="0" smtClean="0"/>
              <a:t>Membership Age Analysis</a:t>
            </a:r>
          </a:p>
          <a:p>
            <a:pPr marL="636588" lvl="1" indent="-285750">
              <a:buFont typeface="Wingdings" panose="05000000000000000000" pitchFamily="2" charset="2"/>
              <a:buChar char="Ø"/>
            </a:pPr>
            <a:r>
              <a:rPr lang="en-GB" dirty="0" smtClean="0"/>
              <a:t>Tabular:</a:t>
            </a:r>
          </a:p>
          <a:p>
            <a:pPr marL="800100" lvl="2" indent="-285750">
              <a:buFont typeface="Wingdings" panose="05000000000000000000" pitchFamily="2" charset="2"/>
              <a:buChar char="Ø"/>
            </a:pPr>
            <a:r>
              <a:rPr lang="en-GB" dirty="0" smtClean="0"/>
              <a:t>Plan </a:t>
            </a:r>
            <a:r>
              <a:rPr lang="en-GB" dirty="0" smtClean="0"/>
              <a:t>holdings</a:t>
            </a:r>
            <a:endParaRPr lang="en-GB" dirty="0" smtClean="0"/>
          </a:p>
          <a:p>
            <a:pPr marL="800100" lvl="2" indent="-285750">
              <a:buFont typeface="Wingdings" panose="05000000000000000000" pitchFamily="2" charset="2"/>
              <a:buChar char="Ø"/>
            </a:pPr>
            <a:r>
              <a:rPr lang="en-GB" dirty="0" smtClean="0"/>
              <a:t>Membership </a:t>
            </a:r>
            <a:r>
              <a:rPr lang="en-GB" dirty="0" smtClean="0"/>
              <a:t>statistics</a:t>
            </a:r>
          </a:p>
          <a:p>
            <a:pPr marL="285750" indent="-285750">
              <a:buFont typeface="Wingdings" panose="05000000000000000000" pitchFamily="2" charset="2"/>
              <a:buChar char="Ø"/>
            </a:pPr>
            <a:r>
              <a:rPr lang="en-GB" dirty="0" smtClean="0"/>
              <a:t>The system will automatically run each of </a:t>
            </a:r>
            <a:r>
              <a:rPr lang="en-GB" dirty="0" smtClean="0"/>
              <a:t>4 </a:t>
            </a:r>
            <a:r>
              <a:rPr lang="en-GB" dirty="0" smtClean="0"/>
              <a:t>dash reports for all plans</a:t>
            </a:r>
          </a:p>
          <a:p>
            <a:pPr marL="285750" indent="-285750">
              <a:buFont typeface="Wingdings" panose="05000000000000000000" pitchFamily="2" charset="2"/>
              <a:buChar char="Ø"/>
            </a:pPr>
            <a:r>
              <a:rPr lang="en-GB" dirty="0" smtClean="0"/>
              <a:t>They are a snapshot of data as at yesterday’s date</a:t>
            </a:r>
          </a:p>
          <a:p>
            <a:pPr marL="285750" indent="-285750">
              <a:buFont typeface="Wingdings" panose="05000000000000000000" pitchFamily="2" charset="2"/>
              <a:buChar char="Ø"/>
            </a:pPr>
            <a:r>
              <a:rPr lang="en-GB" dirty="0" smtClean="0"/>
              <a:t>Users should go to Report Manager for detailed reports</a:t>
            </a:r>
            <a:endParaRPr lang="en-GB" dirty="0"/>
          </a:p>
          <a:p>
            <a:pPr marL="636588" lvl="1" indent="-285750">
              <a:buFont typeface="Wingdings" panose="05000000000000000000" pitchFamily="2" charset="2"/>
              <a:buChar char="Ø"/>
            </a:pPr>
            <a:endParaRPr lang="en-GB" dirty="0"/>
          </a:p>
        </p:txBody>
      </p:sp>
      <p:sp>
        <p:nvSpPr>
          <p:cNvPr id="5" name="Title 4"/>
          <p:cNvSpPr>
            <a:spLocks noGrp="1"/>
          </p:cNvSpPr>
          <p:nvPr>
            <p:ph type="title"/>
          </p:nvPr>
        </p:nvSpPr>
        <p:spPr/>
        <p:txBody>
          <a:bodyPr/>
          <a:lstStyle/>
          <a:p>
            <a:r>
              <a:rPr lang="en-GB" dirty="0" err="1" smtClean="0"/>
              <a:t>PlanManager</a:t>
            </a:r>
            <a:r>
              <a:rPr lang="en-GB" dirty="0" smtClean="0"/>
              <a:t> – Dash Reports</a:t>
            </a:r>
            <a:endParaRPr lang="en-GB" dirty="0"/>
          </a:p>
        </p:txBody>
      </p:sp>
      <p:pic>
        <p:nvPicPr>
          <p:cNvPr id="4" name="Picture 3"/>
          <p:cNvPicPr>
            <a:picLocks noChangeAspect="1"/>
          </p:cNvPicPr>
          <p:nvPr/>
        </p:nvPicPr>
        <p:blipFill>
          <a:blip r:embed="rId3"/>
          <a:stretch>
            <a:fillRect/>
          </a:stretch>
        </p:blipFill>
        <p:spPr>
          <a:xfrm>
            <a:off x="4741863" y="3795655"/>
            <a:ext cx="4067175" cy="2026200"/>
          </a:xfrm>
          <a:prstGeom prst="rect">
            <a:avLst/>
          </a:prstGeom>
        </p:spPr>
      </p:pic>
    </p:spTree>
    <p:extLst>
      <p:ext uri="{BB962C8B-B14F-4D97-AF65-F5344CB8AC3E}">
        <p14:creationId xmlns:p14="http://schemas.microsoft.com/office/powerpoint/2010/main" val="6306458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34"/>
          </p:nvPr>
        </p:nvSpPr>
        <p:spPr/>
        <p:txBody>
          <a:bodyPr/>
          <a:lstStyle/>
          <a:p>
            <a:fld id="{C0531ADF-2191-45C5-9D71-08764BF86A6F}" type="slidenum">
              <a:rPr lang="en-GB" smtClean="0"/>
              <a:pPr/>
              <a:t>16</a:t>
            </a:fld>
            <a:endParaRPr lang="en-GB"/>
          </a:p>
        </p:txBody>
      </p:sp>
      <p:sp>
        <p:nvSpPr>
          <p:cNvPr id="3" name="Footer Placeholder 2"/>
          <p:cNvSpPr>
            <a:spLocks noGrp="1"/>
          </p:cNvSpPr>
          <p:nvPr>
            <p:ph type="ftr" sz="quarter" idx="35"/>
          </p:nvPr>
        </p:nvSpPr>
        <p:spPr/>
        <p:txBody>
          <a:bodyPr/>
          <a:lstStyle/>
          <a:p>
            <a:r>
              <a:rPr lang="en-US" smtClean="0"/>
              <a:t>For professional clients / qualified investors only</a:t>
            </a:r>
            <a:endParaRPr lang="en-GB" dirty="0"/>
          </a:p>
        </p:txBody>
      </p:sp>
      <p:pic>
        <p:nvPicPr>
          <p:cNvPr id="10" name="Content Placeholder 9"/>
          <p:cNvPicPr>
            <a:picLocks noGrp="1" noChangeAspect="1"/>
          </p:cNvPicPr>
          <p:nvPr>
            <p:ph sz="quarter" idx="16"/>
          </p:nvPr>
        </p:nvPicPr>
        <p:blipFill>
          <a:blip r:embed="rId2"/>
          <a:stretch>
            <a:fillRect/>
          </a:stretch>
        </p:blipFill>
        <p:spPr>
          <a:xfrm>
            <a:off x="4760913" y="1607344"/>
            <a:ext cx="2981325" cy="2943225"/>
          </a:xfrm>
          <a:prstGeom prst="rect">
            <a:avLst/>
          </a:prstGeom>
        </p:spPr>
      </p:pic>
      <p:sp>
        <p:nvSpPr>
          <p:cNvPr id="9" name="Text Placeholder 8"/>
          <p:cNvSpPr>
            <a:spLocks noGrp="1"/>
          </p:cNvSpPr>
          <p:nvPr>
            <p:ph type="body" sz="quarter" idx="33"/>
          </p:nvPr>
        </p:nvSpPr>
        <p:spPr/>
        <p:txBody>
          <a:bodyPr/>
          <a:lstStyle/>
          <a:p>
            <a:r>
              <a:rPr lang="en-GB" dirty="0" smtClean="0"/>
              <a:t>Plan specific contacts – example screen shot</a:t>
            </a:r>
            <a:endParaRPr lang="en-GB" dirty="0"/>
          </a:p>
        </p:txBody>
      </p:sp>
      <p:sp>
        <p:nvSpPr>
          <p:cNvPr id="6" name="Content Placeholder 5"/>
          <p:cNvSpPr>
            <a:spLocks noGrp="1"/>
          </p:cNvSpPr>
          <p:nvPr>
            <p:ph sz="quarter" idx="15"/>
          </p:nvPr>
        </p:nvSpPr>
        <p:spPr/>
        <p:txBody>
          <a:bodyPr/>
          <a:lstStyle/>
          <a:p>
            <a:pPr marL="285750" indent="-285750">
              <a:buFont typeface="Wingdings" panose="05000000000000000000" pitchFamily="2" charset="2"/>
              <a:buChar char="Ø"/>
            </a:pPr>
            <a:r>
              <a:rPr lang="en-GB" dirty="0" smtClean="0"/>
              <a:t>Named contacts can be linked to a specific contact type</a:t>
            </a:r>
          </a:p>
          <a:p>
            <a:pPr marL="285750" indent="-285750">
              <a:buFont typeface="Wingdings" panose="05000000000000000000" pitchFamily="2" charset="2"/>
              <a:buChar char="Ø"/>
            </a:pPr>
            <a:r>
              <a:rPr lang="en-GB" dirty="0" smtClean="0"/>
              <a:t>There are four contact types available:</a:t>
            </a:r>
          </a:p>
          <a:p>
            <a:pPr marL="636588" lvl="1" indent="-285750">
              <a:buFont typeface="Wingdings" panose="05000000000000000000" pitchFamily="2" charset="2"/>
              <a:buChar char="Ø"/>
            </a:pPr>
            <a:r>
              <a:rPr lang="en-GB" dirty="0" smtClean="0"/>
              <a:t>Client Relationship Manager</a:t>
            </a:r>
          </a:p>
          <a:p>
            <a:pPr marL="636588" lvl="1" indent="-285750">
              <a:buFont typeface="Wingdings" panose="05000000000000000000" pitchFamily="2" charset="2"/>
              <a:buChar char="Ø"/>
            </a:pPr>
            <a:r>
              <a:rPr lang="en-GB" dirty="0" smtClean="0"/>
              <a:t>Client Service Manager</a:t>
            </a:r>
          </a:p>
          <a:p>
            <a:pPr marL="636588" lvl="1" indent="-285750">
              <a:buFont typeface="Wingdings" panose="05000000000000000000" pitchFamily="2" charset="2"/>
              <a:buChar char="Ø"/>
            </a:pPr>
            <a:r>
              <a:rPr lang="en-GB" dirty="0" smtClean="0"/>
              <a:t>Workforce Manager Support</a:t>
            </a:r>
          </a:p>
          <a:p>
            <a:pPr marL="636588" lvl="1" indent="-285750">
              <a:buFont typeface="Wingdings" panose="05000000000000000000" pitchFamily="2" charset="2"/>
              <a:buChar char="Ø"/>
            </a:pPr>
            <a:r>
              <a:rPr lang="en-GB" dirty="0" smtClean="0"/>
              <a:t>Contribution Manager Support</a:t>
            </a:r>
          </a:p>
          <a:p>
            <a:pPr marL="285750" indent="-285750">
              <a:buFont typeface="Wingdings" panose="05000000000000000000" pitchFamily="2" charset="2"/>
              <a:buChar char="Ø"/>
            </a:pPr>
            <a:r>
              <a:rPr lang="en-GB" dirty="0" smtClean="0"/>
              <a:t>Each contact  type can display:</a:t>
            </a:r>
          </a:p>
          <a:p>
            <a:pPr marL="636588" lvl="1" indent="-285750">
              <a:buFont typeface="Wingdings" panose="05000000000000000000" pitchFamily="2" charset="2"/>
              <a:buChar char="Ø"/>
            </a:pPr>
            <a:r>
              <a:rPr lang="en-GB" dirty="0" smtClean="0"/>
              <a:t>Contacts picture (if this is a team no picture is displayed)</a:t>
            </a:r>
          </a:p>
          <a:p>
            <a:pPr marL="636588" lvl="1" indent="-285750">
              <a:buFont typeface="Wingdings" panose="05000000000000000000" pitchFamily="2" charset="2"/>
              <a:buChar char="Ø"/>
            </a:pPr>
            <a:r>
              <a:rPr lang="en-GB" dirty="0" smtClean="0"/>
              <a:t>Name</a:t>
            </a:r>
          </a:p>
          <a:p>
            <a:pPr marL="636588" lvl="1" indent="-285750">
              <a:buFont typeface="Wingdings" panose="05000000000000000000" pitchFamily="2" charset="2"/>
              <a:buChar char="Ø"/>
            </a:pPr>
            <a:r>
              <a:rPr lang="en-GB" dirty="0" smtClean="0"/>
              <a:t>Email Address</a:t>
            </a:r>
          </a:p>
          <a:p>
            <a:pPr marL="636588" lvl="1" indent="-285750">
              <a:buFont typeface="Wingdings" panose="05000000000000000000" pitchFamily="2" charset="2"/>
              <a:buChar char="Ø"/>
            </a:pPr>
            <a:r>
              <a:rPr lang="en-GB" dirty="0" smtClean="0"/>
              <a:t>Phone Number</a:t>
            </a:r>
          </a:p>
          <a:p>
            <a:pPr marL="285750" indent="-285750">
              <a:buFont typeface="Wingdings" panose="05000000000000000000" pitchFamily="2" charset="2"/>
              <a:buChar char="Ø"/>
            </a:pPr>
            <a:r>
              <a:rPr lang="en-GB" dirty="0" smtClean="0"/>
              <a:t>Contacts have to be added to the Plan as “</a:t>
            </a:r>
            <a:r>
              <a:rPr lang="en-GB" dirty="0" err="1" smtClean="0"/>
              <a:t>Misc</a:t>
            </a:r>
            <a:r>
              <a:rPr lang="en-GB" dirty="0" smtClean="0"/>
              <a:t> Contacts” first (via Compass)</a:t>
            </a:r>
          </a:p>
          <a:p>
            <a:pPr marL="285750" indent="-285750">
              <a:buFont typeface="Wingdings" panose="05000000000000000000" pitchFamily="2" charset="2"/>
              <a:buChar char="Ø"/>
            </a:pPr>
            <a:r>
              <a:rPr lang="en-GB" dirty="0" smtClean="0"/>
              <a:t>The “</a:t>
            </a:r>
            <a:r>
              <a:rPr lang="en-GB" dirty="0" err="1" smtClean="0"/>
              <a:t>Misc</a:t>
            </a:r>
            <a:r>
              <a:rPr lang="en-GB" dirty="0" smtClean="0"/>
              <a:t> Contacts” can then be mapped to one of these four contact types via a new </a:t>
            </a:r>
            <a:r>
              <a:rPr lang="en-GB" dirty="0" err="1" smtClean="0"/>
              <a:t>DCorum</a:t>
            </a:r>
            <a:r>
              <a:rPr lang="en-GB" dirty="0" smtClean="0"/>
              <a:t> screen</a:t>
            </a:r>
          </a:p>
          <a:p>
            <a:pPr marL="285750" indent="-285750">
              <a:buFont typeface="Wingdings" panose="05000000000000000000" pitchFamily="2" charset="2"/>
              <a:buChar char="Ø"/>
            </a:pPr>
            <a:r>
              <a:rPr lang="en-GB" dirty="0" smtClean="0"/>
              <a:t>If no contacts have been set up on a plan this section will not be displayed</a:t>
            </a:r>
            <a:endParaRPr lang="en-GB" dirty="0"/>
          </a:p>
        </p:txBody>
      </p:sp>
      <p:sp>
        <p:nvSpPr>
          <p:cNvPr id="5" name="Title 4"/>
          <p:cNvSpPr>
            <a:spLocks noGrp="1"/>
          </p:cNvSpPr>
          <p:nvPr>
            <p:ph type="title"/>
          </p:nvPr>
        </p:nvSpPr>
        <p:spPr/>
        <p:txBody>
          <a:bodyPr/>
          <a:lstStyle/>
          <a:p>
            <a:r>
              <a:rPr lang="en-GB" dirty="0" err="1" smtClean="0"/>
              <a:t>PlanManager</a:t>
            </a:r>
            <a:r>
              <a:rPr lang="en-GB" dirty="0" smtClean="0"/>
              <a:t> - Contacts</a:t>
            </a:r>
            <a:endParaRPr lang="en-GB" dirty="0"/>
          </a:p>
        </p:txBody>
      </p:sp>
      <p:pic>
        <p:nvPicPr>
          <p:cNvPr id="12" name="Picture 11"/>
          <p:cNvPicPr>
            <a:picLocks noChangeAspect="1"/>
          </p:cNvPicPr>
          <p:nvPr/>
        </p:nvPicPr>
        <p:blipFill>
          <a:blip r:embed="rId3"/>
          <a:stretch>
            <a:fillRect/>
          </a:stretch>
        </p:blipFill>
        <p:spPr>
          <a:xfrm>
            <a:off x="5910262" y="3269175"/>
            <a:ext cx="2981325" cy="2962275"/>
          </a:xfrm>
          <a:prstGeom prst="rect">
            <a:avLst/>
          </a:prstGeom>
        </p:spPr>
      </p:pic>
    </p:spTree>
    <p:extLst>
      <p:ext uri="{BB962C8B-B14F-4D97-AF65-F5344CB8AC3E}">
        <p14:creationId xmlns:p14="http://schemas.microsoft.com/office/powerpoint/2010/main" val="42915164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34"/>
          </p:nvPr>
        </p:nvSpPr>
        <p:spPr/>
        <p:txBody>
          <a:bodyPr/>
          <a:lstStyle/>
          <a:p>
            <a:fld id="{C0531ADF-2191-45C5-9D71-08764BF86A6F}" type="slidenum">
              <a:rPr lang="en-GB" smtClean="0"/>
              <a:pPr/>
              <a:t>17</a:t>
            </a:fld>
            <a:endParaRPr lang="en-GB"/>
          </a:p>
        </p:txBody>
      </p:sp>
      <p:sp>
        <p:nvSpPr>
          <p:cNvPr id="3" name="Footer Placeholder 2"/>
          <p:cNvSpPr>
            <a:spLocks noGrp="1"/>
          </p:cNvSpPr>
          <p:nvPr>
            <p:ph type="ftr" sz="quarter" idx="35"/>
          </p:nvPr>
        </p:nvSpPr>
        <p:spPr/>
        <p:txBody>
          <a:bodyPr/>
          <a:lstStyle/>
          <a:p>
            <a:r>
              <a:rPr lang="en-US" smtClean="0"/>
              <a:t>For professional clients / qualified investors only</a:t>
            </a:r>
            <a:endParaRPr lang="en-GB" dirty="0"/>
          </a:p>
        </p:txBody>
      </p:sp>
      <p:pic>
        <p:nvPicPr>
          <p:cNvPr id="11" name="Content Placeholder 10"/>
          <p:cNvPicPr>
            <a:picLocks noGrp="1" noChangeAspect="1"/>
          </p:cNvPicPr>
          <p:nvPr>
            <p:ph sz="quarter" idx="16"/>
          </p:nvPr>
        </p:nvPicPr>
        <p:blipFill>
          <a:blip r:embed="rId2"/>
          <a:stretch>
            <a:fillRect/>
          </a:stretch>
        </p:blipFill>
        <p:spPr>
          <a:xfrm>
            <a:off x="4729450" y="1498571"/>
            <a:ext cx="4067175" cy="2970270"/>
          </a:xfrm>
          <a:prstGeom prst="rect">
            <a:avLst/>
          </a:prstGeom>
        </p:spPr>
      </p:pic>
      <p:sp>
        <p:nvSpPr>
          <p:cNvPr id="9" name="Text Placeholder 8"/>
          <p:cNvSpPr>
            <a:spLocks noGrp="1"/>
          </p:cNvSpPr>
          <p:nvPr>
            <p:ph type="body" sz="quarter" idx="33"/>
          </p:nvPr>
        </p:nvSpPr>
        <p:spPr/>
        <p:txBody>
          <a:bodyPr/>
          <a:lstStyle/>
          <a:p>
            <a:r>
              <a:rPr lang="en-GB" dirty="0" smtClean="0"/>
              <a:t>Message Centre – example screen shot</a:t>
            </a:r>
            <a:endParaRPr lang="en-GB" dirty="0"/>
          </a:p>
        </p:txBody>
      </p:sp>
      <p:sp>
        <p:nvSpPr>
          <p:cNvPr id="6" name="Content Placeholder 5"/>
          <p:cNvSpPr>
            <a:spLocks noGrp="1"/>
          </p:cNvSpPr>
          <p:nvPr>
            <p:ph sz="quarter" idx="15"/>
          </p:nvPr>
        </p:nvSpPr>
        <p:spPr/>
        <p:txBody>
          <a:bodyPr/>
          <a:lstStyle/>
          <a:p>
            <a:pPr marL="285750" indent="-285750">
              <a:buFont typeface="Wingdings" panose="05000000000000000000" pitchFamily="2" charset="2"/>
              <a:buChar char="Ø"/>
            </a:pPr>
            <a:r>
              <a:rPr lang="en-GB" dirty="0" smtClean="0"/>
              <a:t>The message centre enables users to send messages to the Administration centre</a:t>
            </a:r>
          </a:p>
          <a:p>
            <a:pPr marL="285750" indent="-285750">
              <a:buFont typeface="Wingdings" panose="05000000000000000000" pitchFamily="2" charset="2"/>
              <a:buChar char="Ø"/>
            </a:pPr>
            <a:r>
              <a:rPr lang="en-GB" dirty="0" smtClean="0"/>
              <a:t>Messages need to be categorised:</a:t>
            </a:r>
          </a:p>
          <a:p>
            <a:pPr marL="636588" lvl="1" indent="-285750">
              <a:buFont typeface="Wingdings" panose="05000000000000000000" pitchFamily="2" charset="2"/>
              <a:buChar char="Ø"/>
            </a:pPr>
            <a:r>
              <a:rPr lang="en-GB" dirty="0" smtClean="0"/>
              <a:t>General (GENWORK)</a:t>
            </a:r>
            <a:endParaRPr lang="en-GB" dirty="0" smtClean="0"/>
          </a:p>
          <a:p>
            <a:pPr marL="636588" lvl="1" indent="-285750">
              <a:buFont typeface="Wingdings" panose="05000000000000000000" pitchFamily="2" charset="2"/>
              <a:buChar char="Ø"/>
            </a:pPr>
            <a:r>
              <a:rPr lang="en-GB" dirty="0" smtClean="0"/>
              <a:t>Contribution </a:t>
            </a:r>
            <a:r>
              <a:rPr lang="en-GB" dirty="0" smtClean="0"/>
              <a:t>Enquiry (GENWORK)</a:t>
            </a:r>
            <a:endParaRPr lang="en-GB" dirty="0" smtClean="0"/>
          </a:p>
          <a:p>
            <a:pPr marL="636588" lvl="1" indent="-285750">
              <a:buFont typeface="Wingdings" panose="05000000000000000000" pitchFamily="2" charset="2"/>
              <a:buChar char="Ø"/>
            </a:pPr>
            <a:r>
              <a:rPr lang="en-GB" dirty="0" smtClean="0"/>
              <a:t>Auto Enrolment </a:t>
            </a:r>
            <a:r>
              <a:rPr lang="en-GB" dirty="0" smtClean="0"/>
              <a:t>Enquiry (GENWORK)</a:t>
            </a:r>
            <a:endParaRPr lang="en-GB" dirty="0" smtClean="0"/>
          </a:p>
          <a:p>
            <a:pPr marL="636588" lvl="1" indent="-285750">
              <a:buFont typeface="Wingdings" panose="05000000000000000000" pitchFamily="2" charset="2"/>
              <a:buChar char="Ø"/>
            </a:pPr>
            <a:r>
              <a:rPr lang="en-GB" dirty="0" smtClean="0"/>
              <a:t>Member </a:t>
            </a:r>
            <a:r>
              <a:rPr lang="en-GB" dirty="0" smtClean="0"/>
              <a:t>Query (INFOREQ)</a:t>
            </a:r>
            <a:endParaRPr lang="en-GB" dirty="0" smtClean="0"/>
          </a:p>
          <a:p>
            <a:pPr marL="636588" lvl="1" indent="-285750">
              <a:buFont typeface="Wingdings" panose="05000000000000000000" pitchFamily="2" charset="2"/>
              <a:buChar char="Ø"/>
            </a:pPr>
            <a:r>
              <a:rPr lang="en-GB" dirty="0" smtClean="0"/>
              <a:t>Member </a:t>
            </a:r>
            <a:r>
              <a:rPr lang="en-GB" dirty="0" smtClean="0"/>
              <a:t>Update (CHNGPERS)</a:t>
            </a:r>
            <a:endParaRPr lang="en-GB" dirty="0" smtClean="0"/>
          </a:p>
          <a:p>
            <a:pPr marL="285750" indent="-285750">
              <a:buFont typeface="Wingdings" panose="05000000000000000000" pitchFamily="2" charset="2"/>
              <a:buChar char="Ø"/>
            </a:pPr>
            <a:r>
              <a:rPr lang="en-GB" dirty="0" smtClean="0"/>
              <a:t>Each of these categories map to an AWD work item which is created upon the user selecting Submit</a:t>
            </a:r>
          </a:p>
          <a:p>
            <a:pPr marL="285750" indent="-285750">
              <a:buFont typeface="Wingdings" panose="05000000000000000000" pitchFamily="2" charset="2"/>
              <a:buChar char="Ø"/>
            </a:pPr>
            <a:r>
              <a:rPr lang="en-GB" dirty="0" smtClean="0"/>
              <a:t>The user can attached a file to the message</a:t>
            </a:r>
          </a:p>
          <a:p>
            <a:pPr marL="636588" lvl="1" indent="-285750">
              <a:buFont typeface="Wingdings" panose="05000000000000000000" pitchFamily="2" charset="2"/>
              <a:buChar char="Ø"/>
            </a:pPr>
            <a:r>
              <a:rPr lang="en-GB" dirty="0" smtClean="0"/>
              <a:t>.csv</a:t>
            </a:r>
          </a:p>
          <a:p>
            <a:pPr marL="636588" lvl="1" indent="-285750">
              <a:buFont typeface="Wingdings" panose="05000000000000000000" pitchFamily="2" charset="2"/>
              <a:buChar char="Ø"/>
            </a:pPr>
            <a:r>
              <a:rPr lang="en-GB" dirty="0" smtClean="0"/>
              <a:t>.</a:t>
            </a:r>
            <a:r>
              <a:rPr lang="en-GB" dirty="0" smtClean="0"/>
              <a:t>txt</a:t>
            </a:r>
          </a:p>
          <a:p>
            <a:pPr marL="636588" lvl="1" indent="-285750">
              <a:buFont typeface="Wingdings" panose="05000000000000000000" pitchFamily="2" charset="2"/>
              <a:buChar char="Ø"/>
            </a:pPr>
            <a:r>
              <a:rPr lang="en-GB" dirty="0" smtClean="0"/>
              <a:t>Max file size is 3MB</a:t>
            </a:r>
            <a:endParaRPr lang="en-GB" dirty="0" smtClean="0"/>
          </a:p>
          <a:p>
            <a:pPr marL="285750" indent="-285750">
              <a:buFont typeface="Wingdings" panose="05000000000000000000" pitchFamily="2" charset="2"/>
              <a:buChar char="Ø"/>
            </a:pPr>
            <a:r>
              <a:rPr lang="en-GB" dirty="0" smtClean="0"/>
              <a:t>The file is saved to a network drive and the location is detailed in the AWD item comments</a:t>
            </a:r>
          </a:p>
          <a:p>
            <a:pPr marL="285750" indent="-285750">
              <a:buFont typeface="Wingdings" panose="05000000000000000000" pitchFamily="2" charset="2"/>
              <a:buChar char="Ø"/>
            </a:pPr>
            <a:r>
              <a:rPr lang="en-GB" dirty="0" smtClean="0"/>
              <a:t>Administration Centre users can respond to messages via a </a:t>
            </a:r>
            <a:r>
              <a:rPr lang="en-GB" dirty="0" err="1" smtClean="0"/>
              <a:t>DCorum</a:t>
            </a:r>
            <a:r>
              <a:rPr lang="en-GB" dirty="0" smtClean="0"/>
              <a:t> screen </a:t>
            </a:r>
          </a:p>
          <a:p>
            <a:pPr marL="285750" indent="-285750">
              <a:buFont typeface="Wingdings" panose="05000000000000000000" pitchFamily="2" charset="2"/>
              <a:buChar char="Ø"/>
            </a:pPr>
            <a:endParaRPr lang="en-GB" dirty="0"/>
          </a:p>
        </p:txBody>
      </p:sp>
      <p:sp>
        <p:nvSpPr>
          <p:cNvPr id="5" name="Title 4"/>
          <p:cNvSpPr>
            <a:spLocks noGrp="1"/>
          </p:cNvSpPr>
          <p:nvPr>
            <p:ph type="title"/>
          </p:nvPr>
        </p:nvSpPr>
        <p:spPr/>
        <p:txBody>
          <a:bodyPr/>
          <a:lstStyle/>
          <a:p>
            <a:r>
              <a:rPr lang="en-GB" dirty="0" err="1" smtClean="0"/>
              <a:t>PlanManager</a:t>
            </a:r>
            <a:r>
              <a:rPr lang="en-GB" dirty="0" smtClean="0"/>
              <a:t> – Message Centre</a:t>
            </a:r>
            <a:endParaRPr lang="en-GB" dirty="0"/>
          </a:p>
        </p:txBody>
      </p:sp>
      <p:pic>
        <p:nvPicPr>
          <p:cNvPr id="4" name="Picture 3"/>
          <p:cNvPicPr>
            <a:picLocks noChangeAspect="1"/>
          </p:cNvPicPr>
          <p:nvPr/>
        </p:nvPicPr>
        <p:blipFill>
          <a:blip r:embed="rId3"/>
          <a:stretch>
            <a:fillRect/>
          </a:stretch>
        </p:blipFill>
        <p:spPr>
          <a:xfrm>
            <a:off x="5035964" y="3681660"/>
            <a:ext cx="3760661" cy="2636970"/>
          </a:xfrm>
          <a:prstGeom prst="rect">
            <a:avLst/>
          </a:prstGeom>
        </p:spPr>
      </p:pic>
    </p:spTree>
    <p:extLst>
      <p:ext uri="{BB962C8B-B14F-4D97-AF65-F5344CB8AC3E}">
        <p14:creationId xmlns:p14="http://schemas.microsoft.com/office/powerpoint/2010/main" val="14789978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34"/>
          </p:nvPr>
        </p:nvSpPr>
        <p:spPr/>
        <p:txBody>
          <a:bodyPr/>
          <a:lstStyle/>
          <a:p>
            <a:fld id="{C0531ADF-2191-45C5-9D71-08764BF86A6F}" type="slidenum">
              <a:rPr lang="en-GB" smtClean="0"/>
              <a:pPr/>
              <a:t>18</a:t>
            </a:fld>
            <a:endParaRPr lang="en-GB"/>
          </a:p>
        </p:txBody>
      </p:sp>
      <p:sp>
        <p:nvSpPr>
          <p:cNvPr id="3" name="Footer Placeholder 2"/>
          <p:cNvSpPr>
            <a:spLocks noGrp="1"/>
          </p:cNvSpPr>
          <p:nvPr>
            <p:ph type="ftr" sz="quarter" idx="35"/>
          </p:nvPr>
        </p:nvSpPr>
        <p:spPr/>
        <p:txBody>
          <a:bodyPr/>
          <a:lstStyle/>
          <a:p>
            <a:r>
              <a:rPr lang="en-US" smtClean="0"/>
              <a:t>For professional clients / qualified investors only</a:t>
            </a:r>
            <a:endParaRPr lang="en-GB" dirty="0"/>
          </a:p>
        </p:txBody>
      </p:sp>
      <p:pic>
        <p:nvPicPr>
          <p:cNvPr id="10" name="Content Placeholder 9"/>
          <p:cNvPicPr>
            <a:picLocks noGrp="1" noChangeAspect="1"/>
          </p:cNvPicPr>
          <p:nvPr>
            <p:ph sz="quarter" idx="16"/>
          </p:nvPr>
        </p:nvPicPr>
        <p:blipFill>
          <a:blip r:embed="rId2"/>
          <a:stretch>
            <a:fillRect/>
          </a:stretch>
        </p:blipFill>
        <p:spPr>
          <a:xfrm>
            <a:off x="4484688" y="1458566"/>
            <a:ext cx="4067175" cy="3297930"/>
          </a:xfrm>
          <a:prstGeom prst="rect">
            <a:avLst/>
          </a:prstGeom>
        </p:spPr>
      </p:pic>
      <p:sp>
        <p:nvSpPr>
          <p:cNvPr id="9" name="Text Placeholder 8"/>
          <p:cNvSpPr>
            <a:spLocks noGrp="1"/>
          </p:cNvSpPr>
          <p:nvPr>
            <p:ph type="body" sz="quarter" idx="33"/>
          </p:nvPr>
        </p:nvSpPr>
        <p:spPr/>
        <p:txBody>
          <a:bodyPr/>
          <a:lstStyle/>
          <a:p>
            <a:r>
              <a:rPr lang="en-GB" dirty="0" smtClean="0"/>
              <a:t>Quick Links – example screen shots</a:t>
            </a:r>
            <a:endParaRPr lang="en-GB" dirty="0"/>
          </a:p>
        </p:txBody>
      </p:sp>
      <p:sp>
        <p:nvSpPr>
          <p:cNvPr id="6" name="Content Placeholder 5"/>
          <p:cNvSpPr>
            <a:spLocks noGrp="1"/>
          </p:cNvSpPr>
          <p:nvPr>
            <p:ph sz="quarter" idx="15"/>
          </p:nvPr>
        </p:nvSpPr>
        <p:spPr/>
        <p:txBody>
          <a:bodyPr/>
          <a:lstStyle/>
          <a:p>
            <a:pPr marL="285750" indent="-285750">
              <a:buFont typeface="Wingdings" panose="05000000000000000000" pitchFamily="2" charset="2"/>
              <a:buChar char="Ø"/>
            </a:pPr>
            <a:r>
              <a:rPr lang="en-GB" dirty="0" smtClean="0"/>
              <a:t>Quick links allow users to:</a:t>
            </a:r>
          </a:p>
          <a:p>
            <a:pPr marL="636588" lvl="1" indent="-285750">
              <a:buFont typeface="Wingdings" panose="05000000000000000000" pitchFamily="2" charset="2"/>
              <a:buChar char="Ø"/>
            </a:pPr>
            <a:r>
              <a:rPr lang="en-GB" dirty="0" smtClean="0"/>
              <a:t>Change their Security Questions and Answers</a:t>
            </a:r>
          </a:p>
          <a:p>
            <a:pPr marL="636588" lvl="1" indent="-285750">
              <a:buFont typeface="Wingdings" panose="05000000000000000000" pitchFamily="2" charset="2"/>
              <a:buChar char="Ø"/>
            </a:pPr>
            <a:r>
              <a:rPr lang="en-GB" dirty="0" smtClean="0"/>
              <a:t>Change their Password</a:t>
            </a:r>
          </a:p>
          <a:p>
            <a:pPr marL="636588" lvl="1" indent="-285750">
              <a:buFont typeface="Wingdings" panose="05000000000000000000" pitchFamily="2" charset="2"/>
              <a:buChar char="Ø"/>
            </a:pPr>
            <a:endParaRPr lang="en-GB" dirty="0"/>
          </a:p>
        </p:txBody>
      </p:sp>
      <p:sp>
        <p:nvSpPr>
          <p:cNvPr id="5" name="Title 4"/>
          <p:cNvSpPr>
            <a:spLocks noGrp="1"/>
          </p:cNvSpPr>
          <p:nvPr>
            <p:ph type="title"/>
          </p:nvPr>
        </p:nvSpPr>
        <p:spPr/>
        <p:txBody>
          <a:bodyPr/>
          <a:lstStyle/>
          <a:p>
            <a:r>
              <a:rPr lang="en-GB" dirty="0" err="1" smtClean="0"/>
              <a:t>PlanManager</a:t>
            </a:r>
            <a:r>
              <a:rPr lang="en-GB" dirty="0" smtClean="0"/>
              <a:t> – Quick Links</a:t>
            </a:r>
            <a:endParaRPr lang="en-GB" dirty="0"/>
          </a:p>
        </p:txBody>
      </p:sp>
      <p:pic>
        <p:nvPicPr>
          <p:cNvPr id="11" name="Picture 10"/>
          <p:cNvPicPr>
            <a:picLocks noChangeAspect="1"/>
          </p:cNvPicPr>
          <p:nvPr/>
        </p:nvPicPr>
        <p:blipFill>
          <a:blip r:embed="rId3"/>
          <a:stretch>
            <a:fillRect/>
          </a:stretch>
        </p:blipFill>
        <p:spPr>
          <a:xfrm>
            <a:off x="5155035" y="3295515"/>
            <a:ext cx="3988965" cy="3023893"/>
          </a:xfrm>
          <a:prstGeom prst="rect">
            <a:avLst/>
          </a:prstGeom>
        </p:spPr>
      </p:pic>
    </p:spTree>
    <p:extLst>
      <p:ext uri="{BB962C8B-B14F-4D97-AF65-F5344CB8AC3E}">
        <p14:creationId xmlns:p14="http://schemas.microsoft.com/office/powerpoint/2010/main" val="31116286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34"/>
          </p:nvPr>
        </p:nvSpPr>
        <p:spPr/>
        <p:txBody>
          <a:bodyPr/>
          <a:lstStyle/>
          <a:p>
            <a:fld id="{C0531ADF-2191-45C5-9D71-08764BF86A6F}" type="slidenum">
              <a:rPr lang="en-GB" smtClean="0"/>
              <a:pPr/>
              <a:t>19</a:t>
            </a:fld>
            <a:endParaRPr lang="en-GB"/>
          </a:p>
        </p:txBody>
      </p:sp>
      <p:sp>
        <p:nvSpPr>
          <p:cNvPr id="3" name="Footer Placeholder 2"/>
          <p:cNvSpPr>
            <a:spLocks noGrp="1"/>
          </p:cNvSpPr>
          <p:nvPr>
            <p:ph type="ftr" sz="quarter" idx="35"/>
          </p:nvPr>
        </p:nvSpPr>
        <p:spPr/>
        <p:txBody>
          <a:bodyPr/>
          <a:lstStyle/>
          <a:p>
            <a:r>
              <a:rPr lang="en-US" smtClean="0"/>
              <a:t>For professional clients / qualified investors only</a:t>
            </a:r>
            <a:endParaRPr lang="en-GB" dirty="0"/>
          </a:p>
        </p:txBody>
      </p:sp>
      <p:pic>
        <p:nvPicPr>
          <p:cNvPr id="10" name="Content Placeholder 9"/>
          <p:cNvPicPr>
            <a:picLocks noGrp="1" noChangeAspect="1"/>
          </p:cNvPicPr>
          <p:nvPr>
            <p:ph sz="quarter" idx="16"/>
          </p:nvPr>
        </p:nvPicPr>
        <p:blipFill>
          <a:blip r:embed="rId2"/>
          <a:stretch>
            <a:fillRect/>
          </a:stretch>
        </p:blipFill>
        <p:spPr>
          <a:xfrm>
            <a:off x="4746625" y="1565880"/>
            <a:ext cx="2000250" cy="1057275"/>
          </a:xfrm>
          <a:prstGeom prst="rect">
            <a:avLst/>
          </a:prstGeom>
        </p:spPr>
      </p:pic>
      <p:sp>
        <p:nvSpPr>
          <p:cNvPr id="9" name="Text Placeholder 8"/>
          <p:cNvSpPr>
            <a:spLocks noGrp="1"/>
          </p:cNvSpPr>
          <p:nvPr>
            <p:ph type="body" sz="quarter" idx="33"/>
          </p:nvPr>
        </p:nvSpPr>
        <p:spPr/>
        <p:txBody>
          <a:bodyPr/>
          <a:lstStyle/>
          <a:p>
            <a:r>
              <a:rPr lang="en-GB" dirty="0" smtClean="0"/>
              <a:t>Plan Info and Documents – example screen shot</a:t>
            </a:r>
            <a:endParaRPr lang="en-GB" dirty="0"/>
          </a:p>
        </p:txBody>
      </p:sp>
      <p:sp>
        <p:nvSpPr>
          <p:cNvPr id="6" name="Content Placeholder 5"/>
          <p:cNvSpPr>
            <a:spLocks noGrp="1"/>
          </p:cNvSpPr>
          <p:nvPr>
            <p:ph sz="quarter" idx="15"/>
          </p:nvPr>
        </p:nvSpPr>
        <p:spPr/>
        <p:txBody>
          <a:bodyPr/>
          <a:lstStyle/>
          <a:p>
            <a:pPr marL="285750" indent="-285750">
              <a:buFont typeface="Wingdings" panose="05000000000000000000" pitchFamily="2" charset="2"/>
              <a:buChar char="Ø"/>
            </a:pPr>
            <a:r>
              <a:rPr lang="en-GB" dirty="0" smtClean="0"/>
              <a:t>Each Plan has it’s own “Plan Information and Documents” page</a:t>
            </a:r>
          </a:p>
          <a:p>
            <a:pPr marL="285750" indent="-285750">
              <a:buFont typeface="Wingdings" panose="05000000000000000000" pitchFamily="2" charset="2"/>
              <a:buChar char="Ø"/>
            </a:pPr>
            <a:r>
              <a:rPr lang="en-GB" dirty="0" smtClean="0"/>
              <a:t>Clicking on the link from the home page will launch the plan specific page in another browser window</a:t>
            </a:r>
          </a:p>
          <a:p>
            <a:pPr marL="636588" lvl="1" indent="-285750">
              <a:buFont typeface="Wingdings" panose="05000000000000000000" pitchFamily="2" charset="2"/>
              <a:buChar char="Ø"/>
            </a:pPr>
            <a:r>
              <a:rPr lang="en-GB" dirty="0" smtClean="0"/>
              <a:t>Same as the </a:t>
            </a:r>
            <a:r>
              <a:rPr lang="en-GB" dirty="0" err="1" smtClean="0"/>
              <a:t>TargetPlan</a:t>
            </a:r>
            <a:r>
              <a:rPr lang="en-GB" dirty="0" smtClean="0"/>
              <a:t> equivalent</a:t>
            </a:r>
          </a:p>
          <a:p>
            <a:pPr marL="285750" indent="-285750">
              <a:buFont typeface="Wingdings" panose="05000000000000000000" pitchFamily="2" charset="2"/>
              <a:buChar char="Ø"/>
            </a:pPr>
            <a:r>
              <a:rPr lang="en-GB" dirty="0" smtClean="0"/>
              <a:t>Allows user to view</a:t>
            </a:r>
          </a:p>
          <a:p>
            <a:pPr marL="636588" lvl="1" indent="-285750">
              <a:buFont typeface="Wingdings" panose="05000000000000000000" pitchFamily="2" charset="2"/>
              <a:buChar char="Ø"/>
            </a:pPr>
            <a:r>
              <a:rPr lang="en-GB" dirty="0" smtClean="0"/>
              <a:t>Plan Information i.e. plan specific PDF’s such as:</a:t>
            </a:r>
          </a:p>
          <a:p>
            <a:pPr marL="800100" lvl="2" indent="-285750">
              <a:buFont typeface="Wingdings" panose="05000000000000000000" pitchFamily="2" charset="2"/>
              <a:buChar char="Ø"/>
            </a:pPr>
            <a:r>
              <a:rPr lang="en-GB" dirty="0" smtClean="0"/>
              <a:t>Investment Options</a:t>
            </a:r>
          </a:p>
          <a:p>
            <a:pPr marL="800100" lvl="2" indent="-285750">
              <a:buFont typeface="Wingdings" panose="05000000000000000000" pitchFamily="2" charset="2"/>
              <a:buChar char="Ø"/>
            </a:pPr>
            <a:r>
              <a:rPr lang="en-GB" dirty="0" smtClean="0"/>
              <a:t>Plan Summary</a:t>
            </a:r>
          </a:p>
          <a:p>
            <a:pPr marL="800100" lvl="2" indent="-285750">
              <a:buFont typeface="Wingdings" panose="05000000000000000000" pitchFamily="2" charset="2"/>
              <a:buChar char="Ø"/>
            </a:pPr>
            <a:r>
              <a:rPr lang="en-GB" dirty="0" smtClean="0"/>
              <a:t>Member booklet</a:t>
            </a:r>
          </a:p>
          <a:p>
            <a:pPr marL="636588" lvl="1" indent="-285750">
              <a:buFont typeface="Wingdings" panose="05000000000000000000" pitchFamily="2" charset="2"/>
              <a:buChar char="Ø"/>
            </a:pPr>
            <a:r>
              <a:rPr lang="en-GB" dirty="0" smtClean="0"/>
              <a:t>Available Funds</a:t>
            </a:r>
          </a:p>
          <a:p>
            <a:pPr marL="636588" lvl="1" indent="-285750">
              <a:buFont typeface="Wingdings" panose="05000000000000000000" pitchFamily="2" charset="2"/>
              <a:buChar char="Ø"/>
            </a:pPr>
            <a:r>
              <a:rPr lang="en-GB" dirty="0" smtClean="0"/>
              <a:t>Retirement Choices</a:t>
            </a:r>
          </a:p>
          <a:p>
            <a:pPr marL="636588" lvl="1" indent="-285750">
              <a:buFont typeface="Wingdings" panose="05000000000000000000" pitchFamily="2" charset="2"/>
              <a:buChar char="Ø"/>
            </a:pPr>
            <a:r>
              <a:rPr lang="en-GB" dirty="0" smtClean="0"/>
              <a:t>Planning</a:t>
            </a:r>
          </a:p>
        </p:txBody>
      </p:sp>
      <p:sp>
        <p:nvSpPr>
          <p:cNvPr id="5" name="Title 4"/>
          <p:cNvSpPr>
            <a:spLocks noGrp="1"/>
          </p:cNvSpPr>
          <p:nvPr>
            <p:ph type="title"/>
          </p:nvPr>
        </p:nvSpPr>
        <p:spPr/>
        <p:txBody>
          <a:bodyPr/>
          <a:lstStyle/>
          <a:p>
            <a:r>
              <a:rPr lang="en-GB" dirty="0" err="1" smtClean="0"/>
              <a:t>PlanManager</a:t>
            </a:r>
            <a:r>
              <a:rPr lang="en-GB" dirty="0" smtClean="0"/>
              <a:t> – Plan Information and Documents</a:t>
            </a:r>
            <a:endParaRPr lang="en-GB" dirty="0"/>
          </a:p>
        </p:txBody>
      </p:sp>
      <p:pic>
        <p:nvPicPr>
          <p:cNvPr id="11" name="Picture 10"/>
          <p:cNvPicPr>
            <a:picLocks noChangeAspect="1"/>
          </p:cNvPicPr>
          <p:nvPr/>
        </p:nvPicPr>
        <p:blipFill>
          <a:blip r:embed="rId3"/>
          <a:stretch>
            <a:fillRect/>
          </a:stretch>
        </p:blipFill>
        <p:spPr>
          <a:xfrm>
            <a:off x="4737100" y="2897507"/>
            <a:ext cx="4040799" cy="3004491"/>
          </a:xfrm>
          <a:prstGeom prst="rect">
            <a:avLst/>
          </a:prstGeom>
        </p:spPr>
      </p:pic>
      <p:sp>
        <p:nvSpPr>
          <p:cNvPr id="12" name="Bent Arrow 11"/>
          <p:cNvSpPr/>
          <p:nvPr/>
        </p:nvSpPr>
        <p:spPr>
          <a:xfrm rot="5400000">
            <a:off x="6623462" y="1909169"/>
            <a:ext cx="1524000" cy="1228725"/>
          </a:xfrm>
          <a:prstGeom prst="bentArrow">
            <a:avLst>
              <a:gd name="adj1" fmla="val 22059"/>
              <a:gd name="adj2" fmla="val 30147"/>
              <a:gd name="adj3" fmla="val 25000"/>
              <a:gd name="adj4" fmla="val 43750"/>
            </a:avLst>
          </a:prstGeom>
          <a:solidFill>
            <a:srgbClr val="00B050"/>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GB" sz="1000" b="1" kern="0" dirty="0" err="1" smtClean="0">
              <a:solidFill>
                <a:schemeClr val="tx2"/>
              </a:solidFill>
            </a:endParaRPr>
          </a:p>
        </p:txBody>
      </p:sp>
    </p:spTree>
    <p:extLst>
      <p:ext uri="{BB962C8B-B14F-4D97-AF65-F5344CB8AC3E}">
        <p14:creationId xmlns:p14="http://schemas.microsoft.com/office/powerpoint/2010/main" val="228498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8"/>
          </p:nvPr>
        </p:nvSpPr>
        <p:spPr/>
        <p:txBody>
          <a:bodyPr/>
          <a:lstStyle/>
          <a:p>
            <a:fld id="{C0531ADF-2191-45C5-9D71-08764BF86A6F}" type="slidenum">
              <a:rPr lang="en-GB" smtClean="0"/>
              <a:pPr/>
              <a:t>2</a:t>
            </a:fld>
            <a:endParaRPr lang="en-GB"/>
          </a:p>
        </p:txBody>
      </p:sp>
      <p:sp>
        <p:nvSpPr>
          <p:cNvPr id="3" name="Footer Placeholder 2"/>
          <p:cNvSpPr>
            <a:spLocks noGrp="1"/>
          </p:cNvSpPr>
          <p:nvPr>
            <p:ph type="ftr" sz="quarter" idx="19"/>
          </p:nvPr>
        </p:nvSpPr>
        <p:spPr/>
        <p:txBody>
          <a:bodyPr/>
          <a:lstStyle/>
          <a:p>
            <a:r>
              <a:rPr lang="en-US" smtClean="0"/>
              <a:t>For professional clients / qualified investors only</a:t>
            </a:r>
            <a:endParaRPr lang="en-GB" dirty="0"/>
          </a:p>
        </p:txBody>
      </p:sp>
      <p:sp>
        <p:nvSpPr>
          <p:cNvPr id="6" name="Content Placeholder 5"/>
          <p:cNvSpPr>
            <a:spLocks noGrp="1"/>
          </p:cNvSpPr>
          <p:nvPr>
            <p:ph sz="quarter" idx="16"/>
          </p:nvPr>
        </p:nvSpPr>
        <p:spPr/>
        <p:txBody>
          <a:bodyPr/>
          <a:lstStyle/>
          <a:p>
            <a:pPr marL="342900" indent="-342900">
              <a:buFont typeface="+mj-lt"/>
              <a:buAutoNum type="arabicPeriod" startAt="18"/>
            </a:pPr>
            <a:r>
              <a:rPr lang="en-GB" dirty="0" smtClean="0"/>
              <a:t>Report Manager</a:t>
            </a:r>
          </a:p>
          <a:p>
            <a:pPr marL="693738" lvl="1" indent="-342900">
              <a:buFont typeface="+mj-lt"/>
              <a:buAutoNum type="alphaLcPeriod"/>
            </a:pPr>
            <a:r>
              <a:rPr lang="en-GB" dirty="0" smtClean="0"/>
              <a:t>What is a Role?</a:t>
            </a:r>
          </a:p>
          <a:p>
            <a:pPr marL="693738" lvl="1" indent="-342900">
              <a:buFont typeface="+mj-lt"/>
              <a:buAutoNum type="alphaLcPeriod"/>
            </a:pPr>
            <a:r>
              <a:rPr lang="en-GB" dirty="0" smtClean="0"/>
              <a:t>What is </a:t>
            </a:r>
            <a:r>
              <a:rPr lang="en-GB" smtClean="0"/>
              <a:t>a Scope?</a:t>
            </a:r>
            <a:endParaRPr lang="en-GB" dirty="0" smtClean="0"/>
          </a:p>
          <a:p>
            <a:pPr marL="693738" lvl="1" indent="-342900">
              <a:buFont typeface="+mj-lt"/>
              <a:buAutoNum type="alphaLcPeriod"/>
            </a:pPr>
            <a:r>
              <a:rPr lang="en-GB" dirty="0" smtClean="0"/>
              <a:t>What is a Filter?</a:t>
            </a:r>
          </a:p>
          <a:p>
            <a:pPr marL="693738" lvl="1" indent="-342900">
              <a:buFont typeface="+mj-lt"/>
              <a:buAutoNum type="alphaLcPeriod"/>
            </a:pPr>
            <a:r>
              <a:rPr lang="en-GB" dirty="0" smtClean="0"/>
              <a:t>What is a Direct Report</a:t>
            </a:r>
          </a:p>
          <a:p>
            <a:pPr marL="693738" lvl="1" indent="-342900">
              <a:buFont typeface="+mj-lt"/>
              <a:buAutoNum type="alphaLcPeriod"/>
            </a:pPr>
            <a:r>
              <a:rPr lang="en-GB" dirty="0" smtClean="0"/>
              <a:t>My Reports</a:t>
            </a:r>
          </a:p>
          <a:p>
            <a:pPr marL="693738" lvl="1" indent="-342900">
              <a:buFont typeface="+mj-lt"/>
              <a:buAutoNum type="alphaLcPeriod"/>
            </a:pPr>
            <a:r>
              <a:rPr lang="en-GB" dirty="0" smtClean="0"/>
              <a:t>Request Reports</a:t>
            </a:r>
          </a:p>
          <a:p>
            <a:pPr marL="693738" lvl="1" indent="-342900">
              <a:buFont typeface="+mj-lt"/>
              <a:buAutoNum type="alphaLcPeriod"/>
            </a:pPr>
            <a:r>
              <a:rPr lang="en-GB" dirty="0" smtClean="0"/>
              <a:t>Manage Reports</a:t>
            </a:r>
          </a:p>
          <a:p>
            <a:pPr marL="693738" lvl="1" indent="-342900">
              <a:buFont typeface="+mj-lt"/>
              <a:buAutoNum type="alphaLcPeriod"/>
            </a:pPr>
            <a:r>
              <a:rPr lang="en-GB" dirty="0" smtClean="0"/>
              <a:t>Manage Scopes</a:t>
            </a:r>
          </a:p>
          <a:p>
            <a:pPr marL="693738" lvl="1" indent="-342900">
              <a:buFont typeface="+mj-lt"/>
              <a:buAutoNum type="alphaLcPeriod"/>
            </a:pPr>
            <a:r>
              <a:rPr lang="en-GB" dirty="0" smtClean="0"/>
              <a:t>Manage Filters</a:t>
            </a:r>
          </a:p>
          <a:p>
            <a:pPr marL="693738" lvl="1" indent="-342900">
              <a:buFont typeface="+mj-lt"/>
              <a:buAutoNum type="alphaLcPeriod"/>
            </a:pPr>
            <a:r>
              <a:rPr lang="en-GB" dirty="0" smtClean="0"/>
              <a:t>List of Reports</a:t>
            </a:r>
          </a:p>
          <a:p>
            <a:pPr marL="342900" indent="-342900">
              <a:buFont typeface="+mj-lt"/>
              <a:buAutoNum type="arabicPeriod" startAt="18"/>
            </a:pPr>
            <a:r>
              <a:rPr lang="en-GB" dirty="0" smtClean="0"/>
              <a:t>Workforce Manager</a:t>
            </a:r>
          </a:p>
          <a:p>
            <a:pPr marL="342900" indent="-342900">
              <a:buFont typeface="+mj-lt"/>
              <a:buAutoNum type="arabicPeriod" startAt="18"/>
            </a:pPr>
            <a:r>
              <a:rPr lang="en-GB" dirty="0" smtClean="0"/>
              <a:t>Contribution Manager</a:t>
            </a:r>
          </a:p>
          <a:p>
            <a:pPr marL="342900" indent="-342900">
              <a:buFont typeface="+mj-lt"/>
              <a:buAutoNum type="arabicPeriod" startAt="18"/>
            </a:pPr>
            <a:r>
              <a:rPr lang="en-GB" dirty="0" smtClean="0"/>
              <a:t>Branding and Content Management</a:t>
            </a:r>
          </a:p>
          <a:p>
            <a:pPr marL="342900" indent="-342900">
              <a:buFont typeface="+mj-lt"/>
              <a:buAutoNum type="arabicPeriod" startAt="18"/>
            </a:pPr>
            <a:r>
              <a:rPr lang="en-GB" dirty="0" smtClean="0"/>
              <a:t>Forgotten </a:t>
            </a:r>
            <a:r>
              <a:rPr lang="en-GB" dirty="0" err="1" smtClean="0"/>
              <a:t>UserID</a:t>
            </a:r>
            <a:endParaRPr lang="en-GB" dirty="0" smtClean="0"/>
          </a:p>
          <a:p>
            <a:pPr marL="342900" indent="-342900">
              <a:buFont typeface="+mj-lt"/>
              <a:buAutoNum type="arabicPeriod" startAt="18"/>
            </a:pPr>
            <a:r>
              <a:rPr lang="en-GB" dirty="0" smtClean="0"/>
              <a:t>Forgotten Password</a:t>
            </a:r>
          </a:p>
          <a:p>
            <a:pPr marL="342900" indent="-342900">
              <a:buFont typeface="+mj-lt"/>
              <a:buAutoNum type="arabicPeriod" startAt="18"/>
            </a:pPr>
            <a:r>
              <a:rPr lang="en-GB" dirty="0" smtClean="0"/>
              <a:t>Web User Activity</a:t>
            </a:r>
          </a:p>
          <a:p>
            <a:endParaRPr lang="en-GB" dirty="0" smtClean="0"/>
          </a:p>
          <a:p>
            <a:endParaRPr lang="en-GB" dirty="0" smtClean="0"/>
          </a:p>
          <a:p>
            <a:endParaRPr lang="en-GB" dirty="0" smtClean="0"/>
          </a:p>
          <a:p>
            <a:endParaRPr lang="en-GB" dirty="0" smtClean="0"/>
          </a:p>
          <a:p>
            <a:endParaRPr lang="en-GB" dirty="0" smtClean="0"/>
          </a:p>
          <a:p>
            <a:endParaRPr lang="en-GB" dirty="0"/>
          </a:p>
        </p:txBody>
      </p:sp>
      <p:sp>
        <p:nvSpPr>
          <p:cNvPr id="4" name="Text Placeholder 3"/>
          <p:cNvSpPr>
            <a:spLocks noGrp="1"/>
          </p:cNvSpPr>
          <p:nvPr>
            <p:ph sz="quarter" idx="15"/>
          </p:nvPr>
        </p:nvSpPr>
        <p:spPr/>
        <p:txBody>
          <a:bodyPr/>
          <a:lstStyle/>
          <a:p>
            <a:pPr marL="342900" indent="-342900">
              <a:buFont typeface="+mj-lt"/>
              <a:buAutoNum type="arabicPeriod"/>
            </a:pPr>
            <a:r>
              <a:rPr lang="en-GB" dirty="0" smtClean="0"/>
              <a:t>Welcome and Introductions</a:t>
            </a:r>
          </a:p>
          <a:p>
            <a:pPr marL="342900" indent="-342900">
              <a:buFont typeface="+mj-lt"/>
              <a:buAutoNum type="arabicPeriod"/>
            </a:pPr>
            <a:r>
              <a:rPr lang="en-GB" dirty="0" smtClean="0"/>
              <a:t>What is </a:t>
            </a:r>
            <a:r>
              <a:rPr lang="en-GB" dirty="0" err="1" smtClean="0"/>
              <a:t>PlanManager</a:t>
            </a:r>
            <a:endParaRPr lang="en-GB" dirty="0" smtClean="0"/>
          </a:p>
          <a:p>
            <a:pPr marL="342900" indent="-342900">
              <a:buFont typeface="+mj-lt"/>
              <a:buAutoNum type="arabicPeriod"/>
            </a:pPr>
            <a:r>
              <a:rPr lang="en-GB" dirty="0" smtClean="0"/>
              <a:t>Roll Out</a:t>
            </a:r>
          </a:p>
          <a:p>
            <a:pPr marL="342900" indent="-342900">
              <a:buFont typeface="+mj-lt"/>
              <a:buAutoNum type="arabicPeriod"/>
            </a:pPr>
            <a:r>
              <a:rPr lang="en-GB" dirty="0" smtClean="0"/>
              <a:t>Accessing </a:t>
            </a:r>
            <a:r>
              <a:rPr lang="en-GB" dirty="0" err="1" smtClean="0"/>
              <a:t>PlanManager</a:t>
            </a:r>
            <a:endParaRPr lang="en-GB" dirty="0" smtClean="0"/>
          </a:p>
          <a:p>
            <a:pPr marL="342900" indent="-342900">
              <a:buFont typeface="+mj-lt"/>
              <a:buAutoNum type="arabicPeriod"/>
            </a:pPr>
            <a:r>
              <a:rPr lang="en-GB" dirty="0" smtClean="0"/>
              <a:t>URL</a:t>
            </a:r>
          </a:p>
          <a:p>
            <a:pPr marL="342900" indent="-342900">
              <a:buFont typeface="+mj-lt"/>
              <a:buAutoNum type="arabicPeriod"/>
            </a:pPr>
            <a:r>
              <a:rPr lang="en-GB" dirty="0" smtClean="0"/>
              <a:t>Functionality</a:t>
            </a:r>
          </a:p>
          <a:p>
            <a:pPr marL="342900" indent="-342900">
              <a:buFont typeface="+mj-lt"/>
              <a:buAutoNum type="arabicPeriod"/>
            </a:pPr>
            <a:r>
              <a:rPr lang="en-GB" dirty="0" smtClean="0"/>
              <a:t>User Registration</a:t>
            </a:r>
          </a:p>
          <a:p>
            <a:pPr marL="342900" indent="-342900">
              <a:buFont typeface="+mj-lt"/>
              <a:buAutoNum type="arabicPeriod"/>
            </a:pPr>
            <a:r>
              <a:rPr lang="en-GB" dirty="0" smtClean="0"/>
              <a:t>Terms and Conditions</a:t>
            </a:r>
          </a:p>
          <a:p>
            <a:pPr marL="342900" indent="-342900">
              <a:buFont typeface="+mj-lt"/>
              <a:buAutoNum type="arabicPeriod"/>
            </a:pPr>
            <a:r>
              <a:rPr lang="en-GB" dirty="0" smtClean="0"/>
              <a:t>Login</a:t>
            </a:r>
          </a:p>
          <a:p>
            <a:pPr marL="342900" indent="-342900">
              <a:buFont typeface="+mj-lt"/>
              <a:buAutoNum type="arabicPeriod"/>
            </a:pPr>
            <a:r>
              <a:rPr lang="en-GB" dirty="0" smtClean="0"/>
              <a:t>Plan Selection</a:t>
            </a:r>
          </a:p>
          <a:p>
            <a:pPr marL="342900" indent="-342900">
              <a:buFont typeface="+mj-lt"/>
              <a:buAutoNum type="arabicPeriod"/>
            </a:pPr>
            <a:r>
              <a:rPr lang="en-GB" dirty="0" smtClean="0"/>
              <a:t>WGAG 2.0 AA Standards</a:t>
            </a:r>
          </a:p>
          <a:p>
            <a:pPr marL="342900" indent="-342900">
              <a:buFont typeface="+mj-lt"/>
              <a:buAutoNum type="arabicPeriod"/>
            </a:pPr>
            <a:r>
              <a:rPr lang="en-GB" dirty="0" smtClean="0"/>
              <a:t>Dash Reports</a:t>
            </a:r>
          </a:p>
          <a:p>
            <a:pPr marL="342900" indent="-342900">
              <a:buFont typeface="+mj-lt"/>
              <a:buAutoNum type="arabicPeriod"/>
            </a:pPr>
            <a:r>
              <a:rPr lang="en-GB" dirty="0" smtClean="0"/>
              <a:t>Contacts</a:t>
            </a:r>
          </a:p>
          <a:p>
            <a:pPr marL="342900" indent="-342900">
              <a:buFont typeface="+mj-lt"/>
              <a:buAutoNum type="arabicPeriod"/>
            </a:pPr>
            <a:r>
              <a:rPr lang="en-GB" dirty="0" smtClean="0"/>
              <a:t>Message Centre</a:t>
            </a:r>
          </a:p>
          <a:p>
            <a:pPr marL="342900" indent="-342900">
              <a:buFont typeface="+mj-lt"/>
              <a:buAutoNum type="arabicPeriod"/>
            </a:pPr>
            <a:r>
              <a:rPr lang="en-GB" dirty="0" smtClean="0"/>
              <a:t>Quick Links</a:t>
            </a:r>
          </a:p>
          <a:p>
            <a:pPr marL="342900" indent="-342900">
              <a:buFont typeface="+mj-lt"/>
              <a:buAutoNum type="arabicPeriod"/>
            </a:pPr>
            <a:r>
              <a:rPr lang="en-GB" dirty="0" smtClean="0"/>
              <a:t>Plan Information and Documents</a:t>
            </a:r>
          </a:p>
          <a:p>
            <a:pPr marL="342900" indent="-342900">
              <a:buFont typeface="+mj-lt"/>
              <a:buAutoNum type="arabicPeriod"/>
            </a:pPr>
            <a:r>
              <a:rPr lang="en-GB" dirty="0"/>
              <a:t>Member Search</a:t>
            </a:r>
          </a:p>
          <a:p>
            <a:endParaRPr lang="en-GB" dirty="0"/>
          </a:p>
        </p:txBody>
      </p:sp>
      <p:sp>
        <p:nvSpPr>
          <p:cNvPr id="5" name="Title 4"/>
          <p:cNvSpPr>
            <a:spLocks noGrp="1"/>
          </p:cNvSpPr>
          <p:nvPr>
            <p:ph type="title"/>
          </p:nvPr>
        </p:nvSpPr>
        <p:spPr/>
        <p:txBody>
          <a:bodyPr/>
          <a:lstStyle/>
          <a:p>
            <a:r>
              <a:rPr lang="en-GB" dirty="0" err="1" smtClean="0"/>
              <a:t>PlanManager</a:t>
            </a:r>
            <a:r>
              <a:rPr lang="en-GB" dirty="0" smtClean="0"/>
              <a:t> Training Topics</a:t>
            </a:r>
            <a:endParaRPr lang="en-GB" dirty="0"/>
          </a:p>
        </p:txBody>
      </p:sp>
    </p:spTree>
    <p:extLst>
      <p:ext uri="{BB962C8B-B14F-4D97-AF65-F5344CB8AC3E}">
        <p14:creationId xmlns:p14="http://schemas.microsoft.com/office/powerpoint/2010/main" val="38763215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34"/>
          </p:nvPr>
        </p:nvSpPr>
        <p:spPr/>
        <p:txBody>
          <a:bodyPr/>
          <a:lstStyle/>
          <a:p>
            <a:fld id="{C0531ADF-2191-45C5-9D71-08764BF86A6F}" type="slidenum">
              <a:rPr lang="en-GB" smtClean="0"/>
              <a:pPr/>
              <a:t>20</a:t>
            </a:fld>
            <a:endParaRPr lang="en-GB"/>
          </a:p>
        </p:txBody>
      </p:sp>
      <p:sp>
        <p:nvSpPr>
          <p:cNvPr id="3" name="Footer Placeholder 2"/>
          <p:cNvSpPr>
            <a:spLocks noGrp="1"/>
          </p:cNvSpPr>
          <p:nvPr>
            <p:ph type="ftr" sz="quarter" idx="35"/>
          </p:nvPr>
        </p:nvSpPr>
        <p:spPr/>
        <p:txBody>
          <a:bodyPr/>
          <a:lstStyle/>
          <a:p>
            <a:r>
              <a:rPr lang="en-US" smtClean="0"/>
              <a:t>For professional clients / qualified investors only</a:t>
            </a:r>
            <a:endParaRPr lang="en-GB" dirty="0"/>
          </a:p>
        </p:txBody>
      </p:sp>
      <p:pic>
        <p:nvPicPr>
          <p:cNvPr id="10" name="Content Placeholder 9"/>
          <p:cNvPicPr>
            <a:picLocks noGrp="1" noChangeAspect="1"/>
          </p:cNvPicPr>
          <p:nvPr>
            <p:ph sz="quarter" idx="16"/>
          </p:nvPr>
        </p:nvPicPr>
        <p:blipFill>
          <a:blip r:embed="rId2"/>
          <a:stretch>
            <a:fillRect/>
          </a:stretch>
        </p:blipFill>
        <p:spPr>
          <a:xfrm>
            <a:off x="4741863" y="2747109"/>
            <a:ext cx="4067175" cy="3559294"/>
          </a:xfrm>
          <a:prstGeom prst="rect">
            <a:avLst/>
          </a:prstGeom>
        </p:spPr>
      </p:pic>
      <p:sp>
        <p:nvSpPr>
          <p:cNvPr id="9" name="Text Placeholder 8"/>
          <p:cNvSpPr>
            <a:spLocks noGrp="1"/>
          </p:cNvSpPr>
          <p:nvPr>
            <p:ph type="body" sz="quarter" idx="33"/>
          </p:nvPr>
        </p:nvSpPr>
        <p:spPr/>
        <p:txBody>
          <a:bodyPr/>
          <a:lstStyle/>
          <a:p>
            <a:r>
              <a:rPr lang="en-GB" dirty="0" smtClean="0"/>
              <a:t>Member Search – example screen shot</a:t>
            </a:r>
            <a:endParaRPr lang="en-GB" dirty="0"/>
          </a:p>
        </p:txBody>
      </p:sp>
      <p:sp>
        <p:nvSpPr>
          <p:cNvPr id="6" name="Content Placeholder 5"/>
          <p:cNvSpPr>
            <a:spLocks noGrp="1"/>
          </p:cNvSpPr>
          <p:nvPr>
            <p:ph sz="quarter" idx="15"/>
          </p:nvPr>
        </p:nvSpPr>
        <p:spPr>
          <a:xfrm>
            <a:off x="315162" y="1085851"/>
            <a:ext cx="4071938" cy="5220552"/>
          </a:xfrm>
        </p:spPr>
        <p:txBody>
          <a:bodyPr/>
          <a:lstStyle/>
          <a:p>
            <a:r>
              <a:rPr lang="en-GB" dirty="0">
                <a:solidFill>
                  <a:srgbClr val="FF0000"/>
                </a:solidFill>
              </a:rPr>
              <a:t>NB: Initially this function will be turned off for all </a:t>
            </a:r>
            <a:r>
              <a:rPr lang="en-GB" dirty="0" err="1">
                <a:solidFill>
                  <a:srgbClr val="FF0000"/>
                </a:solidFill>
              </a:rPr>
              <a:t>PlanManager</a:t>
            </a:r>
            <a:r>
              <a:rPr lang="en-GB" dirty="0">
                <a:solidFill>
                  <a:srgbClr val="FF0000"/>
                </a:solidFill>
              </a:rPr>
              <a:t> users due to the </a:t>
            </a:r>
            <a:r>
              <a:rPr lang="en-GB" dirty="0" smtClean="0">
                <a:solidFill>
                  <a:srgbClr val="FF0000"/>
                </a:solidFill>
              </a:rPr>
              <a:t>Compliance issue’s </a:t>
            </a:r>
            <a:r>
              <a:rPr lang="en-GB" dirty="0">
                <a:solidFill>
                  <a:srgbClr val="FF0000"/>
                </a:solidFill>
              </a:rPr>
              <a:t>around accessing member data!</a:t>
            </a:r>
          </a:p>
          <a:p>
            <a:pPr marL="285750" indent="-285750">
              <a:buFont typeface="Wingdings" panose="05000000000000000000" pitchFamily="2" charset="2"/>
              <a:buChar char="Ø"/>
            </a:pPr>
            <a:r>
              <a:rPr lang="en-GB" dirty="0" smtClean="0"/>
              <a:t>Member </a:t>
            </a:r>
            <a:r>
              <a:rPr lang="en-GB" dirty="0" smtClean="0"/>
              <a:t>search allows </a:t>
            </a:r>
            <a:r>
              <a:rPr lang="en-GB" dirty="0" err="1" smtClean="0"/>
              <a:t>PlanManager</a:t>
            </a:r>
            <a:r>
              <a:rPr lang="en-GB" dirty="0" smtClean="0"/>
              <a:t> users to search for their members and view their details</a:t>
            </a:r>
          </a:p>
          <a:p>
            <a:pPr marL="285750" indent="-285750">
              <a:buFont typeface="Wingdings" panose="05000000000000000000" pitchFamily="2" charset="2"/>
              <a:buChar char="Ø"/>
            </a:pPr>
            <a:r>
              <a:rPr lang="en-GB" dirty="0" smtClean="0"/>
              <a:t>Only allowed if the role the user is linked to permits</a:t>
            </a:r>
          </a:p>
          <a:p>
            <a:pPr marL="636588" lvl="1" indent="-285750">
              <a:buFont typeface="Wingdings" panose="05000000000000000000" pitchFamily="2" charset="2"/>
              <a:buChar char="Ø"/>
            </a:pPr>
            <a:r>
              <a:rPr lang="en-GB" dirty="0" smtClean="0"/>
              <a:t>For example a Trust Based plan would have it, whereas a Contract Based plan would only be able to see Active Members</a:t>
            </a:r>
          </a:p>
          <a:p>
            <a:pPr marL="636588" lvl="1" indent="-285750">
              <a:buFont typeface="Wingdings" panose="05000000000000000000" pitchFamily="2" charset="2"/>
              <a:buChar char="Ø"/>
            </a:pPr>
            <a:r>
              <a:rPr lang="en-GB" dirty="0" smtClean="0"/>
              <a:t>Member search can also be turned off at plan level</a:t>
            </a:r>
          </a:p>
          <a:p>
            <a:pPr marL="285750" indent="-285750">
              <a:buFont typeface="Wingdings" panose="05000000000000000000" pitchFamily="2" charset="2"/>
              <a:buChar char="Ø"/>
            </a:pPr>
            <a:r>
              <a:rPr lang="en-GB" dirty="0" smtClean="0"/>
              <a:t>Upon searching for a member any matching records are displayed in the bottom section of the screen</a:t>
            </a:r>
          </a:p>
          <a:p>
            <a:pPr marL="285750" indent="-285750">
              <a:buFont typeface="Wingdings" panose="05000000000000000000" pitchFamily="2" charset="2"/>
              <a:buChar char="Ø"/>
            </a:pPr>
            <a:r>
              <a:rPr lang="en-GB" dirty="0" smtClean="0"/>
              <a:t>Selecting a record to view will launch </a:t>
            </a:r>
            <a:r>
              <a:rPr lang="en-GB" dirty="0" err="1" smtClean="0"/>
              <a:t>TargetPlan</a:t>
            </a:r>
            <a:r>
              <a:rPr lang="en-GB" dirty="0" smtClean="0"/>
              <a:t> in a separate browser window</a:t>
            </a:r>
          </a:p>
          <a:p>
            <a:pPr marL="285750" indent="-285750">
              <a:buFont typeface="Wingdings" panose="05000000000000000000" pitchFamily="2" charset="2"/>
              <a:buChar char="Ø"/>
            </a:pPr>
            <a:r>
              <a:rPr lang="en-GB" dirty="0" err="1" smtClean="0"/>
              <a:t>TargetPlan</a:t>
            </a:r>
            <a:r>
              <a:rPr lang="en-GB" dirty="0" smtClean="0"/>
              <a:t> will be launched in view only mode (this uses the </a:t>
            </a:r>
            <a:r>
              <a:rPr lang="en-GB" dirty="0" err="1" smtClean="0"/>
              <a:t>TargetPlan</a:t>
            </a:r>
            <a:r>
              <a:rPr lang="en-GB" dirty="0" smtClean="0"/>
              <a:t> Impersonate functionality).  Some users could be set up with update access if </a:t>
            </a:r>
            <a:r>
              <a:rPr lang="en-GB" dirty="0" smtClean="0"/>
              <a:t>required.</a:t>
            </a:r>
          </a:p>
        </p:txBody>
      </p:sp>
      <p:sp>
        <p:nvSpPr>
          <p:cNvPr id="5" name="Title 4"/>
          <p:cNvSpPr>
            <a:spLocks noGrp="1"/>
          </p:cNvSpPr>
          <p:nvPr>
            <p:ph type="title"/>
          </p:nvPr>
        </p:nvSpPr>
        <p:spPr/>
        <p:txBody>
          <a:bodyPr/>
          <a:lstStyle/>
          <a:p>
            <a:r>
              <a:rPr lang="en-GB" dirty="0" err="1" smtClean="0"/>
              <a:t>PlanManager</a:t>
            </a:r>
            <a:r>
              <a:rPr lang="en-GB" dirty="0" smtClean="0"/>
              <a:t> – Member Search</a:t>
            </a:r>
            <a:endParaRPr lang="en-GB" dirty="0"/>
          </a:p>
        </p:txBody>
      </p:sp>
      <p:pic>
        <p:nvPicPr>
          <p:cNvPr id="11" name="Picture 10"/>
          <p:cNvPicPr>
            <a:picLocks noChangeAspect="1"/>
          </p:cNvPicPr>
          <p:nvPr/>
        </p:nvPicPr>
        <p:blipFill>
          <a:blip r:embed="rId3"/>
          <a:stretch>
            <a:fillRect/>
          </a:stretch>
        </p:blipFill>
        <p:spPr>
          <a:xfrm>
            <a:off x="4752975" y="1519237"/>
            <a:ext cx="2057400" cy="1114425"/>
          </a:xfrm>
          <a:prstGeom prst="rect">
            <a:avLst/>
          </a:prstGeom>
        </p:spPr>
      </p:pic>
      <p:sp>
        <p:nvSpPr>
          <p:cNvPr id="12" name="Bent Arrow 11"/>
          <p:cNvSpPr/>
          <p:nvPr/>
        </p:nvSpPr>
        <p:spPr>
          <a:xfrm rot="5400000">
            <a:off x="6893259" y="1678647"/>
            <a:ext cx="985579" cy="1151349"/>
          </a:xfrm>
          <a:prstGeom prst="bentArrow">
            <a:avLst>
              <a:gd name="adj1" fmla="val 22059"/>
              <a:gd name="adj2" fmla="val 30147"/>
              <a:gd name="adj3" fmla="val 25000"/>
              <a:gd name="adj4" fmla="val 43750"/>
            </a:avLst>
          </a:prstGeom>
          <a:solidFill>
            <a:srgbClr val="00B050"/>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GB" sz="1000" b="1" kern="0" dirty="0" err="1" smtClean="0">
              <a:solidFill>
                <a:schemeClr val="tx2"/>
              </a:solidFill>
            </a:endParaRPr>
          </a:p>
        </p:txBody>
      </p:sp>
    </p:spTree>
    <p:extLst>
      <p:ext uri="{BB962C8B-B14F-4D97-AF65-F5344CB8AC3E}">
        <p14:creationId xmlns:p14="http://schemas.microsoft.com/office/powerpoint/2010/main" val="664071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34"/>
          </p:nvPr>
        </p:nvSpPr>
        <p:spPr/>
        <p:txBody>
          <a:bodyPr/>
          <a:lstStyle/>
          <a:p>
            <a:fld id="{C0531ADF-2191-45C5-9D71-08764BF86A6F}" type="slidenum">
              <a:rPr lang="en-GB" smtClean="0"/>
              <a:pPr/>
              <a:t>21</a:t>
            </a:fld>
            <a:endParaRPr lang="en-GB"/>
          </a:p>
        </p:txBody>
      </p:sp>
      <p:sp>
        <p:nvSpPr>
          <p:cNvPr id="3" name="Footer Placeholder 2"/>
          <p:cNvSpPr>
            <a:spLocks noGrp="1"/>
          </p:cNvSpPr>
          <p:nvPr>
            <p:ph type="ftr" sz="quarter" idx="35"/>
          </p:nvPr>
        </p:nvSpPr>
        <p:spPr/>
        <p:txBody>
          <a:bodyPr/>
          <a:lstStyle/>
          <a:p>
            <a:r>
              <a:rPr lang="en-US" smtClean="0"/>
              <a:t>For professional clients / qualified investors only</a:t>
            </a:r>
            <a:endParaRPr lang="en-GB" dirty="0"/>
          </a:p>
        </p:txBody>
      </p:sp>
      <p:sp>
        <p:nvSpPr>
          <p:cNvPr id="9" name="Text Placeholder 8"/>
          <p:cNvSpPr>
            <a:spLocks noGrp="1"/>
          </p:cNvSpPr>
          <p:nvPr>
            <p:ph type="body" sz="quarter" idx="33"/>
          </p:nvPr>
        </p:nvSpPr>
        <p:spPr/>
        <p:txBody>
          <a:bodyPr/>
          <a:lstStyle/>
          <a:p>
            <a:r>
              <a:rPr lang="en-GB" dirty="0" smtClean="0"/>
              <a:t>Report Manager – example screen shot</a:t>
            </a:r>
            <a:endParaRPr lang="en-GB" dirty="0"/>
          </a:p>
        </p:txBody>
      </p:sp>
      <p:sp>
        <p:nvSpPr>
          <p:cNvPr id="6" name="Content Placeholder 5"/>
          <p:cNvSpPr>
            <a:spLocks noGrp="1"/>
          </p:cNvSpPr>
          <p:nvPr>
            <p:ph sz="quarter" idx="15"/>
          </p:nvPr>
        </p:nvSpPr>
        <p:spPr>
          <a:xfrm>
            <a:off x="315162" y="962025"/>
            <a:ext cx="4071938" cy="5429249"/>
          </a:xfrm>
        </p:spPr>
        <p:txBody>
          <a:bodyPr/>
          <a:lstStyle/>
          <a:p>
            <a:pPr marL="285750" indent="-285750">
              <a:buFont typeface="Wingdings" panose="05000000000000000000" pitchFamily="2" charset="2"/>
              <a:buChar char="Ø"/>
            </a:pPr>
            <a:r>
              <a:rPr lang="en-GB" dirty="0" smtClean="0"/>
              <a:t>Report Manager is the reporting module of </a:t>
            </a:r>
            <a:r>
              <a:rPr lang="en-GB" dirty="0" err="1" smtClean="0"/>
              <a:t>PlanManager</a:t>
            </a:r>
            <a:endParaRPr lang="en-GB" dirty="0" smtClean="0"/>
          </a:p>
          <a:p>
            <a:pPr marL="285750" indent="-285750">
              <a:buFont typeface="Wingdings" panose="05000000000000000000" pitchFamily="2" charset="2"/>
              <a:buChar char="Ø"/>
            </a:pPr>
            <a:r>
              <a:rPr lang="en-GB" dirty="0" smtClean="0"/>
              <a:t>Report Manager is accessed by selecting the Report Manager link on the home screen</a:t>
            </a:r>
          </a:p>
          <a:p>
            <a:pPr lvl="1">
              <a:buFont typeface="Wingdings" panose="05000000000000000000" pitchFamily="2" charset="2"/>
              <a:buChar char="Ø"/>
            </a:pPr>
            <a:r>
              <a:rPr lang="en-GB" dirty="0" smtClean="0"/>
              <a:t>Access is controlled at Role Level – so not all users may have Report Manager</a:t>
            </a:r>
          </a:p>
          <a:p>
            <a:pPr lvl="1">
              <a:buFont typeface="Wingdings" panose="05000000000000000000" pitchFamily="2" charset="2"/>
              <a:buChar char="Ø"/>
            </a:pPr>
            <a:r>
              <a:rPr lang="en-GB" dirty="0"/>
              <a:t>Report Manager can be </a:t>
            </a:r>
            <a:r>
              <a:rPr lang="en-GB" dirty="0" smtClean="0"/>
              <a:t>switched </a:t>
            </a:r>
            <a:r>
              <a:rPr lang="en-GB" dirty="0"/>
              <a:t>off completely at plan </a:t>
            </a:r>
            <a:r>
              <a:rPr lang="en-GB" dirty="0" smtClean="0"/>
              <a:t>level if a plan doesn’t want to use it</a:t>
            </a:r>
          </a:p>
          <a:p>
            <a:pPr marL="285750" indent="-285750">
              <a:buFont typeface="Wingdings" panose="05000000000000000000" pitchFamily="2" charset="2"/>
              <a:buChar char="Ø"/>
            </a:pPr>
            <a:r>
              <a:rPr lang="en-GB" dirty="0" smtClean="0"/>
              <a:t>Report Manager allows users to:</a:t>
            </a:r>
          </a:p>
          <a:p>
            <a:pPr marL="636588" lvl="1" indent="-285750">
              <a:buFont typeface="Wingdings" panose="05000000000000000000" pitchFamily="2" charset="2"/>
              <a:buChar char="Ø"/>
            </a:pPr>
            <a:r>
              <a:rPr lang="en-GB" dirty="0" smtClean="0"/>
              <a:t>View and run standard reports</a:t>
            </a:r>
          </a:p>
          <a:p>
            <a:pPr marL="636588" lvl="1" indent="-285750">
              <a:buFont typeface="Wingdings" panose="05000000000000000000" pitchFamily="2" charset="2"/>
              <a:buChar char="Ø"/>
            </a:pPr>
            <a:r>
              <a:rPr lang="en-GB" dirty="0" smtClean="0"/>
              <a:t>Create custom reports</a:t>
            </a:r>
          </a:p>
          <a:p>
            <a:pPr marL="636588" lvl="1" indent="-285750">
              <a:buFont typeface="Wingdings" panose="05000000000000000000" pitchFamily="2" charset="2"/>
              <a:buChar char="Ø"/>
            </a:pPr>
            <a:r>
              <a:rPr lang="en-GB" dirty="0" smtClean="0"/>
              <a:t>View and run direct </a:t>
            </a:r>
            <a:r>
              <a:rPr lang="en-GB" dirty="0" smtClean="0"/>
              <a:t>reports (if configured to do so)</a:t>
            </a:r>
            <a:endParaRPr lang="en-GB" dirty="0" smtClean="0"/>
          </a:p>
          <a:p>
            <a:pPr marL="636588" lvl="1" indent="-285750">
              <a:buFont typeface="Wingdings" panose="05000000000000000000" pitchFamily="2" charset="2"/>
              <a:buChar char="Ø"/>
            </a:pPr>
            <a:r>
              <a:rPr lang="en-GB" dirty="0" smtClean="0"/>
              <a:t>Define and apply a scope</a:t>
            </a:r>
          </a:p>
          <a:p>
            <a:pPr marL="636588" lvl="1" indent="-285750">
              <a:buFont typeface="Wingdings" panose="05000000000000000000" pitchFamily="2" charset="2"/>
              <a:buChar char="Ø"/>
            </a:pPr>
            <a:r>
              <a:rPr lang="en-GB" dirty="0" smtClean="0"/>
              <a:t>Define and apply filters</a:t>
            </a:r>
          </a:p>
          <a:p>
            <a:pPr marL="636588" lvl="1" indent="-285750">
              <a:buFont typeface="Wingdings" panose="05000000000000000000" pitchFamily="2" charset="2"/>
              <a:buChar char="Ø"/>
            </a:pPr>
            <a:r>
              <a:rPr lang="en-GB" dirty="0" smtClean="0"/>
              <a:t>Download reports </a:t>
            </a:r>
            <a:r>
              <a:rPr lang="en-GB" dirty="0" smtClean="0"/>
              <a:t>(Excel or </a:t>
            </a:r>
            <a:r>
              <a:rPr lang="en-GB" dirty="0" smtClean="0"/>
              <a:t>HTML)</a:t>
            </a:r>
          </a:p>
          <a:p>
            <a:pPr marL="636588" lvl="1" indent="-285750">
              <a:buFont typeface="Wingdings" panose="05000000000000000000" pitchFamily="2" charset="2"/>
              <a:buChar char="Ø"/>
            </a:pPr>
            <a:r>
              <a:rPr lang="en-GB" dirty="0" smtClean="0"/>
              <a:t>Print reports</a:t>
            </a:r>
          </a:p>
          <a:p>
            <a:pPr marL="636588" lvl="1" indent="-285750">
              <a:buFont typeface="Wingdings" panose="05000000000000000000" pitchFamily="2" charset="2"/>
              <a:buChar char="Ø"/>
            </a:pPr>
            <a:r>
              <a:rPr lang="en-GB" dirty="0" smtClean="0"/>
              <a:t>Delete Reports (manual and automated)</a:t>
            </a:r>
          </a:p>
          <a:p>
            <a:pPr lvl="1" indent="0">
              <a:buNone/>
            </a:pPr>
            <a:r>
              <a:rPr lang="en-GB" sz="800" dirty="0"/>
              <a:t>(each item will be covered in detail in later slides)</a:t>
            </a:r>
          </a:p>
          <a:p>
            <a:pPr marL="285750" indent="-285750">
              <a:buFont typeface="Wingdings" panose="05000000000000000000" pitchFamily="2" charset="2"/>
              <a:buChar char="Ø"/>
            </a:pPr>
            <a:r>
              <a:rPr lang="en-GB" dirty="0" smtClean="0"/>
              <a:t>All reports are run in the background</a:t>
            </a:r>
          </a:p>
          <a:p>
            <a:pPr marL="636588" lvl="1" indent="-285750">
              <a:buFont typeface="Wingdings" panose="05000000000000000000" pitchFamily="2" charset="2"/>
              <a:buChar char="Ø"/>
            </a:pPr>
            <a:r>
              <a:rPr lang="en-GB" dirty="0" smtClean="0"/>
              <a:t>This means that the front end isn’t locked while a report is run</a:t>
            </a:r>
          </a:p>
          <a:p>
            <a:endParaRPr lang="en-GB" dirty="0"/>
          </a:p>
        </p:txBody>
      </p:sp>
      <p:sp>
        <p:nvSpPr>
          <p:cNvPr id="5" name="Title 4"/>
          <p:cNvSpPr>
            <a:spLocks noGrp="1"/>
          </p:cNvSpPr>
          <p:nvPr>
            <p:ph type="title"/>
          </p:nvPr>
        </p:nvSpPr>
        <p:spPr/>
        <p:txBody>
          <a:bodyPr/>
          <a:lstStyle/>
          <a:p>
            <a:r>
              <a:rPr lang="en-GB" dirty="0" err="1" smtClean="0"/>
              <a:t>PlanManager</a:t>
            </a:r>
            <a:r>
              <a:rPr lang="en-GB" dirty="0" smtClean="0"/>
              <a:t> – Report Manager</a:t>
            </a:r>
            <a:endParaRPr lang="en-GB" dirty="0"/>
          </a:p>
        </p:txBody>
      </p:sp>
      <p:pic>
        <p:nvPicPr>
          <p:cNvPr id="11" name="Picture 10"/>
          <p:cNvPicPr>
            <a:picLocks noChangeAspect="1"/>
          </p:cNvPicPr>
          <p:nvPr/>
        </p:nvPicPr>
        <p:blipFill>
          <a:blip r:embed="rId2"/>
          <a:stretch>
            <a:fillRect/>
          </a:stretch>
        </p:blipFill>
        <p:spPr>
          <a:xfrm>
            <a:off x="4738687" y="1619250"/>
            <a:ext cx="1990725" cy="1066800"/>
          </a:xfrm>
          <a:prstGeom prst="rect">
            <a:avLst/>
          </a:prstGeom>
        </p:spPr>
      </p:pic>
      <p:sp>
        <p:nvSpPr>
          <p:cNvPr id="12" name="Bent Arrow 11"/>
          <p:cNvSpPr/>
          <p:nvPr/>
        </p:nvSpPr>
        <p:spPr>
          <a:xfrm rot="5400000">
            <a:off x="6585362" y="1909169"/>
            <a:ext cx="1524000" cy="1228725"/>
          </a:xfrm>
          <a:prstGeom prst="bentArrow">
            <a:avLst>
              <a:gd name="adj1" fmla="val 22059"/>
              <a:gd name="adj2" fmla="val 30147"/>
              <a:gd name="adj3" fmla="val 25000"/>
              <a:gd name="adj4" fmla="val 43750"/>
            </a:avLst>
          </a:prstGeom>
          <a:solidFill>
            <a:srgbClr val="00B050"/>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GB" sz="1000" b="1" kern="0" dirty="0" err="1" smtClean="0">
              <a:solidFill>
                <a:schemeClr val="tx2"/>
              </a:solidFill>
            </a:endParaRPr>
          </a:p>
        </p:txBody>
      </p:sp>
      <p:pic>
        <p:nvPicPr>
          <p:cNvPr id="7" name="Content Placeholder 6"/>
          <p:cNvPicPr>
            <a:picLocks noGrp="1" noChangeAspect="1"/>
          </p:cNvPicPr>
          <p:nvPr>
            <p:ph sz="quarter" idx="16"/>
          </p:nvPr>
        </p:nvPicPr>
        <p:blipFill>
          <a:blip r:embed="rId3"/>
          <a:stretch>
            <a:fillRect/>
          </a:stretch>
        </p:blipFill>
        <p:spPr>
          <a:xfrm>
            <a:off x="4741863" y="3309996"/>
            <a:ext cx="4067175" cy="2222949"/>
          </a:xfrm>
          <a:prstGeom prst="rect">
            <a:avLst/>
          </a:prstGeom>
        </p:spPr>
      </p:pic>
    </p:spTree>
    <p:extLst>
      <p:ext uri="{BB962C8B-B14F-4D97-AF65-F5344CB8AC3E}">
        <p14:creationId xmlns:p14="http://schemas.microsoft.com/office/powerpoint/2010/main" val="117096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34"/>
          </p:nvPr>
        </p:nvSpPr>
        <p:spPr/>
        <p:txBody>
          <a:bodyPr/>
          <a:lstStyle/>
          <a:p>
            <a:fld id="{C0531ADF-2191-45C5-9D71-08764BF86A6F}" type="slidenum">
              <a:rPr lang="en-GB" smtClean="0"/>
              <a:pPr/>
              <a:t>22</a:t>
            </a:fld>
            <a:endParaRPr lang="en-GB"/>
          </a:p>
        </p:txBody>
      </p:sp>
      <p:sp>
        <p:nvSpPr>
          <p:cNvPr id="3" name="Footer Placeholder 2"/>
          <p:cNvSpPr>
            <a:spLocks noGrp="1"/>
          </p:cNvSpPr>
          <p:nvPr>
            <p:ph type="ftr" sz="quarter" idx="35"/>
          </p:nvPr>
        </p:nvSpPr>
        <p:spPr/>
        <p:txBody>
          <a:bodyPr/>
          <a:lstStyle/>
          <a:p>
            <a:r>
              <a:rPr lang="en-US" smtClean="0"/>
              <a:t>For professional clients / qualified investors only</a:t>
            </a:r>
            <a:endParaRPr lang="en-GB" dirty="0"/>
          </a:p>
        </p:txBody>
      </p:sp>
      <p:sp>
        <p:nvSpPr>
          <p:cNvPr id="8" name="Text Placeholder 7"/>
          <p:cNvSpPr>
            <a:spLocks noGrp="1"/>
          </p:cNvSpPr>
          <p:nvPr>
            <p:ph type="body" sz="quarter" idx="33"/>
          </p:nvPr>
        </p:nvSpPr>
        <p:spPr>
          <a:xfrm>
            <a:off x="4731487" y="2371060"/>
            <a:ext cx="4038437" cy="338021"/>
          </a:xfrm>
        </p:spPr>
        <p:txBody>
          <a:bodyPr/>
          <a:lstStyle/>
          <a:p>
            <a:r>
              <a:rPr lang="en-GB" dirty="0" err="1" smtClean="0"/>
              <a:t>Dcorum</a:t>
            </a:r>
            <a:r>
              <a:rPr lang="en-GB" dirty="0" smtClean="0"/>
              <a:t> Web Roles and Permissions example screen shot</a:t>
            </a:r>
            <a:endParaRPr lang="en-GB" dirty="0"/>
          </a:p>
        </p:txBody>
      </p:sp>
      <p:sp>
        <p:nvSpPr>
          <p:cNvPr id="4" name="Content Placeholder 3"/>
          <p:cNvSpPr>
            <a:spLocks noGrp="1"/>
          </p:cNvSpPr>
          <p:nvPr>
            <p:ph sz="quarter" idx="15"/>
          </p:nvPr>
        </p:nvSpPr>
        <p:spPr>
          <a:xfrm>
            <a:off x="315162" y="2335628"/>
            <a:ext cx="4071938" cy="3948213"/>
          </a:xfrm>
        </p:spPr>
        <p:txBody>
          <a:bodyPr/>
          <a:lstStyle/>
          <a:p>
            <a:r>
              <a:rPr lang="en-GB" dirty="0" smtClean="0"/>
              <a:t>Example Roles:</a:t>
            </a:r>
          </a:p>
          <a:p>
            <a:pPr marL="285750" indent="-285750">
              <a:buFont typeface="Wingdings" panose="05000000000000000000" pitchFamily="2" charset="2"/>
              <a:buChar char="Ø"/>
            </a:pPr>
            <a:r>
              <a:rPr lang="en-GB" dirty="0" smtClean="0"/>
              <a:t>XYZ Scheme – Executive Member Group Only</a:t>
            </a:r>
          </a:p>
          <a:p>
            <a:pPr marL="636588" lvl="1" indent="-285750">
              <a:buFont typeface="Wingdings" panose="05000000000000000000" pitchFamily="2" charset="2"/>
              <a:buChar char="Ø"/>
            </a:pPr>
            <a:r>
              <a:rPr lang="en-GB" dirty="0" smtClean="0"/>
              <a:t>Any users linked to this role would only be able to see members linked to the Executive Member Group</a:t>
            </a:r>
            <a:endParaRPr lang="en-GB" dirty="0"/>
          </a:p>
          <a:p>
            <a:pPr marL="285750" indent="-285750">
              <a:buFont typeface="Wingdings" panose="05000000000000000000" pitchFamily="2" charset="2"/>
              <a:buChar char="Ø"/>
            </a:pPr>
            <a:r>
              <a:rPr lang="en-GB" dirty="0" smtClean="0"/>
              <a:t>ABC Retirement Savings Plan – Monthly Paid Employees</a:t>
            </a:r>
          </a:p>
          <a:p>
            <a:pPr marL="636588" lvl="1" indent="-285750">
              <a:buFont typeface="Wingdings" panose="05000000000000000000" pitchFamily="2" charset="2"/>
              <a:buChar char="Ø"/>
            </a:pPr>
            <a:r>
              <a:rPr lang="en-GB" dirty="0" smtClean="0"/>
              <a:t>Any user linked to this role would only be able to see members linked to the “Monthly” billing group</a:t>
            </a:r>
          </a:p>
          <a:p>
            <a:pPr marL="285750" indent="-285750">
              <a:buFont typeface="Wingdings" panose="05000000000000000000" pitchFamily="2" charset="2"/>
              <a:buChar char="Ø"/>
            </a:pPr>
            <a:r>
              <a:rPr lang="en-GB" dirty="0" smtClean="0"/>
              <a:t>The Pension Plan – Standard Access</a:t>
            </a:r>
          </a:p>
          <a:p>
            <a:pPr marL="636588" lvl="1" indent="-285750">
              <a:buFont typeface="Wingdings" panose="05000000000000000000" pitchFamily="2" charset="2"/>
              <a:buChar char="Ø"/>
            </a:pPr>
            <a:r>
              <a:rPr lang="en-GB" dirty="0" smtClean="0"/>
              <a:t>Any user linked to this role would be able to see all members and have access to Report Manager</a:t>
            </a:r>
          </a:p>
          <a:p>
            <a:pPr marL="636588" lvl="1" indent="-285750">
              <a:buFont typeface="Wingdings" panose="05000000000000000000" pitchFamily="2" charset="2"/>
              <a:buChar char="Ø"/>
            </a:pPr>
            <a:endParaRPr lang="en-GB" dirty="0"/>
          </a:p>
          <a:p>
            <a:r>
              <a:rPr lang="en-GB" sz="1000" b="0" i="1" dirty="0" smtClean="0"/>
              <a:t>More details are on the next slide for information.  The OCC – System team will have detailed training on how to set up the different permissions</a:t>
            </a:r>
            <a:endParaRPr lang="en-GB" sz="1000" b="0" i="1" dirty="0"/>
          </a:p>
        </p:txBody>
      </p:sp>
      <p:sp>
        <p:nvSpPr>
          <p:cNvPr id="9" name="Title 8"/>
          <p:cNvSpPr>
            <a:spLocks noGrp="1"/>
          </p:cNvSpPr>
          <p:nvPr>
            <p:ph type="title"/>
          </p:nvPr>
        </p:nvSpPr>
        <p:spPr/>
        <p:txBody>
          <a:bodyPr/>
          <a:lstStyle/>
          <a:p>
            <a:r>
              <a:rPr lang="en-GB" dirty="0" err="1" smtClean="0"/>
              <a:t>PlanManager</a:t>
            </a:r>
            <a:r>
              <a:rPr lang="en-GB" dirty="0" smtClean="0"/>
              <a:t> – Report Manager – What is a Role?</a:t>
            </a:r>
            <a:endParaRPr lang="en-GB" dirty="0"/>
          </a:p>
        </p:txBody>
      </p:sp>
      <p:sp>
        <p:nvSpPr>
          <p:cNvPr id="12" name="Text Placeholder 3"/>
          <p:cNvSpPr txBox="1">
            <a:spLocks/>
          </p:cNvSpPr>
          <p:nvPr/>
        </p:nvSpPr>
        <p:spPr>
          <a:xfrm>
            <a:off x="315162" y="985520"/>
            <a:ext cx="8505861" cy="1117137"/>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700"/>
              </a:spcBef>
              <a:spcAft>
                <a:spcPts val="0"/>
              </a:spcAft>
              <a:buSzTx/>
              <a:buFont typeface="Arial" pitchFamily="34" charset="0"/>
              <a:buNone/>
              <a:tabLst/>
              <a:defRPr kumimoji="0" sz="1400" b="1" i="0" u="none" strike="noStrike" kern="1200" cap="none" spc="0" normalizeH="0" baseline="0">
                <a:ln>
                  <a:noFill/>
                </a:ln>
                <a:solidFill>
                  <a:schemeClr val="tx2"/>
                </a:solidFill>
                <a:effectLst/>
                <a:uLnTx/>
                <a:uFillTx/>
                <a:latin typeface="Arial"/>
                <a:ea typeface="+mn-ea"/>
                <a:cs typeface="+mn-cs"/>
              </a:defRPr>
            </a:lvl1pPr>
            <a:lvl2pPr marL="350838" marR="0" indent="-166688" algn="l" defTabSz="914400" rtl="0" eaLnBrk="1" fontAlgn="auto" latinLnBrk="0" hangingPunct="1">
              <a:lnSpc>
                <a:spcPct val="100000"/>
              </a:lnSpc>
              <a:spcBef>
                <a:spcPts val="700"/>
              </a:spcBef>
              <a:spcAft>
                <a:spcPts val="0"/>
              </a:spcAft>
              <a:buClr>
                <a:schemeClr val="accent2"/>
              </a:buClr>
              <a:buSzTx/>
              <a:buFont typeface="Wingdings 3" pitchFamily="18" charset="2"/>
              <a:buChar char=""/>
              <a:tabLst/>
              <a:defRPr kumimoji="0" sz="1200" b="0" i="0" u="none" strike="noStrike" kern="1200" cap="none" spc="0" normalizeH="0" baseline="0">
                <a:ln>
                  <a:noFill/>
                </a:ln>
                <a:solidFill>
                  <a:schemeClr val="tx2"/>
                </a:solidFill>
                <a:effectLst/>
                <a:uLnTx/>
                <a:uFillTx/>
                <a:latin typeface="Arial"/>
                <a:ea typeface="+mn-ea"/>
                <a:cs typeface="+mn-cs"/>
              </a:defRPr>
            </a:lvl2pPr>
            <a:lvl3pPr marL="514350" marR="0" indent="-15240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3pPr>
            <a:lvl4pPr marL="714375" marR="0" indent="-17145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4pPr>
            <a:lvl5pPr marL="904875" marR="0" indent="-19050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Font typeface="Wingdings" panose="05000000000000000000" pitchFamily="2" charset="2"/>
              <a:buChar char="Ø"/>
            </a:pPr>
            <a:r>
              <a:rPr lang="en-GB" dirty="0"/>
              <a:t>What is a </a:t>
            </a:r>
            <a:r>
              <a:rPr lang="en-GB" dirty="0" smtClean="0"/>
              <a:t>Role?</a:t>
            </a:r>
          </a:p>
          <a:p>
            <a:pPr lvl="1" indent="0">
              <a:buNone/>
            </a:pPr>
            <a:r>
              <a:rPr lang="en-GB" b="1" dirty="0" smtClean="0">
                <a:solidFill>
                  <a:srgbClr val="00B050"/>
                </a:solidFill>
              </a:rPr>
              <a:t>A role is a set of permissions that define plan and report manager access</a:t>
            </a:r>
          </a:p>
          <a:p>
            <a:pPr lvl="1" indent="0">
              <a:buNone/>
            </a:pPr>
            <a:r>
              <a:rPr lang="en-GB" sz="1000" b="1" dirty="0" smtClean="0">
                <a:solidFill>
                  <a:schemeClr val="bg2">
                    <a:lumMod val="50000"/>
                  </a:schemeClr>
                </a:solidFill>
              </a:rPr>
              <a:t>A screen in </a:t>
            </a:r>
            <a:r>
              <a:rPr lang="en-GB" sz="1000" b="1" dirty="0" err="1" smtClean="0">
                <a:solidFill>
                  <a:schemeClr val="bg2">
                    <a:lumMod val="50000"/>
                  </a:schemeClr>
                </a:solidFill>
              </a:rPr>
              <a:t>DCorum</a:t>
            </a:r>
            <a:r>
              <a:rPr lang="en-GB" sz="1000" b="1" dirty="0" smtClean="0">
                <a:solidFill>
                  <a:schemeClr val="bg2">
                    <a:lumMod val="50000"/>
                  </a:schemeClr>
                </a:solidFill>
              </a:rPr>
              <a:t> is available to create, view or maintain the roles</a:t>
            </a:r>
            <a:endParaRPr lang="en-GB" sz="1000" b="1" dirty="0">
              <a:solidFill>
                <a:schemeClr val="bg2">
                  <a:lumMod val="50000"/>
                </a:schemeClr>
              </a:solidFill>
            </a:endParaRPr>
          </a:p>
        </p:txBody>
      </p:sp>
      <p:pic>
        <p:nvPicPr>
          <p:cNvPr id="16" name="Content Placeholder 15"/>
          <p:cNvPicPr>
            <a:picLocks noGrp="1" noChangeAspect="1"/>
          </p:cNvPicPr>
          <p:nvPr>
            <p:ph sz="quarter" idx="16"/>
          </p:nvPr>
        </p:nvPicPr>
        <p:blipFill>
          <a:blip r:embed="rId3"/>
          <a:stretch>
            <a:fillRect/>
          </a:stretch>
        </p:blipFill>
        <p:spPr>
          <a:xfrm>
            <a:off x="4741863" y="2939219"/>
            <a:ext cx="4067175" cy="2879888"/>
          </a:xfrm>
          <a:prstGeom prst="rect">
            <a:avLst/>
          </a:prstGeom>
        </p:spPr>
      </p:pic>
    </p:spTree>
    <p:extLst>
      <p:ext uri="{BB962C8B-B14F-4D97-AF65-F5344CB8AC3E}">
        <p14:creationId xmlns:p14="http://schemas.microsoft.com/office/powerpoint/2010/main" val="4285874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1000"/>
                                        <p:tgtEl>
                                          <p:spTgt spid="4">
                                            <p:txEl>
                                              <p:pRg st="0" end="0"/>
                                            </p:txEl>
                                          </p:spTgt>
                                        </p:tgtEl>
                                      </p:cBhvr>
                                    </p:animEffect>
                                    <p:anim calcmode="lin" valueType="num">
                                      <p:cBhvr>
                                        <p:cTn id="1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1000"/>
                                        <p:tgtEl>
                                          <p:spTgt spid="4">
                                            <p:txEl>
                                              <p:pRg st="1" end="1"/>
                                            </p:txEl>
                                          </p:spTgt>
                                        </p:tgtEl>
                                      </p:cBhvr>
                                    </p:animEffect>
                                    <p:anim calcmode="lin" valueType="num">
                                      <p:cBhvr>
                                        <p:cTn id="17"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Effect transition="in" filter="fade">
                                      <p:cBhvr>
                                        <p:cTn id="33" dur="1000"/>
                                        <p:tgtEl>
                                          <p:spTgt spid="4">
                                            <p:txEl>
                                              <p:pRg st="4" end="4"/>
                                            </p:txEl>
                                          </p:spTgt>
                                        </p:tgtEl>
                                      </p:cBhvr>
                                    </p:animEffect>
                                    <p:anim calcmode="lin" valueType="num">
                                      <p:cBhvr>
                                        <p:cTn id="34"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animEffect transition="in" filter="fade">
                                      <p:cBhvr>
                                        <p:cTn id="40" dur="1000"/>
                                        <p:tgtEl>
                                          <p:spTgt spid="4">
                                            <p:txEl>
                                              <p:pRg st="5" end="5"/>
                                            </p:txEl>
                                          </p:spTgt>
                                        </p:tgtEl>
                                      </p:cBhvr>
                                    </p:animEffect>
                                    <p:anim calcmode="lin" valueType="num">
                                      <p:cBhvr>
                                        <p:cTn id="41"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animEffect transition="in" filter="fade">
                                      <p:cBhvr>
                                        <p:cTn id="45" dur="1000"/>
                                        <p:tgtEl>
                                          <p:spTgt spid="4">
                                            <p:txEl>
                                              <p:pRg st="6" end="6"/>
                                            </p:txEl>
                                          </p:spTgt>
                                        </p:tgtEl>
                                      </p:cBhvr>
                                    </p:animEffect>
                                    <p:anim calcmode="lin" valueType="num">
                                      <p:cBhvr>
                                        <p:cTn id="46"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animEffect transition="in" filter="fade">
                                      <p:cBhvr>
                                        <p:cTn id="52" dur="1000"/>
                                        <p:tgtEl>
                                          <p:spTgt spid="4">
                                            <p:txEl>
                                              <p:pRg st="8" end="8"/>
                                            </p:txEl>
                                          </p:spTgt>
                                        </p:tgtEl>
                                      </p:cBhvr>
                                    </p:animEffect>
                                    <p:anim calcmode="lin" valueType="num">
                                      <p:cBhvr>
                                        <p:cTn id="53"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4"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
                                            <p:bg/>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
                                            <p:txEl>
                                              <p:pRg st="0" end="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8"/>
          </p:nvPr>
        </p:nvSpPr>
        <p:spPr/>
        <p:txBody>
          <a:bodyPr/>
          <a:lstStyle/>
          <a:p>
            <a:fld id="{C0531ADF-2191-45C5-9D71-08764BF86A6F}" type="slidenum">
              <a:rPr lang="en-GB" smtClean="0"/>
              <a:pPr/>
              <a:t>23</a:t>
            </a:fld>
            <a:endParaRPr lang="en-GB"/>
          </a:p>
        </p:txBody>
      </p:sp>
      <p:sp>
        <p:nvSpPr>
          <p:cNvPr id="3" name="Footer Placeholder 2"/>
          <p:cNvSpPr>
            <a:spLocks noGrp="1"/>
          </p:cNvSpPr>
          <p:nvPr>
            <p:ph type="ftr" sz="quarter" idx="19"/>
          </p:nvPr>
        </p:nvSpPr>
        <p:spPr/>
        <p:txBody>
          <a:bodyPr/>
          <a:lstStyle/>
          <a:p>
            <a:r>
              <a:rPr lang="en-US" smtClean="0"/>
              <a:t>For professional clients / qualified investors only</a:t>
            </a:r>
            <a:endParaRPr lang="en-GB" dirty="0"/>
          </a:p>
        </p:txBody>
      </p:sp>
      <p:sp>
        <p:nvSpPr>
          <p:cNvPr id="10" name="Title 8"/>
          <p:cNvSpPr txBox="1">
            <a:spLocks/>
          </p:cNvSpPr>
          <p:nvPr/>
        </p:nvSpPr>
        <p:spPr>
          <a:xfrm>
            <a:off x="327147" y="195738"/>
            <a:ext cx="8493876" cy="603179"/>
          </a:xfrm>
          <a:prstGeom prst="rect">
            <a:avLst/>
          </a:prstGeom>
        </p:spPr>
        <p:txBody>
          <a:bodyPr vert="horz" lIns="0" tIns="0" rIns="0" bIns="0" rtlCol="0" anchor="ctr" anchorCtr="0">
            <a:noAutofit/>
          </a:bodyPr>
          <a:lstStyle>
            <a:lvl1pPr algn="l" defTabSz="914400" rtl="0" eaLnBrk="1" latinLnBrk="0" hangingPunct="1">
              <a:spcBef>
                <a:spcPct val="0"/>
              </a:spcBef>
              <a:buNone/>
              <a:defRPr sz="1800" b="1" kern="1200">
                <a:solidFill>
                  <a:schemeClr val="accent2"/>
                </a:solidFill>
                <a:latin typeface="+mj-lt"/>
                <a:ea typeface="+mj-ea"/>
                <a:cs typeface="+mj-cs"/>
              </a:defRPr>
            </a:lvl1pPr>
          </a:lstStyle>
          <a:p>
            <a:r>
              <a:rPr lang="en-GB" dirty="0" err="1" smtClean="0"/>
              <a:t>PlanManager</a:t>
            </a:r>
            <a:r>
              <a:rPr lang="en-GB" dirty="0" smtClean="0"/>
              <a:t> – Report Manager – Role Details</a:t>
            </a:r>
            <a:endParaRPr lang="en-GB" dirty="0"/>
          </a:p>
        </p:txBody>
      </p:sp>
      <p:sp>
        <p:nvSpPr>
          <p:cNvPr id="11" name="Text Placeholder 9"/>
          <p:cNvSpPr>
            <a:spLocks noGrp="1"/>
          </p:cNvSpPr>
          <p:nvPr>
            <p:ph sz="quarter" idx="15"/>
          </p:nvPr>
        </p:nvSpPr>
        <p:spPr>
          <a:xfrm>
            <a:off x="315162" y="1989620"/>
            <a:ext cx="4071938" cy="4315487"/>
          </a:xfrm>
        </p:spPr>
        <p:txBody>
          <a:bodyPr/>
          <a:lstStyle/>
          <a:p>
            <a:pPr marL="636588" lvl="1" indent="-285750">
              <a:buFont typeface="Wingdings" panose="05000000000000000000" pitchFamily="2" charset="2"/>
              <a:buChar char="Ø"/>
            </a:pPr>
            <a:r>
              <a:rPr lang="en-GB" dirty="0" smtClean="0"/>
              <a:t>The permissions available are:</a:t>
            </a:r>
          </a:p>
          <a:p>
            <a:pPr marL="800100" lvl="2" indent="-285750">
              <a:buFont typeface="Wingdings" panose="05000000000000000000" pitchFamily="2" charset="2"/>
              <a:buChar char="Ø"/>
            </a:pPr>
            <a:r>
              <a:rPr lang="en-GB" dirty="0" smtClean="0"/>
              <a:t>Allow Impersonation?</a:t>
            </a:r>
          </a:p>
          <a:p>
            <a:pPr marL="800100" lvl="2" indent="-285750">
              <a:buFont typeface="Wingdings" panose="05000000000000000000" pitchFamily="2" charset="2"/>
              <a:buChar char="Ø"/>
            </a:pPr>
            <a:r>
              <a:rPr lang="en-GB" dirty="0" smtClean="0"/>
              <a:t>Member Status group permissions for Reporting</a:t>
            </a:r>
          </a:p>
          <a:p>
            <a:pPr marL="800100" lvl="2" indent="-285750">
              <a:buFont typeface="Wingdings" panose="05000000000000000000" pitchFamily="2" charset="2"/>
              <a:buChar char="Ø"/>
            </a:pPr>
            <a:r>
              <a:rPr lang="en-GB" dirty="0" smtClean="0"/>
              <a:t>Member Status group permissions for Impersonation</a:t>
            </a:r>
          </a:p>
          <a:p>
            <a:pPr marL="800100" lvl="2" indent="-285750">
              <a:buFont typeface="Wingdings" panose="05000000000000000000" pitchFamily="2" charset="2"/>
              <a:buChar char="Ø"/>
            </a:pPr>
            <a:r>
              <a:rPr lang="en-GB" dirty="0"/>
              <a:t>The </a:t>
            </a:r>
            <a:r>
              <a:rPr lang="en-GB" dirty="0" smtClean="0"/>
              <a:t>plans </a:t>
            </a:r>
            <a:r>
              <a:rPr lang="en-GB" dirty="0"/>
              <a:t>that are available to the </a:t>
            </a:r>
            <a:r>
              <a:rPr lang="en-GB" dirty="0" smtClean="0"/>
              <a:t>role</a:t>
            </a:r>
            <a:endParaRPr lang="en-GB" dirty="0"/>
          </a:p>
          <a:p>
            <a:pPr marL="636588" lvl="1" indent="-285750">
              <a:buFont typeface="Wingdings" panose="05000000000000000000" pitchFamily="2" charset="2"/>
              <a:buChar char="Ø"/>
            </a:pPr>
            <a:r>
              <a:rPr lang="en-GB" b="1" dirty="0" smtClean="0"/>
              <a:t>Plan Permissions</a:t>
            </a:r>
          </a:p>
          <a:p>
            <a:pPr marL="800100" lvl="2" indent="-285750">
              <a:buFont typeface="Wingdings" panose="05000000000000000000" pitchFamily="2" charset="2"/>
              <a:buChar char="Ø"/>
            </a:pPr>
            <a:r>
              <a:rPr lang="en-GB" dirty="0" smtClean="0"/>
              <a:t>Then for each plan:</a:t>
            </a:r>
          </a:p>
          <a:p>
            <a:pPr marL="1000125" lvl="3" indent="-285750">
              <a:buFont typeface="Wingdings" panose="05000000000000000000" pitchFamily="2" charset="2"/>
              <a:buChar char="Ø"/>
            </a:pPr>
            <a:r>
              <a:rPr lang="en-GB" dirty="0" smtClean="0"/>
              <a:t>Each of the Benefit Member Groups </a:t>
            </a:r>
          </a:p>
          <a:p>
            <a:pPr marL="1000125" lvl="3" indent="-285750">
              <a:buFont typeface="Wingdings" panose="05000000000000000000" pitchFamily="2" charset="2"/>
              <a:buChar char="Ø"/>
            </a:pPr>
            <a:r>
              <a:rPr lang="en-GB" dirty="0" smtClean="0"/>
              <a:t>Each of the Investment Member Groups</a:t>
            </a:r>
          </a:p>
          <a:p>
            <a:pPr marL="1000125" lvl="3" indent="-285750">
              <a:buFont typeface="Wingdings" panose="05000000000000000000" pitchFamily="2" charset="2"/>
              <a:buChar char="Ø"/>
            </a:pPr>
            <a:r>
              <a:rPr lang="en-GB" dirty="0" smtClean="0"/>
              <a:t>Each of the Billing Groups</a:t>
            </a:r>
          </a:p>
          <a:p>
            <a:pPr marL="1000125" lvl="3" indent="-285750">
              <a:buFont typeface="Wingdings" panose="05000000000000000000" pitchFamily="2" charset="2"/>
              <a:buChar char="Ø"/>
            </a:pPr>
            <a:r>
              <a:rPr lang="en-GB" dirty="0" smtClean="0"/>
              <a:t>Each of  the Employers </a:t>
            </a:r>
          </a:p>
          <a:p>
            <a:pPr marL="800100" lvl="2" indent="-285750">
              <a:buFont typeface="Wingdings" panose="05000000000000000000" pitchFamily="2" charset="2"/>
              <a:buChar char="Ø"/>
            </a:pPr>
            <a:r>
              <a:rPr lang="en-GB" dirty="0" smtClean="0"/>
              <a:t>The default permission is “Read Only”</a:t>
            </a:r>
          </a:p>
          <a:p>
            <a:pPr marL="800100" lvl="2" indent="-285750">
              <a:buFont typeface="Wingdings" panose="05000000000000000000" pitchFamily="2" charset="2"/>
              <a:buChar char="Ø"/>
            </a:pPr>
            <a:r>
              <a:rPr lang="en-GB" dirty="0" smtClean="0"/>
              <a:t>This data controls what the user will see on the scopes screen, what members they can search for, what they can do in </a:t>
            </a:r>
            <a:r>
              <a:rPr lang="en-GB" dirty="0" err="1" smtClean="0"/>
              <a:t>TargetPlan</a:t>
            </a:r>
            <a:r>
              <a:rPr lang="en-GB" dirty="0"/>
              <a:t>,</a:t>
            </a:r>
            <a:r>
              <a:rPr lang="en-GB" dirty="0" smtClean="0"/>
              <a:t> what data is returned in a report</a:t>
            </a:r>
          </a:p>
          <a:p>
            <a:endParaRPr lang="en-GB" sz="1200" dirty="0"/>
          </a:p>
        </p:txBody>
      </p:sp>
      <p:sp>
        <p:nvSpPr>
          <p:cNvPr id="12" name="Content Placeholder 10"/>
          <p:cNvSpPr>
            <a:spLocks noGrp="1"/>
          </p:cNvSpPr>
          <p:nvPr>
            <p:ph sz="quarter" idx="16"/>
          </p:nvPr>
        </p:nvSpPr>
        <p:spPr>
          <a:xfrm>
            <a:off x="4741863" y="1989620"/>
            <a:ext cx="4071938" cy="4315487"/>
          </a:xfrm>
        </p:spPr>
        <p:txBody>
          <a:bodyPr/>
          <a:lstStyle/>
          <a:p>
            <a:pPr marL="285750" indent="-285750">
              <a:buFont typeface="Wingdings" panose="05000000000000000000" pitchFamily="2" charset="2"/>
              <a:buChar char="Ø"/>
            </a:pPr>
            <a:r>
              <a:rPr lang="en-GB" sz="1200" dirty="0" smtClean="0"/>
              <a:t>Report Manager Permissions</a:t>
            </a:r>
          </a:p>
          <a:p>
            <a:pPr marL="636588" lvl="1" indent="-285750">
              <a:buFont typeface="Wingdings" panose="05000000000000000000" pitchFamily="2" charset="2"/>
              <a:buChar char="Ø"/>
            </a:pPr>
            <a:r>
              <a:rPr lang="en-GB" b="1" dirty="0" smtClean="0"/>
              <a:t>Screen Permissions </a:t>
            </a:r>
            <a:r>
              <a:rPr lang="en-GB" dirty="0" smtClean="0"/>
              <a:t>- Controls what Report Manager screens are available to the role</a:t>
            </a:r>
          </a:p>
          <a:p>
            <a:pPr marL="800100" lvl="2" indent="-285750">
              <a:buFont typeface="Wingdings" panose="05000000000000000000" pitchFamily="2" charset="2"/>
              <a:buChar char="Ø"/>
            </a:pPr>
            <a:r>
              <a:rPr lang="en-GB" dirty="0" smtClean="0"/>
              <a:t>Request Report</a:t>
            </a:r>
          </a:p>
          <a:p>
            <a:pPr marL="800100" lvl="2" indent="-285750">
              <a:buFont typeface="Wingdings" panose="05000000000000000000" pitchFamily="2" charset="2"/>
              <a:buChar char="Ø"/>
            </a:pPr>
            <a:r>
              <a:rPr lang="en-GB" dirty="0" smtClean="0"/>
              <a:t>Create Report</a:t>
            </a:r>
          </a:p>
          <a:p>
            <a:pPr marL="800100" lvl="2" indent="-285750">
              <a:buFont typeface="Wingdings" panose="05000000000000000000" pitchFamily="2" charset="2"/>
              <a:buChar char="Ø"/>
            </a:pPr>
            <a:r>
              <a:rPr lang="en-GB" dirty="0" smtClean="0"/>
              <a:t>Delete Report</a:t>
            </a:r>
          </a:p>
          <a:p>
            <a:pPr marL="800100" lvl="2" indent="-285750">
              <a:buFont typeface="Wingdings" panose="05000000000000000000" pitchFamily="2" charset="2"/>
              <a:buChar char="Ø"/>
            </a:pPr>
            <a:r>
              <a:rPr lang="en-GB" dirty="0" smtClean="0"/>
              <a:t>View Report</a:t>
            </a:r>
          </a:p>
          <a:p>
            <a:pPr marL="1000125" lvl="3" indent="-285750">
              <a:buFont typeface="Wingdings" panose="05000000000000000000" pitchFamily="2" charset="2"/>
              <a:buChar char="Ø"/>
            </a:pPr>
            <a:r>
              <a:rPr lang="en-GB" dirty="0" smtClean="0"/>
              <a:t>Download (</a:t>
            </a:r>
            <a:r>
              <a:rPr lang="en-GB" dirty="0" smtClean="0"/>
              <a:t>Excel)</a:t>
            </a:r>
            <a:endParaRPr lang="en-GB" dirty="0" smtClean="0"/>
          </a:p>
          <a:p>
            <a:pPr marL="636588" lvl="1" indent="-285750">
              <a:buFont typeface="Wingdings" panose="05000000000000000000" pitchFamily="2" charset="2"/>
              <a:buChar char="Ø"/>
            </a:pPr>
            <a:r>
              <a:rPr lang="en-GB" dirty="0" smtClean="0"/>
              <a:t>Direct Report Permissions</a:t>
            </a:r>
          </a:p>
          <a:p>
            <a:pPr marL="636588" lvl="1" indent="-285750">
              <a:buFont typeface="Wingdings" panose="05000000000000000000" pitchFamily="2" charset="2"/>
              <a:buChar char="Ø"/>
            </a:pPr>
            <a:r>
              <a:rPr lang="en-GB" dirty="0" smtClean="0"/>
              <a:t>Standard Report Permissions</a:t>
            </a:r>
          </a:p>
          <a:p>
            <a:pPr marL="636588" lvl="1" indent="-285750">
              <a:buFont typeface="Wingdings" panose="05000000000000000000" pitchFamily="2" charset="2"/>
              <a:buChar char="Ø"/>
            </a:pPr>
            <a:r>
              <a:rPr lang="en-GB" dirty="0" smtClean="0"/>
              <a:t>Custom Report Permissions</a:t>
            </a:r>
          </a:p>
          <a:p>
            <a:pPr marL="636588" lvl="1" indent="-285750">
              <a:buFont typeface="Wingdings" panose="05000000000000000000" pitchFamily="2" charset="2"/>
              <a:buChar char="Ø"/>
            </a:pPr>
            <a:endParaRPr lang="en-GB" dirty="0" smtClean="0"/>
          </a:p>
          <a:p>
            <a:pPr marL="636588" lvl="1" indent="-285750">
              <a:buFont typeface="Wingdings" panose="05000000000000000000" pitchFamily="2" charset="2"/>
              <a:buChar char="Ø"/>
            </a:pPr>
            <a:endParaRPr lang="en-GB" dirty="0"/>
          </a:p>
        </p:txBody>
      </p:sp>
      <p:sp>
        <p:nvSpPr>
          <p:cNvPr id="13" name="Text Placeholder 3"/>
          <p:cNvSpPr txBox="1">
            <a:spLocks/>
          </p:cNvSpPr>
          <p:nvPr/>
        </p:nvSpPr>
        <p:spPr>
          <a:xfrm>
            <a:off x="315162" y="942989"/>
            <a:ext cx="8508163" cy="758072"/>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700"/>
              </a:spcBef>
              <a:spcAft>
                <a:spcPts val="0"/>
              </a:spcAft>
              <a:buSzTx/>
              <a:buFont typeface="Arial" pitchFamily="34" charset="0"/>
              <a:buNone/>
              <a:tabLst/>
              <a:defRPr kumimoji="0" sz="1400" b="1" i="0" u="none" strike="noStrike" kern="1200" cap="none" spc="0" normalizeH="0" baseline="0">
                <a:ln>
                  <a:noFill/>
                </a:ln>
                <a:solidFill>
                  <a:schemeClr val="tx2"/>
                </a:solidFill>
                <a:effectLst/>
                <a:uLnTx/>
                <a:uFillTx/>
                <a:latin typeface="Arial"/>
                <a:ea typeface="+mn-ea"/>
                <a:cs typeface="+mn-cs"/>
              </a:defRPr>
            </a:lvl1pPr>
            <a:lvl2pPr marL="350838" marR="0" indent="-166688" algn="l" defTabSz="914400" rtl="0" eaLnBrk="1" fontAlgn="auto" latinLnBrk="0" hangingPunct="1">
              <a:lnSpc>
                <a:spcPct val="100000"/>
              </a:lnSpc>
              <a:spcBef>
                <a:spcPts val="700"/>
              </a:spcBef>
              <a:spcAft>
                <a:spcPts val="0"/>
              </a:spcAft>
              <a:buClr>
                <a:schemeClr val="accent2"/>
              </a:buClr>
              <a:buSzTx/>
              <a:buFont typeface="Wingdings 3" pitchFamily="18" charset="2"/>
              <a:buChar char=""/>
              <a:tabLst/>
              <a:defRPr kumimoji="0" sz="1200" b="0" i="0" u="none" strike="noStrike" kern="1200" cap="none" spc="0" normalizeH="0" baseline="0">
                <a:ln>
                  <a:noFill/>
                </a:ln>
                <a:solidFill>
                  <a:schemeClr val="tx2"/>
                </a:solidFill>
                <a:effectLst/>
                <a:uLnTx/>
                <a:uFillTx/>
                <a:latin typeface="Arial"/>
                <a:ea typeface="+mn-ea"/>
                <a:cs typeface="+mn-cs"/>
              </a:defRPr>
            </a:lvl2pPr>
            <a:lvl3pPr marL="514350" marR="0" indent="-15240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3pPr>
            <a:lvl4pPr marL="714375" marR="0" indent="-17145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4pPr>
            <a:lvl5pPr marL="904875" marR="0" indent="-19050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Font typeface="Wingdings" panose="05000000000000000000" pitchFamily="2" charset="2"/>
              <a:buChar char="Ø"/>
            </a:pPr>
            <a:r>
              <a:rPr lang="en-GB" dirty="0"/>
              <a:t>What is a Role?</a:t>
            </a:r>
          </a:p>
          <a:p>
            <a:pPr lvl="1" indent="0">
              <a:buNone/>
            </a:pPr>
            <a:r>
              <a:rPr lang="en-GB" b="1" dirty="0" smtClean="0">
                <a:solidFill>
                  <a:schemeClr val="tx1"/>
                </a:solidFill>
              </a:rPr>
              <a:t>The </a:t>
            </a:r>
            <a:r>
              <a:rPr lang="en-GB" b="1" dirty="0" err="1" smtClean="0">
                <a:solidFill>
                  <a:schemeClr val="tx1"/>
                </a:solidFill>
              </a:rPr>
              <a:t>Dcorum</a:t>
            </a:r>
            <a:r>
              <a:rPr lang="en-GB" b="1" dirty="0" smtClean="0">
                <a:solidFill>
                  <a:schemeClr val="tx1"/>
                </a:solidFill>
              </a:rPr>
              <a:t> Web Role and Permissions screen has the following settings</a:t>
            </a:r>
          </a:p>
          <a:p>
            <a:pPr lvl="1" indent="0">
              <a:buNone/>
            </a:pPr>
            <a:r>
              <a:rPr lang="en-GB" sz="1000" b="1" dirty="0">
                <a:solidFill>
                  <a:schemeClr val="bg2">
                    <a:lumMod val="50000"/>
                  </a:schemeClr>
                </a:solidFill>
              </a:rPr>
              <a:t>Full Control, Read only or Deny are the permissions that can be applied to the Plan and Report Manager Permissions listed below</a:t>
            </a:r>
          </a:p>
          <a:p>
            <a:pPr lvl="1" indent="0">
              <a:buNone/>
            </a:pPr>
            <a:endParaRPr lang="en-GB" sz="1000" b="1" dirty="0">
              <a:solidFill>
                <a:schemeClr val="bg2">
                  <a:lumMod val="50000"/>
                </a:schemeClr>
              </a:solidFill>
            </a:endParaRPr>
          </a:p>
        </p:txBody>
      </p:sp>
    </p:spTree>
    <p:extLst>
      <p:ext uri="{BB962C8B-B14F-4D97-AF65-F5344CB8AC3E}">
        <p14:creationId xmlns:p14="http://schemas.microsoft.com/office/powerpoint/2010/main" val="34553645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8"/>
          </p:nvPr>
        </p:nvSpPr>
        <p:spPr/>
        <p:txBody>
          <a:bodyPr/>
          <a:lstStyle/>
          <a:p>
            <a:fld id="{C0531ADF-2191-45C5-9D71-08764BF86A6F}" type="slidenum">
              <a:rPr lang="en-GB" smtClean="0"/>
              <a:pPr/>
              <a:t>24</a:t>
            </a:fld>
            <a:endParaRPr lang="en-GB"/>
          </a:p>
        </p:txBody>
      </p:sp>
      <p:sp>
        <p:nvSpPr>
          <p:cNvPr id="3" name="Footer Placeholder 2"/>
          <p:cNvSpPr>
            <a:spLocks noGrp="1"/>
          </p:cNvSpPr>
          <p:nvPr>
            <p:ph type="ftr" sz="quarter" idx="19"/>
          </p:nvPr>
        </p:nvSpPr>
        <p:spPr/>
        <p:txBody>
          <a:bodyPr/>
          <a:lstStyle/>
          <a:p>
            <a:r>
              <a:rPr lang="en-US" smtClean="0"/>
              <a:t>For professional clients / qualified investors only</a:t>
            </a:r>
            <a:endParaRPr lang="en-GB" dirty="0"/>
          </a:p>
        </p:txBody>
      </p:sp>
      <p:sp>
        <p:nvSpPr>
          <p:cNvPr id="4" name="Content Placeholder 3"/>
          <p:cNvSpPr>
            <a:spLocks noGrp="1"/>
          </p:cNvSpPr>
          <p:nvPr>
            <p:ph sz="quarter" idx="16"/>
          </p:nvPr>
        </p:nvSpPr>
        <p:spPr>
          <a:xfrm>
            <a:off x="315162" y="2078456"/>
            <a:ext cx="4071938" cy="3952875"/>
          </a:xfrm>
        </p:spPr>
        <p:txBody>
          <a:bodyPr/>
          <a:lstStyle/>
          <a:p>
            <a:pPr marL="285750" indent="-285750">
              <a:buFont typeface="Wingdings" panose="05000000000000000000" pitchFamily="2" charset="2"/>
              <a:buChar char="Ø"/>
            </a:pPr>
            <a:r>
              <a:rPr lang="en-GB" dirty="0" smtClean="0"/>
              <a:t>Examples scopes could be:</a:t>
            </a:r>
          </a:p>
          <a:p>
            <a:pPr marL="636588" lvl="1" indent="-285750">
              <a:buFont typeface="Wingdings" panose="05000000000000000000" pitchFamily="2" charset="2"/>
              <a:buChar char="Ø"/>
            </a:pPr>
            <a:r>
              <a:rPr lang="en-GB" dirty="0" smtClean="0"/>
              <a:t>Scope for members in a specific Benefit Member Group e.g. </a:t>
            </a:r>
            <a:r>
              <a:rPr lang="en-GB" i="1" dirty="0" smtClean="0"/>
              <a:t>2% Match Member Group</a:t>
            </a:r>
          </a:p>
          <a:p>
            <a:pPr marL="636588" lvl="1" indent="-285750">
              <a:buFont typeface="Wingdings" panose="05000000000000000000" pitchFamily="2" charset="2"/>
              <a:buChar char="Ø"/>
            </a:pPr>
            <a:r>
              <a:rPr lang="en-GB" dirty="0" smtClean="0"/>
              <a:t>Scope for members in a specific Billing Group e.g. </a:t>
            </a:r>
            <a:r>
              <a:rPr lang="en-GB" i="1" dirty="0" smtClean="0"/>
              <a:t>Billing Group A</a:t>
            </a:r>
          </a:p>
          <a:p>
            <a:pPr marL="636588" lvl="1" indent="-285750">
              <a:buFont typeface="Wingdings" panose="05000000000000000000" pitchFamily="2" charset="2"/>
              <a:buChar char="Ø"/>
            </a:pPr>
            <a:r>
              <a:rPr lang="en-GB" dirty="0" smtClean="0"/>
              <a:t>Scope for members linked to a specific Employer e.g. </a:t>
            </a:r>
            <a:r>
              <a:rPr lang="en-GB" i="1" dirty="0" smtClean="0"/>
              <a:t>Employer 1</a:t>
            </a:r>
          </a:p>
          <a:p>
            <a:pPr marL="636588" lvl="1" indent="-285750">
              <a:buFont typeface="Wingdings" panose="05000000000000000000" pitchFamily="2" charset="2"/>
              <a:buChar char="Ø"/>
            </a:pPr>
            <a:r>
              <a:rPr lang="en-GB" dirty="0" smtClean="0"/>
              <a:t>Scope for members in specific Investment member group e.g. AE Cash Investment Group</a:t>
            </a:r>
          </a:p>
          <a:p>
            <a:pPr marL="636588" lvl="1" indent="-285750">
              <a:buFont typeface="Wingdings" panose="05000000000000000000" pitchFamily="2" charset="2"/>
              <a:buChar char="Ø"/>
            </a:pPr>
            <a:r>
              <a:rPr lang="en-GB" dirty="0" smtClean="0"/>
              <a:t>Or members in a combination of these, e.g. </a:t>
            </a:r>
            <a:r>
              <a:rPr lang="en-GB" i="1" dirty="0" smtClean="0"/>
              <a:t>Members in Employer 1 </a:t>
            </a:r>
            <a:r>
              <a:rPr lang="en-GB" b="1" i="1" dirty="0" smtClean="0"/>
              <a:t>or</a:t>
            </a:r>
            <a:r>
              <a:rPr lang="en-GB" i="1" dirty="0" smtClean="0"/>
              <a:t> Billing Group A</a:t>
            </a:r>
          </a:p>
          <a:p>
            <a:pPr marL="636588" lvl="1" indent="-285750">
              <a:buFont typeface="Wingdings" panose="05000000000000000000" pitchFamily="2" charset="2"/>
              <a:buChar char="Ø"/>
            </a:pPr>
            <a:r>
              <a:rPr lang="en-GB" dirty="0" smtClean="0"/>
              <a:t>Scope for members in multiple plans e.g. </a:t>
            </a:r>
            <a:r>
              <a:rPr lang="en-GB" i="1" dirty="0" smtClean="0"/>
              <a:t>All Members in Plan 1 </a:t>
            </a:r>
            <a:r>
              <a:rPr lang="en-GB" b="1" i="1" dirty="0" smtClean="0"/>
              <a:t>or</a:t>
            </a:r>
            <a:r>
              <a:rPr lang="en-GB" i="1" dirty="0" smtClean="0"/>
              <a:t> Plan 2</a:t>
            </a:r>
          </a:p>
          <a:p>
            <a:pPr marL="636588" lvl="1" indent="-285750">
              <a:buFont typeface="Wingdings" panose="05000000000000000000" pitchFamily="2" charset="2"/>
              <a:buChar char="Ø"/>
            </a:pPr>
            <a:endParaRPr lang="en-GB" dirty="0"/>
          </a:p>
        </p:txBody>
      </p:sp>
      <p:sp>
        <p:nvSpPr>
          <p:cNvPr id="5" name="Content Placeholder 4"/>
          <p:cNvSpPr>
            <a:spLocks noGrp="1"/>
          </p:cNvSpPr>
          <p:nvPr>
            <p:ph sz="quarter" idx="15"/>
          </p:nvPr>
        </p:nvSpPr>
        <p:spPr>
          <a:xfrm>
            <a:off x="4749085" y="2078456"/>
            <a:ext cx="4071938" cy="4116705"/>
          </a:xfrm>
        </p:spPr>
        <p:txBody>
          <a:bodyPr/>
          <a:lstStyle/>
          <a:p>
            <a:pPr marL="285750" indent="-285750">
              <a:buFont typeface="Wingdings" panose="05000000000000000000" pitchFamily="2" charset="2"/>
              <a:buChar char="Ø"/>
            </a:pPr>
            <a:r>
              <a:rPr lang="en-GB" dirty="0" smtClean="0"/>
              <a:t>The data displayed on the Manage Scopes screen is controlled by the permissions set up in the role</a:t>
            </a:r>
          </a:p>
          <a:p>
            <a:pPr marL="285750" indent="-285750">
              <a:buFont typeface="Wingdings" panose="05000000000000000000" pitchFamily="2" charset="2"/>
              <a:buChar char="Ø"/>
            </a:pPr>
            <a:r>
              <a:rPr lang="en-GB" dirty="0" smtClean="0"/>
              <a:t>Scopes can be set up in advance</a:t>
            </a:r>
          </a:p>
          <a:p>
            <a:pPr marL="285750" indent="-285750">
              <a:buFont typeface="Wingdings" panose="05000000000000000000" pitchFamily="2" charset="2"/>
              <a:buChar char="Ø"/>
            </a:pPr>
            <a:r>
              <a:rPr lang="en-GB" dirty="0" smtClean="0"/>
              <a:t>Scopes are available to all users linked to the role</a:t>
            </a:r>
          </a:p>
          <a:p>
            <a:pPr marL="285750" indent="-285750">
              <a:buFont typeface="Wingdings" panose="05000000000000000000" pitchFamily="2" charset="2"/>
              <a:buChar char="Ø"/>
            </a:pPr>
            <a:r>
              <a:rPr lang="en-GB" dirty="0" smtClean="0"/>
              <a:t>Scopes can be set up to return data in the report for the following types of plan information:</a:t>
            </a:r>
          </a:p>
          <a:p>
            <a:pPr marL="636588" lvl="1" indent="-285750">
              <a:buFont typeface="Wingdings" panose="05000000000000000000" pitchFamily="2" charset="2"/>
              <a:buChar char="Ø"/>
            </a:pPr>
            <a:r>
              <a:rPr lang="en-GB" dirty="0" smtClean="0"/>
              <a:t>Plans (i.e. plans) where &gt;1 linked to the role</a:t>
            </a:r>
            <a:endParaRPr lang="en-GB" dirty="0"/>
          </a:p>
          <a:p>
            <a:pPr marL="636588" lvl="1" indent="-285750">
              <a:buFont typeface="Wingdings" panose="05000000000000000000" pitchFamily="2" charset="2"/>
              <a:buChar char="Ø"/>
            </a:pPr>
            <a:r>
              <a:rPr lang="en-GB" dirty="0"/>
              <a:t>Benefit Member Groups</a:t>
            </a:r>
          </a:p>
          <a:p>
            <a:pPr marL="636588" lvl="1" indent="-285750">
              <a:buFont typeface="Wingdings" panose="05000000000000000000" pitchFamily="2" charset="2"/>
              <a:buChar char="Ø"/>
            </a:pPr>
            <a:r>
              <a:rPr lang="en-GB" dirty="0"/>
              <a:t>Billing Groups</a:t>
            </a:r>
          </a:p>
          <a:p>
            <a:pPr marL="636588" lvl="1" indent="-285750">
              <a:buFont typeface="Wingdings" panose="05000000000000000000" pitchFamily="2" charset="2"/>
              <a:buChar char="Ø"/>
            </a:pPr>
            <a:r>
              <a:rPr lang="en-GB" dirty="0"/>
              <a:t>Employers</a:t>
            </a:r>
          </a:p>
          <a:p>
            <a:pPr marL="636588" lvl="1" indent="-285750">
              <a:buFont typeface="Wingdings" panose="05000000000000000000" pitchFamily="2" charset="2"/>
              <a:buChar char="Ø"/>
            </a:pPr>
            <a:r>
              <a:rPr lang="en-GB" dirty="0"/>
              <a:t>Investment Member Groups</a:t>
            </a:r>
          </a:p>
          <a:p>
            <a:pPr marL="285750" indent="-285750">
              <a:buFont typeface="Wingdings" panose="05000000000000000000" pitchFamily="2" charset="2"/>
              <a:buChar char="Ø"/>
            </a:pPr>
            <a:r>
              <a:rPr lang="en-GB" dirty="0" smtClean="0"/>
              <a:t>Scopes </a:t>
            </a:r>
            <a:r>
              <a:rPr lang="en-GB" dirty="0"/>
              <a:t>can then be linked to reports when they are run</a:t>
            </a:r>
          </a:p>
          <a:p>
            <a:pPr marL="285750" indent="-285750">
              <a:buFont typeface="Wingdings" panose="05000000000000000000" pitchFamily="2" charset="2"/>
              <a:buChar char="Ø"/>
            </a:pPr>
            <a:endParaRPr lang="en-GB" dirty="0"/>
          </a:p>
        </p:txBody>
      </p:sp>
      <p:sp>
        <p:nvSpPr>
          <p:cNvPr id="6" name="Title 5"/>
          <p:cNvSpPr>
            <a:spLocks noGrp="1"/>
          </p:cNvSpPr>
          <p:nvPr>
            <p:ph type="title"/>
          </p:nvPr>
        </p:nvSpPr>
        <p:spPr/>
        <p:txBody>
          <a:bodyPr/>
          <a:lstStyle/>
          <a:p>
            <a:r>
              <a:rPr lang="en-GB" dirty="0" err="1"/>
              <a:t>PlanManager</a:t>
            </a:r>
            <a:r>
              <a:rPr lang="en-GB" dirty="0"/>
              <a:t> – Report Manager – </a:t>
            </a:r>
            <a:r>
              <a:rPr lang="en-GB" dirty="0" smtClean="0"/>
              <a:t>What is a Scope?</a:t>
            </a:r>
            <a:endParaRPr lang="en-GB" dirty="0"/>
          </a:p>
        </p:txBody>
      </p:sp>
      <p:sp>
        <p:nvSpPr>
          <p:cNvPr id="7" name="Text Placeholder 3"/>
          <p:cNvSpPr txBox="1">
            <a:spLocks/>
          </p:cNvSpPr>
          <p:nvPr/>
        </p:nvSpPr>
        <p:spPr>
          <a:xfrm>
            <a:off x="315162" y="985521"/>
            <a:ext cx="8508163" cy="859962"/>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700"/>
              </a:spcBef>
              <a:spcAft>
                <a:spcPts val="0"/>
              </a:spcAft>
              <a:buSzTx/>
              <a:buFont typeface="Arial" pitchFamily="34" charset="0"/>
              <a:buNone/>
              <a:tabLst/>
              <a:defRPr kumimoji="0" sz="1400" b="1" i="0" u="none" strike="noStrike" kern="1200" cap="none" spc="0" normalizeH="0" baseline="0">
                <a:ln>
                  <a:noFill/>
                </a:ln>
                <a:solidFill>
                  <a:schemeClr val="tx2"/>
                </a:solidFill>
                <a:effectLst/>
                <a:uLnTx/>
                <a:uFillTx/>
                <a:latin typeface="Arial"/>
                <a:ea typeface="+mn-ea"/>
                <a:cs typeface="+mn-cs"/>
              </a:defRPr>
            </a:lvl1pPr>
            <a:lvl2pPr marL="350838" marR="0" indent="-166688" algn="l" defTabSz="914400" rtl="0" eaLnBrk="1" fontAlgn="auto" latinLnBrk="0" hangingPunct="1">
              <a:lnSpc>
                <a:spcPct val="100000"/>
              </a:lnSpc>
              <a:spcBef>
                <a:spcPts val="700"/>
              </a:spcBef>
              <a:spcAft>
                <a:spcPts val="0"/>
              </a:spcAft>
              <a:buClr>
                <a:schemeClr val="accent2"/>
              </a:buClr>
              <a:buSzTx/>
              <a:buFont typeface="Wingdings 3" pitchFamily="18" charset="2"/>
              <a:buChar char=""/>
              <a:tabLst/>
              <a:defRPr kumimoji="0" sz="1200" b="0" i="0" u="none" strike="noStrike" kern="1200" cap="none" spc="0" normalizeH="0" baseline="0">
                <a:ln>
                  <a:noFill/>
                </a:ln>
                <a:solidFill>
                  <a:schemeClr val="tx2"/>
                </a:solidFill>
                <a:effectLst/>
                <a:uLnTx/>
                <a:uFillTx/>
                <a:latin typeface="Arial"/>
                <a:ea typeface="+mn-ea"/>
                <a:cs typeface="+mn-cs"/>
              </a:defRPr>
            </a:lvl2pPr>
            <a:lvl3pPr marL="514350" marR="0" indent="-15240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3pPr>
            <a:lvl4pPr marL="714375" marR="0" indent="-17145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4pPr>
            <a:lvl5pPr marL="904875" marR="0" indent="-19050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Font typeface="Wingdings" panose="05000000000000000000" pitchFamily="2" charset="2"/>
              <a:buChar char="Ø"/>
            </a:pPr>
            <a:r>
              <a:rPr lang="en-GB" dirty="0"/>
              <a:t>What is a </a:t>
            </a:r>
            <a:r>
              <a:rPr lang="en-GB" dirty="0" smtClean="0"/>
              <a:t>Scope?</a:t>
            </a:r>
            <a:endParaRPr lang="en-GB" dirty="0"/>
          </a:p>
          <a:p>
            <a:pPr lvl="1" indent="0">
              <a:buNone/>
            </a:pPr>
            <a:r>
              <a:rPr lang="en-GB" dirty="0" smtClean="0">
                <a:solidFill>
                  <a:srgbClr val="00B050"/>
                </a:solidFill>
              </a:rPr>
              <a:t>A scope controls </a:t>
            </a:r>
            <a:r>
              <a:rPr lang="en-GB" dirty="0">
                <a:solidFill>
                  <a:srgbClr val="00B050"/>
                </a:solidFill>
              </a:rPr>
              <a:t>the </a:t>
            </a:r>
            <a:r>
              <a:rPr lang="en-GB" dirty="0" smtClean="0">
                <a:solidFill>
                  <a:srgbClr val="00B050"/>
                </a:solidFill>
              </a:rPr>
              <a:t>plan </a:t>
            </a:r>
            <a:r>
              <a:rPr lang="en-GB" dirty="0">
                <a:solidFill>
                  <a:srgbClr val="00B050"/>
                </a:solidFill>
              </a:rPr>
              <a:t>specific </a:t>
            </a:r>
            <a:r>
              <a:rPr lang="en-GB" dirty="0" smtClean="0">
                <a:solidFill>
                  <a:srgbClr val="00B050"/>
                </a:solidFill>
              </a:rPr>
              <a:t>population of data </a:t>
            </a:r>
            <a:r>
              <a:rPr lang="en-GB" dirty="0">
                <a:solidFill>
                  <a:srgbClr val="00B050"/>
                </a:solidFill>
              </a:rPr>
              <a:t>that </a:t>
            </a:r>
            <a:r>
              <a:rPr lang="en-GB" dirty="0" smtClean="0">
                <a:solidFill>
                  <a:srgbClr val="00B050"/>
                </a:solidFill>
              </a:rPr>
              <a:t>is selected and returned to the report results</a:t>
            </a:r>
            <a:endParaRPr lang="en-GB" dirty="0">
              <a:solidFill>
                <a:srgbClr val="00B050"/>
              </a:solidFill>
            </a:endParaRPr>
          </a:p>
        </p:txBody>
      </p:sp>
    </p:spTree>
    <p:extLst>
      <p:ext uri="{BB962C8B-B14F-4D97-AF65-F5344CB8AC3E}">
        <p14:creationId xmlns:p14="http://schemas.microsoft.com/office/powerpoint/2010/main" val="325003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 calcmode="lin" valueType="num">
                                      <p:cBhvr additive="base">
                                        <p:cTn id="1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 calcmode="lin" valueType="num">
                                      <p:cBhvr additive="base">
                                        <p:cTn id="2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 calcmode="lin" valueType="num">
                                      <p:cBhvr additive="base">
                                        <p:cTn id="2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 calcmode="lin" valueType="num">
                                      <p:cBhvr additive="base">
                                        <p:cTn id="3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anim calcmode="lin" valueType="num">
                                      <p:cBhvr additive="base">
                                        <p:cTn id="3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anim calcmode="lin" valueType="num">
                                      <p:cBhvr additive="base">
                                        <p:cTn id="4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0" end="0"/>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
                                            <p:txEl>
                                              <p:pRg st="1" end="1"/>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
                                            <p:txEl>
                                              <p:pRg st="2" end="2"/>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xEl>
                                              <p:pRg st="3" end="3"/>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
                                            <p:txEl>
                                              <p:pRg st="4" end="4"/>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
                                            <p:txEl>
                                              <p:pRg st="5" end="5"/>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
                                            <p:txEl>
                                              <p:pRg st="6" end="6"/>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
                                            <p:txEl>
                                              <p:pRg st="7" end="7"/>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
                                            <p:txEl>
                                              <p:pRg st="8" end="8"/>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fld id="{C0531ADF-2191-45C5-9D71-08764BF86A6F}" type="slidenum">
              <a:rPr lang="en-GB" smtClean="0"/>
              <a:pPr/>
              <a:t>25</a:t>
            </a:fld>
            <a:endParaRPr lang="en-GB"/>
          </a:p>
        </p:txBody>
      </p:sp>
      <p:sp>
        <p:nvSpPr>
          <p:cNvPr id="3" name="Title 2"/>
          <p:cNvSpPr>
            <a:spLocks noGrp="1"/>
          </p:cNvSpPr>
          <p:nvPr>
            <p:ph type="title"/>
          </p:nvPr>
        </p:nvSpPr>
        <p:spPr/>
        <p:txBody>
          <a:bodyPr/>
          <a:lstStyle/>
          <a:p>
            <a:r>
              <a:rPr lang="en-GB" dirty="0" err="1" smtClean="0"/>
              <a:t>PlanManager</a:t>
            </a:r>
            <a:r>
              <a:rPr lang="en-GB" dirty="0" smtClean="0"/>
              <a:t> </a:t>
            </a:r>
            <a:r>
              <a:rPr lang="en-GB" dirty="0"/>
              <a:t>– Report Manager – What is a Scope?</a:t>
            </a:r>
          </a:p>
        </p:txBody>
      </p:sp>
      <p:sp>
        <p:nvSpPr>
          <p:cNvPr id="4" name="Footer Placeholder 3"/>
          <p:cNvSpPr>
            <a:spLocks noGrp="1"/>
          </p:cNvSpPr>
          <p:nvPr>
            <p:ph type="ftr" sz="quarter" idx="14"/>
          </p:nvPr>
        </p:nvSpPr>
        <p:spPr/>
        <p:txBody>
          <a:bodyPr/>
          <a:lstStyle/>
          <a:p>
            <a:r>
              <a:rPr lang="en-US" smtClean="0"/>
              <a:t>For professional clients / qualified investors only</a:t>
            </a:r>
            <a:endParaRPr lang="en-GB" dirty="0"/>
          </a:p>
        </p:txBody>
      </p:sp>
      <p:sp>
        <p:nvSpPr>
          <p:cNvPr id="5" name="Text Placeholder 4"/>
          <p:cNvSpPr>
            <a:spLocks noGrp="1"/>
          </p:cNvSpPr>
          <p:nvPr>
            <p:ph type="body" sz="quarter" idx="12"/>
          </p:nvPr>
        </p:nvSpPr>
        <p:spPr/>
        <p:txBody>
          <a:bodyPr/>
          <a:lstStyle/>
          <a:p>
            <a:r>
              <a:rPr lang="en-GB" dirty="0" smtClean="0"/>
              <a:t>This slide is designed to be played with animation</a:t>
            </a:r>
            <a:endParaRPr lang="en-GB" dirty="0"/>
          </a:p>
        </p:txBody>
      </p:sp>
      <p:sp>
        <p:nvSpPr>
          <p:cNvPr id="6" name="Rounded Rectangle 5"/>
          <p:cNvSpPr/>
          <p:nvPr/>
        </p:nvSpPr>
        <p:spPr>
          <a:xfrm>
            <a:off x="314235" y="1122218"/>
            <a:ext cx="8494803" cy="4696691"/>
          </a:xfrm>
          <a:prstGeom prst="roundRect">
            <a:avLst/>
          </a:prstGeom>
          <a:solidFill>
            <a:srgbClr val="0070C0"/>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fontAlgn="t"/>
            <a:endParaRPr lang="en-GB" sz="1000" dirty="0"/>
          </a:p>
        </p:txBody>
      </p:sp>
      <p:sp>
        <p:nvSpPr>
          <p:cNvPr id="7" name="TextBox 6"/>
          <p:cNvSpPr txBox="1"/>
          <p:nvPr/>
        </p:nvSpPr>
        <p:spPr>
          <a:xfrm>
            <a:off x="934145" y="1250025"/>
            <a:ext cx="2334835" cy="276999"/>
          </a:xfrm>
          <a:prstGeom prst="rect">
            <a:avLst/>
          </a:prstGeom>
          <a:noFill/>
        </p:spPr>
        <p:txBody>
          <a:bodyPr wrap="square" rtlCol="0">
            <a:spAutoFit/>
          </a:bodyPr>
          <a:lstStyle/>
          <a:p>
            <a:pPr>
              <a:buClr>
                <a:schemeClr val="tx2"/>
              </a:buClr>
            </a:pPr>
            <a:r>
              <a:rPr lang="en-GB" sz="1200" dirty="0" smtClean="0">
                <a:solidFill>
                  <a:schemeClr val="bg1"/>
                </a:solidFill>
              </a:rPr>
              <a:t>Default Scope – Current Plan</a:t>
            </a:r>
          </a:p>
        </p:txBody>
      </p:sp>
      <p:graphicFrame>
        <p:nvGraphicFramePr>
          <p:cNvPr id="8" name="Table 7"/>
          <p:cNvGraphicFramePr>
            <a:graphicFrameLocks noGrp="1"/>
          </p:cNvGraphicFramePr>
          <p:nvPr>
            <p:extLst>
              <p:ext uri="{D42A27DB-BD31-4B8C-83A1-F6EECF244321}">
                <p14:modId xmlns:p14="http://schemas.microsoft.com/office/powerpoint/2010/main" val="1104045261"/>
              </p:ext>
            </p:extLst>
          </p:nvPr>
        </p:nvGraphicFramePr>
        <p:xfrm>
          <a:off x="929640" y="3425832"/>
          <a:ext cx="2133600" cy="1483360"/>
        </p:xfrm>
        <a:graphic>
          <a:graphicData uri="http://schemas.openxmlformats.org/drawingml/2006/table">
            <a:tbl>
              <a:tblPr firstRow="1" bandRow="1">
                <a:tableStyleId>{5C22544A-7EE6-4342-B048-85BDC9FD1C3A}</a:tableStyleId>
              </a:tblPr>
              <a:tblGrid>
                <a:gridCol w="2133600"/>
              </a:tblGrid>
              <a:tr h="370840">
                <a:tc>
                  <a:txBody>
                    <a:bodyPr/>
                    <a:lstStyle/>
                    <a:p>
                      <a:r>
                        <a:rPr lang="en-GB" dirty="0" smtClean="0"/>
                        <a:t>Member Groups</a:t>
                      </a:r>
                      <a:endParaRPr lang="en-GB" dirty="0"/>
                    </a:p>
                  </a:txBody>
                  <a:tcPr/>
                </a:tc>
              </a:tr>
              <a:tr h="370840">
                <a:tc>
                  <a:txBody>
                    <a:bodyPr/>
                    <a:lstStyle/>
                    <a:p>
                      <a:r>
                        <a:rPr lang="en-GB" dirty="0" smtClean="0"/>
                        <a:t>Member Group 1</a:t>
                      </a:r>
                      <a:endParaRPr lang="en-GB"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Member Group 2</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Member Group 3</a:t>
                      </a:r>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603498396"/>
              </p:ext>
            </p:extLst>
          </p:nvPr>
        </p:nvGraphicFramePr>
        <p:xfrm>
          <a:off x="3528060" y="3425832"/>
          <a:ext cx="2133600" cy="1483360"/>
        </p:xfrm>
        <a:graphic>
          <a:graphicData uri="http://schemas.openxmlformats.org/drawingml/2006/table">
            <a:tbl>
              <a:tblPr firstRow="1" bandRow="1">
                <a:tableStyleId>{00A15C55-8517-42AA-B614-E9B94910E393}</a:tableStyleId>
              </a:tblPr>
              <a:tblGrid>
                <a:gridCol w="2133600"/>
              </a:tblGrid>
              <a:tr h="370840">
                <a:tc>
                  <a:txBody>
                    <a:bodyPr/>
                    <a:lstStyle/>
                    <a:p>
                      <a:r>
                        <a:rPr lang="en-GB" dirty="0" smtClean="0"/>
                        <a:t>Billing Groups</a:t>
                      </a:r>
                      <a:endParaRPr lang="en-GB" dirty="0"/>
                    </a:p>
                  </a:txBody>
                  <a:tcPr/>
                </a:tc>
              </a:tr>
              <a:tr h="370840">
                <a:tc>
                  <a:txBody>
                    <a:bodyPr/>
                    <a:lstStyle/>
                    <a:p>
                      <a:r>
                        <a:rPr lang="en-GB" dirty="0" smtClean="0"/>
                        <a:t>Billing Group 1</a:t>
                      </a:r>
                      <a:endParaRPr lang="en-GB"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Billing Group 2</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Billing Group 3</a:t>
                      </a:r>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745222790"/>
              </p:ext>
            </p:extLst>
          </p:nvPr>
        </p:nvGraphicFramePr>
        <p:xfrm>
          <a:off x="6126480" y="3425832"/>
          <a:ext cx="2133600" cy="1483360"/>
        </p:xfrm>
        <a:graphic>
          <a:graphicData uri="http://schemas.openxmlformats.org/drawingml/2006/table">
            <a:tbl>
              <a:tblPr firstRow="1" bandRow="1">
                <a:tableStyleId>{7DF18680-E054-41AD-8BC1-D1AEF772440D}</a:tableStyleId>
              </a:tblPr>
              <a:tblGrid>
                <a:gridCol w="2133600"/>
              </a:tblGrid>
              <a:tr h="370840">
                <a:tc>
                  <a:txBody>
                    <a:bodyPr/>
                    <a:lstStyle/>
                    <a:p>
                      <a:r>
                        <a:rPr lang="en-GB" dirty="0" smtClean="0"/>
                        <a:t>Employers</a:t>
                      </a:r>
                      <a:endParaRPr lang="en-GB" dirty="0"/>
                    </a:p>
                  </a:txBody>
                  <a:tcPr/>
                </a:tc>
              </a:tr>
              <a:tr h="370840">
                <a:tc>
                  <a:txBody>
                    <a:bodyPr/>
                    <a:lstStyle/>
                    <a:p>
                      <a:r>
                        <a:rPr lang="en-GB" dirty="0" smtClean="0"/>
                        <a:t>Employer</a:t>
                      </a:r>
                      <a:r>
                        <a:rPr lang="en-GB" baseline="0" dirty="0" smtClean="0"/>
                        <a:t> 1</a:t>
                      </a:r>
                      <a:endParaRPr lang="en-GB"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Employer</a:t>
                      </a:r>
                      <a:r>
                        <a:rPr lang="en-GB" baseline="0" dirty="0" smtClean="0"/>
                        <a:t> 2</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Employer</a:t>
                      </a:r>
                      <a:r>
                        <a:rPr lang="en-GB" baseline="0" dirty="0" smtClean="0"/>
                        <a:t> 3</a:t>
                      </a:r>
                      <a:endParaRPr lang="en-GB" dirty="0" smtClean="0"/>
                    </a:p>
                  </a:txBody>
                  <a:tcPr/>
                </a:tc>
              </a:tr>
            </a:tbl>
          </a:graphicData>
        </a:graphic>
      </p:graphicFrame>
      <p:sp>
        <p:nvSpPr>
          <p:cNvPr id="11" name="Rectangle 10"/>
          <p:cNvSpPr/>
          <p:nvPr/>
        </p:nvSpPr>
        <p:spPr>
          <a:xfrm>
            <a:off x="952500" y="3817620"/>
            <a:ext cx="2053590" cy="286888"/>
          </a:xfrm>
          <a:prstGeom prst="rect">
            <a:avLst/>
          </a:prstGeom>
          <a:noFill/>
          <a:ln w="38100" cap="flat" cmpd="sng" algn="ctr">
            <a:solidFill>
              <a:srgbClr val="FFC000"/>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GB" sz="1000" b="1" kern="0" dirty="0" err="1" smtClean="0">
              <a:solidFill>
                <a:schemeClr val="tx2"/>
              </a:solidFill>
            </a:endParaRPr>
          </a:p>
        </p:txBody>
      </p:sp>
      <p:sp>
        <p:nvSpPr>
          <p:cNvPr id="12" name="Rectangle 11"/>
          <p:cNvSpPr/>
          <p:nvPr/>
        </p:nvSpPr>
        <p:spPr>
          <a:xfrm>
            <a:off x="3541762" y="4199970"/>
            <a:ext cx="2053590" cy="286888"/>
          </a:xfrm>
          <a:prstGeom prst="rect">
            <a:avLst/>
          </a:prstGeom>
          <a:noFill/>
          <a:ln w="38100" cap="flat" cmpd="sng" algn="ctr">
            <a:solidFill>
              <a:srgbClr val="002060"/>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GB" sz="1000" b="1" kern="0" dirty="0" err="1" smtClean="0">
              <a:solidFill>
                <a:schemeClr val="tx2"/>
              </a:solidFill>
            </a:endParaRPr>
          </a:p>
        </p:txBody>
      </p:sp>
      <p:sp>
        <p:nvSpPr>
          <p:cNvPr id="13" name="Rectangle 12"/>
          <p:cNvSpPr/>
          <p:nvPr/>
        </p:nvSpPr>
        <p:spPr>
          <a:xfrm>
            <a:off x="6126480" y="4593176"/>
            <a:ext cx="2053590" cy="286888"/>
          </a:xfrm>
          <a:prstGeom prst="rect">
            <a:avLst/>
          </a:prstGeom>
          <a:noFill/>
          <a:ln w="38100" cap="flat" cmpd="sng" algn="ctr">
            <a:solidFill>
              <a:schemeClr val="accent1">
                <a:lumMod val="60000"/>
                <a:lumOff val="40000"/>
              </a:schemeClr>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GB" sz="1000" b="1" kern="0" dirty="0" err="1" smtClean="0">
              <a:solidFill>
                <a:schemeClr val="tx2"/>
              </a:solidFill>
            </a:endParaRPr>
          </a:p>
        </p:txBody>
      </p:sp>
      <p:sp>
        <p:nvSpPr>
          <p:cNvPr id="14" name="Rectangle 13"/>
          <p:cNvSpPr/>
          <p:nvPr/>
        </p:nvSpPr>
        <p:spPr>
          <a:xfrm>
            <a:off x="834390" y="3216931"/>
            <a:ext cx="7621712" cy="1854799"/>
          </a:xfrm>
          <a:prstGeom prst="rect">
            <a:avLst/>
          </a:prstGeom>
          <a:noFill/>
          <a:ln w="38100" cap="flat" cmpd="sng" algn="ctr">
            <a:solidFill>
              <a:schemeClr val="bg2"/>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GB" sz="1000" b="1" kern="0" dirty="0" err="1" smtClean="0">
              <a:solidFill>
                <a:schemeClr val="tx2"/>
              </a:solidFill>
            </a:endParaRPr>
          </a:p>
        </p:txBody>
      </p:sp>
      <p:sp>
        <p:nvSpPr>
          <p:cNvPr id="15" name="TextBox 14"/>
          <p:cNvSpPr txBox="1"/>
          <p:nvPr/>
        </p:nvSpPr>
        <p:spPr>
          <a:xfrm>
            <a:off x="934145" y="1551015"/>
            <a:ext cx="2478906" cy="276999"/>
          </a:xfrm>
          <a:prstGeom prst="rect">
            <a:avLst/>
          </a:prstGeom>
          <a:noFill/>
        </p:spPr>
        <p:txBody>
          <a:bodyPr wrap="square" rtlCol="0">
            <a:spAutoFit/>
          </a:bodyPr>
          <a:lstStyle/>
          <a:p>
            <a:pPr>
              <a:buClr>
                <a:schemeClr val="tx2"/>
              </a:buClr>
            </a:pPr>
            <a:r>
              <a:rPr lang="en-GB" sz="1200" dirty="0" smtClean="0">
                <a:solidFill>
                  <a:srgbClr val="FFC000"/>
                </a:solidFill>
              </a:rPr>
              <a:t>Member Group 1 Scope</a:t>
            </a:r>
          </a:p>
        </p:txBody>
      </p:sp>
      <p:sp>
        <p:nvSpPr>
          <p:cNvPr id="16" name="TextBox 15"/>
          <p:cNvSpPr txBox="1"/>
          <p:nvPr/>
        </p:nvSpPr>
        <p:spPr>
          <a:xfrm>
            <a:off x="934145" y="1863435"/>
            <a:ext cx="3275905" cy="276999"/>
          </a:xfrm>
          <a:prstGeom prst="rect">
            <a:avLst/>
          </a:prstGeom>
          <a:noFill/>
        </p:spPr>
        <p:txBody>
          <a:bodyPr wrap="square" rtlCol="0">
            <a:spAutoFit/>
          </a:bodyPr>
          <a:lstStyle/>
          <a:p>
            <a:pPr>
              <a:buClr>
                <a:schemeClr val="tx2"/>
              </a:buClr>
            </a:pPr>
            <a:r>
              <a:rPr lang="en-GB" sz="1200" dirty="0" smtClean="0">
                <a:solidFill>
                  <a:srgbClr val="002060"/>
                </a:solidFill>
              </a:rPr>
              <a:t>Member Group 1 or Billing Group 2 Scope</a:t>
            </a:r>
          </a:p>
        </p:txBody>
      </p:sp>
      <p:sp>
        <p:nvSpPr>
          <p:cNvPr id="17" name="TextBox 16"/>
          <p:cNvSpPr txBox="1"/>
          <p:nvPr/>
        </p:nvSpPr>
        <p:spPr>
          <a:xfrm>
            <a:off x="934145" y="2198715"/>
            <a:ext cx="4232215" cy="276999"/>
          </a:xfrm>
          <a:prstGeom prst="rect">
            <a:avLst/>
          </a:prstGeom>
          <a:noFill/>
        </p:spPr>
        <p:txBody>
          <a:bodyPr wrap="square" rtlCol="0">
            <a:spAutoFit/>
          </a:bodyPr>
          <a:lstStyle/>
          <a:p>
            <a:pPr>
              <a:buClr>
                <a:schemeClr val="tx2"/>
              </a:buClr>
            </a:pPr>
            <a:r>
              <a:rPr lang="en-GB" sz="1200" dirty="0" smtClean="0">
                <a:solidFill>
                  <a:schemeClr val="accent1">
                    <a:lumMod val="40000"/>
                    <a:lumOff val="60000"/>
                  </a:schemeClr>
                </a:solidFill>
              </a:rPr>
              <a:t>Member Group 1 or Billing Group 2 or Employer 3 Scope</a:t>
            </a:r>
          </a:p>
        </p:txBody>
      </p:sp>
      <p:sp>
        <p:nvSpPr>
          <p:cNvPr id="20" name="Rectangle 19"/>
          <p:cNvSpPr/>
          <p:nvPr/>
        </p:nvSpPr>
        <p:spPr>
          <a:xfrm>
            <a:off x="3413050" y="3338623"/>
            <a:ext cx="4933508" cy="1648047"/>
          </a:xfrm>
          <a:prstGeom prst="rect">
            <a:avLst/>
          </a:prstGeom>
          <a:noFill/>
          <a:ln w="38100" cap="flat" cmpd="sng" algn="ctr">
            <a:solidFill>
              <a:srgbClr val="FFC000"/>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GB" sz="1000" b="1" kern="0" dirty="0" err="1" smtClean="0">
              <a:solidFill>
                <a:schemeClr val="tx2"/>
              </a:solidFill>
            </a:endParaRPr>
          </a:p>
        </p:txBody>
      </p:sp>
      <p:sp>
        <p:nvSpPr>
          <p:cNvPr id="21" name="Rectangle 20"/>
          <p:cNvSpPr/>
          <p:nvPr/>
        </p:nvSpPr>
        <p:spPr>
          <a:xfrm>
            <a:off x="969645" y="3778404"/>
            <a:ext cx="2053590" cy="1101660"/>
          </a:xfrm>
          <a:prstGeom prst="rect">
            <a:avLst/>
          </a:prstGeom>
          <a:noFill/>
          <a:ln w="38100" cap="flat" cmpd="sng" algn="ctr">
            <a:solidFill>
              <a:srgbClr val="002060"/>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GB" sz="1000" b="1" kern="0" dirty="0" err="1" smtClean="0">
              <a:solidFill>
                <a:schemeClr val="tx2"/>
              </a:solidFill>
            </a:endParaRPr>
          </a:p>
        </p:txBody>
      </p:sp>
      <p:sp>
        <p:nvSpPr>
          <p:cNvPr id="22" name="Rectangle 21"/>
          <p:cNvSpPr/>
          <p:nvPr/>
        </p:nvSpPr>
        <p:spPr>
          <a:xfrm>
            <a:off x="983549" y="3817621"/>
            <a:ext cx="2053590" cy="1062442"/>
          </a:xfrm>
          <a:prstGeom prst="rect">
            <a:avLst/>
          </a:prstGeom>
          <a:noFill/>
          <a:ln w="38100" cap="flat" cmpd="sng" algn="ctr">
            <a:solidFill>
              <a:schemeClr val="accent1">
                <a:lumMod val="60000"/>
                <a:lumOff val="40000"/>
              </a:schemeClr>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GB" sz="1000" b="1" kern="0" dirty="0" err="1" smtClean="0">
              <a:solidFill>
                <a:schemeClr val="tx2"/>
              </a:solidFill>
            </a:endParaRPr>
          </a:p>
        </p:txBody>
      </p:sp>
      <p:sp>
        <p:nvSpPr>
          <p:cNvPr id="34" name="Rectangle 33"/>
          <p:cNvSpPr/>
          <p:nvPr/>
        </p:nvSpPr>
        <p:spPr>
          <a:xfrm>
            <a:off x="3548305" y="3817620"/>
            <a:ext cx="2053590" cy="1043335"/>
          </a:xfrm>
          <a:prstGeom prst="rect">
            <a:avLst/>
          </a:prstGeom>
          <a:noFill/>
          <a:ln w="38100" cap="flat" cmpd="sng" algn="ctr">
            <a:solidFill>
              <a:schemeClr val="accent1">
                <a:lumMod val="60000"/>
                <a:lumOff val="40000"/>
              </a:schemeClr>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GB" sz="1000" b="1" kern="0" dirty="0" err="1" smtClean="0">
              <a:solidFill>
                <a:schemeClr val="tx2"/>
              </a:solidFill>
            </a:endParaRPr>
          </a:p>
        </p:txBody>
      </p:sp>
      <p:sp>
        <p:nvSpPr>
          <p:cNvPr id="35" name="Left-Right Arrow 34"/>
          <p:cNvSpPr/>
          <p:nvPr/>
        </p:nvSpPr>
        <p:spPr>
          <a:xfrm>
            <a:off x="834390" y="2491077"/>
            <a:ext cx="7621712" cy="624263"/>
          </a:xfrm>
          <a:prstGeom prst="leftRightArrow">
            <a:avLst/>
          </a:prstGeom>
          <a:solidFill>
            <a:schemeClr val="bg1">
              <a:lumMod val="85000"/>
            </a:schemeClr>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r>
              <a:rPr lang="en-GB" sz="1000" b="1" kern="0" dirty="0" smtClean="0">
                <a:solidFill>
                  <a:schemeClr val="tx2"/>
                </a:solidFill>
              </a:rPr>
              <a:t>This is a scheme</a:t>
            </a:r>
          </a:p>
          <a:p>
            <a:pPr algn="ctr"/>
            <a:r>
              <a:rPr lang="en-GB" sz="1000" b="1" kern="0" dirty="0" smtClean="0">
                <a:solidFill>
                  <a:schemeClr val="tx2"/>
                </a:solidFill>
              </a:rPr>
              <a:t>Members can be in any combination of Member Group, Billing Group or Employer</a:t>
            </a:r>
          </a:p>
        </p:txBody>
      </p:sp>
      <p:sp>
        <p:nvSpPr>
          <p:cNvPr id="36" name="Rectangle 35"/>
          <p:cNvSpPr/>
          <p:nvPr/>
        </p:nvSpPr>
        <p:spPr>
          <a:xfrm>
            <a:off x="6166485" y="3845996"/>
            <a:ext cx="2053590" cy="1063195"/>
          </a:xfrm>
          <a:prstGeom prst="rect">
            <a:avLst/>
          </a:prstGeom>
          <a:noFill/>
          <a:ln w="38100" cap="flat" cmpd="sng" algn="ctr">
            <a:solidFill>
              <a:srgbClr val="002060"/>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GB" sz="1000" b="1" kern="0" dirty="0" err="1" smtClean="0">
              <a:solidFill>
                <a:schemeClr val="tx2"/>
              </a:solidFill>
            </a:endParaRPr>
          </a:p>
        </p:txBody>
      </p:sp>
    </p:spTree>
    <p:extLst>
      <p:ext uri="{BB962C8B-B14F-4D97-AF65-F5344CB8AC3E}">
        <p14:creationId xmlns:p14="http://schemas.microsoft.com/office/powerpoint/2010/main" val="754243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fill="hold"/>
                                        <p:tgtEl>
                                          <p:spTgt spid="35"/>
                                        </p:tgtEl>
                                        <p:attrNameLst>
                                          <p:attrName>ppt_x</p:attrName>
                                        </p:attrNameLst>
                                      </p:cBhvr>
                                      <p:tavLst>
                                        <p:tav tm="0">
                                          <p:val>
                                            <p:strVal val="#ppt_x"/>
                                          </p:val>
                                        </p:tav>
                                        <p:tav tm="100000">
                                          <p:val>
                                            <p:strVal val="#ppt_x"/>
                                          </p:val>
                                        </p:tav>
                                      </p:tavLst>
                                    </p:anim>
                                    <p:anim calcmode="lin" valueType="num">
                                      <p:cBhvr additive="base">
                                        <p:cTn id="12" dur="500" fill="hold"/>
                                        <p:tgtEl>
                                          <p:spTgt spid="3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1000"/>
                                        <p:tgtEl>
                                          <p:spTgt spid="14"/>
                                        </p:tgtEl>
                                      </p:cBhvr>
                                    </p:animEffect>
                                    <p:anim calcmode="lin" valueType="num">
                                      <p:cBhvr>
                                        <p:cTn id="35" dur="1000" fill="hold"/>
                                        <p:tgtEl>
                                          <p:spTgt spid="14"/>
                                        </p:tgtEl>
                                        <p:attrNameLst>
                                          <p:attrName>ppt_x</p:attrName>
                                        </p:attrNameLst>
                                      </p:cBhvr>
                                      <p:tavLst>
                                        <p:tav tm="0">
                                          <p:val>
                                            <p:strVal val="#ppt_x"/>
                                          </p:val>
                                        </p:tav>
                                        <p:tav tm="100000">
                                          <p:val>
                                            <p:strVal val="#ppt_x"/>
                                          </p:val>
                                        </p:tav>
                                      </p:tavLst>
                                    </p:anim>
                                    <p:anim calcmode="lin" valueType="num">
                                      <p:cBhvr>
                                        <p:cTn id="3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xit" presetSubtype="0" fill="hold" grpId="1" nodeType="clickEffect">
                                  <p:stCondLst>
                                    <p:cond delay="0"/>
                                  </p:stCondLst>
                                  <p:childTnLst>
                                    <p:animEffect transition="out" filter="fade">
                                      <p:cBhvr>
                                        <p:cTn id="40" dur="1000"/>
                                        <p:tgtEl>
                                          <p:spTgt spid="7"/>
                                        </p:tgtEl>
                                      </p:cBhvr>
                                    </p:animEffect>
                                    <p:anim calcmode="lin" valueType="num">
                                      <p:cBhvr>
                                        <p:cTn id="41" dur="1000"/>
                                        <p:tgtEl>
                                          <p:spTgt spid="7"/>
                                        </p:tgtEl>
                                        <p:attrNameLst>
                                          <p:attrName>ppt_x</p:attrName>
                                        </p:attrNameLst>
                                      </p:cBhvr>
                                      <p:tavLst>
                                        <p:tav tm="0">
                                          <p:val>
                                            <p:strVal val="ppt_x"/>
                                          </p:val>
                                        </p:tav>
                                        <p:tav tm="100000">
                                          <p:val>
                                            <p:strVal val="ppt_x"/>
                                          </p:val>
                                        </p:tav>
                                      </p:tavLst>
                                    </p:anim>
                                    <p:anim calcmode="lin" valueType="num">
                                      <p:cBhvr>
                                        <p:cTn id="42" dur="1000"/>
                                        <p:tgtEl>
                                          <p:spTgt spid="7"/>
                                        </p:tgtEl>
                                        <p:attrNameLst>
                                          <p:attrName>ppt_y</p:attrName>
                                        </p:attrNameLst>
                                      </p:cBhvr>
                                      <p:tavLst>
                                        <p:tav tm="0">
                                          <p:val>
                                            <p:strVal val="ppt_y"/>
                                          </p:val>
                                        </p:tav>
                                        <p:tav tm="100000">
                                          <p:val>
                                            <p:strVal val="ppt_y+.1"/>
                                          </p:val>
                                        </p:tav>
                                      </p:tavLst>
                                    </p:anim>
                                    <p:set>
                                      <p:cBhvr>
                                        <p:cTn id="43" dur="1" fill="hold">
                                          <p:stCondLst>
                                            <p:cond delay="999"/>
                                          </p:stCondLst>
                                        </p:cTn>
                                        <p:tgtEl>
                                          <p:spTgt spid="7"/>
                                        </p:tgtEl>
                                        <p:attrNameLst>
                                          <p:attrName>style.visibility</p:attrName>
                                        </p:attrNameLst>
                                      </p:cBhvr>
                                      <p:to>
                                        <p:strVal val="hidden"/>
                                      </p:to>
                                    </p:set>
                                  </p:childTnLst>
                                </p:cTn>
                              </p:par>
                              <p:par>
                                <p:cTn id="44" presetID="42" presetClass="exit" presetSubtype="0" fill="hold" grpId="1" nodeType="withEffect">
                                  <p:stCondLst>
                                    <p:cond delay="0"/>
                                  </p:stCondLst>
                                  <p:childTnLst>
                                    <p:animEffect transition="out" filter="fade">
                                      <p:cBhvr>
                                        <p:cTn id="45" dur="1000"/>
                                        <p:tgtEl>
                                          <p:spTgt spid="14"/>
                                        </p:tgtEl>
                                      </p:cBhvr>
                                    </p:animEffect>
                                    <p:anim calcmode="lin" valueType="num">
                                      <p:cBhvr>
                                        <p:cTn id="46" dur="1000"/>
                                        <p:tgtEl>
                                          <p:spTgt spid="14"/>
                                        </p:tgtEl>
                                        <p:attrNameLst>
                                          <p:attrName>ppt_x</p:attrName>
                                        </p:attrNameLst>
                                      </p:cBhvr>
                                      <p:tavLst>
                                        <p:tav tm="0">
                                          <p:val>
                                            <p:strVal val="ppt_x"/>
                                          </p:val>
                                        </p:tav>
                                        <p:tav tm="100000">
                                          <p:val>
                                            <p:strVal val="ppt_x"/>
                                          </p:val>
                                        </p:tav>
                                      </p:tavLst>
                                    </p:anim>
                                    <p:anim calcmode="lin" valueType="num">
                                      <p:cBhvr>
                                        <p:cTn id="47" dur="1000"/>
                                        <p:tgtEl>
                                          <p:spTgt spid="14"/>
                                        </p:tgtEl>
                                        <p:attrNameLst>
                                          <p:attrName>ppt_y</p:attrName>
                                        </p:attrNameLst>
                                      </p:cBhvr>
                                      <p:tavLst>
                                        <p:tav tm="0">
                                          <p:val>
                                            <p:strVal val="ppt_y"/>
                                          </p:val>
                                        </p:tav>
                                        <p:tav tm="100000">
                                          <p:val>
                                            <p:strVal val="ppt_y+.1"/>
                                          </p:val>
                                        </p:tav>
                                      </p:tavLst>
                                    </p:anim>
                                    <p:set>
                                      <p:cBhvr>
                                        <p:cTn id="48" dur="1" fill="hold">
                                          <p:stCondLst>
                                            <p:cond delay="999"/>
                                          </p:stCondLst>
                                        </p:cTn>
                                        <p:tgtEl>
                                          <p:spTgt spid="1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1000"/>
                                        <p:tgtEl>
                                          <p:spTgt spid="15"/>
                                        </p:tgtEl>
                                      </p:cBhvr>
                                    </p:animEffect>
                                    <p:anim calcmode="lin" valueType="num">
                                      <p:cBhvr>
                                        <p:cTn id="54" dur="1000" fill="hold"/>
                                        <p:tgtEl>
                                          <p:spTgt spid="15"/>
                                        </p:tgtEl>
                                        <p:attrNameLst>
                                          <p:attrName>ppt_x</p:attrName>
                                        </p:attrNameLst>
                                      </p:cBhvr>
                                      <p:tavLst>
                                        <p:tav tm="0">
                                          <p:val>
                                            <p:strVal val="#ppt_x"/>
                                          </p:val>
                                        </p:tav>
                                        <p:tav tm="100000">
                                          <p:val>
                                            <p:strVal val="#ppt_x"/>
                                          </p:val>
                                        </p:tav>
                                      </p:tavLst>
                                    </p:anim>
                                    <p:anim calcmode="lin" valueType="num">
                                      <p:cBhvr>
                                        <p:cTn id="55" dur="1000" fill="hold"/>
                                        <p:tgtEl>
                                          <p:spTgt spid="15"/>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1000"/>
                                        <p:tgtEl>
                                          <p:spTgt spid="11"/>
                                        </p:tgtEl>
                                      </p:cBhvr>
                                    </p:animEffect>
                                    <p:anim calcmode="lin" valueType="num">
                                      <p:cBhvr>
                                        <p:cTn id="59" dur="1000" fill="hold"/>
                                        <p:tgtEl>
                                          <p:spTgt spid="11"/>
                                        </p:tgtEl>
                                        <p:attrNameLst>
                                          <p:attrName>ppt_x</p:attrName>
                                        </p:attrNameLst>
                                      </p:cBhvr>
                                      <p:tavLst>
                                        <p:tav tm="0">
                                          <p:val>
                                            <p:strVal val="#ppt_x"/>
                                          </p:val>
                                        </p:tav>
                                        <p:tav tm="100000">
                                          <p:val>
                                            <p:strVal val="#ppt_x"/>
                                          </p:val>
                                        </p:tav>
                                      </p:tavLst>
                                    </p:anim>
                                    <p:anim calcmode="lin" valueType="num">
                                      <p:cBhvr>
                                        <p:cTn id="60" dur="1000" fill="hold"/>
                                        <p:tgtEl>
                                          <p:spTgt spid="11"/>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1000"/>
                                        <p:tgtEl>
                                          <p:spTgt spid="20"/>
                                        </p:tgtEl>
                                      </p:cBhvr>
                                    </p:animEffect>
                                    <p:anim calcmode="lin" valueType="num">
                                      <p:cBhvr>
                                        <p:cTn id="64" dur="1000" fill="hold"/>
                                        <p:tgtEl>
                                          <p:spTgt spid="20"/>
                                        </p:tgtEl>
                                        <p:attrNameLst>
                                          <p:attrName>ppt_x</p:attrName>
                                        </p:attrNameLst>
                                      </p:cBhvr>
                                      <p:tavLst>
                                        <p:tav tm="0">
                                          <p:val>
                                            <p:strVal val="#ppt_x"/>
                                          </p:val>
                                        </p:tav>
                                        <p:tav tm="100000">
                                          <p:val>
                                            <p:strVal val="#ppt_x"/>
                                          </p:val>
                                        </p:tav>
                                      </p:tavLst>
                                    </p:anim>
                                    <p:anim calcmode="lin" valueType="num">
                                      <p:cBhvr>
                                        <p:cTn id="6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xit" presetSubtype="0" fill="hold" grpId="1" nodeType="clickEffect">
                                  <p:stCondLst>
                                    <p:cond delay="0"/>
                                  </p:stCondLst>
                                  <p:childTnLst>
                                    <p:animEffect transition="out" filter="fade">
                                      <p:cBhvr>
                                        <p:cTn id="69" dur="1000"/>
                                        <p:tgtEl>
                                          <p:spTgt spid="15"/>
                                        </p:tgtEl>
                                      </p:cBhvr>
                                    </p:animEffect>
                                    <p:anim calcmode="lin" valueType="num">
                                      <p:cBhvr>
                                        <p:cTn id="70" dur="1000"/>
                                        <p:tgtEl>
                                          <p:spTgt spid="15"/>
                                        </p:tgtEl>
                                        <p:attrNameLst>
                                          <p:attrName>ppt_x</p:attrName>
                                        </p:attrNameLst>
                                      </p:cBhvr>
                                      <p:tavLst>
                                        <p:tav tm="0">
                                          <p:val>
                                            <p:strVal val="ppt_x"/>
                                          </p:val>
                                        </p:tav>
                                        <p:tav tm="100000">
                                          <p:val>
                                            <p:strVal val="ppt_x"/>
                                          </p:val>
                                        </p:tav>
                                      </p:tavLst>
                                    </p:anim>
                                    <p:anim calcmode="lin" valueType="num">
                                      <p:cBhvr>
                                        <p:cTn id="71" dur="1000"/>
                                        <p:tgtEl>
                                          <p:spTgt spid="15"/>
                                        </p:tgtEl>
                                        <p:attrNameLst>
                                          <p:attrName>ppt_y</p:attrName>
                                        </p:attrNameLst>
                                      </p:cBhvr>
                                      <p:tavLst>
                                        <p:tav tm="0">
                                          <p:val>
                                            <p:strVal val="ppt_y"/>
                                          </p:val>
                                        </p:tav>
                                        <p:tav tm="100000">
                                          <p:val>
                                            <p:strVal val="ppt_y+.1"/>
                                          </p:val>
                                        </p:tav>
                                      </p:tavLst>
                                    </p:anim>
                                    <p:set>
                                      <p:cBhvr>
                                        <p:cTn id="72" dur="1" fill="hold">
                                          <p:stCondLst>
                                            <p:cond delay="999"/>
                                          </p:stCondLst>
                                        </p:cTn>
                                        <p:tgtEl>
                                          <p:spTgt spid="15"/>
                                        </p:tgtEl>
                                        <p:attrNameLst>
                                          <p:attrName>style.visibility</p:attrName>
                                        </p:attrNameLst>
                                      </p:cBhvr>
                                      <p:to>
                                        <p:strVal val="hidden"/>
                                      </p:to>
                                    </p:set>
                                  </p:childTnLst>
                                </p:cTn>
                              </p:par>
                              <p:par>
                                <p:cTn id="73" presetID="42" presetClass="exit" presetSubtype="0" fill="hold" grpId="1" nodeType="withEffect">
                                  <p:stCondLst>
                                    <p:cond delay="0"/>
                                  </p:stCondLst>
                                  <p:childTnLst>
                                    <p:animEffect transition="out" filter="fade">
                                      <p:cBhvr>
                                        <p:cTn id="74" dur="1000"/>
                                        <p:tgtEl>
                                          <p:spTgt spid="11"/>
                                        </p:tgtEl>
                                      </p:cBhvr>
                                    </p:animEffect>
                                    <p:anim calcmode="lin" valueType="num">
                                      <p:cBhvr>
                                        <p:cTn id="75" dur="1000"/>
                                        <p:tgtEl>
                                          <p:spTgt spid="11"/>
                                        </p:tgtEl>
                                        <p:attrNameLst>
                                          <p:attrName>ppt_x</p:attrName>
                                        </p:attrNameLst>
                                      </p:cBhvr>
                                      <p:tavLst>
                                        <p:tav tm="0">
                                          <p:val>
                                            <p:strVal val="ppt_x"/>
                                          </p:val>
                                        </p:tav>
                                        <p:tav tm="100000">
                                          <p:val>
                                            <p:strVal val="ppt_x"/>
                                          </p:val>
                                        </p:tav>
                                      </p:tavLst>
                                    </p:anim>
                                    <p:anim calcmode="lin" valueType="num">
                                      <p:cBhvr>
                                        <p:cTn id="76" dur="1000"/>
                                        <p:tgtEl>
                                          <p:spTgt spid="11"/>
                                        </p:tgtEl>
                                        <p:attrNameLst>
                                          <p:attrName>ppt_y</p:attrName>
                                        </p:attrNameLst>
                                      </p:cBhvr>
                                      <p:tavLst>
                                        <p:tav tm="0">
                                          <p:val>
                                            <p:strVal val="ppt_y"/>
                                          </p:val>
                                        </p:tav>
                                        <p:tav tm="100000">
                                          <p:val>
                                            <p:strVal val="ppt_y+.1"/>
                                          </p:val>
                                        </p:tav>
                                      </p:tavLst>
                                    </p:anim>
                                    <p:set>
                                      <p:cBhvr>
                                        <p:cTn id="77" dur="1" fill="hold">
                                          <p:stCondLst>
                                            <p:cond delay="999"/>
                                          </p:stCondLst>
                                        </p:cTn>
                                        <p:tgtEl>
                                          <p:spTgt spid="11"/>
                                        </p:tgtEl>
                                        <p:attrNameLst>
                                          <p:attrName>style.visibility</p:attrName>
                                        </p:attrNameLst>
                                      </p:cBhvr>
                                      <p:to>
                                        <p:strVal val="hidden"/>
                                      </p:to>
                                    </p:set>
                                  </p:childTnLst>
                                </p:cTn>
                              </p:par>
                              <p:par>
                                <p:cTn id="78" presetID="42" presetClass="exit" presetSubtype="0" fill="hold" grpId="1" nodeType="withEffect">
                                  <p:stCondLst>
                                    <p:cond delay="0"/>
                                  </p:stCondLst>
                                  <p:childTnLst>
                                    <p:animEffect transition="out" filter="fade">
                                      <p:cBhvr>
                                        <p:cTn id="79" dur="1000"/>
                                        <p:tgtEl>
                                          <p:spTgt spid="20"/>
                                        </p:tgtEl>
                                      </p:cBhvr>
                                    </p:animEffect>
                                    <p:anim calcmode="lin" valueType="num">
                                      <p:cBhvr>
                                        <p:cTn id="80" dur="1000"/>
                                        <p:tgtEl>
                                          <p:spTgt spid="20"/>
                                        </p:tgtEl>
                                        <p:attrNameLst>
                                          <p:attrName>ppt_x</p:attrName>
                                        </p:attrNameLst>
                                      </p:cBhvr>
                                      <p:tavLst>
                                        <p:tav tm="0">
                                          <p:val>
                                            <p:strVal val="ppt_x"/>
                                          </p:val>
                                        </p:tav>
                                        <p:tav tm="100000">
                                          <p:val>
                                            <p:strVal val="ppt_x"/>
                                          </p:val>
                                        </p:tav>
                                      </p:tavLst>
                                    </p:anim>
                                    <p:anim calcmode="lin" valueType="num">
                                      <p:cBhvr>
                                        <p:cTn id="81" dur="1000"/>
                                        <p:tgtEl>
                                          <p:spTgt spid="20"/>
                                        </p:tgtEl>
                                        <p:attrNameLst>
                                          <p:attrName>ppt_y</p:attrName>
                                        </p:attrNameLst>
                                      </p:cBhvr>
                                      <p:tavLst>
                                        <p:tav tm="0">
                                          <p:val>
                                            <p:strVal val="ppt_y"/>
                                          </p:val>
                                        </p:tav>
                                        <p:tav tm="100000">
                                          <p:val>
                                            <p:strVal val="ppt_y+.1"/>
                                          </p:val>
                                        </p:tav>
                                      </p:tavLst>
                                    </p:anim>
                                    <p:set>
                                      <p:cBhvr>
                                        <p:cTn id="82" dur="1" fill="hold">
                                          <p:stCondLst>
                                            <p:cond delay="999"/>
                                          </p:stCondLst>
                                        </p:cTn>
                                        <p:tgtEl>
                                          <p:spTgt spid="20"/>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fade">
                                      <p:cBhvr>
                                        <p:cTn id="87" dur="1000"/>
                                        <p:tgtEl>
                                          <p:spTgt spid="16"/>
                                        </p:tgtEl>
                                      </p:cBhvr>
                                    </p:animEffect>
                                    <p:anim calcmode="lin" valueType="num">
                                      <p:cBhvr>
                                        <p:cTn id="88" dur="1000" fill="hold"/>
                                        <p:tgtEl>
                                          <p:spTgt spid="16"/>
                                        </p:tgtEl>
                                        <p:attrNameLst>
                                          <p:attrName>ppt_x</p:attrName>
                                        </p:attrNameLst>
                                      </p:cBhvr>
                                      <p:tavLst>
                                        <p:tav tm="0">
                                          <p:val>
                                            <p:strVal val="#ppt_x"/>
                                          </p:val>
                                        </p:tav>
                                        <p:tav tm="100000">
                                          <p:val>
                                            <p:strVal val="#ppt_x"/>
                                          </p:val>
                                        </p:tav>
                                      </p:tavLst>
                                    </p:anim>
                                    <p:anim calcmode="lin" valueType="num">
                                      <p:cBhvr>
                                        <p:cTn id="89" dur="1000" fill="hold"/>
                                        <p:tgtEl>
                                          <p:spTgt spid="16"/>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fade">
                                      <p:cBhvr>
                                        <p:cTn id="92" dur="1000"/>
                                        <p:tgtEl>
                                          <p:spTgt spid="21"/>
                                        </p:tgtEl>
                                      </p:cBhvr>
                                    </p:animEffect>
                                    <p:anim calcmode="lin" valueType="num">
                                      <p:cBhvr>
                                        <p:cTn id="93" dur="1000" fill="hold"/>
                                        <p:tgtEl>
                                          <p:spTgt spid="21"/>
                                        </p:tgtEl>
                                        <p:attrNameLst>
                                          <p:attrName>ppt_x</p:attrName>
                                        </p:attrNameLst>
                                      </p:cBhvr>
                                      <p:tavLst>
                                        <p:tav tm="0">
                                          <p:val>
                                            <p:strVal val="#ppt_x"/>
                                          </p:val>
                                        </p:tav>
                                        <p:tav tm="100000">
                                          <p:val>
                                            <p:strVal val="#ppt_x"/>
                                          </p:val>
                                        </p:tav>
                                      </p:tavLst>
                                    </p:anim>
                                    <p:anim calcmode="lin" valueType="num">
                                      <p:cBhvr>
                                        <p:cTn id="94" dur="1000" fill="hold"/>
                                        <p:tgtEl>
                                          <p:spTgt spid="21"/>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12"/>
                                        </p:tgtEl>
                                        <p:attrNameLst>
                                          <p:attrName>style.visibility</p:attrName>
                                        </p:attrNameLst>
                                      </p:cBhvr>
                                      <p:to>
                                        <p:strVal val="visible"/>
                                      </p:to>
                                    </p:set>
                                    <p:animEffect transition="in" filter="fade">
                                      <p:cBhvr>
                                        <p:cTn id="97" dur="1000"/>
                                        <p:tgtEl>
                                          <p:spTgt spid="12"/>
                                        </p:tgtEl>
                                      </p:cBhvr>
                                    </p:animEffect>
                                    <p:anim calcmode="lin" valueType="num">
                                      <p:cBhvr>
                                        <p:cTn id="98" dur="1000" fill="hold"/>
                                        <p:tgtEl>
                                          <p:spTgt spid="12"/>
                                        </p:tgtEl>
                                        <p:attrNameLst>
                                          <p:attrName>ppt_x</p:attrName>
                                        </p:attrNameLst>
                                      </p:cBhvr>
                                      <p:tavLst>
                                        <p:tav tm="0">
                                          <p:val>
                                            <p:strVal val="#ppt_x"/>
                                          </p:val>
                                        </p:tav>
                                        <p:tav tm="100000">
                                          <p:val>
                                            <p:strVal val="#ppt_x"/>
                                          </p:val>
                                        </p:tav>
                                      </p:tavLst>
                                    </p:anim>
                                    <p:anim calcmode="lin" valueType="num">
                                      <p:cBhvr>
                                        <p:cTn id="99" dur="1000" fill="hold"/>
                                        <p:tgtEl>
                                          <p:spTgt spid="12"/>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36"/>
                                        </p:tgtEl>
                                        <p:attrNameLst>
                                          <p:attrName>style.visibility</p:attrName>
                                        </p:attrNameLst>
                                      </p:cBhvr>
                                      <p:to>
                                        <p:strVal val="visible"/>
                                      </p:to>
                                    </p:set>
                                    <p:animEffect transition="in" filter="fade">
                                      <p:cBhvr>
                                        <p:cTn id="102" dur="1000"/>
                                        <p:tgtEl>
                                          <p:spTgt spid="36"/>
                                        </p:tgtEl>
                                      </p:cBhvr>
                                    </p:animEffect>
                                    <p:anim calcmode="lin" valueType="num">
                                      <p:cBhvr>
                                        <p:cTn id="103" dur="1000" fill="hold"/>
                                        <p:tgtEl>
                                          <p:spTgt spid="36"/>
                                        </p:tgtEl>
                                        <p:attrNameLst>
                                          <p:attrName>ppt_x</p:attrName>
                                        </p:attrNameLst>
                                      </p:cBhvr>
                                      <p:tavLst>
                                        <p:tav tm="0">
                                          <p:val>
                                            <p:strVal val="#ppt_x"/>
                                          </p:val>
                                        </p:tav>
                                        <p:tav tm="100000">
                                          <p:val>
                                            <p:strVal val="#ppt_x"/>
                                          </p:val>
                                        </p:tav>
                                      </p:tavLst>
                                    </p:anim>
                                    <p:anim calcmode="lin" valueType="num">
                                      <p:cBhvr>
                                        <p:cTn id="104"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42" presetClass="exit" presetSubtype="0" fill="hold" grpId="1" nodeType="clickEffect">
                                  <p:stCondLst>
                                    <p:cond delay="0"/>
                                  </p:stCondLst>
                                  <p:childTnLst>
                                    <p:animEffect transition="out" filter="fade">
                                      <p:cBhvr>
                                        <p:cTn id="108" dur="1000"/>
                                        <p:tgtEl>
                                          <p:spTgt spid="16"/>
                                        </p:tgtEl>
                                      </p:cBhvr>
                                    </p:animEffect>
                                    <p:anim calcmode="lin" valueType="num">
                                      <p:cBhvr>
                                        <p:cTn id="109" dur="1000"/>
                                        <p:tgtEl>
                                          <p:spTgt spid="16"/>
                                        </p:tgtEl>
                                        <p:attrNameLst>
                                          <p:attrName>ppt_x</p:attrName>
                                        </p:attrNameLst>
                                      </p:cBhvr>
                                      <p:tavLst>
                                        <p:tav tm="0">
                                          <p:val>
                                            <p:strVal val="ppt_x"/>
                                          </p:val>
                                        </p:tav>
                                        <p:tav tm="100000">
                                          <p:val>
                                            <p:strVal val="ppt_x"/>
                                          </p:val>
                                        </p:tav>
                                      </p:tavLst>
                                    </p:anim>
                                    <p:anim calcmode="lin" valueType="num">
                                      <p:cBhvr>
                                        <p:cTn id="110" dur="1000"/>
                                        <p:tgtEl>
                                          <p:spTgt spid="16"/>
                                        </p:tgtEl>
                                        <p:attrNameLst>
                                          <p:attrName>ppt_y</p:attrName>
                                        </p:attrNameLst>
                                      </p:cBhvr>
                                      <p:tavLst>
                                        <p:tav tm="0">
                                          <p:val>
                                            <p:strVal val="ppt_y"/>
                                          </p:val>
                                        </p:tav>
                                        <p:tav tm="100000">
                                          <p:val>
                                            <p:strVal val="ppt_y+.1"/>
                                          </p:val>
                                        </p:tav>
                                      </p:tavLst>
                                    </p:anim>
                                    <p:set>
                                      <p:cBhvr>
                                        <p:cTn id="111" dur="1" fill="hold">
                                          <p:stCondLst>
                                            <p:cond delay="999"/>
                                          </p:stCondLst>
                                        </p:cTn>
                                        <p:tgtEl>
                                          <p:spTgt spid="16"/>
                                        </p:tgtEl>
                                        <p:attrNameLst>
                                          <p:attrName>style.visibility</p:attrName>
                                        </p:attrNameLst>
                                      </p:cBhvr>
                                      <p:to>
                                        <p:strVal val="hidden"/>
                                      </p:to>
                                    </p:set>
                                  </p:childTnLst>
                                </p:cTn>
                              </p:par>
                              <p:par>
                                <p:cTn id="112" presetID="42" presetClass="exit" presetSubtype="0" fill="hold" grpId="1" nodeType="withEffect">
                                  <p:stCondLst>
                                    <p:cond delay="0"/>
                                  </p:stCondLst>
                                  <p:childTnLst>
                                    <p:animEffect transition="out" filter="fade">
                                      <p:cBhvr>
                                        <p:cTn id="113" dur="1000"/>
                                        <p:tgtEl>
                                          <p:spTgt spid="21"/>
                                        </p:tgtEl>
                                      </p:cBhvr>
                                    </p:animEffect>
                                    <p:anim calcmode="lin" valueType="num">
                                      <p:cBhvr>
                                        <p:cTn id="114" dur="1000"/>
                                        <p:tgtEl>
                                          <p:spTgt spid="21"/>
                                        </p:tgtEl>
                                        <p:attrNameLst>
                                          <p:attrName>ppt_x</p:attrName>
                                        </p:attrNameLst>
                                      </p:cBhvr>
                                      <p:tavLst>
                                        <p:tav tm="0">
                                          <p:val>
                                            <p:strVal val="ppt_x"/>
                                          </p:val>
                                        </p:tav>
                                        <p:tav tm="100000">
                                          <p:val>
                                            <p:strVal val="ppt_x"/>
                                          </p:val>
                                        </p:tav>
                                      </p:tavLst>
                                    </p:anim>
                                    <p:anim calcmode="lin" valueType="num">
                                      <p:cBhvr>
                                        <p:cTn id="115" dur="1000"/>
                                        <p:tgtEl>
                                          <p:spTgt spid="21"/>
                                        </p:tgtEl>
                                        <p:attrNameLst>
                                          <p:attrName>ppt_y</p:attrName>
                                        </p:attrNameLst>
                                      </p:cBhvr>
                                      <p:tavLst>
                                        <p:tav tm="0">
                                          <p:val>
                                            <p:strVal val="ppt_y"/>
                                          </p:val>
                                        </p:tav>
                                        <p:tav tm="100000">
                                          <p:val>
                                            <p:strVal val="ppt_y+.1"/>
                                          </p:val>
                                        </p:tav>
                                      </p:tavLst>
                                    </p:anim>
                                    <p:set>
                                      <p:cBhvr>
                                        <p:cTn id="116" dur="1" fill="hold">
                                          <p:stCondLst>
                                            <p:cond delay="999"/>
                                          </p:stCondLst>
                                        </p:cTn>
                                        <p:tgtEl>
                                          <p:spTgt spid="21"/>
                                        </p:tgtEl>
                                        <p:attrNameLst>
                                          <p:attrName>style.visibility</p:attrName>
                                        </p:attrNameLst>
                                      </p:cBhvr>
                                      <p:to>
                                        <p:strVal val="hidden"/>
                                      </p:to>
                                    </p:set>
                                  </p:childTnLst>
                                </p:cTn>
                              </p:par>
                              <p:par>
                                <p:cTn id="117" presetID="42" presetClass="exit" presetSubtype="0" fill="hold" grpId="1" nodeType="withEffect">
                                  <p:stCondLst>
                                    <p:cond delay="0"/>
                                  </p:stCondLst>
                                  <p:childTnLst>
                                    <p:animEffect transition="out" filter="fade">
                                      <p:cBhvr>
                                        <p:cTn id="118" dur="1000"/>
                                        <p:tgtEl>
                                          <p:spTgt spid="12"/>
                                        </p:tgtEl>
                                      </p:cBhvr>
                                    </p:animEffect>
                                    <p:anim calcmode="lin" valueType="num">
                                      <p:cBhvr>
                                        <p:cTn id="119" dur="1000"/>
                                        <p:tgtEl>
                                          <p:spTgt spid="12"/>
                                        </p:tgtEl>
                                        <p:attrNameLst>
                                          <p:attrName>ppt_x</p:attrName>
                                        </p:attrNameLst>
                                      </p:cBhvr>
                                      <p:tavLst>
                                        <p:tav tm="0">
                                          <p:val>
                                            <p:strVal val="ppt_x"/>
                                          </p:val>
                                        </p:tav>
                                        <p:tav tm="100000">
                                          <p:val>
                                            <p:strVal val="ppt_x"/>
                                          </p:val>
                                        </p:tav>
                                      </p:tavLst>
                                    </p:anim>
                                    <p:anim calcmode="lin" valueType="num">
                                      <p:cBhvr>
                                        <p:cTn id="120" dur="1000"/>
                                        <p:tgtEl>
                                          <p:spTgt spid="12"/>
                                        </p:tgtEl>
                                        <p:attrNameLst>
                                          <p:attrName>ppt_y</p:attrName>
                                        </p:attrNameLst>
                                      </p:cBhvr>
                                      <p:tavLst>
                                        <p:tav tm="0">
                                          <p:val>
                                            <p:strVal val="ppt_y"/>
                                          </p:val>
                                        </p:tav>
                                        <p:tav tm="100000">
                                          <p:val>
                                            <p:strVal val="ppt_y+.1"/>
                                          </p:val>
                                        </p:tav>
                                      </p:tavLst>
                                    </p:anim>
                                    <p:set>
                                      <p:cBhvr>
                                        <p:cTn id="121" dur="1" fill="hold">
                                          <p:stCondLst>
                                            <p:cond delay="999"/>
                                          </p:stCondLst>
                                        </p:cTn>
                                        <p:tgtEl>
                                          <p:spTgt spid="12"/>
                                        </p:tgtEl>
                                        <p:attrNameLst>
                                          <p:attrName>style.visibility</p:attrName>
                                        </p:attrNameLst>
                                      </p:cBhvr>
                                      <p:to>
                                        <p:strVal val="hidden"/>
                                      </p:to>
                                    </p:set>
                                  </p:childTnLst>
                                </p:cTn>
                              </p:par>
                              <p:par>
                                <p:cTn id="122" presetID="42" presetClass="exit" presetSubtype="0" fill="hold" grpId="1" nodeType="withEffect">
                                  <p:stCondLst>
                                    <p:cond delay="0"/>
                                  </p:stCondLst>
                                  <p:childTnLst>
                                    <p:animEffect transition="out" filter="fade">
                                      <p:cBhvr>
                                        <p:cTn id="123" dur="1000"/>
                                        <p:tgtEl>
                                          <p:spTgt spid="36"/>
                                        </p:tgtEl>
                                      </p:cBhvr>
                                    </p:animEffect>
                                    <p:anim calcmode="lin" valueType="num">
                                      <p:cBhvr>
                                        <p:cTn id="124" dur="1000"/>
                                        <p:tgtEl>
                                          <p:spTgt spid="36"/>
                                        </p:tgtEl>
                                        <p:attrNameLst>
                                          <p:attrName>ppt_x</p:attrName>
                                        </p:attrNameLst>
                                      </p:cBhvr>
                                      <p:tavLst>
                                        <p:tav tm="0">
                                          <p:val>
                                            <p:strVal val="ppt_x"/>
                                          </p:val>
                                        </p:tav>
                                        <p:tav tm="100000">
                                          <p:val>
                                            <p:strVal val="ppt_x"/>
                                          </p:val>
                                        </p:tav>
                                      </p:tavLst>
                                    </p:anim>
                                    <p:anim calcmode="lin" valueType="num">
                                      <p:cBhvr>
                                        <p:cTn id="125" dur="1000"/>
                                        <p:tgtEl>
                                          <p:spTgt spid="36"/>
                                        </p:tgtEl>
                                        <p:attrNameLst>
                                          <p:attrName>ppt_y</p:attrName>
                                        </p:attrNameLst>
                                      </p:cBhvr>
                                      <p:tavLst>
                                        <p:tav tm="0">
                                          <p:val>
                                            <p:strVal val="ppt_y"/>
                                          </p:val>
                                        </p:tav>
                                        <p:tav tm="100000">
                                          <p:val>
                                            <p:strVal val="ppt_y+.1"/>
                                          </p:val>
                                        </p:tav>
                                      </p:tavLst>
                                    </p:anim>
                                    <p:set>
                                      <p:cBhvr>
                                        <p:cTn id="126" dur="1" fill="hold">
                                          <p:stCondLst>
                                            <p:cond delay="999"/>
                                          </p:stCondLst>
                                        </p:cTn>
                                        <p:tgtEl>
                                          <p:spTgt spid="36"/>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42" presetClass="entr" presetSubtype="0" fill="hold" grpId="0" nodeType="clickEffect">
                                  <p:stCondLst>
                                    <p:cond delay="0"/>
                                  </p:stCondLst>
                                  <p:childTnLst>
                                    <p:set>
                                      <p:cBhvr>
                                        <p:cTn id="130" dur="1" fill="hold">
                                          <p:stCondLst>
                                            <p:cond delay="0"/>
                                          </p:stCondLst>
                                        </p:cTn>
                                        <p:tgtEl>
                                          <p:spTgt spid="17"/>
                                        </p:tgtEl>
                                        <p:attrNameLst>
                                          <p:attrName>style.visibility</p:attrName>
                                        </p:attrNameLst>
                                      </p:cBhvr>
                                      <p:to>
                                        <p:strVal val="visible"/>
                                      </p:to>
                                    </p:set>
                                    <p:animEffect transition="in" filter="fade">
                                      <p:cBhvr>
                                        <p:cTn id="131" dur="1000"/>
                                        <p:tgtEl>
                                          <p:spTgt spid="17"/>
                                        </p:tgtEl>
                                      </p:cBhvr>
                                    </p:animEffect>
                                    <p:anim calcmode="lin" valueType="num">
                                      <p:cBhvr>
                                        <p:cTn id="132" dur="1000" fill="hold"/>
                                        <p:tgtEl>
                                          <p:spTgt spid="17"/>
                                        </p:tgtEl>
                                        <p:attrNameLst>
                                          <p:attrName>ppt_x</p:attrName>
                                        </p:attrNameLst>
                                      </p:cBhvr>
                                      <p:tavLst>
                                        <p:tav tm="0">
                                          <p:val>
                                            <p:strVal val="#ppt_x"/>
                                          </p:val>
                                        </p:tav>
                                        <p:tav tm="100000">
                                          <p:val>
                                            <p:strVal val="#ppt_x"/>
                                          </p:val>
                                        </p:tav>
                                      </p:tavLst>
                                    </p:anim>
                                    <p:anim calcmode="lin" valueType="num">
                                      <p:cBhvr>
                                        <p:cTn id="133" dur="1000" fill="hold"/>
                                        <p:tgtEl>
                                          <p:spTgt spid="17"/>
                                        </p:tgtEl>
                                        <p:attrNameLst>
                                          <p:attrName>ppt_y</p:attrName>
                                        </p:attrNameLst>
                                      </p:cBhvr>
                                      <p:tavLst>
                                        <p:tav tm="0">
                                          <p:val>
                                            <p:strVal val="#ppt_y+.1"/>
                                          </p:val>
                                        </p:tav>
                                        <p:tav tm="100000">
                                          <p:val>
                                            <p:strVal val="#ppt_y"/>
                                          </p:val>
                                        </p:tav>
                                      </p:tavLst>
                                    </p:anim>
                                  </p:childTnLst>
                                </p:cTn>
                              </p:par>
                              <p:par>
                                <p:cTn id="134" presetID="42" presetClass="entr" presetSubtype="0" fill="hold" grpId="0" nodeType="withEffect">
                                  <p:stCondLst>
                                    <p:cond delay="0"/>
                                  </p:stCondLst>
                                  <p:childTnLst>
                                    <p:set>
                                      <p:cBhvr>
                                        <p:cTn id="135" dur="1" fill="hold">
                                          <p:stCondLst>
                                            <p:cond delay="0"/>
                                          </p:stCondLst>
                                        </p:cTn>
                                        <p:tgtEl>
                                          <p:spTgt spid="22"/>
                                        </p:tgtEl>
                                        <p:attrNameLst>
                                          <p:attrName>style.visibility</p:attrName>
                                        </p:attrNameLst>
                                      </p:cBhvr>
                                      <p:to>
                                        <p:strVal val="visible"/>
                                      </p:to>
                                    </p:set>
                                    <p:animEffect transition="in" filter="fade">
                                      <p:cBhvr>
                                        <p:cTn id="136" dur="1000"/>
                                        <p:tgtEl>
                                          <p:spTgt spid="22"/>
                                        </p:tgtEl>
                                      </p:cBhvr>
                                    </p:animEffect>
                                    <p:anim calcmode="lin" valueType="num">
                                      <p:cBhvr>
                                        <p:cTn id="137" dur="1000" fill="hold"/>
                                        <p:tgtEl>
                                          <p:spTgt spid="22"/>
                                        </p:tgtEl>
                                        <p:attrNameLst>
                                          <p:attrName>ppt_x</p:attrName>
                                        </p:attrNameLst>
                                      </p:cBhvr>
                                      <p:tavLst>
                                        <p:tav tm="0">
                                          <p:val>
                                            <p:strVal val="#ppt_x"/>
                                          </p:val>
                                        </p:tav>
                                        <p:tav tm="100000">
                                          <p:val>
                                            <p:strVal val="#ppt_x"/>
                                          </p:val>
                                        </p:tav>
                                      </p:tavLst>
                                    </p:anim>
                                    <p:anim calcmode="lin" valueType="num">
                                      <p:cBhvr>
                                        <p:cTn id="138" dur="1000" fill="hold"/>
                                        <p:tgtEl>
                                          <p:spTgt spid="22"/>
                                        </p:tgtEl>
                                        <p:attrNameLst>
                                          <p:attrName>ppt_y</p:attrName>
                                        </p:attrNameLst>
                                      </p:cBhvr>
                                      <p:tavLst>
                                        <p:tav tm="0">
                                          <p:val>
                                            <p:strVal val="#ppt_y+.1"/>
                                          </p:val>
                                        </p:tav>
                                        <p:tav tm="100000">
                                          <p:val>
                                            <p:strVal val="#ppt_y"/>
                                          </p:val>
                                        </p:tav>
                                      </p:tavLst>
                                    </p:anim>
                                  </p:childTnLst>
                                </p:cTn>
                              </p:par>
                              <p:par>
                                <p:cTn id="139" presetID="42" presetClass="entr" presetSubtype="0" fill="hold" grpId="0" nodeType="withEffect">
                                  <p:stCondLst>
                                    <p:cond delay="0"/>
                                  </p:stCondLst>
                                  <p:childTnLst>
                                    <p:set>
                                      <p:cBhvr>
                                        <p:cTn id="140" dur="1" fill="hold">
                                          <p:stCondLst>
                                            <p:cond delay="0"/>
                                          </p:stCondLst>
                                        </p:cTn>
                                        <p:tgtEl>
                                          <p:spTgt spid="34"/>
                                        </p:tgtEl>
                                        <p:attrNameLst>
                                          <p:attrName>style.visibility</p:attrName>
                                        </p:attrNameLst>
                                      </p:cBhvr>
                                      <p:to>
                                        <p:strVal val="visible"/>
                                      </p:to>
                                    </p:set>
                                    <p:animEffect transition="in" filter="fade">
                                      <p:cBhvr>
                                        <p:cTn id="141" dur="1000"/>
                                        <p:tgtEl>
                                          <p:spTgt spid="34"/>
                                        </p:tgtEl>
                                      </p:cBhvr>
                                    </p:animEffect>
                                    <p:anim calcmode="lin" valueType="num">
                                      <p:cBhvr>
                                        <p:cTn id="142" dur="1000" fill="hold"/>
                                        <p:tgtEl>
                                          <p:spTgt spid="34"/>
                                        </p:tgtEl>
                                        <p:attrNameLst>
                                          <p:attrName>ppt_x</p:attrName>
                                        </p:attrNameLst>
                                      </p:cBhvr>
                                      <p:tavLst>
                                        <p:tav tm="0">
                                          <p:val>
                                            <p:strVal val="#ppt_x"/>
                                          </p:val>
                                        </p:tav>
                                        <p:tav tm="100000">
                                          <p:val>
                                            <p:strVal val="#ppt_x"/>
                                          </p:val>
                                        </p:tav>
                                      </p:tavLst>
                                    </p:anim>
                                    <p:anim calcmode="lin" valueType="num">
                                      <p:cBhvr>
                                        <p:cTn id="143" dur="1000" fill="hold"/>
                                        <p:tgtEl>
                                          <p:spTgt spid="34"/>
                                        </p:tgtEl>
                                        <p:attrNameLst>
                                          <p:attrName>ppt_y</p:attrName>
                                        </p:attrNameLst>
                                      </p:cBhvr>
                                      <p:tavLst>
                                        <p:tav tm="0">
                                          <p:val>
                                            <p:strVal val="#ppt_y+.1"/>
                                          </p:val>
                                        </p:tav>
                                        <p:tav tm="100000">
                                          <p:val>
                                            <p:strVal val="#ppt_y"/>
                                          </p:val>
                                        </p:tav>
                                      </p:tavLst>
                                    </p:anim>
                                  </p:childTnLst>
                                </p:cTn>
                              </p:par>
                              <p:par>
                                <p:cTn id="144" presetID="42" presetClass="entr" presetSubtype="0" fill="hold" grpId="0" nodeType="withEffect">
                                  <p:stCondLst>
                                    <p:cond delay="0"/>
                                  </p:stCondLst>
                                  <p:childTnLst>
                                    <p:set>
                                      <p:cBhvr>
                                        <p:cTn id="145" dur="1" fill="hold">
                                          <p:stCondLst>
                                            <p:cond delay="0"/>
                                          </p:stCondLst>
                                        </p:cTn>
                                        <p:tgtEl>
                                          <p:spTgt spid="13"/>
                                        </p:tgtEl>
                                        <p:attrNameLst>
                                          <p:attrName>style.visibility</p:attrName>
                                        </p:attrNameLst>
                                      </p:cBhvr>
                                      <p:to>
                                        <p:strVal val="visible"/>
                                      </p:to>
                                    </p:set>
                                    <p:animEffect transition="in" filter="fade">
                                      <p:cBhvr>
                                        <p:cTn id="146" dur="1000"/>
                                        <p:tgtEl>
                                          <p:spTgt spid="13"/>
                                        </p:tgtEl>
                                      </p:cBhvr>
                                    </p:animEffect>
                                    <p:anim calcmode="lin" valueType="num">
                                      <p:cBhvr>
                                        <p:cTn id="147" dur="1000" fill="hold"/>
                                        <p:tgtEl>
                                          <p:spTgt spid="13"/>
                                        </p:tgtEl>
                                        <p:attrNameLst>
                                          <p:attrName>ppt_x</p:attrName>
                                        </p:attrNameLst>
                                      </p:cBhvr>
                                      <p:tavLst>
                                        <p:tav tm="0">
                                          <p:val>
                                            <p:strVal val="#ppt_x"/>
                                          </p:val>
                                        </p:tav>
                                        <p:tav tm="100000">
                                          <p:val>
                                            <p:strVal val="#ppt_x"/>
                                          </p:val>
                                        </p:tav>
                                      </p:tavLst>
                                    </p:anim>
                                    <p:anim calcmode="lin" valueType="num">
                                      <p:cBhvr>
                                        <p:cTn id="14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42" presetClass="exit" presetSubtype="0" fill="hold" grpId="1" nodeType="clickEffect">
                                  <p:stCondLst>
                                    <p:cond delay="0"/>
                                  </p:stCondLst>
                                  <p:childTnLst>
                                    <p:animEffect transition="out" filter="fade">
                                      <p:cBhvr>
                                        <p:cTn id="152" dur="1000"/>
                                        <p:tgtEl>
                                          <p:spTgt spid="17"/>
                                        </p:tgtEl>
                                      </p:cBhvr>
                                    </p:animEffect>
                                    <p:anim calcmode="lin" valueType="num">
                                      <p:cBhvr>
                                        <p:cTn id="153" dur="1000"/>
                                        <p:tgtEl>
                                          <p:spTgt spid="17"/>
                                        </p:tgtEl>
                                        <p:attrNameLst>
                                          <p:attrName>ppt_x</p:attrName>
                                        </p:attrNameLst>
                                      </p:cBhvr>
                                      <p:tavLst>
                                        <p:tav tm="0">
                                          <p:val>
                                            <p:strVal val="ppt_x"/>
                                          </p:val>
                                        </p:tav>
                                        <p:tav tm="100000">
                                          <p:val>
                                            <p:strVal val="ppt_x"/>
                                          </p:val>
                                        </p:tav>
                                      </p:tavLst>
                                    </p:anim>
                                    <p:anim calcmode="lin" valueType="num">
                                      <p:cBhvr>
                                        <p:cTn id="154" dur="1000"/>
                                        <p:tgtEl>
                                          <p:spTgt spid="17"/>
                                        </p:tgtEl>
                                        <p:attrNameLst>
                                          <p:attrName>ppt_y</p:attrName>
                                        </p:attrNameLst>
                                      </p:cBhvr>
                                      <p:tavLst>
                                        <p:tav tm="0">
                                          <p:val>
                                            <p:strVal val="ppt_y"/>
                                          </p:val>
                                        </p:tav>
                                        <p:tav tm="100000">
                                          <p:val>
                                            <p:strVal val="ppt_y+.1"/>
                                          </p:val>
                                        </p:tav>
                                      </p:tavLst>
                                    </p:anim>
                                    <p:set>
                                      <p:cBhvr>
                                        <p:cTn id="155" dur="1" fill="hold">
                                          <p:stCondLst>
                                            <p:cond delay="999"/>
                                          </p:stCondLst>
                                        </p:cTn>
                                        <p:tgtEl>
                                          <p:spTgt spid="17"/>
                                        </p:tgtEl>
                                        <p:attrNameLst>
                                          <p:attrName>style.visibility</p:attrName>
                                        </p:attrNameLst>
                                      </p:cBhvr>
                                      <p:to>
                                        <p:strVal val="hidden"/>
                                      </p:to>
                                    </p:set>
                                  </p:childTnLst>
                                </p:cTn>
                              </p:par>
                              <p:par>
                                <p:cTn id="156" presetID="42" presetClass="exit" presetSubtype="0" fill="hold" grpId="1" nodeType="withEffect">
                                  <p:stCondLst>
                                    <p:cond delay="0"/>
                                  </p:stCondLst>
                                  <p:childTnLst>
                                    <p:animEffect transition="out" filter="fade">
                                      <p:cBhvr>
                                        <p:cTn id="157" dur="1000"/>
                                        <p:tgtEl>
                                          <p:spTgt spid="22"/>
                                        </p:tgtEl>
                                      </p:cBhvr>
                                    </p:animEffect>
                                    <p:anim calcmode="lin" valueType="num">
                                      <p:cBhvr>
                                        <p:cTn id="158" dur="1000"/>
                                        <p:tgtEl>
                                          <p:spTgt spid="22"/>
                                        </p:tgtEl>
                                        <p:attrNameLst>
                                          <p:attrName>ppt_x</p:attrName>
                                        </p:attrNameLst>
                                      </p:cBhvr>
                                      <p:tavLst>
                                        <p:tav tm="0">
                                          <p:val>
                                            <p:strVal val="ppt_x"/>
                                          </p:val>
                                        </p:tav>
                                        <p:tav tm="100000">
                                          <p:val>
                                            <p:strVal val="ppt_x"/>
                                          </p:val>
                                        </p:tav>
                                      </p:tavLst>
                                    </p:anim>
                                    <p:anim calcmode="lin" valueType="num">
                                      <p:cBhvr>
                                        <p:cTn id="159" dur="1000"/>
                                        <p:tgtEl>
                                          <p:spTgt spid="22"/>
                                        </p:tgtEl>
                                        <p:attrNameLst>
                                          <p:attrName>ppt_y</p:attrName>
                                        </p:attrNameLst>
                                      </p:cBhvr>
                                      <p:tavLst>
                                        <p:tav tm="0">
                                          <p:val>
                                            <p:strVal val="ppt_y"/>
                                          </p:val>
                                        </p:tav>
                                        <p:tav tm="100000">
                                          <p:val>
                                            <p:strVal val="ppt_y+.1"/>
                                          </p:val>
                                        </p:tav>
                                      </p:tavLst>
                                    </p:anim>
                                    <p:set>
                                      <p:cBhvr>
                                        <p:cTn id="160" dur="1" fill="hold">
                                          <p:stCondLst>
                                            <p:cond delay="999"/>
                                          </p:stCondLst>
                                        </p:cTn>
                                        <p:tgtEl>
                                          <p:spTgt spid="22"/>
                                        </p:tgtEl>
                                        <p:attrNameLst>
                                          <p:attrName>style.visibility</p:attrName>
                                        </p:attrNameLst>
                                      </p:cBhvr>
                                      <p:to>
                                        <p:strVal val="hidden"/>
                                      </p:to>
                                    </p:set>
                                  </p:childTnLst>
                                </p:cTn>
                              </p:par>
                              <p:par>
                                <p:cTn id="161" presetID="42" presetClass="exit" presetSubtype="0" fill="hold" grpId="1" nodeType="withEffect">
                                  <p:stCondLst>
                                    <p:cond delay="0"/>
                                  </p:stCondLst>
                                  <p:childTnLst>
                                    <p:animEffect transition="out" filter="fade">
                                      <p:cBhvr>
                                        <p:cTn id="162" dur="1000"/>
                                        <p:tgtEl>
                                          <p:spTgt spid="34"/>
                                        </p:tgtEl>
                                      </p:cBhvr>
                                    </p:animEffect>
                                    <p:anim calcmode="lin" valueType="num">
                                      <p:cBhvr>
                                        <p:cTn id="163" dur="1000"/>
                                        <p:tgtEl>
                                          <p:spTgt spid="34"/>
                                        </p:tgtEl>
                                        <p:attrNameLst>
                                          <p:attrName>ppt_x</p:attrName>
                                        </p:attrNameLst>
                                      </p:cBhvr>
                                      <p:tavLst>
                                        <p:tav tm="0">
                                          <p:val>
                                            <p:strVal val="ppt_x"/>
                                          </p:val>
                                        </p:tav>
                                        <p:tav tm="100000">
                                          <p:val>
                                            <p:strVal val="ppt_x"/>
                                          </p:val>
                                        </p:tav>
                                      </p:tavLst>
                                    </p:anim>
                                    <p:anim calcmode="lin" valueType="num">
                                      <p:cBhvr>
                                        <p:cTn id="164" dur="1000"/>
                                        <p:tgtEl>
                                          <p:spTgt spid="34"/>
                                        </p:tgtEl>
                                        <p:attrNameLst>
                                          <p:attrName>ppt_y</p:attrName>
                                        </p:attrNameLst>
                                      </p:cBhvr>
                                      <p:tavLst>
                                        <p:tav tm="0">
                                          <p:val>
                                            <p:strVal val="ppt_y"/>
                                          </p:val>
                                        </p:tav>
                                        <p:tav tm="100000">
                                          <p:val>
                                            <p:strVal val="ppt_y+.1"/>
                                          </p:val>
                                        </p:tav>
                                      </p:tavLst>
                                    </p:anim>
                                    <p:set>
                                      <p:cBhvr>
                                        <p:cTn id="165" dur="1" fill="hold">
                                          <p:stCondLst>
                                            <p:cond delay="999"/>
                                          </p:stCondLst>
                                        </p:cTn>
                                        <p:tgtEl>
                                          <p:spTgt spid="34"/>
                                        </p:tgtEl>
                                        <p:attrNameLst>
                                          <p:attrName>style.visibility</p:attrName>
                                        </p:attrNameLst>
                                      </p:cBhvr>
                                      <p:to>
                                        <p:strVal val="hidden"/>
                                      </p:to>
                                    </p:set>
                                  </p:childTnLst>
                                </p:cTn>
                              </p:par>
                              <p:par>
                                <p:cTn id="166" presetID="42" presetClass="exit" presetSubtype="0" fill="hold" grpId="1" nodeType="withEffect">
                                  <p:stCondLst>
                                    <p:cond delay="0"/>
                                  </p:stCondLst>
                                  <p:childTnLst>
                                    <p:animEffect transition="out" filter="fade">
                                      <p:cBhvr>
                                        <p:cTn id="167" dur="1000"/>
                                        <p:tgtEl>
                                          <p:spTgt spid="13"/>
                                        </p:tgtEl>
                                      </p:cBhvr>
                                    </p:animEffect>
                                    <p:anim calcmode="lin" valueType="num">
                                      <p:cBhvr>
                                        <p:cTn id="168" dur="1000"/>
                                        <p:tgtEl>
                                          <p:spTgt spid="13"/>
                                        </p:tgtEl>
                                        <p:attrNameLst>
                                          <p:attrName>ppt_x</p:attrName>
                                        </p:attrNameLst>
                                      </p:cBhvr>
                                      <p:tavLst>
                                        <p:tav tm="0">
                                          <p:val>
                                            <p:strVal val="ppt_x"/>
                                          </p:val>
                                        </p:tav>
                                        <p:tav tm="100000">
                                          <p:val>
                                            <p:strVal val="ppt_x"/>
                                          </p:val>
                                        </p:tav>
                                      </p:tavLst>
                                    </p:anim>
                                    <p:anim calcmode="lin" valueType="num">
                                      <p:cBhvr>
                                        <p:cTn id="169" dur="1000"/>
                                        <p:tgtEl>
                                          <p:spTgt spid="13"/>
                                        </p:tgtEl>
                                        <p:attrNameLst>
                                          <p:attrName>ppt_y</p:attrName>
                                        </p:attrNameLst>
                                      </p:cBhvr>
                                      <p:tavLst>
                                        <p:tav tm="0">
                                          <p:val>
                                            <p:strVal val="ppt_y"/>
                                          </p:val>
                                        </p:tav>
                                        <p:tav tm="100000">
                                          <p:val>
                                            <p:strVal val="ppt_y+.1"/>
                                          </p:val>
                                        </p:tav>
                                      </p:tavLst>
                                    </p:anim>
                                    <p:set>
                                      <p:cBhvr>
                                        <p:cTn id="170" dur="1" fill="hold">
                                          <p:stCondLst>
                                            <p:cond delay="9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7" grpId="1"/>
      <p:bldP spid="11" grpId="0" animBg="1"/>
      <p:bldP spid="11" grpId="1" animBg="1"/>
      <p:bldP spid="12" grpId="0" animBg="1"/>
      <p:bldP spid="12" grpId="1" animBg="1"/>
      <p:bldP spid="13" grpId="0" animBg="1"/>
      <p:bldP spid="13" grpId="1" animBg="1"/>
      <p:bldP spid="14" grpId="0" animBg="1"/>
      <p:bldP spid="14" grpId="1" animBg="1"/>
      <p:bldP spid="15" grpId="0"/>
      <p:bldP spid="15" grpId="1"/>
      <p:bldP spid="16" grpId="0"/>
      <p:bldP spid="16" grpId="1"/>
      <p:bldP spid="17" grpId="0"/>
      <p:bldP spid="17" grpId="1"/>
      <p:bldP spid="20" grpId="0" animBg="1"/>
      <p:bldP spid="20" grpId="1" animBg="1"/>
      <p:bldP spid="21" grpId="0" animBg="1"/>
      <p:bldP spid="21" grpId="1" animBg="1"/>
      <p:bldP spid="22" grpId="0" animBg="1"/>
      <p:bldP spid="22" grpId="1" animBg="1"/>
      <p:bldP spid="34" grpId="0" animBg="1"/>
      <p:bldP spid="34" grpId="1" animBg="1"/>
      <p:bldP spid="35" grpId="0" animBg="1"/>
      <p:bldP spid="36" grpId="0" animBg="1"/>
      <p:bldP spid="36"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8"/>
          </p:nvPr>
        </p:nvSpPr>
        <p:spPr/>
        <p:txBody>
          <a:bodyPr/>
          <a:lstStyle/>
          <a:p>
            <a:fld id="{C0531ADF-2191-45C5-9D71-08764BF86A6F}" type="slidenum">
              <a:rPr lang="en-GB" smtClean="0"/>
              <a:pPr/>
              <a:t>26</a:t>
            </a:fld>
            <a:endParaRPr lang="en-GB"/>
          </a:p>
        </p:txBody>
      </p:sp>
      <p:sp>
        <p:nvSpPr>
          <p:cNvPr id="3" name="Footer Placeholder 2"/>
          <p:cNvSpPr>
            <a:spLocks noGrp="1"/>
          </p:cNvSpPr>
          <p:nvPr>
            <p:ph type="ftr" sz="quarter" idx="19"/>
          </p:nvPr>
        </p:nvSpPr>
        <p:spPr/>
        <p:txBody>
          <a:bodyPr/>
          <a:lstStyle/>
          <a:p>
            <a:r>
              <a:rPr lang="en-US" smtClean="0"/>
              <a:t>For professional clients / qualified investors only</a:t>
            </a:r>
            <a:endParaRPr lang="en-GB" dirty="0"/>
          </a:p>
        </p:txBody>
      </p:sp>
      <p:sp>
        <p:nvSpPr>
          <p:cNvPr id="4" name="Content Placeholder 3"/>
          <p:cNvSpPr>
            <a:spLocks noGrp="1"/>
          </p:cNvSpPr>
          <p:nvPr>
            <p:ph sz="quarter" idx="16"/>
          </p:nvPr>
        </p:nvSpPr>
        <p:spPr>
          <a:xfrm>
            <a:off x="411001" y="1740132"/>
            <a:ext cx="4071938" cy="4435649"/>
          </a:xfrm>
        </p:spPr>
        <p:txBody>
          <a:bodyPr/>
          <a:lstStyle/>
          <a:p>
            <a:pPr marL="285750" indent="-285750">
              <a:buFont typeface="Wingdings" panose="05000000000000000000" pitchFamily="2" charset="2"/>
              <a:buChar char="Ø"/>
            </a:pPr>
            <a:r>
              <a:rPr lang="en-GB" dirty="0" smtClean="0"/>
              <a:t>Example filters could be:</a:t>
            </a:r>
          </a:p>
          <a:p>
            <a:pPr marL="636588" lvl="1" indent="-285750">
              <a:buFont typeface="Wingdings" panose="05000000000000000000" pitchFamily="2" charset="2"/>
              <a:buChar char="Ø"/>
            </a:pPr>
            <a:r>
              <a:rPr lang="en-GB" dirty="0" smtClean="0"/>
              <a:t>Males Only</a:t>
            </a:r>
          </a:p>
          <a:p>
            <a:pPr marL="636588" lvl="1" indent="-285750">
              <a:buFont typeface="Wingdings" panose="05000000000000000000" pitchFamily="2" charset="2"/>
              <a:buChar char="Ø"/>
            </a:pPr>
            <a:r>
              <a:rPr lang="en-GB" dirty="0" smtClean="0"/>
              <a:t>Age less than 75</a:t>
            </a:r>
          </a:p>
          <a:p>
            <a:pPr marL="636588" lvl="1" indent="-285750">
              <a:buFont typeface="Wingdings" panose="05000000000000000000" pitchFamily="2" charset="2"/>
              <a:buChar char="Ø"/>
            </a:pPr>
            <a:r>
              <a:rPr lang="en-GB" dirty="0" smtClean="0"/>
              <a:t>Aged between 50 and 75</a:t>
            </a:r>
          </a:p>
          <a:p>
            <a:pPr marL="636588" lvl="1" indent="-285750">
              <a:buFont typeface="Wingdings" panose="05000000000000000000" pitchFamily="2" charset="2"/>
              <a:buChar char="Ø"/>
            </a:pPr>
            <a:r>
              <a:rPr lang="en-GB" dirty="0" smtClean="0"/>
              <a:t>Account Balance more than £50,000</a:t>
            </a:r>
          </a:p>
          <a:p>
            <a:pPr marL="636588" lvl="1" indent="-285750">
              <a:buFont typeface="Wingdings" panose="05000000000000000000" pitchFamily="2" charset="2"/>
              <a:buChar char="Ø"/>
            </a:pPr>
            <a:r>
              <a:rPr lang="en-GB" dirty="0" smtClean="0"/>
              <a:t>Pensionable salary equals £100,000</a:t>
            </a:r>
          </a:p>
          <a:p>
            <a:pPr marL="636588" lvl="1" indent="-285750">
              <a:buFont typeface="Wingdings" panose="05000000000000000000" pitchFamily="2" charset="2"/>
              <a:buChar char="Ø"/>
            </a:pPr>
            <a:r>
              <a:rPr lang="en-GB" dirty="0" smtClean="0"/>
              <a:t>Or any combination:</a:t>
            </a:r>
          </a:p>
          <a:p>
            <a:pPr marL="800100" lvl="2" indent="-285750">
              <a:buFont typeface="Wingdings" panose="05000000000000000000" pitchFamily="2" charset="2"/>
              <a:buChar char="Ø"/>
            </a:pPr>
            <a:r>
              <a:rPr lang="en-GB" dirty="0" smtClean="0"/>
              <a:t>Females &gt; 50 </a:t>
            </a:r>
            <a:r>
              <a:rPr lang="en-GB" b="1" dirty="0" smtClean="0"/>
              <a:t>and</a:t>
            </a:r>
            <a:r>
              <a:rPr lang="en-GB" dirty="0" smtClean="0"/>
              <a:t> balance &lt; £50,0000</a:t>
            </a:r>
            <a:endParaRPr lang="en-GB" dirty="0"/>
          </a:p>
        </p:txBody>
      </p:sp>
      <p:sp>
        <p:nvSpPr>
          <p:cNvPr id="5" name="Content Placeholder 4"/>
          <p:cNvSpPr>
            <a:spLocks noGrp="1"/>
          </p:cNvSpPr>
          <p:nvPr>
            <p:ph sz="quarter" idx="15"/>
          </p:nvPr>
        </p:nvSpPr>
        <p:spPr>
          <a:xfrm>
            <a:off x="4876529" y="1749659"/>
            <a:ext cx="4071938" cy="4426122"/>
          </a:xfrm>
        </p:spPr>
        <p:txBody>
          <a:bodyPr/>
          <a:lstStyle/>
          <a:p>
            <a:pPr marL="285750" indent="-285750">
              <a:buFont typeface="Wingdings" panose="05000000000000000000" pitchFamily="2" charset="2"/>
              <a:buChar char="Ø"/>
            </a:pPr>
            <a:r>
              <a:rPr lang="en-GB" sz="1000" dirty="0" smtClean="0"/>
              <a:t>Filters </a:t>
            </a:r>
            <a:r>
              <a:rPr lang="en-GB" sz="1000" dirty="0"/>
              <a:t>can be set </a:t>
            </a:r>
            <a:r>
              <a:rPr lang="en-GB" sz="1000" dirty="0" smtClean="0"/>
              <a:t>up is advance</a:t>
            </a:r>
          </a:p>
          <a:p>
            <a:pPr marL="285750" indent="-285750">
              <a:buFont typeface="Wingdings" panose="05000000000000000000" pitchFamily="2" charset="2"/>
              <a:buChar char="Ø"/>
            </a:pPr>
            <a:r>
              <a:rPr lang="en-GB" sz="1000" dirty="0" smtClean="0"/>
              <a:t>Filters can be </a:t>
            </a:r>
            <a:r>
              <a:rPr lang="en-GB" sz="1000" dirty="0"/>
              <a:t>applied to reports when they are </a:t>
            </a:r>
            <a:r>
              <a:rPr lang="en-GB" sz="1000" dirty="0" smtClean="0"/>
              <a:t>run</a:t>
            </a:r>
          </a:p>
          <a:p>
            <a:pPr marL="285750" indent="-285750">
              <a:buFont typeface="Wingdings" panose="05000000000000000000" pitchFamily="2" charset="2"/>
              <a:buChar char="Ø"/>
            </a:pPr>
            <a:r>
              <a:rPr lang="en-GB" sz="1000" dirty="0" smtClean="0"/>
              <a:t>Some reports are configured to not allow filters to be selected</a:t>
            </a:r>
            <a:endParaRPr lang="en-GB" sz="1000" dirty="0"/>
          </a:p>
          <a:p>
            <a:pPr marL="285750" indent="-285750">
              <a:buFont typeface="Wingdings" panose="05000000000000000000" pitchFamily="2" charset="2"/>
              <a:buChar char="Ø"/>
            </a:pPr>
            <a:r>
              <a:rPr lang="en-GB" sz="1000" dirty="0" smtClean="0"/>
              <a:t>Filters </a:t>
            </a:r>
            <a:r>
              <a:rPr lang="en-GB" sz="1000" dirty="0"/>
              <a:t>are available to all users linked to the role</a:t>
            </a:r>
          </a:p>
          <a:p>
            <a:pPr marL="285750" indent="-285750">
              <a:buFont typeface="Wingdings" panose="05000000000000000000" pitchFamily="2" charset="2"/>
              <a:buChar char="Ø"/>
            </a:pPr>
            <a:r>
              <a:rPr lang="en-GB" sz="1000" dirty="0" smtClean="0"/>
              <a:t>Filters </a:t>
            </a:r>
            <a:r>
              <a:rPr lang="en-GB" sz="1000" dirty="0"/>
              <a:t>can be set up to return data in the report for the following types of </a:t>
            </a:r>
            <a:r>
              <a:rPr lang="en-GB" sz="1000" dirty="0" smtClean="0"/>
              <a:t>generic data:</a:t>
            </a:r>
            <a:endParaRPr lang="en-GB" sz="1000" dirty="0"/>
          </a:p>
          <a:p>
            <a:pPr marL="636588" lvl="1" indent="-285750">
              <a:buFont typeface="Wingdings" panose="05000000000000000000" pitchFamily="2" charset="2"/>
              <a:buChar char="Ø"/>
            </a:pPr>
            <a:r>
              <a:rPr lang="en-GB" sz="1000" dirty="0"/>
              <a:t>Personal Data</a:t>
            </a:r>
          </a:p>
          <a:p>
            <a:pPr marL="800100" lvl="2" indent="-285750">
              <a:buFont typeface="Wingdings" panose="05000000000000000000" pitchFamily="2" charset="2"/>
              <a:buChar char="Ø"/>
            </a:pPr>
            <a:r>
              <a:rPr lang="en-GB" sz="1000" dirty="0"/>
              <a:t>Age, Gender, Target Retirement Age</a:t>
            </a:r>
          </a:p>
          <a:p>
            <a:pPr marL="636588" lvl="1" indent="-285750">
              <a:buFont typeface="Wingdings" panose="05000000000000000000" pitchFamily="2" charset="2"/>
              <a:buChar char="Ø"/>
            </a:pPr>
            <a:r>
              <a:rPr lang="en-GB" sz="1000" dirty="0"/>
              <a:t>Account Data</a:t>
            </a:r>
          </a:p>
          <a:p>
            <a:pPr marL="800100" lvl="2" indent="-285750">
              <a:buFont typeface="Wingdings" panose="05000000000000000000" pitchFamily="2" charset="2"/>
              <a:buChar char="Ø"/>
            </a:pPr>
            <a:r>
              <a:rPr lang="en-GB" sz="1000" dirty="0"/>
              <a:t>Registered for </a:t>
            </a:r>
            <a:r>
              <a:rPr lang="en-GB" sz="1000" dirty="0" err="1"/>
              <a:t>TargetPlan</a:t>
            </a:r>
            <a:r>
              <a:rPr lang="en-GB" sz="1000" dirty="0"/>
              <a:t>, Account Status, Effective date of account status, Date Joined Plan, Account Balance, Pensionable Salary</a:t>
            </a:r>
          </a:p>
          <a:p>
            <a:pPr marL="636588" lvl="1" indent="-285750">
              <a:buFont typeface="Wingdings" panose="05000000000000000000" pitchFamily="2" charset="2"/>
              <a:buChar char="Ø"/>
            </a:pPr>
            <a:r>
              <a:rPr lang="en-GB" sz="1000" dirty="0"/>
              <a:t>Contribution Data</a:t>
            </a:r>
          </a:p>
          <a:p>
            <a:pPr marL="800100" lvl="2" indent="-285750">
              <a:buFont typeface="Wingdings" panose="05000000000000000000" pitchFamily="2" charset="2"/>
              <a:buChar char="Ø"/>
            </a:pPr>
            <a:r>
              <a:rPr lang="en-GB" sz="1000" dirty="0"/>
              <a:t>Salary Sacrifice £ and %, Member Contribution £ and %, Employer Contribution £ and %, AVC £ and %, Total Contribution £ and %</a:t>
            </a:r>
          </a:p>
          <a:p>
            <a:pPr marL="636588" lvl="1" indent="-285750">
              <a:buFont typeface="Wingdings" panose="05000000000000000000" pitchFamily="2" charset="2"/>
              <a:buChar char="Ø"/>
            </a:pPr>
            <a:r>
              <a:rPr lang="en-GB" sz="1000" dirty="0" smtClean="0"/>
              <a:t>Auto </a:t>
            </a:r>
            <a:r>
              <a:rPr lang="en-GB" sz="1000" dirty="0"/>
              <a:t>Enrolment Data</a:t>
            </a:r>
          </a:p>
          <a:p>
            <a:pPr marL="800100" lvl="2" indent="-285750">
              <a:buFont typeface="Wingdings" panose="05000000000000000000" pitchFamily="2" charset="2"/>
              <a:buChar char="Ø"/>
            </a:pPr>
            <a:r>
              <a:rPr lang="en-GB" sz="1000" dirty="0"/>
              <a:t>Auto Enrolment </a:t>
            </a:r>
            <a:r>
              <a:rPr lang="en-GB" sz="1000" dirty="0" smtClean="0"/>
              <a:t>Recommendation</a:t>
            </a:r>
            <a:endParaRPr lang="en-GB" sz="1000" dirty="0"/>
          </a:p>
        </p:txBody>
      </p:sp>
      <p:sp>
        <p:nvSpPr>
          <p:cNvPr id="6" name="Title 5"/>
          <p:cNvSpPr>
            <a:spLocks noGrp="1"/>
          </p:cNvSpPr>
          <p:nvPr>
            <p:ph type="title"/>
          </p:nvPr>
        </p:nvSpPr>
        <p:spPr/>
        <p:txBody>
          <a:bodyPr/>
          <a:lstStyle/>
          <a:p>
            <a:r>
              <a:rPr lang="en-GB" dirty="0" err="1"/>
              <a:t>PlanManager</a:t>
            </a:r>
            <a:r>
              <a:rPr lang="en-GB" dirty="0"/>
              <a:t> – Report Manager – </a:t>
            </a:r>
            <a:r>
              <a:rPr lang="en-GB" dirty="0" smtClean="0"/>
              <a:t>What is a Filter?</a:t>
            </a:r>
            <a:endParaRPr lang="en-GB" dirty="0"/>
          </a:p>
        </p:txBody>
      </p:sp>
      <p:sp>
        <p:nvSpPr>
          <p:cNvPr id="7" name="Text Placeholder 3"/>
          <p:cNvSpPr txBox="1">
            <a:spLocks/>
          </p:cNvSpPr>
          <p:nvPr/>
        </p:nvSpPr>
        <p:spPr>
          <a:xfrm>
            <a:off x="315162" y="985521"/>
            <a:ext cx="8508163" cy="859962"/>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700"/>
              </a:spcBef>
              <a:spcAft>
                <a:spcPts val="0"/>
              </a:spcAft>
              <a:buSzTx/>
              <a:buFont typeface="Arial" pitchFamily="34" charset="0"/>
              <a:buNone/>
              <a:tabLst/>
              <a:defRPr kumimoji="0" sz="1400" b="1" i="0" u="none" strike="noStrike" kern="1200" cap="none" spc="0" normalizeH="0" baseline="0">
                <a:ln>
                  <a:noFill/>
                </a:ln>
                <a:solidFill>
                  <a:schemeClr val="tx2"/>
                </a:solidFill>
                <a:effectLst/>
                <a:uLnTx/>
                <a:uFillTx/>
                <a:latin typeface="Arial"/>
                <a:ea typeface="+mn-ea"/>
                <a:cs typeface="+mn-cs"/>
              </a:defRPr>
            </a:lvl1pPr>
            <a:lvl2pPr marL="350838" marR="0" indent="-166688" algn="l" defTabSz="914400" rtl="0" eaLnBrk="1" fontAlgn="auto" latinLnBrk="0" hangingPunct="1">
              <a:lnSpc>
                <a:spcPct val="100000"/>
              </a:lnSpc>
              <a:spcBef>
                <a:spcPts val="700"/>
              </a:spcBef>
              <a:spcAft>
                <a:spcPts val="0"/>
              </a:spcAft>
              <a:buClr>
                <a:schemeClr val="accent2"/>
              </a:buClr>
              <a:buSzTx/>
              <a:buFont typeface="Wingdings 3" pitchFamily="18" charset="2"/>
              <a:buChar char=""/>
              <a:tabLst/>
              <a:defRPr kumimoji="0" sz="1200" b="0" i="0" u="none" strike="noStrike" kern="1200" cap="none" spc="0" normalizeH="0" baseline="0">
                <a:ln>
                  <a:noFill/>
                </a:ln>
                <a:solidFill>
                  <a:schemeClr val="tx2"/>
                </a:solidFill>
                <a:effectLst/>
                <a:uLnTx/>
                <a:uFillTx/>
                <a:latin typeface="Arial"/>
                <a:ea typeface="+mn-ea"/>
                <a:cs typeface="+mn-cs"/>
              </a:defRPr>
            </a:lvl2pPr>
            <a:lvl3pPr marL="514350" marR="0" indent="-15240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3pPr>
            <a:lvl4pPr marL="714375" marR="0" indent="-17145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4pPr>
            <a:lvl5pPr marL="904875" marR="0" indent="-19050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Font typeface="Wingdings" panose="05000000000000000000" pitchFamily="2" charset="2"/>
              <a:buChar char="Ø"/>
            </a:pPr>
            <a:r>
              <a:rPr lang="en-GB" dirty="0"/>
              <a:t>What is a </a:t>
            </a:r>
            <a:r>
              <a:rPr lang="en-GB" dirty="0" smtClean="0"/>
              <a:t>Filter?</a:t>
            </a:r>
            <a:endParaRPr lang="en-GB" dirty="0"/>
          </a:p>
          <a:p>
            <a:pPr lvl="1" indent="0">
              <a:buNone/>
            </a:pPr>
            <a:r>
              <a:rPr lang="en-GB" dirty="0" smtClean="0">
                <a:solidFill>
                  <a:srgbClr val="00B050"/>
                </a:solidFill>
              </a:rPr>
              <a:t>A filter is used to restrict the data returned in a report by setting certain criteria</a:t>
            </a:r>
            <a:endParaRPr lang="en-GB" dirty="0">
              <a:solidFill>
                <a:srgbClr val="00B050"/>
              </a:solidFill>
            </a:endParaRPr>
          </a:p>
        </p:txBody>
      </p:sp>
    </p:spTree>
    <p:extLst>
      <p:ext uri="{BB962C8B-B14F-4D97-AF65-F5344CB8AC3E}">
        <p14:creationId xmlns:p14="http://schemas.microsoft.com/office/powerpoint/2010/main" val="3697689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xEl>
                                              <p:pRg st="1" end="1"/>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xEl>
                                              <p:pRg st="2" end="2"/>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
                                            <p:txEl>
                                              <p:pRg st="3" end="3"/>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xEl>
                                              <p:pRg st="4" end="4"/>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
                                            <p:txEl>
                                              <p:pRg st="5" end="5"/>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
                                            <p:txEl>
                                              <p:pRg st="6" end="6"/>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xEl>
                                              <p:pRg st="7" end="7"/>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
                                            <p:txEl>
                                              <p:pRg st="8" end="8"/>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
                                            <p:txEl>
                                              <p:pRg st="10" end="10"/>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
                                            <p:txEl>
                                              <p:pRg st="11" end="11"/>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uiExpand="1" build="p"/>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8"/>
          </p:nvPr>
        </p:nvSpPr>
        <p:spPr/>
        <p:txBody>
          <a:bodyPr/>
          <a:lstStyle/>
          <a:p>
            <a:fld id="{C0531ADF-2191-45C5-9D71-08764BF86A6F}" type="slidenum">
              <a:rPr lang="en-GB" smtClean="0"/>
              <a:pPr/>
              <a:t>27</a:t>
            </a:fld>
            <a:endParaRPr lang="en-GB"/>
          </a:p>
        </p:txBody>
      </p:sp>
      <p:sp>
        <p:nvSpPr>
          <p:cNvPr id="3" name="Footer Placeholder 2"/>
          <p:cNvSpPr>
            <a:spLocks noGrp="1"/>
          </p:cNvSpPr>
          <p:nvPr>
            <p:ph type="ftr" sz="quarter" idx="19"/>
          </p:nvPr>
        </p:nvSpPr>
        <p:spPr/>
        <p:txBody>
          <a:bodyPr/>
          <a:lstStyle/>
          <a:p>
            <a:r>
              <a:rPr lang="en-US" smtClean="0"/>
              <a:t>For professional clients / qualified investors only</a:t>
            </a:r>
            <a:endParaRPr lang="en-GB" dirty="0"/>
          </a:p>
        </p:txBody>
      </p:sp>
      <p:sp>
        <p:nvSpPr>
          <p:cNvPr id="10" name="Content Placeholder 9"/>
          <p:cNvSpPr>
            <a:spLocks noGrp="1"/>
          </p:cNvSpPr>
          <p:nvPr>
            <p:ph sz="quarter" idx="16"/>
          </p:nvPr>
        </p:nvSpPr>
        <p:spPr>
          <a:xfrm>
            <a:off x="315162" y="1980057"/>
            <a:ext cx="4071938" cy="4067175"/>
          </a:xfrm>
        </p:spPr>
        <p:txBody>
          <a:bodyPr/>
          <a:lstStyle/>
          <a:p>
            <a:pPr marL="285750" indent="-285750">
              <a:buFont typeface="Wingdings" panose="05000000000000000000" pitchFamily="2" charset="2"/>
              <a:buChar char="Ø"/>
            </a:pPr>
            <a:r>
              <a:rPr lang="en-GB" dirty="0" smtClean="0"/>
              <a:t>Example direct reports could be:</a:t>
            </a:r>
          </a:p>
          <a:p>
            <a:pPr marL="636588" lvl="1" indent="-285750">
              <a:buFont typeface="Wingdings" panose="05000000000000000000" pitchFamily="2" charset="2"/>
              <a:buChar char="Ø"/>
            </a:pPr>
            <a:r>
              <a:rPr lang="en-GB" dirty="0" smtClean="0"/>
              <a:t>A spreadsheet of data from the HR system</a:t>
            </a:r>
          </a:p>
          <a:p>
            <a:pPr marL="636588" lvl="1" indent="-285750">
              <a:buFont typeface="Wingdings" panose="05000000000000000000" pitchFamily="2" charset="2"/>
              <a:buChar char="Ø"/>
            </a:pPr>
            <a:r>
              <a:rPr lang="en-GB" dirty="0" smtClean="0"/>
              <a:t>A PDF of investment information</a:t>
            </a:r>
          </a:p>
        </p:txBody>
      </p:sp>
      <p:sp>
        <p:nvSpPr>
          <p:cNvPr id="9" name="Content Placeholder 8"/>
          <p:cNvSpPr>
            <a:spLocks noGrp="1"/>
          </p:cNvSpPr>
          <p:nvPr>
            <p:ph sz="quarter" idx="15"/>
          </p:nvPr>
        </p:nvSpPr>
        <p:spPr>
          <a:xfrm>
            <a:off x="4292724" y="1980057"/>
            <a:ext cx="4071938" cy="4067175"/>
          </a:xfrm>
        </p:spPr>
        <p:txBody>
          <a:bodyPr/>
          <a:lstStyle/>
          <a:p>
            <a:pPr marL="285750" indent="-285750">
              <a:buFont typeface="Wingdings" panose="05000000000000000000" pitchFamily="2" charset="2"/>
              <a:buChar char="Ø"/>
            </a:pPr>
            <a:r>
              <a:rPr lang="en-GB" dirty="0" smtClean="0"/>
              <a:t>Direct reports have to be configured for each plan via a new </a:t>
            </a:r>
            <a:r>
              <a:rPr lang="en-GB" dirty="0" err="1" smtClean="0"/>
              <a:t>DCorum</a:t>
            </a:r>
            <a:r>
              <a:rPr lang="en-GB" dirty="0" smtClean="0"/>
              <a:t> Screen</a:t>
            </a:r>
          </a:p>
          <a:p>
            <a:pPr marL="285750" indent="-285750">
              <a:buFont typeface="Wingdings" panose="05000000000000000000" pitchFamily="2" charset="2"/>
              <a:buChar char="Ø"/>
            </a:pPr>
            <a:r>
              <a:rPr lang="en-GB" dirty="0" smtClean="0"/>
              <a:t>Once configured they will appear as a report type on the Request Report screen in Report Manager</a:t>
            </a:r>
          </a:p>
          <a:p>
            <a:pPr marL="285750" indent="-285750">
              <a:buFont typeface="Wingdings" panose="05000000000000000000" pitchFamily="2" charset="2"/>
              <a:buChar char="Ø"/>
            </a:pPr>
            <a:r>
              <a:rPr lang="en-GB" dirty="0" smtClean="0"/>
              <a:t>Parameters can be defined for a direct report, for example:</a:t>
            </a:r>
          </a:p>
          <a:p>
            <a:pPr marL="636588" lvl="1" indent="-285750">
              <a:buFont typeface="Wingdings" panose="05000000000000000000" pitchFamily="2" charset="2"/>
              <a:buChar char="Ø"/>
            </a:pPr>
            <a:r>
              <a:rPr lang="en-GB" dirty="0" smtClean="0"/>
              <a:t>Plan Number</a:t>
            </a:r>
          </a:p>
          <a:p>
            <a:pPr marL="636588" lvl="1" indent="-285750">
              <a:buFont typeface="Wingdings" panose="05000000000000000000" pitchFamily="2" charset="2"/>
              <a:buChar char="Ø"/>
            </a:pPr>
            <a:r>
              <a:rPr lang="en-GB" dirty="0" smtClean="0"/>
              <a:t>Date (supports monthly or annually)</a:t>
            </a:r>
            <a:endParaRPr lang="en-GB" dirty="0" smtClean="0"/>
          </a:p>
          <a:p>
            <a:endParaRPr lang="en-GB" dirty="0"/>
          </a:p>
        </p:txBody>
      </p:sp>
      <p:sp>
        <p:nvSpPr>
          <p:cNvPr id="8" name="Title 7"/>
          <p:cNvSpPr>
            <a:spLocks noGrp="1"/>
          </p:cNvSpPr>
          <p:nvPr>
            <p:ph type="title"/>
          </p:nvPr>
        </p:nvSpPr>
        <p:spPr/>
        <p:txBody>
          <a:bodyPr/>
          <a:lstStyle/>
          <a:p>
            <a:r>
              <a:rPr lang="en-GB" dirty="0" err="1"/>
              <a:t>PlanManager</a:t>
            </a:r>
            <a:r>
              <a:rPr lang="en-GB" dirty="0"/>
              <a:t> – Report Manager – What is a </a:t>
            </a:r>
            <a:r>
              <a:rPr lang="en-GB" dirty="0" smtClean="0"/>
              <a:t>Direct Report?</a:t>
            </a:r>
            <a:endParaRPr lang="en-GB" dirty="0"/>
          </a:p>
        </p:txBody>
      </p:sp>
      <p:sp>
        <p:nvSpPr>
          <p:cNvPr id="11" name="Text Placeholder 3"/>
          <p:cNvSpPr txBox="1">
            <a:spLocks/>
          </p:cNvSpPr>
          <p:nvPr/>
        </p:nvSpPr>
        <p:spPr>
          <a:xfrm>
            <a:off x="315162" y="985521"/>
            <a:ext cx="8508163" cy="859962"/>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700"/>
              </a:spcBef>
              <a:spcAft>
                <a:spcPts val="0"/>
              </a:spcAft>
              <a:buSzTx/>
              <a:buFont typeface="Arial" pitchFamily="34" charset="0"/>
              <a:buNone/>
              <a:tabLst/>
              <a:defRPr kumimoji="0" sz="1400" b="1" i="0" u="none" strike="noStrike" kern="1200" cap="none" spc="0" normalizeH="0" baseline="0">
                <a:ln>
                  <a:noFill/>
                </a:ln>
                <a:solidFill>
                  <a:schemeClr val="tx2"/>
                </a:solidFill>
                <a:effectLst/>
                <a:uLnTx/>
                <a:uFillTx/>
                <a:latin typeface="Arial"/>
                <a:ea typeface="+mn-ea"/>
                <a:cs typeface="+mn-cs"/>
              </a:defRPr>
            </a:lvl1pPr>
            <a:lvl2pPr marL="350838" marR="0" indent="-166688" algn="l" defTabSz="914400" rtl="0" eaLnBrk="1" fontAlgn="auto" latinLnBrk="0" hangingPunct="1">
              <a:lnSpc>
                <a:spcPct val="100000"/>
              </a:lnSpc>
              <a:spcBef>
                <a:spcPts val="700"/>
              </a:spcBef>
              <a:spcAft>
                <a:spcPts val="0"/>
              </a:spcAft>
              <a:buClr>
                <a:schemeClr val="accent2"/>
              </a:buClr>
              <a:buSzTx/>
              <a:buFont typeface="Wingdings 3" pitchFamily="18" charset="2"/>
              <a:buChar char=""/>
              <a:tabLst/>
              <a:defRPr kumimoji="0" sz="1200" b="0" i="0" u="none" strike="noStrike" kern="1200" cap="none" spc="0" normalizeH="0" baseline="0">
                <a:ln>
                  <a:noFill/>
                </a:ln>
                <a:solidFill>
                  <a:schemeClr val="tx2"/>
                </a:solidFill>
                <a:effectLst/>
                <a:uLnTx/>
                <a:uFillTx/>
                <a:latin typeface="Arial"/>
                <a:ea typeface="+mn-ea"/>
                <a:cs typeface="+mn-cs"/>
              </a:defRPr>
            </a:lvl2pPr>
            <a:lvl3pPr marL="514350" marR="0" indent="-15240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3pPr>
            <a:lvl4pPr marL="714375" marR="0" indent="-17145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4pPr>
            <a:lvl5pPr marL="904875" marR="0" indent="-19050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Font typeface="Wingdings" panose="05000000000000000000" pitchFamily="2" charset="2"/>
              <a:buChar char="Ø"/>
            </a:pPr>
            <a:r>
              <a:rPr lang="en-GB" dirty="0"/>
              <a:t>What is a </a:t>
            </a:r>
            <a:r>
              <a:rPr lang="en-GB" dirty="0" smtClean="0"/>
              <a:t>Direct Report?</a:t>
            </a:r>
            <a:endParaRPr lang="en-GB" dirty="0"/>
          </a:p>
          <a:p>
            <a:pPr lvl="1" indent="0">
              <a:buNone/>
            </a:pPr>
            <a:r>
              <a:rPr lang="en-GB" dirty="0" smtClean="0">
                <a:solidFill>
                  <a:srgbClr val="00B050"/>
                </a:solidFill>
              </a:rPr>
              <a:t>A direct report is a type of report that can be configured at plan level to allow data from an alternative source to be generated via Report Manager</a:t>
            </a:r>
            <a:endParaRPr lang="en-GB" dirty="0">
              <a:solidFill>
                <a:srgbClr val="00B050"/>
              </a:solidFill>
            </a:endParaRPr>
          </a:p>
        </p:txBody>
      </p:sp>
    </p:spTree>
    <p:extLst>
      <p:ext uri="{BB962C8B-B14F-4D97-AF65-F5344CB8AC3E}">
        <p14:creationId xmlns:p14="http://schemas.microsoft.com/office/powerpoint/2010/main" val="1994718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34"/>
          </p:nvPr>
        </p:nvSpPr>
        <p:spPr/>
        <p:txBody>
          <a:bodyPr/>
          <a:lstStyle/>
          <a:p>
            <a:fld id="{C0531ADF-2191-45C5-9D71-08764BF86A6F}" type="slidenum">
              <a:rPr lang="en-GB" smtClean="0"/>
              <a:pPr/>
              <a:t>28</a:t>
            </a:fld>
            <a:endParaRPr lang="en-GB"/>
          </a:p>
        </p:txBody>
      </p:sp>
      <p:sp>
        <p:nvSpPr>
          <p:cNvPr id="3" name="Footer Placeholder 2"/>
          <p:cNvSpPr>
            <a:spLocks noGrp="1"/>
          </p:cNvSpPr>
          <p:nvPr>
            <p:ph type="ftr" sz="quarter" idx="35"/>
          </p:nvPr>
        </p:nvSpPr>
        <p:spPr/>
        <p:txBody>
          <a:bodyPr/>
          <a:lstStyle/>
          <a:p>
            <a:r>
              <a:rPr lang="en-US" smtClean="0"/>
              <a:t>For professional clients / qualified investors only</a:t>
            </a:r>
            <a:endParaRPr lang="en-GB" dirty="0"/>
          </a:p>
        </p:txBody>
      </p:sp>
      <p:sp>
        <p:nvSpPr>
          <p:cNvPr id="6" name="Text Placeholder 5"/>
          <p:cNvSpPr>
            <a:spLocks noGrp="1"/>
          </p:cNvSpPr>
          <p:nvPr>
            <p:ph type="body" sz="quarter" idx="33"/>
          </p:nvPr>
        </p:nvSpPr>
        <p:spPr/>
        <p:txBody>
          <a:bodyPr/>
          <a:lstStyle/>
          <a:p>
            <a:r>
              <a:rPr lang="en-GB" dirty="0" smtClean="0"/>
              <a:t>My Reports – example screen shot</a:t>
            </a:r>
            <a:endParaRPr lang="en-GB" dirty="0"/>
          </a:p>
        </p:txBody>
      </p:sp>
      <p:sp>
        <p:nvSpPr>
          <p:cNvPr id="7" name="Content Placeholder 6"/>
          <p:cNvSpPr>
            <a:spLocks noGrp="1"/>
          </p:cNvSpPr>
          <p:nvPr>
            <p:ph sz="quarter" idx="15"/>
          </p:nvPr>
        </p:nvSpPr>
        <p:spPr>
          <a:xfrm>
            <a:off x="315162" y="1085851"/>
            <a:ext cx="4071938" cy="5248274"/>
          </a:xfrm>
        </p:spPr>
        <p:txBody>
          <a:bodyPr/>
          <a:lstStyle/>
          <a:p>
            <a:pPr marL="285750" indent="-285750">
              <a:buFont typeface="Wingdings" panose="05000000000000000000" pitchFamily="2" charset="2"/>
              <a:buChar char="Ø"/>
            </a:pPr>
            <a:r>
              <a:rPr lang="en-GB" sz="1000" dirty="0" smtClean="0"/>
              <a:t>My Reports is the screen landing screen when accessing Report Manager</a:t>
            </a:r>
          </a:p>
          <a:p>
            <a:pPr marL="285750" indent="-285750">
              <a:buFont typeface="Wingdings" panose="05000000000000000000" pitchFamily="2" charset="2"/>
              <a:buChar char="Ø"/>
            </a:pPr>
            <a:r>
              <a:rPr lang="en-GB" sz="1000" dirty="0" smtClean="0"/>
              <a:t>Displays any reports previously run</a:t>
            </a:r>
          </a:p>
          <a:p>
            <a:pPr marL="636588" lvl="1" indent="-285750">
              <a:buFont typeface="Wingdings" panose="05000000000000000000" pitchFamily="2" charset="2"/>
              <a:buChar char="Ø"/>
            </a:pPr>
            <a:r>
              <a:rPr lang="en-GB" sz="1000" dirty="0" smtClean="0"/>
              <a:t>This shows </a:t>
            </a:r>
            <a:r>
              <a:rPr lang="en-GB" sz="1000" b="1" dirty="0" smtClean="0"/>
              <a:t>ALL</a:t>
            </a:r>
            <a:r>
              <a:rPr lang="en-GB" sz="1000" dirty="0" smtClean="0"/>
              <a:t> reports linked to the role and not just for the logged in user</a:t>
            </a:r>
          </a:p>
          <a:p>
            <a:pPr marL="285750" indent="-285750">
              <a:buFont typeface="Wingdings" panose="05000000000000000000" pitchFamily="2" charset="2"/>
              <a:buChar char="Ø"/>
            </a:pPr>
            <a:r>
              <a:rPr lang="en-GB" sz="1000" dirty="0" smtClean="0"/>
              <a:t>Details available are:</a:t>
            </a:r>
          </a:p>
          <a:p>
            <a:pPr marL="636588" lvl="1" indent="-285750">
              <a:buFont typeface="Wingdings" panose="05000000000000000000" pitchFamily="2" charset="2"/>
              <a:buChar char="Ø"/>
            </a:pPr>
            <a:r>
              <a:rPr lang="en-GB" sz="1000" dirty="0" smtClean="0"/>
              <a:t>Report name</a:t>
            </a:r>
          </a:p>
          <a:p>
            <a:pPr marL="800100" lvl="2" indent="-285750">
              <a:buFont typeface="Wingdings" panose="05000000000000000000" pitchFamily="2" charset="2"/>
              <a:buChar char="Ø"/>
            </a:pPr>
            <a:r>
              <a:rPr lang="en-GB" sz="1000" dirty="0" smtClean="0"/>
              <a:t>Filter used</a:t>
            </a:r>
          </a:p>
          <a:p>
            <a:pPr marL="800100" lvl="2" indent="-285750">
              <a:buFont typeface="Wingdings" panose="05000000000000000000" pitchFamily="2" charset="2"/>
              <a:buChar char="Ø"/>
            </a:pPr>
            <a:r>
              <a:rPr lang="en-GB" sz="1000" dirty="0" smtClean="0"/>
              <a:t>Scope used</a:t>
            </a:r>
          </a:p>
          <a:p>
            <a:pPr marL="800100" lvl="2" indent="-285750">
              <a:buFont typeface="Wingdings" panose="05000000000000000000" pitchFamily="2" charset="2"/>
              <a:buChar char="Ø"/>
            </a:pPr>
            <a:r>
              <a:rPr lang="en-GB" sz="1000" dirty="0" smtClean="0"/>
              <a:t>Date run</a:t>
            </a:r>
          </a:p>
          <a:p>
            <a:pPr marL="800100" lvl="2" indent="-285750">
              <a:buFont typeface="Wingdings" panose="05000000000000000000" pitchFamily="2" charset="2"/>
              <a:buChar char="Ø"/>
            </a:pPr>
            <a:r>
              <a:rPr lang="en-GB" sz="1000" dirty="0" smtClean="0"/>
              <a:t>User who requested report</a:t>
            </a:r>
          </a:p>
          <a:p>
            <a:pPr marL="285750" indent="-285750">
              <a:buFont typeface="Wingdings" panose="05000000000000000000" pitchFamily="2" charset="2"/>
              <a:buChar char="Ø"/>
            </a:pPr>
            <a:r>
              <a:rPr lang="en-GB" sz="1000" dirty="0" smtClean="0"/>
              <a:t>Requested date</a:t>
            </a:r>
          </a:p>
          <a:p>
            <a:pPr marL="285750" indent="-285750">
              <a:buFont typeface="Wingdings" panose="05000000000000000000" pitchFamily="2" charset="2"/>
              <a:buChar char="Ø"/>
            </a:pPr>
            <a:r>
              <a:rPr lang="en-GB" sz="1000" dirty="0" smtClean="0"/>
              <a:t>Status</a:t>
            </a:r>
          </a:p>
          <a:p>
            <a:pPr marL="636588" lvl="1" indent="-285750">
              <a:buFont typeface="Wingdings" panose="05000000000000000000" pitchFamily="2" charset="2"/>
              <a:buChar char="Ø"/>
            </a:pPr>
            <a:r>
              <a:rPr lang="en-GB" sz="1000" dirty="0" smtClean="0"/>
              <a:t>In progress</a:t>
            </a:r>
          </a:p>
          <a:p>
            <a:pPr marL="636588" lvl="1" indent="-285750">
              <a:buFont typeface="Wingdings" panose="05000000000000000000" pitchFamily="2" charset="2"/>
              <a:buChar char="Ø"/>
            </a:pPr>
            <a:r>
              <a:rPr lang="en-GB" sz="1000" dirty="0" smtClean="0"/>
              <a:t>Generated</a:t>
            </a:r>
          </a:p>
          <a:p>
            <a:pPr marL="636588" lvl="1" indent="-285750">
              <a:buFont typeface="Wingdings" panose="05000000000000000000" pitchFamily="2" charset="2"/>
              <a:buChar char="Ø"/>
            </a:pPr>
            <a:r>
              <a:rPr lang="en-GB" sz="1000" dirty="0" smtClean="0"/>
              <a:t>Failed</a:t>
            </a:r>
          </a:p>
          <a:p>
            <a:pPr marL="285750" indent="-285750">
              <a:buFont typeface="Wingdings" panose="05000000000000000000" pitchFamily="2" charset="2"/>
              <a:buChar char="Ø"/>
            </a:pPr>
            <a:r>
              <a:rPr lang="en-GB" sz="1000" dirty="0" smtClean="0"/>
              <a:t>Expires (the date the report will be automatically deleted)</a:t>
            </a:r>
          </a:p>
          <a:p>
            <a:pPr marL="285750" indent="-285750">
              <a:buFont typeface="Wingdings" panose="05000000000000000000" pitchFamily="2" charset="2"/>
              <a:buChar char="Ø"/>
            </a:pPr>
            <a:r>
              <a:rPr lang="en-GB" sz="1000" dirty="0" smtClean="0"/>
              <a:t>Download icons (can be configured per report)</a:t>
            </a:r>
          </a:p>
          <a:p>
            <a:pPr marL="636588" lvl="1" indent="-285750">
              <a:buFont typeface="Wingdings" panose="05000000000000000000" pitchFamily="2" charset="2"/>
              <a:buChar char="Ø"/>
            </a:pPr>
            <a:r>
              <a:rPr lang="en-GB" sz="800" dirty="0" smtClean="0"/>
              <a:t>Excel or zip (for a large file)</a:t>
            </a:r>
            <a:endParaRPr lang="en-GB" sz="800" dirty="0" smtClean="0"/>
          </a:p>
          <a:p>
            <a:pPr marL="636588" lvl="1" indent="-285750">
              <a:buFont typeface="Wingdings" panose="05000000000000000000" pitchFamily="2" charset="2"/>
              <a:buChar char="Ø"/>
            </a:pPr>
            <a:r>
              <a:rPr lang="en-GB" sz="800" dirty="0" smtClean="0"/>
              <a:t>HTML</a:t>
            </a:r>
            <a:endParaRPr lang="en-GB" sz="800" dirty="0" smtClean="0"/>
          </a:p>
          <a:p>
            <a:pPr marL="285750" indent="-285750">
              <a:buFont typeface="Wingdings" panose="05000000000000000000" pitchFamily="2" charset="2"/>
              <a:buChar char="Ø"/>
            </a:pPr>
            <a:r>
              <a:rPr lang="en-GB" sz="1000" dirty="0" smtClean="0"/>
              <a:t>Details (shows more details about the report)</a:t>
            </a:r>
          </a:p>
          <a:p>
            <a:pPr marL="285750" indent="-285750">
              <a:buFont typeface="Wingdings" panose="05000000000000000000" pitchFamily="2" charset="2"/>
              <a:buChar char="Ø"/>
            </a:pPr>
            <a:r>
              <a:rPr lang="en-GB" sz="1000" dirty="0" smtClean="0"/>
              <a:t>Delete (if role allows)</a:t>
            </a:r>
            <a:endParaRPr lang="en-GB" sz="1000" dirty="0"/>
          </a:p>
        </p:txBody>
      </p:sp>
      <p:sp>
        <p:nvSpPr>
          <p:cNvPr id="8" name="Title 7"/>
          <p:cNvSpPr>
            <a:spLocks noGrp="1"/>
          </p:cNvSpPr>
          <p:nvPr>
            <p:ph type="title"/>
          </p:nvPr>
        </p:nvSpPr>
        <p:spPr/>
        <p:txBody>
          <a:bodyPr/>
          <a:lstStyle/>
          <a:p>
            <a:r>
              <a:rPr lang="en-GB" dirty="0" err="1" smtClean="0"/>
              <a:t>PlanManager</a:t>
            </a:r>
            <a:r>
              <a:rPr lang="en-GB" dirty="0" smtClean="0"/>
              <a:t> – Report Manager – My Reports</a:t>
            </a:r>
            <a:endParaRPr lang="en-GB" dirty="0"/>
          </a:p>
        </p:txBody>
      </p:sp>
      <p:pic>
        <p:nvPicPr>
          <p:cNvPr id="10" name="Picture 9"/>
          <p:cNvPicPr>
            <a:picLocks noChangeAspect="1"/>
          </p:cNvPicPr>
          <p:nvPr/>
        </p:nvPicPr>
        <p:blipFill>
          <a:blip r:embed="rId2"/>
          <a:stretch>
            <a:fillRect/>
          </a:stretch>
        </p:blipFill>
        <p:spPr>
          <a:xfrm>
            <a:off x="4738687" y="1514475"/>
            <a:ext cx="1990725" cy="1066800"/>
          </a:xfrm>
          <a:prstGeom prst="rect">
            <a:avLst/>
          </a:prstGeom>
        </p:spPr>
      </p:pic>
      <p:sp>
        <p:nvSpPr>
          <p:cNvPr id="13" name="Bent Arrow 12"/>
          <p:cNvSpPr/>
          <p:nvPr/>
        </p:nvSpPr>
        <p:spPr>
          <a:xfrm rot="5400000">
            <a:off x="6821737" y="1576551"/>
            <a:ext cx="1044074" cy="1228725"/>
          </a:xfrm>
          <a:prstGeom prst="bentArrow">
            <a:avLst>
              <a:gd name="adj1" fmla="val 22059"/>
              <a:gd name="adj2" fmla="val 30147"/>
              <a:gd name="adj3" fmla="val 25000"/>
              <a:gd name="adj4" fmla="val 43750"/>
            </a:avLst>
          </a:prstGeom>
          <a:solidFill>
            <a:srgbClr val="00B050"/>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GB" sz="1000" b="1" kern="0" dirty="0" err="1" smtClean="0">
              <a:solidFill>
                <a:schemeClr val="tx2"/>
              </a:solidFill>
            </a:endParaRPr>
          </a:p>
        </p:txBody>
      </p:sp>
      <p:pic>
        <p:nvPicPr>
          <p:cNvPr id="5" name="Content Placeholder 4"/>
          <p:cNvPicPr>
            <a:picLocks noGrp="1" noChangeAspect="1"/>
          </p:cNvPicPr>
          <p:nvPr>
            <p:ph sz="quarter" idx="16"/>
          </p:nvPr>
        </p:nvPicPr>
        <p:blipFill>
          <a:blip r:embed="rId3"/>
          <a:stretch>
            <a:fillRect/>
          </a:stretch>
        </p:blipFill>
        <p:spPr>
          <a:xfrm>
            <a:off x="4753848" y="2712949"/>
            <a:ext cx="4067175" cy="3621176"/>
          </a:xfrm>
          <a:prstGeom prst="rect">
            <a:avLst/>
          </a:prstGeom>
        </p:spPr>
      </p:pic>
    </p:spTree>
    <p:extLst>
      <p:ext uri="{BB962C8B-B14F-4D97-AF65-F5344CB8AC3E}">
        <p14:creationId xmlns:p14="http://schemas.microsoft.com/office/powerpoint/2010/main" val="3854596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34"/>
          </p:nvPr>
        </p:nvSpPr>
        <p:spPr/>
        <p:txBody>
          <a:bodyPr/>
          <a:lstStyle/>
          <a:p>
            <a:fld id="{C0531ADF-2191-45C5-9D71-08764BF86A6F}" type="slidenum">
              <a:rPr lang="en-GB" smtClean="0"/>
              <a:pPr/>
              <a:t>29</a:t>
            </a:fld>
            <a:endParaRPr lang="en-GB"/>
          </a:p>
        </p:txBody>
      </p:sp>
      <p:sp>
        <p:nvSpPr>
          <p:cNvPr id="3" name="Footer Placeholder 2"/>
          <p:cNvSpPr>
            <a:spLocks noGrp="1"/>
          </p:cNvSpPr>
          <p:nvPr>
            <p:ph type="ftr" sz="quarter" idx="35"/>
          </p:nvPr>
        </p:nvSpPr>
        <p:spPr/>
        <p:txBody>
          <a:bodyPr/>
          <a:lstStyle/>
          <a:p>
            <a:r>
              <a:rPr lang="en-US" dirty="0" smtClean="0"/>
              <a:t>For professional clients / qualified investors only</a:t>
            </a:r>
            <a:endParaRPr lang="en-GB" dirty="0"/>
          </a:p>
        </p:txBody>
      </p:sp>
      <p:pic>
        <p:nvPicPr>
          <p:cNvPr id="9" name="Content Placeholder 8"/>
          <p:cNvPicPr>
            <a:picLocks noGrp="1" noChangeAspect="1"/>
          </p:cNvPicPr>
          <p:nvPr>
            <p:ph sz="quarter" idx="16"/>
          </p:nvPr>
        </p:nvPicPr>
        <p:blipFill>
          <a:blip r:embed="rId2"/>
          <a:stretch>
            <a:fillRect/>
          </a:stretch>
        </p:blipFill>
        <p:spPr>
          <a:xfrm>
            <a:off x="4741863" y="2019609"/>
            <a:ext cx="4067175" cy="3528395"/>
          </a:xfrm>
          <a:prstGeom prst="rect">
            <a:avLst/>
          </a:prstGeom>
        </p:spPr>
      </p:pic>
      <p:sp>
        <p:nvSpPr>
          <p:cNvPr id="6" name="Text Placeholder 5"/>
          <p:cNvSpPr>
            <a:spLocks noGrp="1"/>
          </p:cNvSpPr>
          <p:nvPr>
            <p:ph type="body" sz="quarter" idx="33"/>
          </p:nvPr>
        </p:nvSpPr>
        <p:spPr/>
        <p:txBody>
          <a:bodyPr/>
          <a:lstStyle/>
          <a:p>
            <a:r>
              <a:rPr lang="en-GB" dirty="0" smtClean="0"/>
              <a:t>Request Reports – example screen shot</a:t>
            </a:r>
            <a:endParaRPr lang="en-GB" dirty="0"/>
          </a:p>
        </p:txBody>
      </p:sp>
      <p:sp>
        <p:nvSpPr>
          <p:cNvPr id="7" name="Content Placeholder 6"/>
          <p:cNvSpPr>
            <a:spLocks noGrp="1"/>
          </p:cNvSpPr>
          <p:nvPr>
            <p:ph sz="quarter" idx="15"/>
          </p:nvPr>
        </p:nvSpPr>
        <p:spPr>
          <a:xfrm>
            <a:off x="315162" y="905090"/>
            <a:ext cx="4071938" cy="5267324"/>
          </a:xfrm>
        </p:spPr>
        <p:txBody>
          <a:bodyPr/>
          <a:lstStyle/>
          <a:p>
            <a:pPr marL="285750" indent="-285750">
              <a:buFont typeface="Wingdings" panose="05000000000000000000" pitchFamily="2" charset="2"/>
              <a:buChar char="Ø"/>
            </a:pPr>
            <a:r>
              <a:rPr lang="en-GB" dirty="0" smtClean="0"/>
              <a:t>Request Report is the screen used to run a report</a:t>
            </a:r>
          </a:p>
          <a:p>
            <a:pPr marL="285750" indent="-285750">
              <a:buFont typeface="Wingdings" panose="05000000000000000000" pitchFamily="2" charset="2"/>
              <a:buChar char="Ø"/>
            </a:pPr>
            <a:r>
              <a:rPr lang="en-GB" dirty="0" smtClean="0"/>
              <a:t>Displays a list of reports available to run based of the role permissions </a:t>
            </a:r>
          </a:p>
          <a:p>
            <a:pPr marL="636588" lvl="1" indent="-285750">
              <a:buFont typeface="Wingdings" panose="05000000000000000000" pitchFamily="2" charset="2"/>
              <a:buChar char="Ø"/>
            </a:pPr>
            <a:r>
              <a:rPr lang="en-GB" dirty="0" smtClean="0"/>
              <a:t>The down arrow enables sorting on that column</a:t>
            </a:r>
          </a:p>
          <a:p>
            <a:pPr marL="285750" indent="-285750">
              <a:buFont typeface="Wingdings" panose="05000000000000000000" pitchFamily="2" charset="2"/>
              <a:buChar char="Ø"/>
            </a:pPr>
            <a:r>
              <a:rPr lang="en-GB" dirty="0" smtClean="0"/>
              <a:t>3 different report types</a:t>
            </a:r>
          </a:p>
          <a:p>
            <a:pPr marL="636588" lvl="1" indent="-285750">
              <a:buFont typeface="Wingdings" panose="05000000000000000000" pitchFamily="2" charset="2"/>
              <a:buChar char="Ø"/>
            </a:pPr>
            <a:r>
              <a:rPr lang="en-GB" dirty="0" smtClean="0"/>
              <a:t>Standard, with pre-defined content</a:t>
            </a:r>
          </a:p>
          <a:p>
            <a:pPr marL="636588" lvl="1" indent="-285750">
              <a:buFont typeface="Wingdings" panose="05000000000000000000" pitchFamily="2" charset="2"/>
              <a:buChar char="Ø"/>
            </a:pPr>
            <a:r>
              <a:rPr lang="en-GB" dirty="0" smtClean="0"/>
              <a:t>Custom, with user-defined content</a:t>
            </a:r>
          </a:p>
          <a:p>
            <a:pPr marL="636588" lvl="1" indent="-285750">
              <a:buFont typeface="Wingdings" panose="05000000000000000000" pitchFamily="2" charset="2"/>
              <a:buChar char="Ø"/>
            </a:pPr>
            <a:r>
              <a:rPr lang="en-GB" dirty="0" smtClean="0"/>
              <a:t>Direct (see earlier slide)</a:t>
            </a:r>
          </a:p>
          <a:p>
            <a:pPr marL="285750" indent="-285750">
              <a:buFont typeface="Wingdings" panose="05000000000000000000" pitchFamily="2" charset="2"/>
              <a:buChar char="Ø"/>
            </a:pPr>
            <a:r>
              <a:rPr lang="en-GB" dirty="0" smtClean="0"/>
              <a:t>To run a report select it and then press “Request”</a:t>
            </a:r>
          </a:p>
          <a:p>
            <a:pPr marL="285750" indent="-285750">
              <a:buFont typeface="Wingdings" panose="05000000000000000000" pitchFamily="2" charset="2"/>
              <a:buChar char="Ø"/>
            </a:pPr>
            <a:r>
              <a:rPr lang="en-GB" dirty="0" smtClean="0"/>
              <a:t>Select a scope to run the report for </a:t>
            </a:r>
            <a:r>
              <a:rPr lang="en-GB" b="0" dirty="0" smtClean="0"/>
              <a:t>(defaults to “Default Scope”)</a:t>
            </a:r>
            <a:endParaRPr lang="en-GB" dirty="0" smtClean="0"/>
          </a:p>
          <a:p>
            <a:pPr marL="285750" indent="-285750">
              <a:buFont typeface="Wingdings" panose="05000000000000000000" pitchFamily="2" charset="2"/>
              <a:buChar char="Ø"/>
            </a:pPr>
            <a:r>
              <a:rPr lang="en-GB" dirty="0" smtClean="0"/>
              <a:t>Select a filter to run the report for </a:t>
            </a:r>
            <a:r>
              <a:rPr lang="en-GB" b="0" dirty="0" smtClean="0"/>
              <a:t>(where applicable, defaults to “Default Filter”)</a:t>
            </a:r>
          </a:p>
          <a:p>
            <a:pPr marL="285750" indent="-285750">
              <a:buFont typeface="Wingdings" panose="05000000000000000000" pitchFamily="2" charset="2"/>
              <a:buChar char="Ø"/>
            </a:pPr>
            <a:r>
              <a:rPr lang="en-GB" dirty="0" smtClean="0"/>
              <a:t>Select the date range to run the report for</a:t>
            </a:r>
          </a:p>
          <a:p>
            <a:pPr marL="285750" indent="-285750">
              <a:buFont typeface="Wingdings" panose="05000000000000000000" pitchFamily="2" charset="2"/>
              <a:buChar char="Ø"/>
            </a:pPr>
            <a:r>
              <a:rPr lang="en-GB" dirty="0" smtClean="0"/>
              <a:t>Select “Request Report”</a:t>
            </a:r>
          </a:p>
          <a:p>
            <a:pPr marL="636588" lvl="1" indent="-285750">
              <a:buFont typeface="Wingdings" panose="05000000000000000000" pitchFamily="2" charset="2"/>
              <a:buChar char="Ø"/>
            </a:pPr>
            <a:r>
              <a:rPr lang="en-GB" dirty="0" smtClean="0"/>
              <a:t>Report requested confirmation message displayed</a:t>
            </a:r>
          </a:p>
          <a:p>
            <a:pPr marL="285750" indent="-285750">
              <a:buFont typeface="Wingdings" panose="05000000000000000000" pitchFamily="2" charset="2"/>
              <a:buChar char="Ø"/>
            </a:pPr>
            <a:r>
              <a:rPr lang="en-GB" dirty="0" smtClean="0"/>
              <a:t>Navigate to My Reports or Request another Report </a:t>
            </a:r>
            <a:r>
              <a:rPr lang="en-GB" sz="1000" b="0" dirty="0" smtClean="0"/>
              <a:t>(because reports run in the background many reports can be requested at the same time)</a:t>
            </a:r>
          </a:p>
        </p:txBody>
      </p:sp>
      <p:sp>
        <p:nvSpPr>
          <p:cNvPr id="8" name="Title 7"/>
          <p:cNvSpPr>
            <a:spLocks noGrp="1"/>
          </p:cNvSpPr>
          <p:nvPr>
            <p:ph type="title"/>
          </p:nvPr>
        </p:nvSpPr>
        <p:spPr/>
        <p:txBody>
          <a:bodyPr/>
          <a:lstStyle/>
          <a:p>
            <a:r>
              <a:rPr lang="en-GB" dirty="0" err="1" smtClean="0"/>
              <a:t>PlanManager</a:t>
            </a:r>
            <a:r>
              <a:rPr lang="en-GB" dirty="0" smtClean="0"/>
              <a:t> – Report Manager – Request Reports</a:t>
            </a:r>
            <a:endParaRPr lang="en-GB" dirty="0"/>
          </a:p>
        </p:txBody>
      </p:sp>
    </p:spTree>
    <p:extLst>
      <p:ext uri="{BB962C8B-B14F-4D97-AF65-F5344CB8AC3E}">
        <p14:creationId xmlns:p14="http://schemas.microsoft.com/office/powerpoint/2010/main" val="892523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fld id="{C0531ADF-2191-45C5-9D71-08764BF86A6F}" type="slidenum">
              <a:rPr lang="en-GB" smtClean="0"/>
              <a:pPr/>
              <a:t>3</a:t>
            </a:fld>
            <a:endParaRPr lang="en-GB"/>
          </a:p>
        </p:txBody>
      </p:sp>
      <p:sp>
        <p:nvSpPr>
          <p:cNvPr id="3" name="Footer Placeholder 2"/>
          <p:cNvSpPr>
            <a:spLocks noGrp="1"/>
          </p:cNvSpPr>
          <p:nvPr>
            <p:ph type="ftr" sz="quarter" idx="14"/>
          </p:nvPr>
        </p:nvSpPr>
        <p:spPr/>
        <p:txBody>
          <a:bodyPr/>
          <a:lstStyle/>
          <a:p>
            <a:r>
              <a:rPr lang="en-US" smtClean="0"/>
              <a:t>For professional clients / qualified investors only</a:t>
            </a:r>
            <a:endParaRPr lang="en-GB" dirty="0"/>
          </a:p>
        </p:txBody>
      </p:sp>
      <p:sp>
        <p:nvSpPr>
          <p:cNvPr id="4" name="Text Placeholder 3"/>
          <p:cNvSpPr>
            <a:spLocks noGrp="1"/>
          </p:cNvSpPr>
          <p:nvPr>
            <p:ph type="body" sz="quarter" idx="15"/>
          </p:nvPr>
        </p:nvSpPr>
        <p:spPr/>
        <p:txBody>
          <a:bodyPr/>
          <a:lstStyle/>
          <a:p>
            <a:r>
              <a:rPr lang="en-GB" dirty="0" err="1" smtClean="0"/>
              <a:t>PlanManager</a:t>
            </a:r>
            <a:r>
              <a:rPr lang="en-GB" dirty="0" smtClean="0"/>
              <a:t> is the replacement for Group Web</a:t>
            </a:r>
          </a:p>
          <a:p>
            <a:endParaRPr lang="en-GB" dirty="0"/>
          </a:p>
        </p:txBody>
      </p:sp>
      <p:sp>
        <p:nvSpPr>
          <p:cNvPr id="5" name="Title 4"/>
          <p:cNvSpPr>
            <a:spLocks noGrp="1"/>
          </p:cNvSpPr>
          <p:nvPr>
            <p:ph type="title"/>
          </p:nvPr>
        </p:nvSpPr>
        <p:spPr/>
        <p:txBody>
          <a:bodyPr/>
          <a:lstStyle/>
          <a:p>
            <a:r>
              <a:rPr lang="en-GB" dirty="0" smtClean="0"/>
              <a:t>What is </a:t>
            </a:r>
            <a:r>
              <a:rPr lang="en-GB" dirty="0" err="1" smtClean="0"/>
              <a:t>PlanManager</a:t>
            </a:r>
            <a:r>
              <a:rPr lang="en-GB" dirty="0" smtClean="0"/>
              <a:t>?</a:t>
            </a:r>
            <a:endParaRPr lang="en-GB" dirty="0"/>
          </a:p>
        </p:txBody>
      </p:sp>
      <p:pic>
        <p:nvPicPr>
          <p:cNvPr id="6" name="Picture 5"/>
          <p:cNvPicPr>
            <a:picLocks noChangeAspect="1"/>
          </p:cNvPicPr>
          <p:nvPr/>
        </p:nvPicPr>
        <p:blipFill>
          <a:blip r:embed="rId2"/>
          <a:stretch>
            <a:fillRect/>
          </a:stretch>
        </p:blipFill>
        <p:spPr>
          <a:xfrm>
            <a:off x="113653" y="1475264"/>
            <a:ext cx="3886847" cy="2990840"/>
          </a:xfrm>
          <a:prstGeom prst="rect">
            <a:avLst/>
          </a:prstGeom>
        </p:spPr>
      </p:pic>
      <p:pic>
        <p:nvPicPr>
          <p:cNvPr id="7" name="Picture 6"/>
          <p:cNvPicPr>
            <a:picLocks noChangeAspect="1"/>
          </p:cNvPicPr>
          <p:nvPr/>
        </p:nvPicPr>
        <p:blipFill>
          <a:blip r:embed="rId3"/>
          <a:stretch>
            <a:fillRect/>
          </a:stretch>
        </p:blipFill>
        <p:spPr>
          <a:xfrm>
            <a:off x="3505252" y="2830185"/>
            <a:ext cx="5133310" cy="3271837"/>
          </a:xfrm>
          <a:prstGeom prst="rect">
            <a:avLst/>
          </a:prstGeom>
        </p:spPr>
      </p:pic>
      <p:sp>
        <p:nvSpPr>
          <p:cNvPr id="9" name="Bent Arrow 8"/>
          <p:cNvSpPr/>
          <p:nvPr/>
        </p:nvSpPr>
        <p:spPr>
          <a:xfrm rot="5400000">
            <a:off x="3852863" y="1947862"/>
            <a:ext cx="1524000" cy="1228725"/>
          </a:xfrm>
          <a:prstGeom prst="bentArrow">
            <a:avLst>
              <a:gd name="adj1" fmla="val 22059"/>
              <a:gd name="adj2" fmla="val 30147"/>
              <a:gd name="adj3" fmla="val 25000"/>
              <a:gd name="adj4" fmla="val 43750"/>
            </a:avLst>
          </a:prstGeom>
          <a:solidFill>
            <a:srgbClr val="00B050"/>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GB" sz="1000" b="1" kern="0" dirty="0" err="1" smtClean="0">
              <a:solidFill>
                <a:schemeClr val="tx2"/>
              </a:solidFill>
            </a:endParaRPr>
          </a:p>
        </p:txBody>
      </p:sp>
    </p:spTree>
    <p:extLst>
      <p:ext uri="{BB962C8B-B14F-4D97-AF65-F5344CB8AC3E}">
        <p14:creationId xmlns:p14="http://schemas.microsoft.com/office/powerpoint/2010/main" val="3705026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34"/>
          </p:nvPr>
        </p:nvSpPr>
        <p:spPr/>
        <p:txBody>
          <a:bodyPr/>
          <a:lstStyle/>
          <a:p>
            <a:fld id="{C0531ADF-2191-45C5-9D71-08764BF86A6F}" type="slidenum">
              <a:rPr lang="en-GB" smtClean="0"/>
              <a:pPr/>
              <a:t>30</a:t>
            </a:fld>
            <a:endParaRPr lang="en-GB"/>
          </a:p>
        </p:txBody>
      </p:sp>
      <p:sp>
        <p:nvSpPr>
          <p:cNvPr id="3" name="Footer Placeholder 2"/>
          <p:cNvSpPr>
            <a:spLocks noGrp="1"/>
          </p:cNvSpPr>
          <p:nvPr>
            <p:ph type="ftr" sz="quarter" idx="35"/>
          </p:nvPr>
        </p:nvSpPr>
        <p:spPr/>
        <p:txBody>
          <a:bodyPr/>
          <a:lstStyle/>
          <a:p>
            <a:r>
              <a:rPr lang="en-US" smtClean="0"/>
              <a:t>For professional clients / qualified investors only</a:t>
            </a:r>
            <a:endParaRPr lang="en-GB" dirty="0"/>
          </a:p>
        </p:txBody>
      </p:sp>
      <p:pic>
        <p:nvPicPr>
          <p:cNvPr id="9" name="Content Placeholder 8"/>
          <p:cNvPicPr>
            <a:picLocks noGrp="1" noChangeAspect="1"/>
          </p:cNvPicPr>
          <p:nvPr>
            <p:ph sz="quarter" idx="16"/>
          </p:nvPr>
        </p:nvPicPr>
        <p:blipFill>
          <a:blip r:embed="rId2"/>
          <a:stretch>
            <a:fillRect/>
          </a:stretch>
        </p:blipFill>
        <p:spPr>
          <a:xfrm>
            <a:off x="4510375" y="1468049"/>
            <a:ext cx="4067175" cy="3027752"/>
          </a:xfrm>
          <a:prstGeom prst="rect">
            <a:avLst/>
          </a:prstGeom>
        </p:spPr>
      </p:pic>
      <p:sp>
        <p:nvSpPr>
          <p:cNvPr id="6" name="Text Placeholder 5"/>
          <p:cNvSpPr>
            <a:spLocks noGrp="1"/>
          </p:cNvSpPr>
          <p:nvPr>
            <p:ph type="body" sz="quarter" idx="33"/>
          </p:nvPr>
        </p:nvSpPr>
        <p:spPr/>
        <p:txBody>
          <a:bodyPr/>
          <a:lstStyle/>
          <a:p>
            <a:r>
              <a:rPr lang="en-GB" dirty="0" smtClean="0"/>
              <a:t>Manage Reports – example screen shot</a:t>
            </a:r>
            <a:endParaRPr lang="en-GB" dirty="0"/>
          </a:p>
        </p:txBody>
      </p:sp>
      <p:sp>
        <p:nvSpPr>
          <p:cNvPr id="7" name="Content Placeholder 6"/>
          <p:cNvSpPr>
            <a:spLocks noGrp="1"/>
          </p:cNvSpPr>
          <p:nvPr>
            <p:ph sz="quarter" idx="15"/>
          </p:nvPr>
        </p:nvSpPr>
        <p:spPr/>
        <p:txBody>
          <a:bodyPr/>
          <a:lstStyle/>
          <a:p>
            <a:pPr marL="285750" indent="-285750">
              <a:buFont typeface="Wingdings" panose="05000000000000000000" pitchFamily="2" charset="2"/>
              <a:buChar char="Ø"/>
            </a:pPr>
            <a:r>
              <a:rPr lang="en-GB" sz="1000" dirty="0" smtClean="0"/>
              <a:t>Manage Reports </a:t>
            </a:r>
            <a:r>
              <a:rPr lang="en-GB" sz="1000" dirty="0"/>
              <a:t>is the screen </a:t>
            </a:r>
            <a:r>
              <a:rPr lang="en-GB" sz="1000" dirty="0" smtClean="0"/>
              <a:t>used </a:t>
            </a:r>
            <a:r>
              <a:rPr lang="en-GB" sz="1000" dirty="0"/>
              <a:t>to </a:t>
            </a:r>
            <a:r>
              <a:rPr lang="en-GB" sz="1000" dirty="0" smtClean="0"/>
              <a:t>create or edit a custom report</a:t>
            </a:r>
          </a:p>
          <a:p>
            <a:pPr marL="285750" indent="-285750">
              <a:buFont typeface="Wingdings" panose="05000000000000000000" pitchFamily="2" charset="2"/>
              <a:buChar char="Ø"/>
            </a:pPr>
            <a:r>
              <a:rPr lang="en-GB" sz="1000" dirty="0" smtClean="0"/>
              <a:t>There are 3 types of custom report:</a:t>
            </a:r>
          </a:p>
          <a:p>
            <a:pPr marL="636588" lvl="1" indent="-285750">
              <a:buFont typeface="Wingdings" panose="05000000000000000000" pitchFamily="2" charset="2"/>
              <a:buChar char="Ø"/>
            </a:pPr>
            <a:r>
              <a:rPr lang="en-GB" sz="1000" dirty="0" smtClean="0"/>
              <a:t>Member Data</a:t>
            </a:r>
          </a:p>
          <a:p>
            <a:pPr marL="636588" lvl="1" indent="-285750">
              <a:buFont typeface="Wingdings" panose="05000000000000000000" pitchFamily="2" charset="2"/>
              <a:buChar char="Ø"/>
            </a:pPr>
            <a:r>
              <a:rPr lang="en-GB" sz="1000" dirty="0" smtClean="0"/>
              <a:t>Member Contribution Data</a:t>
            </a:r>
          </a:p>
          <a:p>
            <a:pPr marL="636588" lvl="1" indent="-285750">
              <a:buFont typeface="Wingdings" panose="05000000000000000000" pitchFamily="2" charset="2"/>
              <a:buChar char="Ø"/>
            </a:pPr>
            <a:r>
              <a:rPr lang="en-GB" sz="1000" dirty="0" smtClean="0"/>
              <a:t>Member Transaction History Data</a:t>
            </a:r>
          </a:p>
          <a:p>
            <a:pPr marL="285750" indent="-285750">
              <a:buFont typeface="Wingdings" panose="05000000000000000000" pitchFamily="2" charset="2"/>
              <a:buChar char="Ø"/>
            </a:pPr>
            <a:r>
              <a:rPr lang="en-GB" sz="1000" dirty="0"/>
              <a:t>The type of custom report selected controls the data items available for selection</a:t>
            </a:r>
          </a:p>
          <a:p>
            <a:pPr marL="285750" indent="-285750">
              <a:buFont typeface="Wingdings" panose="05000000000000000000" pitchFamily="2" charset="2"/>
              <a:buChar char="Ø"/>
            </a:pPr>
            <a:r>
              <a:rPr lang="en-GB" sz="1000" dirty="0" smtClean="0"/>
              <a:t>There are 3 different output types available:</a:t>
            </a:r>
          </a:p>
          <a:p>
            <a:pPr marL="636588" lvl="1" indent="-285750">
              <a:buFont typeface="Wingdings" panose="05000000000000000000" pitchFamily="2" charset="2"/>
              <a:buChar char="Ø"/>
            </a:pPr>
            <a:r>
              <a:rPr lang="en-GB" sz="1000" dirty="0" smtClean="0"/>
              <a:t>Bar</a:t>
            </a:r>
          </a:p>
          <a:p>
            <a:pPr marL="636588" lvl="1" indent="-285750">
              <a:buFont typeface="Wingdings" panose="05000000000000000000" pitchFamily="2" charset="2"/>
              <a:buChar char="Ø"/>
            </a:pPr>
            <a:r>
              <a:rPr lang="en-GB" sz="1000" dirty="0" smtClean="0"/>
              <a:t>Pie</a:t>
            </a:r>
          </a:p>
          <a:p>
            <a:pPr marL="636588" lvl="1" indent="-285750">
              <a:buFont typeface="Wingdings" panose="05000000000000000000" pitchFamily="2" charset="2"/>
              <a:buChar char="Ø"/>
            </a:pPr>
            <a:r>
              <a:rPr lang="en-GB" sz="1000" dirty="0" smtClean="0"/>
              <a:t>Tabular</a:t>
            </a:r>
          </a:p>
          <a:p>
            <a:pPr marL="285750" indent="-285750">
              <a:buFont typeface="Wingdings" panose="05000000000000000000" pitchFamily="2" charset="2"/>
              <a:buChar char="Ø"/>
            </a:pPr>
            <a:r>
              <a:rPr lang="en-GB" sz="1000" dirty="0" smtClean="0"/>
              <a:t>The type of output selected controls the number of items that can be selected</a:t>
            </a:r>
          </a:p>
          <a:p>
            <a:pPr marL="285750" indent="-285750">
              <a:buFont typeface="Wingdings" panose="05000000000000000000" pitchFamily="2" charset="2"/>
              <a:buChar char="Ø"/>
            </a:pPr>
            <a:r>
              <a:rPr lang="en-GB" sz="1000" dirty="0"/>
              <a:t>Select a scope to run the report for</a:t>
            </a:r>
          </a:p>
          <a:p>
            <a:pPr marL="285750" indent="-285750">
              <a:buFont typeface="Wingdings" panose="05000000000000000000" pitchFamily="2" charset="2"/>
              <a:buChar char="Ø"/>
            </a:pPr>
            <a:r>
              <a:rPr lang="en-GB" sz="1000" dirty="0"/>
              <a:t>Select a filter to run the report </a:t>
            </a:r>
            <a:r>
              <a:rPr lang="en-GB" sz="1000" dirty="0" smtClean="0"/>
              <a:t>for</a:t>
            </a:r>
          </a:p>
          <a:p>
            <a:pPr marL="285750" indent="-285750">
              <a:buFont typeface="Wingdings" panose="05000000000000000000" pitchFamily="2" charset="2"/>
              <a:buChar char="Ø"/>
            </a:pPr>
            <a:r>
              <a:rPr lang="en-GB" sz="1000" dirty="0" smtClean="0"/>
              <a:t>Select </a:t>
            </a:r>
            <a:r>
              <a:rPr lang="en-GB" sz="1000" dirty="0"/>
              <a:t>the date range to run the report for</a:t>
            </a:r>
          </a:p>
          <a:p>
            <a:pPr marL="285750" indent="-285750">
              <a:buFont typeface="Wingdings" panose="05000000000000000000" pitchFamily="2" charset="2"/>
              <a:buChar char="Ø"/>
            </a:pPr>
            <a:r>
              <a:rPr lang="en-GB" sz="1000" dirty="0"/>
              <a:t>Select </a:t>
            </a:r>
            <a:r>
              <a:rPr lang="en-GB" sz="1000" dirty="0" smtClean="0"/>
              <a:t>“Generate”</a:t>
            </a:r>
            <a:endParaRPr lang="en-GB" sz="1000" dirty="0"/>
          </a:p>
          <a:p>
            <a:pPr marL="636588" lvl="1" indent="-285750">
              <a:buFont typeface="Wingdings" panose="05000000000000000000" pitchFamily="2" charset="2"/>
              <a:buChar char="Ø"/>
            </a:pPr>
            <a:r>
              <a:rPr lang="en-GB" sz="1000" dirty="0"/>
              <a:t>Report requested confirmation message displayed</a:t>
            </a:r>
          </a:p>
          <a:p>
            <a:pPr marL="285750" indent="-285750">
              <a:buFont typeface="Wingdings" panose="05000000000000000000" pitchFamily="2" charset="2"/>
              <a:buChar char="Ø"/>
            </a:pPr>
            <a:r>
              <a:rPr lang="en-GB" sz="1000" dirty="0"/>
              <a:t>Navigate to My Reports or Request another </a:t>
            </a:r>
            <a:r>
              <a:rPr lang="en-GB" sz="1000" dirty="0" smtClean="0"/>
              <a:t>Report </a:t>
            </a:r>
            <a:r>
              <a:rPr lang="en-GB" sz="1000" b="0" dirty="0"/>
              <a:t>(because </a:t>
            </a:r>
            <a:r>
              <a:rPr lang="en-GB" sz="1000" b="0" dirty="0" smtClean="0"/>
              <a:t>reports run in the background </a:t>
            </a:r>
            <a:r>
              <a:rPr lang="en-GB" sz="1000" b="0" dirty="0"/>
              <a:t>many reports can be requested at the same time)</a:t>
            </a:r>
          </a:p>
          <a:p>
            <a:pPr marL="285750" indent="-285750">
              <a:buFont typeface="Wingdings" panose="05000000000000000000" pitchFamily="2" charset="2"/>
              <a:buChar char="Ø"/>
            </a:pPr>
            <a:endParaRPr lang="en-GB" sz="1000" dirty="0"/>
          </a:p>
          <a:p>
            <a:pPr marL="285750" indent="-285750">
              <a:buFont typeface="Wingdings" panose="05000000000000000000" pitchFamily="2" charset="2"/>
              <a:buChar char="Ø"/>
            </a:pPr>
            <a:endParaRPr lang="en-GB" dirty="0" smtClean="0"/>
          </a:p>
          <a:p>
            <a:pPr marL="285750" indent="-285750">
              <a:buFont typeface="Wingdings" panose="05000000000000000000" pitchFamily="2" charset="2"/>
              <a:buChar char="Ø"/>
            </a:pPr>
            <a:endParaRPr lang="en-GB" dirty="0" smtClean="0"/>
          </a:p>
          <a:p>
            <a:pPr marL="285750" indent="-285750">
              <a:buFont typeface="Wingdings" panose="05000000000000000000" pitchFamily="2" charset="2"/>
              <a:buChar char="Ø"/>
            </a:pPr>
            <a:endParaRPr lang="en-GB" dirty="0"/>
          </a:p>
        </p:txBody>
      </p:sp>
      <p:sp>
        <p:nvSpPr>
          <p:cNvPr id="8" name="Title 7"/>
          <p:cNvSpPr>
            <a:spLocks noGrp="1"/>
          </p:cNvSpPr>
          <p:nvPr>
            <p:ph type="title"/>
          </p:nvPr>
        </p:nvSpPr>
        <p:spPr/>
        <p:txBody>
          <a:bodyPr/>
          <a:lstStyle/>
          <a:p>
            <a:r>
              <a:rPr lang="en-GB" dirty="0" err="1"/>
              <a:t>PlanManager</a:t>
            </a:r>
            <a:r>
              <a:rPr lang="en-GB" dirty="0"/>
              <a:t> – Report Manager – </a:t>
            </a:r>
            <a:r>
              <a:rPr lang="en-GB" dirty="0" smtClean="0"/>
              <a:t>Manage </a:t>
            </a:r>
            <a:r>
              <a:rPr lang="en-GB" dirty="0"/>
              <a:t>Reports</a:t>
            </a:r>
          </a:p>
        </p:txBody>
      </p:sp>
      <p:pic>
        <p:nvPicPr>
          <p:cNvPr id="10" name="Picture 9"/>
          <p:cNvPicPr>
            <a:picLocks noChangeAspect="1"/>
          </p:cNvPicPr>
          <p:nvPr/>
        </p:nvPicPr>
        <p:blipFill>
          <a:blip r:embed="rId3"/>
          <a:stretch>
            <a:fillRect/>
          </a:stretch>
        </p:blipFill>
        <p:spPr>
          <a:xfrm>
            <a:off x="5318126" y="3951706"/>
            <a:ext cx="3759200" cy="2347912"/>
          </a:xfrm>
          <a:prstGeom prst="rect">
            <a:avLst/>
          </a:prstGeom>
        </p:spPr>
      </p:pic>
    </p:spTree>
    <p:extLst>
      <p:ext uri="{BB962C8B-B14F-4D97-AF65-F5344CB8AC3E}">
        <p14:creationId xmlns:p14="http://schemas.microsoft.com/office/powerpoint/2010/main" val="21991623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34"/>
          </p:nvPr>
        </p:nvSpPr>
        <p:spPr/>
        <p:txBody>
          <a:bodyPr/>
          <a:lstStyle/>
          <a:p>
            <a:fld id="{C0531ADF-2191-45C5-9D71-08764BF86A6F}" type="slidenum">
              <a:rPr lang="en-GB" smtClean="0"/>
              <a:pPr/>
              <a:t>31</a:t>
            </a:fld>
            <a:endParaRPr lang="en-GB"/>
          </a:p>
        </p:txBody>
      </p:sp>
      <p:sp>
        <p:nvSpPr>
          <p:cNvPr id="3" name="Footer Placeholder 2"/>
          <p:cNvSpPr>
            <a:spLocks noGrp="1"/>
          </p:cNvSpPr>
          <p:nvPr>
            <p:ph type="ftr" sz="quarter" idx="35"/>
          </p:nvPr>
        </p:nvSpPr>
        <p:spPr/>
        <p:txBody>
          <a:bodyPr/>
          <a:lstStyle/>
          <a:p>
            <a:r>
              <a:rPr lang="en-US" smtClean="0"/>
              <a:t>For professional clients / qualified investors only</a:t>
            </a:r>
            <a:endParaRPr lang="en-GB" dirty="0"/>
          </a:p>
        </p:txBody>
      </p:sp>
      <p:pic>
        <p:nvPicPr>
          <p:cNvPr id="9" name="Content Placeholder 8"/>
          <p:cNvPicPr>
            <a:picLocks noGrp="1" noChangeAspect="1"/>
          </p:cNvPicPr>
          <p:nvPr>
            <p:ph sz="quarter" idx="16"/>
          </p:nvPr>
        </p:nvPicPr>
        <p:blipFill>
          <a:blip r:embed="rId2"/>
          <a:stretch>
            <a:fillRect/>
          </a:stretch>
        </p:blipFill>
        <p:spPr>
          <a:xfrm>
            <a:off x="4571387" y="1512375"/>
            <a:ext cx="3372463" cy="2597571"/>
          </a:xfrm>
          <a:prstGeom prst="rect">
            <a:avLst/>
          </a:prstGeom>
        </p:spPr>
      </p:pic>
      <p:sp>
        <p:nvSpPr>
          <p:cNvPr id="6" name="Text Placeholder 5"/>
          <p:cNvSpPr>
            <a:spLocks noGrp="1"/>
          </p:cNvSpPr>
          <p:nvPr>
            <p:ph type="body" sz="quarter" idx="33"/>
          </p:nvPr>
        </p:nvSpPr>
        <p:spPr/>
        <p:txBody>
          <a:bodyPr/>
          <a:lstStyle/>
          <a:p>
            <a:r>
              <a:rPr lang="en-GB" dirty="0" smtClean="0"/>
              <a:t>Manage Scopes – example screen shot</a:t>
            </a:r>
            <a:endParaRPr lang="en-GB" dirty="0"/>
          </a:p>
        </p:txBody>
      </p:sp>
      <p:sp>
        <p:nvSpPr>
          <p:cNvPr id="7" name="Content Placeholder 6"/>
          <p:cNvSpPr>
            <a:spLocks noGrp="1"/>
          </p:cNvSpPr>
          <p:nvPr>
            <p:ph sz="quarter" idx="15"/>
          </p:nvPr>
        </p:nvSpPr>
        <p:spPr/>
        <p:txBody>
          <a:bodyPr/>
          <a:lstStyle/>
          <a:p>
            <a:pPr marL="285750" indent="-285750">
              <a:buFont typeface="Wingdings" panose="05000000000000000000" pitchFamily="2" charset="2"/>
              <a:buChar char="Ø"/>
            </a:pPr>
            <a:r>
              <a:rPr lang="en-GB" sz="1200" dirty="0"/>
              <a:t>Manage </a:t>
            </a:r>
            <a:r>
              <a:rPr lang="en-GB" sz="1200" dirty="0" smtClean="0"/>
              <a:t>Scopes </a:t>
            </a:r>
            <a:r>
              <a:rPr lang="en-GB" sz="1200" dirty="0"/>
              <a:t>is the screen </a:t>
            </a:r>
            <a:r>
              <a:rPr lang="en-GB" sz="1200" dirty="0" smtClean="0"/>
              <a:t>used, </a:t>
            </a:r>
            <a:r>
              <a:rPr lang="en-GB" sz="1200" dirty="0"/>
              <a:t>to </a:t>
            </a:r>
            <a:r>
              <a:rPr lang="en-GB" sz="1200" dirty="0" smtClean="0"/>
              <a:t>create, edit or delete a scope</a:t>
            </a:r>
            <a:endParaRPr lang="en-GB" sz="1200" dirty="0"/>
          </a:p>
          <a:p>
            <a:pPr marL="285750" indent="-285750">
              <a:buFont typeface="Wingdings" panose="05000000000000000000" pitchFamily="2" charset="2"/>
              <a:buChar char="Ø"/>
            </a:pPr>
            <a:r>
              <a:rPr lang="en-GB" sz="1200" dirty="0" smtClean="0"/>
              <a:t>Scopes control the plan specific data that can be applied to a report to restrict the data returned, or to run a report across multiple plans:</a:t>
            </a:r>
          </a:p>
          <a:p>
            <a:pPr marL="636588" lvl="1" indent="-285750">
              <a:buFont typeface="Wingdings" panose="05000000000000000000" pitchFamily="2" charset="2"/>
              <a:buChar char="Ø"/>
            </a:pPr>
            <a:r>
              <a:rPr lang="en-GB" dirty="0" smtClean="0"/>
              <a:t>Plans</a:t>
            </a:r>
          </a:p>
          <a:p>
            <a:pPr marL="636588" lvl="1" indent="-285750">
              <a:buFont typeface="Wingdings" panose="05000000000000000000" pitchFamily="2" charset="2"/>
              <a:buChar char="Ø"/>
            </a:pPr>
            <a:r>
              <a:rPr lang="en-GB" dirty="0" smtClean="0"/>
              <a:t>Benefit Member Groups</a:t>
            </a:r>
          </a:p>
          <a:p>
            <a:pPr marL="636588" lvl="1" indent="-285750">
              <a:buFont typeface="Wingdings" panose="05000000000000000000" pitchFamily="2" charset="2"/>
              <a:buChar char="Ø"/>
            </a:pPr>
            <a:r>
              <a:rPr lang="en-GB" dirty="0" smtClean="0"/>
              <a:t>Billing Groups</a:t>
            </a:r>
          </a:p>
          <a:p>
            <a:pPr marL="636588" lvl="1" indent="-285750">
              <a:buFont typeface="Wingdings" panose="05000000000000000000" pitchFamily="2" charset="2"/>
              <a:buChar char="Ø"/>
            </a:pPr>
            <a:r>
              <a:rPr lang="en-GB" dirty="0" smtClean="0"/>
              <a:t>Employers</a:t>
            </a:r>
          </a:p>
          <a:p>
            <a:pPr marL="636588" lvl="1" indent="-285750">
              <a:buFont typeface="Wingdings" panose="05000000000000000000" pitchFamily="2" charset="2"/>
              <a:buChar char="Ø"/>
            </a:pPr>
            <a:r>
              <a:rPr lang="en-GB" dirty="0" smtClean="0"/>
              <a:t>Investment Member Groups</a:t>
            </a:r>
          </a:p>
          <a:p>
            <a:pPr marL="285750" indent="-285750">
              <a:buFont typeface="Wingdings" panose="05000000000000000000" pitchFamily="2" charset="2"/>
              <a:buChar char="Ø"/>
            </a:pPr>
            <a:r>
              <a:rPr lang="en-GB" sz="1200" dirty="0" smtClean="0"/>
              <a:t>The data available to the Manage Scopes screen is defined by the role the user is in</a:t>
            </a:r>
          </a:p>
          <a:p>
            <a:pPr marL="285750" indent="-285750">
              <a:buFont typeface="Wingdings" panose="05000000000000000000" pitchFamily="2" charset="2"/>
              <a:buChar char="Ø"/>
            </a:pPr>
            <a:r>
              <a:rPr lang="en-GB" sz="1200" dirty="0" smtClean="0"/>
              <a:t>All users of the role can use any of the scopes linked to the role</a:t>
            </a:r>
          </a:p>
          <a:p>
            <a:pPr marL="285750" indent="-285750">
              <a:buFont typeface="Wingdings" panose="05000000000000000000" pitchFamily="2" charset="2"/>
              <a:buChar char="Ø"/>
            </a:pPr>
            <a:r>
              <a:rPr lang="en-GB" sz="1200" dirty="0" smtClean="0"/>
              <a:t>Once a scope is defined it can be applied to any of the standard or custom reports</a:t>
            </a:r>
            <a:endParaRPr lang="en-GB" sz="1200" dirty="0"/>
          </a:p>
          <a:p>
            <a:endParaRPr lang="en-GB" dirty="0"/>
          </a:p>
        </p:txBody>
      </p:sp>
      <p:sp>
        <p:nvSpPr>
          <p:cNvPr id="8" name="Title 7"/>
          <p:cNvSpPr>
            <a:spLocks noGrp="1"/>
          </p:cNvSpPr>
          <p:nvPr>
            <p:ph type="title"/>
          </p:nvPr>
        </p:nvSpPr>
        <p:spPr/>
        <p:txBody>
          <a:bodyPr/>
          <a:lstStyle/>
          <a:p>
            <a:r>
              <a:rPr lang="en-GB" dirty="0" err="1" smtClean="0"/>
              <a:t>PlanManager</a:t>
            </a:r>
            <a:r>
              <a:rPr lang="en-GB" dirty="0" smtClean="0"/>
              <a:t> – Report Manager – Manage Scopes</a:t>
            </a:r>
            <a:endParaRPr lang="en-GB" dirty="0"/>
          </a:p>
        </p:txBody>
      </p:sp>
      <p:pic>
        <p:nvPicPr>
          <p:cNvPr id="10" name="Picture 9"/>
          <p:cNvPicPr>
            <a:picLocks noChangeAspect="1"/>
          </p:cNvPicPr>
          <p:nvPr/>
        </p:nvPicPr>
        <p:blipFill>
          <a:blip r:embed="rId3"/>
          <a:stretch>
            <a:fillRect/>
          </a:stretch>
        </p:blipFill>
        <p:spPr>
          <a:xfrm>
            <a:off x="5900043" y="3561758"/>
            <a:ext cx="2853431" cy="2465784"/>
          </a:xfrm>
          <a:prstGeom prst="rect">
            <a:avLst/>
          </a:prstGeom>
        </p:spPr>
      </p:pic>
    </p:spTree>
    <p:extLst>
      <p:ext uri="{BB962C8B-B14F-4D97-AF65-F5344CB8AC3E}">
        <p14:creationId xmlns:p14="http://schemas.microsoft.com/office/powerpoint/2010/main" val="28214041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34"/>
          </p:nvPr>
        </p:nvSpPr>
        <p:spPr/>
        <p:txBody>
          <a:bodyPr/>
          <a:lstStyle/>
          <a:p>
            <a:fld id="{C0531ADF-2191-45C5-9D71-08764BF86A6F}" type="slidenum">
              <a:rPr lang="en-GB" smtClean="0"/>
              <a:pPr/>
              <a:t>32</a:t>
            </a:fld>
            <a:endParaRPr lang="en-GB"/>
          </a:p>
        </p:txBody>
      </p:sp>
      <p:sp>
        <p:nvSpPr>
          <p:cNvPr id="3" name="Footer Placeholder 2"/>
          <p:cNvSpPr>
            <a:spLocks noGrp="1"/>
          </p:cNvSpPr>
          <p:nvPr>
            <p:ph type="ftr" sz="quarter" idx="35"/>
          </p:nvPr>
        </p:nvSpPr>
        <p:spPr/>
        <p:txBody>
          <a:bodyPr/>
          <a:lstStyle/>
          <a:p>
            <a:r>
              <a:rPr lang="en-US" smtClean="0"/>
              <a:t>For professional clients / qualified investors only</a:t>
            </a:r>
            <a:endParaRPr lang="en-GB" dirty="0"/>
          </a:p>
        </p:txBody>
      </p:sp>
      <p:pic>
        <p:nvPicPr>
          <p:cNvPr id="10" name="Content Placeholder 9"/>
          <p:cNvPicPr>
            <a:picLocks noGrp="1" noChangeAspect="1"/>
          </p:cNvPicPr>
          <p:nvPr>
            <p:ph sz="quarter" idx="16"/>
          </p:nvPr>
        </p:nvPicPr>
        <p:blipFill>
          <a:blip r:embed="rId2"/>
          <a:stretch>
            <a:fillRect/>
          </a:stretch>
        </p:blipFill>
        <p:spPr>
          <a:xfrm>
            <a:off x="4427538" y="1467993"/>
            <a:ext cx="3482169" cy="2856357"/>
          </a:xfrm>
          <a:prstGeom prst="rect">
            <a:avLst/>
          </a:prstGeom>
        </p:spPr>
      </p:pic>
      <p:sp>
        <p:nvSpPr>
          <p:cNvPr id="6" name="Text Placeholder 5"/>
          <p:cNvSpPr>
            <a:spLocks noGrp="1"/>
          </p:cNvSpPr>
          <p:nvPr>
            <p:ph type="body" sz="quarter" idx="33"/>
          </p:nvPr>
        </p:nvSpPr>
        <p:spPr/>
        <p:txBody>
          <a:bodyPr/>
          <a:lstStyle/>
          <a:p>
            <a:r>
              <a:rPr lang="en-GB" dirty="0" smtClean="0"/>
              <a:t>Manage Filters – example screen shot</a:t>
            </a:r>
            <a:endParaRPr lang="en-GB" dirty="0"/>
          </a:p>
        </p:txBody>
      </p:sp>
      <p:sp>
        <p:nvSpPr>
          <p:cNvPr id="8" name="Title 7"/>
          <p:cNvSpPr>
            <a:spLocks noGrp="1"/>
          </p:cNvSpPr>
          <p:nvPr>
            <p:ph type="title"/>
          </p:nvPr>
        </p:nvSpPr>
        <p:spPr/>
        <p:txBody>
          <a:bodyPr/>
          <a:lstStyle/>
          <a:p>
            <a:r>
              <a:rPr lang="en-GB" dirty="0" err="1"/>
              <a:t>PlanManager</a:t>
            </a:r>
            <a:r>
              <a:rPr lang="en-GB" dirty="0"/>
              <a:t> – Report Manager – Manage </a:t>
            </a:r>
            <a:r>
              <a:rPr lang="en-GB" dirty="0" smtClean="0"/>
              <a:t>Filters</a:t>
            </a:r>
            <a:endParaRPr lang="en-GB" dirty="0"/>
          </a:p>
        </p:txBody>
      </p:sp>
      <p:sp>
        <p:nvSpPr>
          <p:cNvPr id="9" name="Content Placeholder 6"/>
          <p:cNvSpPr>
            <a:spLocks noGrp="1"/>
          </p:cNvSpPr>
          <p:nvPr>
            <p:ph sz="quarter" idx="15"/>
          </p:nvPr>
        </p:nvSpPr>
        <p:spPr/>
        <p:txBody>
          <a:bodyPr/>
          <a:lstStyle/>
          <a:p>
            <a:pPr marL="285750" indent="-285750">
              <a:buFont typeface="Wingdings" panose="05000000000000000000" pitchFamily="2" charset="2"/>
              <a:buChar char="Ø"/>
            </a:pPr>
            <a:r>
              <a:rPr lang="en-GB" sz="1000" dirty="0"/>
              <a:t>Manage </a:t>
            </a:r>
            <a:r>
              <a:rPr lang="en-GB" sz="1000" dirty="0" smtClean="0"/>
              <a:t>Filters </a:t>
            </a:r>
            <a:r>
              <a:rPr lang="en-GB" sz="1000" dirty="0"/>
              <a:t>is the screen </a:t>
            </a:r>
            <a:r>
              <a:rPr lang="en-GB" sz="1000" dirty="0" smtClean="0"/>
              <a:t>used </a:t>
            </a:r>
            <a:r>
              <a:rPr lang="en-GB" sz="1000" dirty="0"/>
              <a:t>to </a:t>
            </a:r>
            <a:r>
              <a:rPr lang="en-GB" sz="1000" dirty="0" smtClean="0"/>
              <a:t>create, </a:t>
            </a:r>
            <a:r>
              <a:rPr lang="en-GB" sz="1000" dirty="0"/>
              <a:t>edit </a:t>
            </a:r>
            <a:r>
              <a:rPr lang="en-GB" sz="1000" dirty="0" smtClean="0"/>
              <a:t>or delete a filter</a:t>
            </a:r>
            <a:endParaRPr lang="en-GB" sz="1000" dirty="0"/>
          </a:p>
          <a:p>
            <a:pPr marL="285750" indent="-285750">
              <a:buFont typeface="Wingdings" panose="05000000000000000000" pitchFamily="2" charset="2"/>
              <a:buChar char="Ø"/>
            </a:pPr>
            <a:r>
              <a:rPr lang="en-GB" sz="1000" dirty="0" smtClean="0"/>
              <a:t>Filters control generic data that can be applied to a report to restrict the results returned:</a:t>
            </a:r>
          </a:p>
          <a:p>
            <a:pPr marL="636588" lvl="1" indent="-285750">
              <a:buFont typeface="Wingdings" panose="05000000000000000000" pitchFamily="2" charset="2"/>
              <a:buChar char="Ø"/>
            </a:pPr>
            <a:r>
              <a:rPr lang="en-GB" sz="1000" dirty="0" smtClean="0"/>
              <a:t>Personal Data</a:t>
            </a:r>
          </a:p>
          <a:p>
            <a:pPr marL="800100" lvl="2" indent="-285750">
              <a:buFont typeface="Wingdings" panose="05000000000000000000" pitchFamily="2" charset="2"/>
              <a:buChar char="Ø"/>
            </a:pPr>
            <a:r>
              <a:rPr lang="en-GB" sz="1000" dirty="0" smtClean="0"/>
              <a:t>Age, Gender, Target Retirement Age</a:t>
            </a:r>
          </a:p>
          <a:p>
            <a:pPr marL="636588" lvl="1" indent="-285750">
              <a:buFont typeface="Wingdings" panose="05000000000000000000" pitchFamily="2" charset="2"/>
              <a:buChar char="Ø"/>
            </a:pPr>
            <a:r>
              <a:rPr lang="en-GB" sz="1000" dirty="0" smtClean="0"/>
              <a:t>Account Data</a:t>
            </a:r>
          </a:p>
          <a:p>
            <a:pPr marL="800100" lvl="2" indent="-285750">
              <a:buFont typeface="Wingdings" panose="05000000000000000000" pitchFamily="2" charset="2"/>
              <a:buChar char="Ø"/>
            </a:pPr>
            <a:r>
              <a:rPr lang="en-GB" sz="1000" dirty="0" smtClean="0"/>
              <a:t>Registered for </a:t>
            </a:r>
            <a:r>
              <a:rPr lang="en-GB" sz="1000" dirty="0" err="1" smtClean="0"/>
              <a:t>TargetPlan</a:t>
            </a:r>
            <a:r>
              <a:rPr lang="en-GB" sz="1000" dirty="0" smtClean="0"/>
              <a:t>, Account Status, Effective date of account status, Date Joined Plan, Account Balance, Pensionable Salary</a:t>
            </a:r>
          </a:p>
          <a:p>
            <a:pPr marL="636588" lvl="1" indent="-285750">
              <a:buFont typeface="Wingdings" panose="05000000000000000000" pitchFamily="2" charset="2"/>
              <a:buChar char="Ø"/>
            </a:pPr>
            <a:r>
              <a:rPr lang="en-GB" sz="1000" dirty="0" smtClean="0"/>
              <a:t>Contribution Data</a:t>
            </a:r>
          </a:p>
          <a:p>
            <a:pPr marL="800100" lvl="2" indent="-285750">
              <a:buFont typeface="Wingdings" panose="05000000000000000000" pitchFamily="2" charset="2"/>
              <a:buChar char="Ø"/>
            </a:pPr>
            <a:r>
              <a:rPr lang="en-GB" sz="1000" dirty="0" smtClean="0"/>
              <a:t>Salary Sacrifice £ and %, Member Contribution £ and %, Employer Contribution £ and %, AVC £ and %, Total Contribution £ and %</a:t>
            </a:r>
          </a:p>
          <a:p>
            <a:pPr marL="636588" lvl="1" indent="-285750">
              <a:buFont typeface="Wingdings" panose="05000000000000000000" pitchFamily="2" charset="2"/>
              <a:buChar char="Ø"/>
            </a:pPr>
            <a:r>
              <a:rPr lang="en-GB" sz="1000" dirty="0" smtClean="0"/>
              <a:t>Auto </a:t>
            </a:r>
            <a:r>
              <a:rPr lang="en-GB" sz="1000" dirty="0" smtClean="0"/>
              <a:t>Enrolment Data</a:t>
            </a:r>
          </a:p>
          <a:p>
            <a:pPr marL="800100" lvl="2" indent="-285750">
              <a:buFont typeface="Wingdings" panose="05000000000000000000" pitchFamily="2" charset="2"/>
              <a:buChar char="Ø"/>
            </a:pPr>
            <a:r>
              <a:rPr lang="en-GB" sz="1000" dirty="0" smtClean="0"/>
              <a:t>Auto Enrolment Recommendation</a:t>
            </a:r>
          </a:p>
          <a:p>
            <a:pPr marL="285750" indent="-285750">
              <a:buFont typeface="Wingdings" panose="05000000000000000000" pitchFamily="2" charset="2"/>
              <a:buChar char="Ø"/>
            </a:pPr>
            <a:r>
              <a:rPr lang="en-GB" sz="1000" dirty="0" smtClean="0"/>
              <a:t>All users of the role can use any of the filters linked to the role</a:t>
            </a:r>
          </a:p>
          <a:p>
            <a:pPr marL="285750" indent="-285750">
              <a:buFont typeface="Wingdings" panose="05000000000000000000" pitchFamily="2" charset="2"/>
              <a:buChar char="Ø"/>
            </a:pPr>
            <a:r>
              <a:rPr lang="en-GB" sz="1000" dirty="0" smtClean="0"/>
              <a:t>Once a filter is defined it can be applied to any of the standard or custom reports (provided the report configuration allows)</a:t>
            </a:r>
            <a:endParaRPr lang="en-GB" sz="1000" dirty="0"/>
          </a:p>
          <a:p>
            <a:endParaRPr lang="en-GB" sz="1000" dirty="0"/>
          </a:p>
        </p:txBody>
      </p:sp>
      <p:pic>
        <p:nvPicPr>
          <p:cNvPr id="11" name="Picture 10"/>
          <p:cNvPicPr>
            <a:picLocks noChangeAspect="1"/>
          </p:cNvPicPr>
          <p:nvPr/>
        </p:nvPicPr>
        <p:blipFill>
          <a:blip r:embed="rId3"/>
          <a:stretch>
            <a:fillRect/>
          </a:stretch>
        </p:blipFill>
        <p:spPr>
          <a:xfrm>
            <a:off x="5373038" y="3676917"/>
            <a:ext cx="3257726" cy="2638158"/>
          </a:xfrm>
          <a:prstGeom prst="rect">
            <a:avLst/>
          </a:prstGeom>
        </p:spPr>
      </p:pic>
    </p:spTree>
    <p:extLst>
      <p:ext uri="{BB962C8B-B14F-4D97-AF65-F5344CB8AC3E}">
        <p14:creationId xmlns:p14="http://schemas.microsoft.com/office/powerpoint/2010/main" val="13642426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8"/>
          </p:nvPr>
        </p:nvSpPr>
        <p:spPr/>
        <p:txBody>
          <a:bodyPr/>
          <a:lstStyle/>
          <a:p>
            <a:fld id="{C0531ADF-2191-45C5-9D71-08764BF86A6F}" type="slidenum">
              <a:rPr lang="en-GB" smtClean="0"/>
              <a:pPr/>
              <a:t>33</a:t>
            </a:fld>
            <a:endParaRPr lang="en-GB"/>
          </a:p>
        </p:txBody>
      </p:sp>
      <p:sp>
        <p:nvSpPr>
          <p:cNvPr id="3" name="Footer Placeholder 2"/>
          <p:cNvSpPr>
            <a:spLocks noGrp="1"/>
          </p:cNvSpPr>
          <p:nvPr>
            <p:ph type="ftr" sz="quarter" idx="19"/>
          </p:nvPr>
        </p:nvSpPr>
        <p:spPr/>
        <p:txBody>
          <a:bodyPr/>
          <a:lstStyle/>
          <a:p>
            <a:r>
              <a:rPr lang="en-US" smtClean="0"/>
              <a:t>For professional clients / qualified investors only</a:t>
            </a:r>
            <a:endParaRPr lang="en-GB" dirty="0"/>
          </a:p>
        </p:txBody>
      </p:sp>
      <p:sp>
        <p:nvSpPr>
          <p:cNvPr id="4" name="Content Placeholder 3"/>
          <p:cNvSpPr>
            <a:spLocks noGrp="1"/>
          </p:cNvSpPr>
          <p:nvPr>
            <p:ph sz="quarter" idx="16"/>
          </p:nvPr>
        </p:nvSpPr>
        <p:spPr/>
        <p:txBody>
          <a:bodyPr/>
          <a:lstStyle/>
          <a:p>
            <a:pPr marL="285750" indent="-285750">
              <a:buFont typeface="Wingdings" panose="05000000000000000000" pitchFamily="2" charset="2"/>
              <a:buChar char="Ø"/>
            </a:pPr>
            <a:r>
              <a:rPr lang="en-GB" dirty="0" smtClean="0"/>
              <a:t>Custom Reports</a:t>
            </a:r>
          </a:p>
          <a:p>
            <a:pPr marL="636588" lvl="1" indent="-285750">
              <a:buFont typeface="+mj-lt"/>
              <a:buAutoNum type="arabicPeriod"/>
            </a:pPr>
            <a:r>
              <a:rPr lang="en-GB" dirty="0"/>
              <a:t>Member Data</a:t>
            </a:r>
          </a:p>
          <a:p>
            <a:pPr marL="636588" lvl="1" indent="-285750">
              <a:buFont typeface="+mj-lt"/>
              <a:buAutoNum type="arabicPeriod"/>
            </a:pPr>
            <a:r>
              <a:rPr lang="en-GB" dirty="0"/>
              <a:t>Member Contribution</a:t>
            </a:r>
          </a:p>
          <a:p>
            <a:pPr marL="636588" lvl="1" indent="-285750">
              <a:buFont typeface="+mj-lt"/>
              <a:buAutoNum type="arabicPeriod"/>
            </a:pPr>
            <a:r>
              <a:rPr lang="en-GB" dirty="0"/>
              <a:t>Member Transaction History</a:t>
            </a:r>
          </a:p>
          <a:p>
            <a:endParaRPr lang="en-GB" dirty="0"/>
          </a:p>
        </p:txBody>
      </p:sp>
      <p:sp>
        <p:nvSpPr>
          <p:cNvPr id="5" name="Content Placeholder 4"/>
          <p:cNvSpPr>
            <a:spLocks noGrp="1"/>
          </p:cNvSpPr>
          <p:nvPr>
            <p:ph sz="quarter" idx="15"/>
          </p:nvPr>
        </p:nvSpPr>
        <p:spPr>
          <a:xfrm>
            <a:off x="315162" y="1085851"/>
            <a:ext cx="4071938" cy="5219256"/>
          </a:xfrm>
        </p:spPr>
        <p:txBody>
          <a:bodyPr/>
          <a:lstStyle/>
          <a:p>
            <a:pPr marL="285750" indent="-285750">
              <a:buFont typeface="Wingdings" panose="05000000000000000000" pitchFamily="2" charset="2"/>
              <a:buChar char="Ø"/>
            </a:pPr>
            <a:r>
              <a:rPr lang="en-GB" dirty="0" smtClean="0"/>
              <a:t>Standard Reports</a:t>
            </a:r>
          </a:p>
          <a:p>
            <a:pPr marL="636588" lvl="1" indent="-285750">
              <a:buFont typeface="+mj-lt"/>
              <a:buAutoNum type="arabicPeriod"/>
            </a:pPr>
            <a:r>
              <a:rPr lang="en-GB" dirty="0" smtClean="0"/>
              <a:t>Plan </a:t>
            </a:r>
            <a:r>
              <a:rPr lang="en-GB" dirty="0"/>
              <a:t>Statement  </a:t>
            </a:r>
          </a:p>
          <a:p>
            <a:pPr marL="636588" lvl="1" indent="-285750">
              <a:buFont typeface="+mj-lt"/>
              <a:buAutoNum type="arabicPeriod"/>
            </a:pPr>
            <a:r>
              <a:rPr lang="en-GB" dirty="0"/>
              <a:t>Plan Transaction Summary</a:t>
            </a:r>
          </a:p>
          <a:p>
            <a:pPr marL="636588" lvl="1" indent="-285750">
              <a:buFont typeface="+mj-lt"/>
              <a:buAutoNum type="arabicPeriod"/>
            </a:pPr>
            <a:r>
              <a:rPr lang="en-GB" dirty="0"/>
              <a:t>Plan Investment summary by fund</a:t>
            </a:r>
          </a:p>
          <a:p>
            <a:pPr marL="636588" lvl="1" indent="-285750">
              <a:buFont typeface="+mj-lt"/>
              <a:buAutoNum type="arabicPeriod"/>
            </a:pPr>
            <a:r>
              <a:rPr lang="en-GB" dirty="0"/>
              <a:t>Plan Investment summary by Money type</a:t>
            </a:r>
          </a:p>
          <a:p>
            <a:pPr marL="636588" lvl="1" indent="-285750">
              <a:buFont typeface="+mj-lt"/>
              <a:buAutoNum type="arabicPeriod"/>
            </a:pPr>
            <a:r>
              <a:rPr lang="en-GB" dirty="0"/>
              <a:t>Member Listings</a:t>
            </a:r>
          </a:p>
          <a:p>
            <a:pPr marL="636588" lvl="1" indent="-285750">
              <a:buFont typeface="+mj-lt"/>
              <a:buAutoNum type="arabicPeriod"/>
            </a:pPr>
            <a:r>
              <a:rPr lang="en-GB" dirty="0"/>
              <a:t>Member Reconciliation Report</a:t>
            </a:r>
          </a:p>
          <a:p>
            <a:pPr marL="636588" lvl="1" indent="-285750">
              <a:buFont typeface="+mj-lt"/>
              <a:buAutoNum type="arabicPeriod"/>
            </a:pPr>
            <a:r>
              <a:rPr lang="en-GB" dirty="0"/>
              <a:t>Payments Out</a:t>
            </a:r>
          </a:p>
          <a:p>
            <a:pPr marL="636588" lvl="1" indent="-285750">
              <a:buFont typeface="+mj-lt"/>
              <a:buAutoNum type="arabicPeriod"/>
            </a:pPr>
            <a:r>
              <a:rPr lang="en-GB" dirty="0"/>
              <a:t>Payments In</a:t>
            </a:r>
          </a:p>
          <a:p>
            <a:pPr marL="636588" lvl="1" indent="-285750">
              <a:buFont typeface="+mj-lt"/>
              <a:buAutoNum type="arabicPeriod"/>
            </a:pPr>
            <a:r>
              <a:rPr lang="en-GB" dirty="0"/>
              <a:t>Plan Transaction History</a:t>
            </a:r>
          </a:p>
          <a:p>
            <a:pPr marL="636588" lvl="1" indent="-285750">
              <a:buFont typeface="+mj-lt"/>
              <a:buAutoNum type="arabicPeriod"/>
            </a:pPr>
            <a:r>
              <a:rPr lang="en-GB" dirty="0"/>
              <a:t>Member Switches Summary</a:t>
            </a:r>
          </a:p>
          <a:p>
            <a:pPr marL="636588" lvl="1" indent="-285750">
              <a:buFont typeface="+mj-lt"/>
              <a:buAutoNum type="arabicPeriod"/>
            </a:pPr>
            <a:r>
              <a:rPr lang="en-GB" dirty="0"/>
              <a:t>Auto Enrolment Report</a:t>
            </a:r>
          </a:p>
          <a:p>
            <a:pPr marL="636588" lvl="1" indent="-285750">
              <a:buFont typeface="+mj-lt"/>
              <a:buAutoNum type="arabicPeriod"/>
            </a:pPr>
            <a:r>
              <a:rPr lang="en-GB" dirty="0"/>
              <a:t>Plan Valuation by Member</a:t>
            </a:r>
          </a:p>
          <a:p>
            <a:pPr marL="636588" lvl="1" indent="-285750">
              <a:buFont typeface="+mj-lt"/>
              <a:buAutoNum type="arabicPeriod"/>
            </a:pPr>
            <a:r>
              <a:rPr lang="en-GB" dirty="0"/>
              <a:t>Contribution Level Split</a:t>
            </a:r>
          </a:p>
          <a:p>
            <a:pPr marL="636588" lvl="1" indent="-285750">
              <a:buFont typeface="+mj-lt"/>
              <a:buAutoNum type="arabicPeriod"/>
            </a:pPr>
            <a:r>
              <a:rPr lang="en-GB" dirty="0"/>
              <a:t>Member Status Summary</a:t>
            </a:r>
          </a:p>
          <a:p>
            <a:pPr marL="636588" lvl="1" indent="-285750">
              <a:buFont typeface="+mj-lt"/>
              <a:buAutoNum type="arabicPeriod"/>
            </a:pPr>
            <a:r>
              <a:rPr lang="en-GB" dirty="0"/>
              <a:t>Member Elections Report</a:t>
            </a:r>
          </a:p>
          <a:p>
            <a:pPr marL="636588" lvl="1" indent="-285750">
              <a:buFont typeface="+mj-lt"/>
              <a:buAutoNum type="arabicPeriod"/>
            </a:pPr>
            <a:r>
              <a:rPr lang="en-GB" dirty="0"/>
              <a:t>Target Plan Statistics</a:t>
            </a:r>
          </a:p>
          <a:p>
            <a:pPr marL="636588" lvl="1" indent="-285750">
              <a:buFont typeface="+mj-lt"/>
              <a:buAutoNum type="arabicPeriod"/>
            </a:pPr>
            <a:r>
              <a:rPr lang="en-GB" dirty="0"/>
              <a:t>Member Balance Report (age)</a:t>
            </a:r>
          </a:p>
          <a:p>
            <a:pPr marL="636588" lvl="1" indent="-285750">
              <a:buFont typeface="+mj-lt"/>
              <a:buAutoNum type="arabicPeriod"/>
            </a:pPr>
            <a:r>
              <a:rPr lang="en-GB" dirty="0"/>
              <a:t>NRA-TRA Comparison Report</a:t>
            </a:r>
          </a:p>
        </p:txBody>
      </p:sp>
      <p:sp>
        <p:nvSpPr>
          <p:cNvPr id="6" name="Title 5"/>
          <p:cNvSpPr>
            <a:spLocks noGrp="1"/>
          </p:cNvSpPr>
          <p:nvPr>
            <p:ph type="title"/>
          </p:nvPr>
        </p:nvSpPr>
        <p:spPr/>
        <p:txBody>
          <a:bodyPr/>
          <a:lstStyle/>
          <a:p>
            <a:r>
              <a:rPr lang="en-GB" dirty="0" err="1" smtClean="0"/>
              <a:t>PlanManager</a:t>
            </a:r>
            <a:r>
              <a:rPr lang="en-GB" dirty="0" smtClean="0"/>
              <a:t> – List of Reports</a:t>
            </a:r>
            <a:endParaRPr lang="en-GB" dirty="0"/>
          </a:p>
        </p:txBody>
      </p:sp>
    </p:spTree>
    <p:extLst>
      <p:ext uri="{BB962C8B-B14F-4D97-AF65-F5344CB8AC3E}">
        <p14:creationId xmlns:p14="http://schemas.microsoft.com/office/powerpoint/2010/main" val="8124563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34"/>
          </p:nvPr>
        </p:nvSpPr>
        <p:spPr/>
        <p:txBody>
          <a:bodyPr/>
          <a:lstStyle/>
          <a:p>
            <a:fld id="{C0531ADF-2191-45C5-9D71-08764BF86A6F}" type="slidenum">
              <a:rPr lang="en-GB" smtClean="0"/>
              <a:pPr/>
              <a:t>34</a:t>
            </a:fld>
            <a:endParaRPr lang="en-GB"/>
          </a:p>
        </p:txBody>
      </p:sp>
      <p:sp>
        <p:nvSpPr>
          <p:cNvPr id="3" name="Footer Placeholder 2"/>
          <p:cNvSpPr>
            <a:spLocks noGrp="1"/>
          </p:cNvSpPr>
          <p:nvPr>
            <p:ph type="ftr" sz="quarter" idx="35"/>
          </p:nvPr>
        </p:nvSpPr>
        <p:spPr/>
        <p:txBody>
          <a:bodyPr/>
          <a:lstStyle/>
          <a:p>
            <a:r>
              <a:rPr lang="en-US" smtClean="0"/>
              <a:t>For professional clients / qualified investors only</a:t>
            </a:r>
            <a:endParaRPr lang="en-GB" dirty="0"/>
          </a:p>
        </p:txBody>
      </p:sp>
      <p:sp>
        <p:nvSpPr>
          <p:cNvPr id="8" name="Text Placeholder 7"/>
          <p:cNvSpPr>
            <a:spLocks noGrp="1"/>
          </p:cNvSpPr>
          <p:nvPr>
            <p:ph type="body" sz="quarter" idx="17"/>
          </p:nvPr>
        </p:nvSpPr>
        <p:spPr/>
        <p:txBody>
          <a:bodyPr/>
          <a:lstStyle/>
          <a:p>
            <a:endParaRPr lang="en-GB"/>
          </a:p>
        </p:txBody>
      </p:sp>
      <p:pic>
        <p:nvPicPr>
          <p:cNvPr id="10" name="Content Placeholder 9"/>
          <p:cNvPicPr>
            <a:picLocks noGrp="1" noChangeAspect="1"/>
          </p:cNvPicPr>
          <p:nvPr>
            <p:ph sz="quarter" idx="16"/>
          </p:nvPr>
        </p:nvPicPr>
        <p:blipFill>
          <a:blip r:embed="rId2"/>
          <a:stretch>
            <a:fillRect/>
          </a:stretch>
        </p:blipFill>
        <p:spPr>
          <a:xfrm>
            <a:off x="4737100" y="1684377"/>
            <a:ext cx="1952625" cy="1057275"/>
          </a:xfrm>
          <a:prstGeom prst="rect">
            <a:avLst/>
          </a:prstGeom>
        </p:spPr>
      </p:pic>
      <p:sp>
        <p:nvSpPr>
          <p:cNvPr id="9" name="Text Placeholder 8"/>
          <p:cNvSpPr>
            <a:spLocks noGrp="1"/>
          </p:cNvSpPr>
          <p:nvPr>
            <p:ph type="body" sz="quarter" idx="33"/>
          </p:nvPr>
        </p:nvSpPr>
        <p:spPr/>
        <p:txBody>
          <a:bodyPr/>
          <a:lstStyle/>
          <a:p>
            <a:r>
              <a:rPr lang="en-GB" dirty="0" smtClean="0"/>
              <a:t>Workforce Manager – example screen shot</a:t>
            </a:r>
            <a:endParaRPr lang="en-GB" dirty="0"/>
          </a:p>
        </p:txBody>
      </p:sp>
      <p:sp>
        <p:nvSpPr>
          <p:cNvPr id="6" name="Content Placeholder 5"/>
          <p:cNvSpPr>
            <a:spLocks noGrp="1"/>
          </p:cNvSpPr>
          <p:nvPr>
            <p:ph sz="quarter" idx="15"/>
          </p:nvPr>
        </p:nvSpPr>
        <p:spPr/>
        <p:txBody>
          <a:bodyPr/>
          <a:lstStyle/>
          <a:p>
            <a:pPr marL="285750" indent="-285750">
              <a:buFont typeface="Wingdings" panose="05000000000000000000" pitchFamily="2" charset="2"/>
              <a:buChar char="Ø"/>
            </a:pPr>
            <a:r>
              <a:rPr lang="en-GB" dirty="0" smtClean="0"/>
              <a:t>Workforce Manager is where users go to manage their plan enrolment i.e. load AE files</a:t>
            </a:r>
          </a:p>
          <a:p>
            <a:pPr marL="285750" indent="-285750">
              <a:buFont typeface="Wingdings" panose="05000000000000000000" pitchFamily="2" charset="2"/>
              <a:buChar char="Ø"/>
            </a:pPr>
            <a:r>
              <a:rPr lang="en-GB" dirty="0" smtClean="0"/>
              <a:t>It is accessed from the Workforce Manager link on the </a:t>
            </a:r>
            <a:r>
              <a:rPr lang="en-GB" dirty="0" err="1" smtClean="0"/>
              <a:t>PlanManager</a:t>
            </a:r>
            <a:r>
              <a:rPr lang="en-GB" dirty="0" smtClean="0"/>
              <a:t> home screen</a:t>
            </a:r>
          </a:p>
          <a:p>
            <a:pPr marL="285750" indent="-285750">
              <a:buFont typeface="Wingdings" panose="05000000000000000000" pitchFamily="2" charset="2"/>
              <a:buChar char="Ø"/>
            </a:pPr>
            <a:r>
              <a:rPr lang="en-GB" dirty="0" smtClean="0"/>
              <a:t>Only users set up to use </a:t>
            </a:r>
            <a:r>
              <a:rPr lang="en-GB" dirty="0" err="1" smtClean="0"/>
              <a:t>WorkForce</a:t>
            </a:r>
            <a:r>
              <a:rPr lang="en-GB" dirty="0" smtClean="0"/>
              <a:t> Manager will have access to it</a:t>
            </a:r>
          </a:p>
          <a:p>
            <a:pPr marL="285750" indent="-285750">
              <a:buFont typeface="Wingdings" panose="05000000000000000000" pitchFamily="2" charset="2"/>
              <a:buChar char="Ø"/>
            </a:pPr>
            <a:r>
              <a:rPr lang="en-GB" dirty="0" smtClean="0"/>
              <a:t>Upon selecting Workforce Manager the existing WFM application is launched in a new browser window</a:t>
            </a:r>
          </a:p>
          <a:p>
            <a:r>
              <a:rPr lang="en-GB" dirty="0" smtClean="0">
                <a:solidFill>
                  <a:srgbClr val="FF0000"/>
                </a:solidFill>
              </a:rPr>
              <a:t>No changes to WFM functionality have been introduced with </a:t>
            </a:r>
            <a:r>
              <a:rPr lang="en-GB" dirty="0" err="1" smtClean="0">
                <a:solidFill>
                  <a:srgbClr val="FF0000"/>
                </a:solidFill>
              </a:rPr>
              <a:t>PlanManager</a:t>
            </a:r>
            <a:r>
              <a:rPr lang="en-GB" dirty="0" smtClean="0">
                <a:solidFill>
                  <a:srgbClr val="FF0000"/>
                </a:solidFill>
              </a:rPr>
              <a:t>.  It is just the way users access it that has changed!</a:t>
            </a:r>
            <a:endParaRPr lang="en-GB" dirty="0">
              <a:solidFill>
                <a:srgbClr val="FF0000"/>
              </a:solidFill>
            </a:endParaRPr>
          </a:p>
        </p:txBody>
      </p:sp>
      <p:sp>
        <p:nvSpPr>
          <p:cNvPr id="5" name="Title 4"/>
          <p:cNvSpPr>
            <a:spLocks noGrp="1"/>
          </p:cNvSpPr>
          <p:nvPr>
            <p:ph type="title"/>
          </p:nvPr>
        </p:nvSpPr>
        <p:spPr/>
        <p:txBody>
          <a:bodyPr/>
          <a:lstStyle/>
          <a:p>
            <a:r>
              <a:rPr lang="en-GB" dirty="0" err="1" smtClean="0"/>
              <a:t>PlanManager</a:t>
            </a:r>
            <a:r>
              <a:rPr lang="en-GB" dirty="0" smtClean="0"/>
              <a:t> – Workforce Manager</a:t>
            </a:r>
            <a:endParaRPr lang="en-GB" dirty="0"/>
          </a:p>
        </p:txBody>
      </p:sp>
      <p:pic>
        <p:nvPicPr>
          <p:cNvPr id="11" name="Picture 10"/>
          <p:cNvPicPr>
            <a:picLocks noChangeAspect="1"/>
          </p:cNvPicPr>
          <p:nvPr/>
        </p:nvPicPr>
        <p:blipFill>
          <a:blip r:embed="rId3"/>
          <a:stretch>
            <a:fillRect/>
          </a:stretch>
        </p:blipFill>
        <p:spPr>
          <a:xfrm>
            <a:off x="4673457" y="3009009"/>
            <a:ext cx="4396116" cy="1772536"/>
          </a:xfrm>
          <a:prstGeom prst="rect">
            <a:avLst/>
          </a:prstGeom>
        </p:spPr>
      </p:pic>
      <p:sp>
        <p:nvSpPr>
          <p:cNvPr id="12" name="Bent Arrow 11"/>
          <p:cNvSpPr/>
          <p:nvPr/>
        </p:nvSpPr>
        <p:spPr>
          <a:xfrm rot="5400000">
            <a:off x="6837002" y="1884288"/>
            <a:ext cx="1020720" cy="1228725"/>
          </a:xfrm>
          <a:prstGeom prst="bentArrow">
            <a:avLst>
              <a:gd name="adj1" fmla="val 22059"/>
              <a:gd name="adj2" fmla="val 30147"/>
              <a:gd name="adj3" fmla="val 25000"/>
              <a:gd name="adj4" fmla="val 43750"/>
            </a:avLst>
          </a:prstGeom>
          <a:solidFill>
            <a:srgbClr val="00B050"/>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GB" sz="1000" b="1" kern="0" dirty="0" err="1" smtClean="0">
              <a:solidFill>
                <a:schemeClr val="tx2"/>
              </a:solidFill>
            </a:endParaRPr>
          </a:p>
        </p:txBody>
      </p:sp>
    </p:spTree>
    <p:extLst>
      <p:ext uri="{BB962C8B-B14F-4D97-AF65-F5344CB8AC3E}">
        <p14:creationId xmlns:p14="http://schemas.microsoft.com/office/powerpoint/2010/main" val="3802664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34"/>
          </p:nvPr>
        </p:nvSpPr>
        <p:spPr/>
        <p:txBody>
          <a:bodyPr/>
          <a:lstStyle/>
          <a:p>
            <a:fld id="{C0531ADF-2191-45C5-9D71-08764BF86A6F}" type="slidenum">
              <a:rPr lang="en-GB" smtClean="0"/>
              <a:pPr/>
              <a:t>35</a:t>
            </a:fld>
            <a:endParaRPr lang="en-GB"/>
          </a:p>
        </p:txBody>
      </p:sp>
      <p:sp>
        <p:nvSpPr>
          <p:cNvPr id="3" name="Footer Placeholder 2"/>
          <p:cNvSpPr>
            <a:spLocks noGrp="1"/>
          </p:cNvSpPr>
          <p:nvPr>
            <p:ph type="ftr" sz="quarter" idx="35"/>
          </p:nvPr>
        </p:nvSpPr>
        <p:spPr/>
        <p:txBody>
          <a:bodyPr/>
          <a:lstStyle/>
          <a:p>
            <a:r>
              <a:rPr lang="en-US" smtClean="0"/>
              <a:t>For professional clients / qualified investors only</a:t>
            </a:r>
            <a:endParaRPr lang="en-GB" dirty="0"/>
          </a:p>
        </p:txBody>
      </p:sp>
      <p:sp>
        <p:nvSpPr>
          <p:cNvPr id="4" name="Text Placeholder 3"/>
          <p:cNvSpPr>
            <a:spLocks noGrp="1"/>
          </p:cNvSpPr>
          <p:nvPr>
            <p:ph type="body" sz="quarter" idx="17"/>
          </p:nvPr>
        </p:nvSpPr>
        <p:spPr/>
        <p:txBody>
          <a:bodyPr/>
          <a:lstStyle/>
          <a:p>
            <a:r>
              <a:rPr lang="en-GB" dirty="0" smtClean="0"/>
              <a:t>New </a:t>
            </a:r>
            <a:r>
              <a:rPr lang="en-GB" dirty="0" err="1" smtClean="0"/>
              <a:t>ocp</a:t>
            </a:r>
            <a:r>
              <a:rPr lang="en-GB" dirty="0" smtClean="0"/>
              <a:t> only</a:t>
            </a:r>
            <a:endParaRPr lang="en-GB" dirty="0"/>
          </a:p>
        </p:txBody>
      </p:sp>
      <p:pic>
        <p:nvPicPr>
          <p:cNvPr id="9" name="Content Placeholder 8"/>
          <p:cNvPicPr>
            <a:picLocks noGrp="1" noChangeAspect="1"/>
          </p:cNvPicPr>
          <p:nvPr>
            <p:ph sz="quarter" idx="16"/>
          </p:nvPr>
        </p:nvPicPr>
        <p:blipFill>
          <a:blip r:embed="rId2"/>
          <a:stretch>
            <a:fillRect/>
          </a:stretch>
        </p:blipFill>
        <p:spPr>
          <a:xfrm>
            <a:off x="4746625" y="1580168"/>
            <a:ext cx="1990725" cy="1047750"/>
          </a:xfrm>
          <a:prstGeom prst="rect">
            <a:avLst/>
          </a:prstGeom>
        </p:spPr>
      </p:pic>
      <p:sp>
        <p:nvSpPr>
          <p:cNvPr id="8" name="Text Placeholder 7"/>
          <p:cNvSpPr>
            <a:spLocks noGrp="1"/>
          </p:cNvSpPr>
          <p:nvPr>
            <p:ph type="body" sz="quarter" idx="33"/>
          </p:nvPr>
        </p:nvSpPr>
        <p:spPr/>
        <p:txBody>
          <a:bodyPr/>
          <a:lstStyle/>
          <a:p>
            <a:r>
              <a:rPr lang="en-GB" dirty="0" smtClean="0"/>
              <a:t>Contribution Manager – example screen shot</a:t>
            </a:r>
            <a:endParaRPr lang="en-GB" dirty="0"/>
          </a:p>
        </p:txBody>
      </p:sp>
      <p:sp>
        <p:nvSpPr>
          <p:cNvPr id="5" name="Title 4"/>
          <p:cNvSpPr>
            <a:spLocks noGrp="1"/>
          </p:cNvSpPr>
          <p:nvPr>
            <p:ph type="title"/>
          </p:nvPr>
        </p:nvSpPr>
        <p:spPr/>
        <p:txBody>
          <a:bodyPr/>
          <a:lstStyle/>
          <a:p>
            <a:r>
              <a:rPr lang="en-GB" dirty="0" err="1" smtClean="0"/>
              <a:t>PlanManager</a:t>
            </a:r>
            <a:r>
              <a:rPr lang="en-GB" dirty="0" smtClean="0"/>
              <a:t> – Contribution Manager</a:t>
            </a:r>
            <a:endParaRPr lang="en-GB" dirty="0"/>
          </a:p>
        </p:txBody>
      </p:sp>
      <p:pic>
        <p:nvPicPr>
          <p:cNvPr id="10" name="Picture 9"/>
          <p:cNvPicPr>
            <a:picLocks noChangeAspect="1"/>
          </p:cNvPicPr>
          <p:nvPr/>
        </p:nvPicPr>
        <p:blipFill>
          <a:blip r:embed="rId3"/>
          <a:stretch>
            <a:fillRect/>
          </a:stretch>
        </p:blipFill>
        <p:spPr>
          <a:xfrm>
            <a:off x="4738681" y="2779220"/>
            <a:ext cx="4394690" cy="3435988"/>
          </a:xfrm>
          <a:prstGeom prst="rect">
            <a:avLst/>
          </a:prstGeom>
        </p:spPr>
      </p:pic>
      <p:sp>
        <p:nvSpPr>
          <p:cNvPr id="11" name="Bent Arrow 10"/>
          <p:cNvSpPr/>
          <p:nvPr/>
        </p:nvSpPr>
        <p:spPr>
          <a:xfrm rot="5400000">
            <a:off x="6858268" y="1661005"/>
            <a:ext cx="1020720" cy="1228725"/>
          </a:xfrm>
          <a:prstGeom prst="bentArrow">
            <a:avLst>
              <a:gd name="adj1" fmla="val 22059"/>
              <a:gd name="adj2" fmla="val 30147"/>
              <a:gd name="adj3" fmla="val 25000"/>
              <a:gd name="adj4" fmla="val 43750"/>
            </a:avLst>
          </a:prstGeom>
          <a:solidFill>
            <a:srgbClr val="00B050"/>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GB" sz="1000" b="1" kern="0" dirty="0" err="1" smtClean="0">
              <a:solidFill>
                <a:schemeClr val="tx2"/>
              </a:solidFill>
            </a:endParaRPr>
          </a:p>
        </p:txBody>
      </p:sp>
      <p:sp>
        <p:nvSpPr>
          <p:cNvPr id="12" name="Content Placeholder 5"/>
          <p:cNvSpPr>
            <a:spLocks noGrp="1"/>
          </p:cNvSpPr>
          <p:nvPr>
            <p:ph sz="quarter" idx="15"/>
          </p:nvPr>
        </p:nvSpPr>
        <p:spPr/>
        <p:txBody>
          <a:bodyPr/>
          <a:lstStyle/>
          <a:p>
            <a:pPr marL="285750" indent="-285750">
              <a:buFont typeface="Wingdings" panose="05000000000000000000" pitchFamily="2" charset="2"/>
              <a:buChar char="Ø"/>
            </a:pPr>
            <a:r>
              <a:rPr lang="en-GB" dirty="0" smtClean="0"/>
              <a:t>Contribution Manager is where users go to manage their contributions i.e. load OCP files</a:t>
            </a:r>
          </a:p>
          <a:p>
            <a:pPr marL="285750" indent="-285750">
              <a:buFont typeface="Wingdings" panose="05000000000000000000" pitchFamily="2" charset="2"/>
              <a:buChar char="Ø"/>
            </a:pPr>
            <a:r>
              <a:rPr lang="en-GB" dirty="0" smtClean="0"/>
              <a:t>It is accessed from the Contribution Manager link on the </a:t>
            </a:r>
            <a:r>
              <a:rPr lang="en-GB" dirty="0" err="1" smtClean="0"/>
              <a:t>PlanManager</a:t>
            </a:r>
            <a:r>
              <a:rPr lang="en-GB" dirty="0" smtClean="0"/>
              <a:t> home screen</a:t>
            </a:r>
          </a:p>
          <a:p>
            <a:pPr marL="285750" indent="-285750">
              <a:buFont typeface="Wingdings" panose="05000000000000000000" pitchFamily="2" charset="2"/>
              <a:buChar char="Ø"/>
            </a:pPr>
            <a:r>
              <a:rPr lang="en-GB" dirty="0" smtClean="0"/>
              <a:t>Only users set up to use OCP will have access to it</a:t>
            </a:r>
          </a:p>
          <a:p>
            <a:pPr marL="636588" lvl="1" indent="-285750">
              <a:buFont typeface="Wingdings" panose="05000000000000000000" pitchFamily="2" charset="2"/>
              <a:buChar char="Ø"/>
            </a:pPr>
            <a:r>
              <a:rPr lang="en-GB" dirty="0" smtClean="0"/>
              <a:t>Only new OCP is supported</a:t>
            </a:r>
          </a:p>
          <a:p>
            <a:pPr marL="285750" indent="-285750">
              <a:buFont typeface="Wingdings" panose="05000000000000000000" pitchFamily="2" charset="2"/>
              <a:buChar char="Ø"/>
            </a:pPr>
            <a:r>
              <a:rPr lang="en-GB" dirty="0" smtClean="0"/>
              <a:t>Upon selecting Contribution Manager the existing OCP application is launched in a new browser window</a:t>
            </a:r>
          </a:p>
          <a:p>
            <a:r>
              <a:rPr lang="en-GB" dirty="0" smtClean="0">
                <a:solidFill>
                  <a:srgbClr val="FF0000"/>
                </a:solidFill>
              </a:rPr>
              <a:t>No changes to OCP functionality have been introduced with </a:t>
            </a:r>
            <a:r>
              <a:rPr lang="en-GB" dirty="0" err="1" smtClean="0">
                <a:solidFill>
                  <a:srgbClr val="FF0000"/>
                </a:solidFill>
              </a:rPr>
              <a:t>PlanManager</a:t>
            </a:r>
            <a:r>
              <a:rPr lang="en-GB" dirty="0" smtClean="0">
                <a:solidFill>
                  <a:srgbClr val="FF0000"/>
                </a:solidFill>
              </a:rPr>
              <a:t>.  It is just the way users access it that has changed!</a:t>
            </a:r>
          </a:p>
          <a:p>
            <a:r>
              <a:rPr lang="en-GB" dirty="0" smtClean="0">
                <a:solidFill>
                  <a:srgbClr val="FF0000"/>
                </a:solidFill>
              </a:rPr>
              <a:t>All plans have now been migrated to “new OCP” </a:t>
            </a:r>
            <a:r>
              <a:rPr lang="en-GB" sz="1200" dirty="0" smtClean="0">
                <a:solidFill>
                  <a:srgbClr val="FF0000"/>
                </a:solidFill>
              </a:rPr>
              <a:t>(except Cobham)</a:t>
            </a:r>
            <a:endParaRPr lang="en-GB" sz="1200" dirty="0">
              <a:solidFill>
                <a:srgbClr val="FF0000"/>
              </a:solidFill>
            </a:endParaRPr>
          </a:p>
        </p:txBody>
      </p:sp>
    </p:spTree>
    <p:extLst>
      <p:ext uri="{BB962C8B-B14F-4D97-AF65-F5344CB8AC3E}">
        <p14:creationId xmlns:p14="http://schemas.microsoft.com/office/powerpoint/2010/main" val="2794195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34"/>
          </p:nvPr>
        </p:nvSpPr>
        <p:spPr/>
        <p:txBody>
          <a:bodyPr/>
          <a:lstStyle/>
          <a:p>
            <a:fld id="{C0531ADF-2191-45C5-9D71-08764BF86A6F}" type="slidenum">
              <a:rPr lang="en-GB" smtClean="0"/>
              <a:pPr/>
              <a:t>36</a:t>
            </a:fld>
            <a:endParaRPr lang="en-GB"/>
          </a:p>
        </p:txBody>
      </p:sp>
      <p:sp>
        <p:nvSpPr>
          <p:cNvPr id="3" name="Footer Placeholder 2"/>
          <p:cNvSpPr>
            <a:spLocks noGrp="1"/>
          </p:cNvSpPr>
          <p:nvPr>
            <p:ph type="ftr" sz="quarter" idx="35"/>
          </p:nvPr>
        </p:nvSpPr>
        <p:spPr/>
        <p:txBody>
          <a:bodyPr/>
          <a:lstStyle/>
          <a:p>
            <a:r>
              <a:rPr lang="en-US" smtClean="0"/>
              <a:t>For professional clients / qualified investors only</a:t>
            </a:r>
            <a:endParaRPr lang="en-GB" dirty="0"/>
          </a:p>
        </p:txBody>
      </p:sp>
      <p:pic>
        <p:nvPicPr>
          <p:cNvPr id="10" name="Content Placeholder 9"/>
          <p:cNvPicPr>
            <a:picLocks noGrp="1" noChangeAspect="1"/>
          </p:cNvPicPr>
          <p:nvPr>
            <p:ph sz="quarter" idx="16"/>
          </p:nvPr>
        </p:nvPicPr>
        <p:blipFill>
          <a:blip r:embed="rId2"/>
          <a:stretch>
            <a:fillRect/>
          </a:stretch>
        </p:blipFill>
        <p:spPr>
          <a:xfrm>
            <a:off x="4741863" y="2074620"/>
            <a:ext cx="4067175" cy="3418373"/>
          </a:xfrm>
          <a:prstGeom prst="rect">
            <a:avLst/>
          </a:prstGeom>
        </p:spPr>
      </p:pic>
      <p:sp>
        <p:nvSpPr>
          <p:cNvPr id="9" name="Text Placeholder 8"/>
          <p:cNvSpPr>
            <a:spLocks noGrp="1"/>
          </p:cNvSpPr>
          <p:nvPr>
            <p:ph type="body" sz="quarter" idx="33"/>
          </p:nvPr>
        </p:nvSpPr>
        <p:spPr/>
        <p:txBody>
          <a:bodyPr/>
          <a:lstStyle/>
          <a:p>
            <a:r>
              <a:rPr lang="en-GB" dirty="0" err="1" smtClean="0"/>
              <a:t>PlanManager</a:t>
            </a:r>
            <a:r>
              <a:rPr lang="en-GB" dirty="0"/>
              <a:t> </a:t>
            </a:r>
            <a:r>
              <a:rPr lang="en-GB" dirty="0" smtClean="0"/>
              <a:t>Branding Example screen shot</a:t>
            </a:r>
            <a:endParaRPr lang="en-GB" dirty="0"/>
          </a:p>
        </p:txBody>
      </p:sp>
      <p:sp>
        <p:nvSpPr>
          <p:cNvPr id="6" name="Content Placeholder 5"/>
          <p:cNvSpPr>
            <a:spLocks noGrp="1"/>
          </p:cNvSpPr>
          <p:nvPr>
            <p:ph sz="quarter" idx="15"/>
          </p:nvPr>
        </p:nvSpPr>
        <p:spPr>
          <a:xfrm>
            <a:off x="315162" y="1085850"/>
            <a:ext cx="4071938" cy="5272419"/>
          </a:xfrm>
        </p:spPr>
        <p:txBody>
          <a:bodyPr/>
          <a:lstStyle/>
          <a:p>
            <a:pPr marL="285750" indent="-285750">
              <a:buFont typeface="Wingdings" panose="05000000000000000000" pitchFamily="2" charset="2"/>
              <a:buChar char="Ø"/>
            </a:pPr>
            <a:r>
              <a:rPr lang="en-GB" sz="1200" dirty="0" err="1" smtClean="0"/>
              <a:t>PlanManager</a:t>
            </a:r>
            <a:r>
              <a:rPr lang="en-GB" sz="1200" dirty="0" smtClean="0"/>
              <a:t> will pick up any branding already applied to </a:t>
            </a:r>
            <a:r>
              <a:rPr lang="en-GB" sz="1200" dirty="0" err="1" smtClean="0"/>
              <a:t>TargetPlan</a:t>
            </a:r>
            <a:r>
              <a:rPr lang="en-GB" sz="1200" dirty="0" smtClean="0"/>
              <a:t>, this includes:</a:t>
            </a:r>
          </a:p>
          <a:p>
            <a:pPr marL="636588" lvl="1" indent="-285750">
              <a:buFont typeface="Wingdings" panose="05000000000000000000" pitchFamily="2" charset="2"/>
              <a:buChar char="Ø"/>
            </a:pPr>
            <a:r>
              <a:rPr lang="en-GB" dirty="0" smtClean="0"/>
              <a:t>Logos</a:t>
            </a:r>
          </a:p>
          <a:p>
            <a:pPr marL="636588" lvl="1" indent="-285750">
              <a:buFont typeface="Wingdings" panose="05000000000000000000" pitchFamily="2" charset="2"/>
              <a:buChar char="Ø"/>
            </a:pPr>
            <a:r>
              <a:rPr lang="en-GB" dirty="0" smtClean="0"/>
              <a:t>Colour Plans</a:t>
            </a:r>
          </a:p>
          <a:p>
            <a:pPr marL="285750" indent="-285750">
              <a:buFont typeface="Wingdings" panose="05000000000000000000" pitchFamily="2" charset="2"/>
              <a:buChar char="Ø"/>
            </a:pPr>
            <a:r>
              <a:rPr lang="en-GB" sz="1200" dirty="0" smtClean="0"/>
              <a:t>Content Management</a:t>
            </a:r>
          </a:p>
          <a:p>
            <a:pPr marL="636588" lvl="1" indent="-285750">
              <a:buFont typeface="Wingdings" panose="05000000000000000000" pitchFamily="2" charset="2"/>
              <a:buChar char="Ø"/>
            </a:pPr>
            <a:r>
              <a:rPr lang="en-GB" dirty="0" err="1" smtClean="0"/>
              <a:t>PlanManager</a:t>
            </a:r>
            <a:r>
              <a:rPr lang="en-GB" dirty="0" smtClean="0"/>
              <a:t> uses the same Content Management system that </a:t>
            </a:r>
            <a:r>
              <a:rPr lang="en-GB" dirty="0" err="1" smtClean="0"/>
              <a:t>TargetPlan</a:t>
            </a:r>
            <a:r>
              <a:rPr lang="en-GB" dirty="0" smtClean="0"/>
              <a:t> does.</a:t>
            </a:r>
          </a:p>
          <a:p>
            <a:pPr marL="636588" lvl="1" indent="-285750">
              <a:buFont typeface="Wingdings" panose="05000000000000000000" pitchFamily="2" charset="2"/>
              <a:buChar char="Ø"/>
            </a:pPr>
            <a:r>
              <a:rPr lang="en-GB" dirty="0" smtClean="0"/>
              <a:t>Most items on the screen can be varied at the following levels:</a:t>
            </a:r>
          </a:p>
          <a:p>
            <a:pPr marL="800100" lvl="2" indent="-285750">
              <a:buFont typeface="Wingdings" panose="05000000000000000000" pitchFamily="2" charset="2"/>
              <a:buChar char="Ø"/>
            </a:pPr>
            <a:r>
              <a:rPr lang="en-GB" dirty="0" smtClean="0"/>
              <a:t>Provider</a:t>
            </a:r>
          </a:p>
          <a:p>
            <a:pPr marL="800100" lvl="2" indent="-285750">
              <a:buFont typeface="Wingdings" panose="05000000000000000000" pitchFamily="2" charset="2"/>
              <a:buChar char="Ø"/>
            </a:pPr>
            <a:r>
              <a:rPr lang="en-GB" dirty="0" smtClean="0"/>
              <a:t>Product</a:t>
            </a:r>
          </a:p>
          <a:p>
            <a:pPr marL="800100" lvl="2" indent="-285750">
              <a:buFont typeface="Wingdings" panose="05000000000000000000" pitchFamily="2" charset="2"/>
              <a:buChar char="Ø"/>
            </a:pPr>
            <a:r>
              <a:rPr lang="en-GB" dirty="0" smtClean="0"/>
              <a:t>Plan</a:t>
            </a:r>
          </a:p>
          <a:p>
            <a:pPr marL="800100" lvl="2" indent="-285750">
              <a:buFont typeface="Wingdings" panose="05000000000000000000" pitchFamily="2" charset="2"/>
              <a:buChar char="Ø"/>
            </a:pPr>
            <a:r>
              <a:rPr lang="en-GB" dirty="0" smtClean="0"/>
              <a:t>Member Group</a:t>
            </a:r>
          </a:p>
          <a:p>
            <a:pPr lvl="2" indent="0">
              <a:buNone/>
            </a:pPr>
            <a:r>
              <a:rPr lang="en-GB" dirty="0" smtClean="0"/>
              <a:t>If no override at the above levels the “Default” content will be displayed.</a:t>
            </a:r>
          </a:p>
          <a:p>
            <a:pPr marL="685800" lvl="2" indent="-171450">
              <a:buFont typeface="Wingdings" panose="05000000000000000000" pitchFamily="2" charset="2"/>
              <a:buChar char="Ø"/>
            </a:pPr>
            <a:r>
              <a:rPr lang="en-GB" dirty="0" smtClean="0"/>
              <a:t>The following items </a:t>
            </a:r>
            <a:r>
              <a:rPr lang="en-GB" dirty="0" smtClean="0">
                <a:solidFill>
                  <a:srgbClr val="FF0000"/>
                </a:solidFill>
              </a:rPr>
              <a:t>cannot</a:t>
            </a:r>
            <a:r>
              <a:rPr lang="en-GB" dirty="0" smtClean="0"/>
              <a:t> be varied by content</a:t>
            </a:r>
          </a:p>
          <a:p>
            <a:pPr marL="885825" lvl="3">
              <a:buFont typeface="Wingdings" panose="05000000000000000000" pitchFamily="2" charset="2"/>
              <a:buChar char="Ø"/>
            </a:pPr>
            <a:r>
              <a:rPr lang="en-GB" dirty="0" smtClean="0"/>
              <a:t>Filter Data item labels</a:t>
            </a:r>
          </a:p>
          <a:p>
            <a:pPr marL="885825" lvl="3">
              <a:buFont typeface="Wingdings" panose="05000000000000000000" pitchFamily="2" charset="2"/>
              <a:buChar char="Ø"/>
            </a:pPr>
            <a:r>
              <a:rPr lang="en-GB" dirty="0" smtClean="0"/>
              <a:t>Scope Data items</a:t>
            </a:r>
          </a:p>
          <a:p>
            <a:pPr marL="885825" lvl="3">
              <a:buFont typeface="Wingdings" panose="05000000000000000000" pitchFamily="2" charset="2"/>
              <a:buChar char="Ø"/>
            </a:pPr>
            <a:r>
              <a:rPr lang="en-GB" dirty="0" smtClean="0"/>
              <a:t>Custom Report Data item labels/column headings</a:t>
            </a:r>
          </a:p>
          <a:p>
            <a:pPr marL="885825" lvl="3">
              <a:buFont typeface="Wingdings" panose="05000000000000000000" pitchFamily="2" charset="2"/>
              <a:buChar char="Ø"/>
            </a:pPr>
            <a:r>
              <a:rPr lang="en-GB" dirty="0" smtClean="0"/>
              <a:t>Standard Report column headings</a:t>
            </a:r>
          </a:p>
          <a:p>
            <a:pPr lvl="3" indent="0">
              <a:buNone/>
            </a:pPr>
            <a:endParaRPr lang="en-GB" dirty="0" smtClean="0"/>
          </a:p>
          <a:p>
            <a:pPr marL="800100" lvl="2" indent="-285750">
              <a:buFont typeface="Wingdings" panose="05000000000000000000" pitchFamily="2" charset="2"/>
              <a:buChar char="Ø"/>
            </a:pPr>
            <a:endParaRPr lang="en-GB" dirty="0" smtClean="0"/>
          </a:p>
          <a:p>
            <a:pPr marL="285750" indent="-285750">
              <a:buFont typeface="Wingdings" panose="05000000000000000000" pitchFamily="2" charset="2"/>
              <a:buChar char="Ø"/>
            </a:pPr>
            <a:endParaRPr lang="en-GB" sz="1200" dirty="0" smtClean="0"/>
          </a:p>
          <a:p>
            <a:pPr marL="285750" indent="-285750">
              <a:buFont typeface="Wingdings" panose="05000000000000000000" pitchFamily="2" charset="2"/>
              <a:buChar char="Ø"/>
            </a:pPr>
            <a:endParaRPr lang="en-GB" sz="1200" dirty="0"/>
          </a:p>
        </p:txBody>
      </p:sp>
      <p:sp>
        <p:nvSpPr>
          <p:cNvPr id="5" name="Title 4"/>
          <p:cNvSpPr>
            <a:spLocks noGrp="1"/>
          </p:cNvSpPr>
          <p:nvPr>
            <p:ph type="title"/>
          </p:nvPr>
        </p:nvSpPr>
        <p:spPr/>
        <p:txBody>
          <a:bodyPr/>
          <a:lstStyle/>
          <a:p>
            <a:r>
              <a:rPr lang="en-GB" dirty="0" err="1" smtClean="0"/>
              <a:t>PlanManager</a:t>
            </a:r>
            <a:r>
              <a:rPr lang="en-GB" dirty="0" smtClean="0"/>
              <a:t> – Branding and Content Management</a:t>
            </a:r>
            <a:endParaRPr lang="en-GB" dirty="0"/>
          </a:p>
        </p:txBody>
      </p:sp>
    </p:spTree>
    <p:extLst>
      <p:ext uri="{BB962C8B-B14F-4D97-AF65-F5344CB8AC3E}">
        <p14:creationId xmlns:p14="http://schemas.microsoft.com/office/powerpoint/2010/main" val="1467792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34"/>
          </p:nvPr>
        </p:nvSpPr>
        <p:spPr/>
        <p:txBody>
          <a:bodyPr/>
          <a:lstStyle/>
          <a:p>
            <a:fld id="{C0531ADF-2191-45C5-9D71-08764BF86A6F}" type="slidenum">
              <a:rPr lang="en-GB" smtClean="0"/>
              <a:pPr/>
              <a:t>37</a:t>
            </a:fld>
            <a:endParaRPr lang="en-GB"/>
          </a:p>
        </p:txBody>
      </p:sp>
      <p:sp>
        <p:nvSpPr>
          <p:cNvPr id="3" name="Footer Placeholder 2"/>
          <p:cNvSpPr>
            <a:spLocks noGrp="1"/>
          </p:cNvSpPr>
          <p:nvPr>
            <p:ph type="ftr" sz="quarter" idx="35"/>
          </p:nvPr>
        </p:nvSpPr>
        <p:spPr/>
        <p:txBody>
          <a:bodyPr/>
          <a:lstStyle/>
          <a:p>
            <a:r>
              <a:rPr lang="en-US" smtClean="0"/>
              <a:t>For professional clients / qualified investors only</a:t>
            </a:r>
            <a:endParaRPr lang="en-GB" dirty="0"/>
          </a:p>
        </p:txBody>
      </p:sp>
      <p:pic>
        <p:nvPicPr>
          <p:cNvPr id="10" name="Content Placeholder 9"/>
          <p:cNvPicPr>
            <a:picLocks noGrp="1" noChangeAspect="1"/>
          </p:cNvPicPr>
          <p:nvPr>
            <p:ph sz="quarter" idx="16"/>
          </p:nvPr>
        </p:nvPicPr>
        <p:blipFill>
          <a:blip r:embed="rId2"/>
          <a:stretch>
            <a:fillRect/>
          </a:stretch>
        </p:blipFill>
        <p:spPr>
          <a:xfrm>
            <a:off x="4729450" y="1553710"/>
            <a:ext cx="4067175" cy="1283739"/>
          </a:xfrm>
          <a:prstGeom prst="rect">
            <a:avLst/>
          </a:prstGeom>
        </p:spPr>
      </p:pic>
      <p:sp>
        <p:nvSpPr>
          <p:cNvPr id="9" name="Text Placeholder 8"/>
          <p:cNvSpPr>
            <a:spLocks noGrp="1"/>
          </p:cNvSpPr>
          <p:nvPr>
            <p:ph type="body" sz="quarter" idx="33"/>
          </p:nvPr>
        </p:nvSpPr>
        <p:spPr/>
        <p:txBody>
          <a:bodyPr/>
          <a:lstStyle/>
          <a:p>
            <a:r>
              <a:rPr lang="en-GB" dirty="0" smtClean="0"/>
              <a:t>Logout – example screen shots</a:t>
            </a:r>
            <a:endParaRPr lang="en-GB" dirty="0"/>
          </a:p>
        </p:txBody>
      </p:sp>
      <p:sp>
        <p:nvSpPr>
          <p:cNvPr id="6" name="Content Placeholder 5"/>
          <p:cNvSpPr>
            <a:spLocks noGrp="1"/>
          </p:cNvSpPr>
          <p:nvPr>
            <p:ph sz="quarter" idx="15"/>
          </p:nvPr>
        </p:nvSpPr>
        <p:spPr/>
        <p:txBody>
          <a:bodyPr/>
          <a:lstStyle/>
          <a:p>
            <a:pPr marL="285750" indent="-285750">
              <a:buFont typeface="Wingdings" panose="05000000000000000000" pitchFamily="2" charset="2"/>
              <a:buChar char="Ø"/>
            </a:pPr>
            <a:r>
              <a:rPr lang="en-GB" dirty="0" smtClean="0"/>
              <a:t>Upon selecting Log out the user is presented with an “Are you sure? Message</a:t>
            </a:r>
          </a:p>
          <a:p>
            <a:pPr marL="636588" lvl="1" indent="-285750">
              <a:buFont typeface="Wingdings" panose="05000000000000000000" pitchFamily="2" charset="2"/>
              <a:buChar char="Ø"/>
            </a:pPr>
            <a:r>
              <a:rPr lang="en-GB" dirty="0" smtClean="0"/>
              <a:t>Yes – displays log out confirmation</a:t>
            </a:r>
          </a:p>
          <a:p>
            <a:pPr marL="636588" lvl="1" indent="-285750">
              <a:buFont typeface="Wingdings" panose="05000000000000000000" pitchFamily="2" charset="2"/>
              <a:buChar char="Ø"/>
            </a:pPr>
            <a:r>
              <a:rPr lang="en-GB" dirty="0" smtClean="0"/>
              <a:t>No – returns user to screen they were on when they selected Log out</a:t>
            </a:r>
          </a:p>
          <a:p>
            <a:pPr marL="285750" indent="-285750">
              <a:buFont typeface="Wingdings" panose="05000000000000000000" pitchFamily="2" charset="2"/>
              <a:buChar char="Ø"/>
            </a:pPr>
            <a:r>
              <a:rPr lang="en-GB" dirty="0" smtClean="0"/>
              <a:t>Logout with unsaved changes.</a:t>
            </a:r>
          </a:p>
          <a:p>
            <a:pPr marL="636588" lvl="1" indent="-285750">
              <a:buFont typeface="Wingdings" panose="05000000000000000000" pitchFamily="2" charset="2"/>
              <a:buChar char="Ø"/>
            </a:pPr>
            <a:r>
              <a:rPr lang="en-GB" dirty="0" smtClean="0"/>
              <a:t>System detects there are unsaved changes and warns the user</a:t>
            </a:r>
            <a:endParaRPr lang="en-GB" dirty="0"/>
          </a:p>
        </p:txBody>
      </p:sp>
      <p:sp>
        <p:nvSpPr>
          <p:cNvPr id="5" name="Title 4"/>
          <p:cNvSpPr>
            <a:spLocks noGrp="1"/>
          </p:cNvSpPr>
          <p:nvPr>
            <p:ph type="title"/>
          </p:nvPr>
        </p:nvSpPr>
        <p:spPr/>
        <p:txBody>
          <a:bodyPr/>
          <a:lstStyle/>
          <a:p>
            <a:r>
              <a:rPr lang="en-GB" dirty="0" err="1" smtClean="0"/>
              <a:t>PlanManager</a:t>
            </a:r>
            <a:r>
              <a:rPr lang="en-GB" dirty="0" smtClean="0"/>
              <a:t> - Logout</a:t>
            </a:r>
            <a:endParaRPr lang="en-GB" dirty="0"/>
          </a:p>
        </p:txBody>
      </p:sp>
      <p:pic>
        <p:nvPicPr>
          <p:cNvPr id="11" name="Picture 10"/>
          <p:cNvPicPr>
            <a:picLocks noChangeAspect="1"/>
          </p:cNvPicPr>
          <p:nvPr/>
        </p:nvPicPr>
        <p:blipFill>
          <a:blip r:embed="rId3"/>
          <a:stretch>
            <a:fillRect/>
          </a:stretch>
        </p:blipFill>
        <p:spPr>
          <a:xfrm>
            <a:off x="4746625" y="3070042"/>
            <a:ext cx="4074398" cy="1394296"/>
          </a:xfrm>
          <a:prstGeom prst="rect">
            <a:avLst/>
          </a:prstGeom>
        </p:spPr>
      </p:pic>
      <p:pic>
        <p:nvPicPr>
          <p:cNvPr id="12" name="Picture 11"/>
          <p:cNvPicPr>
            <a:picLocks noChangeAspect="1"/>
          </p:cNvPicPr>
          <p:nvPr/>
        </p:nvPicPr>
        <p:blipFill>
          <a:blip r:embed="rId4"/>
          <a:stretch>
            <a:fillRect/>
          </a:stretch>
        </p:blipFill>
        <p:spPr>
          <a:xfrm>
            <a:off x="4729450" y="4508766"/>
            <a:ext cx="4122064" cy="1711281"/>
          </a:xfrm>
          <a:prstGeom prst="rect">
            <a:avLst/>
          </a:prstGeom>
        </p:spPr>
      </p:pic>
    </p:spTree>
    <p:extLst>
      <p:ext uri="{BB962C8B-B14F-4D97-AF65-F5344CB8AC3E}">
        <p14:creationId xmlns:p14="http://schemas.microsoft.com/office/powerpoint/2010/main" val="14461501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34"/>
          </p:nvPr>
        </p:nvSpPr>
        <p:spPr/>
        <p:txBody>
          <a:bodyPr/>
          <a:lstStyle/>
          <a:p>
            <a:fld id="{C0531ADF-2191-45C5-9D71-08764BF86A6F}" type="slidenum">
              <a:rPr lang="en-GB" smtClean="0"/>
              <a:pPr/>
              <a:t>38</a:t>
            </a:fld>
            <a:endParaRPr lang="en-GB"/>
          </a:p>
        </p:txBody>
      </p:sp>
      <p:sp>
        <p:nvSpPr>
          <p:cNvPr id="3" name="Footer Placeholder 2"/>
          <p:cNvSpPr>
            <a:spLocks noGrp="1"/>
          </p:cNvSpPr>
          <p:nvPr>
            <p:ph type="ftr" sz="quarter" idx="35"/>
          </p:nvPr>
        </p:nvSpPr>
        <p:spPr/>
        <p:txBody>
          <a:bodyPr/>
          <a:lstStyle/>
          <a:p>
            <a:r>
              <a:rPr lang="en-US" smtClean="0"/>
              <a:t>For professional clients / qualified investors only</a:t>
            </a:r>
            <a:endParaRPr lang="en-GB" dirty="0"/>
          </a:p>
        </p:txBody>
      </p:sp>
      <p:sp>
        <p:nvSpPr>
          <p:cNvPr id="6" name="Text Placeholder 5"/>
          <p:cNvSpPr>
            <a:spLocks noGrp="1"/>
          </p:cNvSpPr>
          <p:nvPr>
            <p:ph type="body" sz="quarter" idx="33"/>
          </p:nvPr>
        </p:nvSpPr>
        <p:spPr/>
        <p:txBody>
          <a:bodyPr/>
          <a:lstStyle/>
          <a:p>
            <a:r>
              <a:rPr lang="en-GB" dirty="0" smtClean="0"/>
              <a:t>Forgotten User ID – example screen shot</a:t>
            </a:r>
            <a:endParaRPr lang="en-GB" dirty="0"/>
          </a:p>
        </p:txBody>
      </p:sp>
      <p:sp>
        <p:nvSpPr>
          <p:cNvPr id="7" name="Content Placeholder 6"/>
          <p:cNvSpPr>
            <a:spLocks noGrp="1"/>
          </p:cNvSpPr>
          <p:nvPr>
            <p:ph sz="quarter" idx="15"/>
          </p:nvPr>
        </p:nvSpPr>
        <p:spPr/>
        <p:txBody>
          <a:bodyPr/>
          <a:lstStyle/>
          <a:p>
            <a:pPr marL="285750" indent="-285750">
              <a:buFont typeface="Wingdings" panose="05000000000000000000" pitchFamily="2" charset="2"/>
              <a:buChar char="Ø"/>
            </a:pPr>
            <a:r>
              <a:rPr lang="en-GB" dirty="0" smtClean="0"/>
              <a:t>Selecting Forgotten </a:t>
            </a:r>
            <a:r>
              <a:rPr lang="en-GB" dirty="0" err="1" smtClean="0"/>
              <a:t>UserID</a:t>
            </a:r>
            <a:r>
              <a:rPr lang="en-GB" dirty="0" smtClean="0"/>
              <a:t> link from the Login screen displays the Forgotten </a:t>
            </a:r>
            <a:r>
              <a:rPr lang="en-GB" dirty="0" err="1" smtClean="0"/>
              <a:t>UserID</a:t>
            </a:r>
            <a:r>
              <a:rPr lang="en-GB" dirty="0" smtClean="0"/>
              <a:t> screen</a:t>
            </a:r>
          </a:p>
          <a:p>
            <a:pPr marL="285750" indent="-285750">
              <a:buFont typeface="Wingdings" panose="05000000000000000000" pitchFamily="2" charset="2"/>
              <a:buChar char="Ø"/>
            </a:pPr>
            <a:r>
              <a:rPr lang="en-GB" dirty="0" smtClean="0"/>
              <a:t>Displays generic contact details</a:t>
            </a:r>
          </a:p>
          <a:p>
            <a:r>
              <a:rPr lang="en-GB" sz="1000" b="0" dirty="0" smtClean="0"/>
              <a:t>(Plan specific cannot be displayed here as we don’t know who the user is)</a:t>
            </a:r>
          </a:p>
          <a:p>
            <a:pPr marL="171450" indent="-171450">
              <a:buFont typeface="Wingdings" panose="05000000000000000000" pitchFamily="2" charset="2"/>
              <a:buChar char="Ø"/>
            </a:pPr>
            <a:r>
              <a:rPr lang="en-GB" sz="1200" dirty="0" smtClean="0"/>
              <a:t>The Contact Centre can find out the User ID from the Web User screen in </a:t>
            </a:r>
            <a:r>
              <a:rPr lang="en-GB" sz="1200" dirty="0" err="1" smtClean="0"/>
              <a:t>DCorum</a:t>
            </a:r>
            <a:endParaRPr lang="en-GB" sz="1200" dirty="0" smtClean="0"/>
          </a:p>
          <a:p>
            <a:pPr marL="522288" lvl="1" indent="-171450">
              <a:buFont typeface="Wingdings" panose="05000000000000000000" pitchFamily="2" charset="2"/>
              <a:buChar char="Ø"/>
            </a:pPr>
            <a:r>
              <a:rPr lang="en-GB" sz="1000" dirty="0" smtClean="0"/>
              <a:t>Search for Person in </a:t>
            </a:r>
            <a:r>
              <a:rPr lang="en-GB" sz="1000" dirty="0" err="1" smtClean="0"/>
              <a:t>DCorum</a:t>
            </a:r>
            <a:endParaRPr lang="en-GB" sz="1000" dirty="0" smtClean="0"/>
          </a:p>
          <a:p>
            <a:pPr marL="522288" lvl="1" indent="-171450">
              <a:buFont typeface="Wingdings" panose="05000000000000000000" pitchFamily="2" charset="2"/>
              <a:buChar char="Ø"/>
            </a:pPr>
            <a:r>
              <a:rPr lang="en-GB" sz="1000" dirty="0" smtClean="0"/>
              <a:t>Navigate to Pension – Person – Web User</a:t>
            </a:r>
          </a:p>
          <a:p>
            <a:pPr marL="522288" lvl="1" indent="-171450">
              <a:buFont typeface="Wingdings" panose="05000000000000000000" pitchFamily="2" charset="2"/>
              <a:buChar char="Ø"/>
            </a:pPr>
            <a:r>
              <a:rPr lang="en-GB" sz="1000" dirty="0" err="1" smtClean="0"/>
              <a:t>UserID</a:t>
            </a:r>
            <a:r>
              <a:rPr lang="en-GB" sz="1000" dirty="0" smtClean="0"/>
              <a:t> is the Username (as highlighted below)</a:t>
            </a:r>
          </a:p>
          <a:p>
            <a:endParaRPr lang="en-GB" sz="1200" dirty="0" smtClean="0"/>
          </a:p>
        </p:txBody>
      </p:sp>
      <p:sp>
        <p:nvSpPr>
          <p:cNvPr id="8" name="Title 7"/>
          <p:cNvSpPr>
            <a:spLocks noGrp="1"/>
          </p:cNvSpPr>
          <p:nvPr>
            <p:ph type="title"/>
          </p:nvPr>
        </p:nvSpPr>
        <p:spPr/>
        <p:txBody>
          <a:bodyPr/>
          <a:lstStyle/>
          <a:p>
            <a:r>
              <a:rPr lang="en-GB" dirty="0" err="1"/>
              <a:t>PlanManager</a:t>
            </a:r>
            <a:r>
              <a:rPr lang="en-GB" dirty="0"/>
              <a:t> </a:t>
            </a:r>
            <a:r>
              <a:rPr lang="en-GB" dirty="0" smtClean="0"/>
              <a:t>– Forgotten User ID</a:t>
            </a:r>
            <a:endParaRPr lang="en-GB" dirty="0"/>
          </a:p>
        </p:txBody>
      </p:sp>
      <p:pic>
        <p:nvPicPr>
          <p:cNvPr id="10" name="Picture 9"/>
          <p:cNvPicPr>
            <a:picLocks noChangeAspect="1"/>
          </p:cNvPicPr>
          <p:nvPr/>
        </p:nvPicPr>
        <p:blipFill>
          <a:blip r:embed="rId2"/>
          <a:stretch>
            <a:fillRect/>
          </a:stretch>
        </p:blipFill>
        <p:spPr>
          <a:xfrm>
            <a:off x="4402976" y="1470776"/>
            <a:ext cx="4026690" cy="2971135"/>
          </a:xfrm>
          <a:prstGeom prst="rect">
            <a:avLst/>
          </a:prstGeom>
        </p:spPr>
      </p:pic>
      <p:pic>
        <p:nvPicPr>
          <p:cNvPr id="9" name="Content Placeholder 8"/>
          <p:cNvPicPr>
            <a:picLocks noGrp="1" noChangeAspect="1"/>
          </p:cNvPicPr>
          <p:nvPr>
            <p:ph sz="quarter" idx="16"/>
          </p:nvPr>
        </p:nvPicPr>
        <p:blipFill>
          <a:blip r:embed="rId3"/>
          <a:stretch>
            <a:fillRect/>
          </a:stretch>
        </p:blipFill>
        <p:spPr>
          <a:xfrm>
            <a:off x="5076825" y="3793272"/>
            <a:ext cx="4067175" cy="2623231"/>
          </a:xfrm>
          <a:prstGeom prst="rect">
            <a:avLst/>
          </a:prstGeom>
        </p:spPr>
      </p:pic>
      <p:sp>
        <p:nvSpPr>
          <p:cNvPr id="11" name="Bent Arrow 10"/>
          <p:cNvSpPr/>
          <p:nvPr/>
        </p:nvSpPr>
        <p:spPr>
          <a:xfrm rot="5400000">
            <a:off x="5185543" y="3151999"/>
            <a:ext cx="721210" cy="970101"/>
          </a:xfrm>
          <a:prstGeom prst="bentArrow">
            <a:avLst>
              <a:gd name="adj1" fmla="val 22059"/>
              <a:gd name="adj2" fmla="val 30147"/>
              <a:gd name="adj3" fmla="val 25000"/>
              <a:gd name="adj4" fmla="val 43750"/>
            </a:avLst>
          </a:prstGeom>
          <a:solidFill>
            <a:srgbClr val="00B050"/>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GB" sz="1000" b="1" kern="0" dirty="0" err="1" smtClean="0">
              <a:solidFill>
                <a:schemeClr val="tx2"/>
              </a:solidFill>
            </a:endParaRPr>
          </a:p>
        </p:txBody>
      </p:sp>
      <p:pic>
        <p:nvPicPr>
          <p:cNvPr id="12" name="Picture 11"/>
          <p:cNvPicPr>
            <a:picLocks noChangeAspect="1"/>
          </p:cNvPicPr>
          <p:nvPr/>
        </p:nvPicPr>
        <p:blipFill>
          <a:blip r:embed="rId4"/>
          <a:stretch>
            <a:fillRect/>
          </a:stretch>
        </p:blipFill>
        <p:spPr>
          <a:xfrm>
            <a:off x="223262" y="3697581"/>
            <a:ext cx="4671447" cy="2657364"/>
          </a:xfrm>
          <a:prstGeom prst="rect">
            <a:avLst/>
          </a:prstGeom>
        </p:spPr>
      </p:pic>
    </p:spTree>
    <p:extLst>
      <p:ext uri="{BB962C8B-B14F-4D97-AF65-F5344CB8AC3E}">
        <p14:creationId xmlns:p14="http://schemas.microsoft.com/office/powerpoint/2010/main" val="20547527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34"/>
          </p:nvPr>
        </p:nvSpPr>
        <p:spPr/>
        <p:txBody>
          <a:bodyPr/>
          <a:lstStyle/>
          <a:p>
            <a:fld id="{C0531ADF-2191-45C5-9D71-08764BF86A6F}" type="slidenum">
              <a:rPr lang="en-GB" smtClean="0"/>
              <a:pPr/>
              <a:t>39</a:t>
            </a:fld>
            <a:endParaRPr lang="en-GB"/>
          </a:p>
        </p:txBody>
      </p:sp>
      <p:sp>
        <p:nvSpPr>
          <p:cNvPr id="3" name="Footer Placeholder 2"/>
          <p:cNvSpPr>
            <a:spLocks noGrp="1"/>
          </p:cNvSpPr>
          <p:nvPr>
            <p:ph type="ftr" sz="quarter" idx="35"/>
          </p:nvPr>
        </p:nvSpPr>
        <p:spPr/>
        <p:txBody>
          <a:bodyPr/>
          <a:lstStyle/>
          <a:p>
            <a:r>
              <a:rPr lang="en-US" smtClean="0"/>
              <a:t>For professional clients / qualified investors only</a:t>
            </a:r>
            <a:endParaRPr lang="en-GB" dirty="0"/>
          </a:p>
        </p:txBody>
      </p:sp>
      <p:sp>
        <p:nvSpPr>
          <p:cNvPr id="4" name="Text Placeholder 3"/>
          <p:cNvSpPr>
            <a:spLocks noGrp="1"/>
          </p:cNvSpPr>
          <p:nvPr>
            <p:ph type="body" sz="quarter" idx="17"/>
          </p:nvPr>
        </p:nvSpPr>
        <p:spPr/>
        <p:txBody>
          <a:bodyPr/>
          <a:lstStyle/>
          <a:p>
            <a:endParaRPr lang="en-GB"/>
          </a:p>
        </p:txBody>
      </p:sp>
      <p:sp>
        <p:nvSpPr>
          <p:cNvPr id="6" name="Text Placeholder 5"/>
          <p:cNvSpPr>
            <a:spLocks noGrp="1"/>
          </p:cNvSpPr>
          <p:nvPr>
            <p:ph type="body" sz="quarter" idx="33"/>
          </p:nvPr>
        </p:nvSpPr>
        <p:spPr/>
        <p:txBody>
          <a:bodyPr/>
          <a:lstStyle/>
          <a:p>
            <a:r>
              <a:rPr lang="en-GB" dirty="0" smtClean="0"/>
              <a:t>Forgotten Password – example screen shot</a:t>
            </a:r>
            <a:endParaRPr lang="en-GB" dirty="0"/>
          </a:p>
        </p:txBody>
      </p:sp>
      <p:sp>
        <p:nvSpPr>
          <p:cNvPr id="7" name="Content Placeholder 6"/>
          <p:cNvSpPr>
            <a:spLocks noGrp="1"/>
          </p:cNvSpPr>
          <p:nvPr>
            <p:ph sz="quarter" idx="15"/>
          </p:nvPr>
        </p:nvSpPr>
        <p:spPr/>
        <p:txBody>
          <a:bodyPr/>
          <a:lstStyle/>
          <a:p>
            <a:pPr marL="285750" indent="-285750">
              <a:buFont typeface="Wingdings" panose="05000000000000000000" pitchFamily="2" charset="2"/>
              <a:buChar char="Ø"/>
            </a:pPr>
            <a:r>
              <a:rPr lang="en-GB" dirty="0"/>
              <a:t>Selecting Forgotten </a:t>
            </a:r>
            <a:r>
              <a:rPr lang="en-GB" dirty="0" smtClean="0"/>
              <a:t>Password link </a:t>
            </a:r>
            <a:r>
              <a:rPr lang="en-GB" dirty="0"/>
              <a:t>from the Login screen displays the Forgotten </a:t>
            </a:r>
            <a:r>
              <a:rPr lang="en-GB" dirty="0" smtClean="0"/>
              <a:t>password screen</a:t>
            </a:r>
          </a:p>
          <a:p>
            <a:pPr marL="285750" indent="-285750">
              <a:buFont typeface="Wingdings" panose="05000000000000000000" pitchFamily="2" charset="2"/>
              <a:buChar char="Ø"/>
            </a:pPr>
            <a:r>
              <a:rPr lang="en-GB" dirty="0" smtClean="0"/>
              <a:t>User has to enter their </a:t>
            </a:r>
            <a:r>
              <a:rPr lang="en-GB" dirty="0" err="1" smtClean="0"/>
              <a:t>UserID</a:t>
            </a:r>
            <a:endParaRPr lang="en-GB" dirty="0" smtClean="0"/>
          </a:p>
          <a:p>
            <a:pPr marL="636588" lvl="1" indent="-285750">
              <a:buFont typeface="Wingdings" panose="05000000000000000000" pitchFamily="2" charset="2"/>
              <a:buChar char="Ø"/>
            </a:pPr>
            <a:r>
              <a:rPr lang="en-GB" dirty="0" smtClean="0"/>
              <a:t>Select Next</a:t>
            </a:r>
          </a:p>
          <a:p>
            <a:pPr marL="285750" indent="-285750">
              <a:buFont typeface="Wingdings" panose="05000000000000000000" pitchFamily="2" charset="2"/>
              <a:buChar char="Ø"/>
            </a:pPr>
            <a:r>
              <a:rPr lang="en-GB" dirty="0" smtClean="0"/>
              <a:t>Select one of the previously defined Security Questions</a:t>
            </a:r>
          </a:p>
          <a:p>
            <a:pPr marL="285750" indent="-285750">
              <a:buFont typeface="Wingdings" panose="05000000000000000000" pitchFamily="2" charset="2"/>
              <a:buChar char="Ø"/>
            </a:pPr>
            <a:r>
              <a:rPr lang="en-GB" dirty="0" smtClean="0"/>
              <a:t>Provide the correct answer</a:t>
            </a:r>
          </a:p>
          <a:p>
            <a:pPr marL="636588" lvl="1" indent="-285750">
              <a:buFont typeface="Wingdings" panose="05000000000000000000" pitchFamily="2" charset="2"/>
              <a:buChar char="Ø"/>
            </a:pPr>
            <a:r>
              <a:rPr lang="en-GB" dirty="0" smtClean="0"/>
              <a:t>Select Next</a:t>
            </a:r>
          </a:p>
          <a:p>
            <a:pPr marL="285750" indent="-285750">
              <a:buFont typeface="Wingdings" panose="05000000000000000000" pitchFamily="2" charset="2"/>
              <a:buChar char="Ø"/>
            </a:pPr>
            <a:r>
              <a:rPr lang="en-GB" dirty="0" smtClean="0"/>
              <a:t>Enter a new password</a:t>
            </a:r>
          </a:p>
          <a:p>
            <a:pPr marL="285750" indent="-285750">
              <a:buFont typeface="Wingdings" panose="05000000000000000000" pitchFamily="2" charset="2"/>
              <a:buChar char="Ø"/>
            </a:pPr>
            <a:r>
              <a:rPr lang="en-GB" dirty="0" smtClean="0"/>
              <a:t>Confirm Password</a:t>
            </a:r>
          </a:p>
          <a:p>
            <a:pPr marL="636588" lvl="1" indent="-285750">
              <a:buFont typeface="Wingdings" panose="05000000000000000000" pitchFamily="2" charset="2"/>
              <a:buChar char="Ø"/>
            </a:pPr>
            <a:r>
              <a:rPr lang="en-GB" dirty="0" smtClean="0"/>
              <a:t>Select Submit</a:t>
            </a:r>
          </a:p>
          <a:p>
            <a:endParaRPr lang="en-GB" dirty="0" smtClean="0"/>
          </a:p>
          <a:p>
            <a:pPr marL="285750" indent="-285750">
              <a:buFont typeface="Wingdings" panose="05000000000000000000" pitchFamily="2" charset="2"/>
              <a:buChar char="Ø"/>
            </a:pPr>
            <a:endParaRPr lang="en-GB" dirty="0" smtClean="0"/>
          </a:p>
          <a:p>
            <a:pPr marL="636588" lvl="1" indent="-285750">
              <a:buFont typeface="Wingdings" panose="05000000000000000000" pitchFamily="2" charset="2"/>
              <a:buChar char="Ø"/>
            </a:pPr>
            <a:endParaRPr lang="en-GB" dirty="0"/>
          </a:p>
          <a:p>
            <a:endParaRPr lang="en-GB" dirty="0"/>
          </a:p>
        </p:txBody>
      </p:sp>
      <p:sp>
        <p:nvSpPr>
          <p:cNvPr id="8" name="Title 7"/>
          <p:cNvSpPr>
            <a:spLocks noGrp="1"/>
          </p:cNvSpPr>
          <p:nvPr>
            <p:ph type="title"/>
          </p:nvPr>
        </p:nvSpPr>
        <p:spPr/>
        <p:txBody>
          <a:bodyPr/>
          <a:lstStyle/>
          <a:p>
            <a:r>
              <a:rPr lang="en-GB" dirty="0" err="1"/>
              <a:t>PlanManager</a:t>
            </a:r>
            <a:r>
              <a:rPr lang="en-GB" dirty="0"/>
              <a:t> – Forgotten </a:t>
            </a:r>
            <a:r>
              <a:rPr lang="en-GB" dirty="0" smtClean="0"/>
              <a:t>Password</a:t>
            </a:r>
            <a:endParaRPr lang="en-GB" dirty="0"/>
          </a:p>
        </p:txBody>
      </p:sp>
      <p:pic>
        <p:nvPicPr>
          <p:cNvPr id="9" name="Content Placeholder 8"/>
          <p:cNvPicPr>
            <a:picLocks noGrp="1" noChangeAspect="1"/>
          </p:cNvPicPr>
          <p:nvPr>
            <p:ph sz="quarter" idx="16"/>
          </p:nvPr>
        </p:nvPicPr>
        <p:blipFill>
          <a:blip r:embed="rId2"/>
          <a:stretch>
            <a:fillRect/>
          </a:stretch>
        </p:blipFill>
        <p:spPr>
          <a:xfrm>
            <a:off x="4729450" y="1556508"/>
            <a:ext cx="4067175" cy="2625797"/>
          </a:xfrm>
          <a:prstGeom prst="rect">
            <a:avLst/>
          </a:prstGeom>
        </p:spPr>
      </p:pic>
      <p:pic>
        <p:nvPicPr>
          <p:cNvPr id="10" name="Picture 9"/>
          <p:cNvPicPr>
            <a:picLocks noChangeAspect="1"/>
          </p:cNvPicPr>
          <p:nvPr/>
        </p:nvPicPr>
        <p:blipFill>
          <a:blip r:embed="rId3"/>
          <a:stretch>
            <a:fillRect/>
          </a:stretch>
        </p:blipFill>
        <p:spPr>
          <a:xfrm>
            <a:off x="6208417" y="2309710"/>
            <a:ext cx="2106243" cy="2086184"/>
          </a:xfrm>
          <a:prstGeom prst="rect">
            <a:avLst/>
          </a:prstGeom>
        </p:spPr>
      </p:pic>
      <p:sp>
        <p:nvSpPr>
          <p:cNvPr id="12" name="Right Arrow 11"/>
          <p:cNvSpPr/>
          <p:nvPr/>
        </p:nvSpPr>
        <p:spPr>
          <a:xfrm>
            <a:off x="6007395" y="3189767"/>
            <a:ext cx="520996" cy="255182"/>
          </a:xfrm>
          <a:prstGeom prst="rightArrow">
            <a:avLst/>
          </a:prstGeom>
          <a:solidFill>
            <a:srgbClr val="00B050"/>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GB" sz="1000" b="1" kern="0" dirty="0" err="1" smtClean="0">
              <a:solidFill>
                <a:schemeClr val="tx2"/>
              </a:solidFill>
            </a:endParaRPr>
          </a:p>
        </p:txBody>
      </p:sp>
      <p:pic>
        <p:nvPicPr>
          <p:cNvPr id="13" name="Picture 12"/>
          <p:cNvPicPr>
            <a:picLocks noChangeAspect="1"/>
          </p:cNvPicPr>
          <p:nvPr/>
        </p:nvPicPr>
        <p:blipFill>
          <a:blip r:embed="rId4"/>
          <a:stretch>
            <a:fillRect/>
          </a:stretch>
        </p:blipFill>
        <p:spPr>
          <a:xfrm>
            <a:off x="5366288" y="4182305"/>
            <a:ext cx="3430337" cy="1779956"/>
          </a:xfrm>
          <a:prstGeom prst="rect">
            <a:avLst/>
          </a:prstGeom>
        </p:spPr>
      </p:pic>
      <p:sp>
        <p:nvSpPr>
          <p:cNvPr id="14" name="Bent Arrow 13"/>
          <p:cNvSpPr/>
          <p:nvPr/>
        </p:nvSpPr>
        <p:spPr>
          <a:xfrm rot="5400000">
            <a:off x="6898933" y="3943084"/>
            <a:ext cx="495840" cy="740732"/>
          </a:xfrm>
          <a:prstGeom prst="bentArrow">
            <a:avLst>
              <a:gd name="adj1" fmla="val 22059"/>
              <a:gd name="adj2" fmla="val 30147"/>
              <a:gd name="adj3" fmla="val 25000"/>
              <a:gd name="adj4" fmla="val 43750"/>
            </a:avLst>
          </a:prstGeom>
          <a:solidFill>
            <a:srgbClr val="00B050"/>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GB" sz="1000" b="1" kern="0" dirty="0" err="1" smtClean="0">
              <a:solidFill>
                <a:schemeClr val="tx2"/>
              </a:solidFill>
            </a:endParaRPr>
          </a:p>
        </p:txBody>
      </p:sp>
      <p:pic>
        <p:nvPicPr>
          <p:cNvPr id="15" name="Picture 14"/>
          <p:cNvPicPr>
            <a:picLocks noChangeAspect="1"/>
          </p:cNvPicPr>
          <p:nvPr/>
        </p:nvPicPr>
        <p:blipFill>
          <a:blip r:embed="rId5"/>
          <a:stretch>
            <a:fillRect/>
          </a:stretch>
        </p:blipFill>
        <p:spPr>
          <a:xfrm>
            <a:off x="180538" y="4439027"/>
            <a:ext cx="4341185" cy="1505024"/>
          </a:xfrm>
          <a:prstGeom prst="rect">
            <a:avLst/>
          </a:prstGeom>
        </p:spPr>
      </p:pic>
    </p:spTree>
    <p:extLst>
      <p:ext uri="{BB962C8B-B14F-4D97-AF65-F5344CB8AC3E}">
        <p14:creationId xmlns:p14="http://schemas.microsoft.com/office/powerpoint/2010/main" val="30979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0531ADF-2191-45C5-9D71-08764BF86A6F}" type="slidenum">
              <a:rPr lang="en-GB" smtClean="0"/>
              <a:pPr/>
              <a:t>4</a:t>
            </a:fld>
            <a:endParaRPr lang="en-GB"/>
          </a:p>
        </p:txBody>
      </p:sp>
      <p:sp>
        <p:nvSpPr>
          <p:cNvPr id="3" name="Footer Placeholder 2"/>
          <p:cNvSpPr>
            <a:spLocks noGrp="1"/>
          </p:cNvSpPr>
          <p:nvPr>
            <p:ph type="ftr" sz="quarter" idx="12"/>
          </p:nvPr>
        </p:nvSpPr>
        <p:spPr/>
        <p:txBody>
          <a:bodyPr/>
          <a:lstStyle/>
          <a:p>
            <a:r>
              <a:rPr lang="en-US" smtClean="0"/>
              <a:t>For professional clients / qualified investors only</a:t>
            </a:r>
            <a:endParaRPr lang="en-GB" dirty="0"/>
          </a:p>
        </p:txBody>
      </p:sp>
      <p:pic>
        <p:nvPicPr>
          <p:cNvPr id="4" name="Picture 3"/>
          <p:cNvPicPr>
            <a:picLocks noChangeAspect="1"/>
          </p:cNvPicPr>
          <p:nvPr/>
        </p:nvPicPr>
        <p:blipFill>
          <a:blip r:embed="rId2"/>
          <a:stretch>
            <a:fillRect/>
          </a:stretch>
        </p:blipFill>
        <p:spPr>
          <a:xfrm>
            <a:off x="109538" y="209550"/>
            <a:ext cx="6183104" cy="2971800"/>
          </a:xfrm>
          <a:prstGeom prst="rect">
            <a:avLst/>
          </a:prstGeom>
        </p:spPr>
      </p:pic>
      <p:pic>
        <p:nvPicPr>
          <p:cNvPr id="5" name="Picture 4"/>
          <p:cNvPicPr>
            <a:picLocks noChangeAspect="1"/>
          </p:cNvPicPr>
          <p:nvPr/>
        </p:nvPicPr>
        <p:blipFill>
          <a:blip r:embed="rId3"/>
          <a:stretch>
            <a:fillRect/>
          </a:stretch>
        </p:blipFill>
        <p:spPr>
          <a:xfrm>
            <a:off x="3687097" y="1924050"/>
            <a:ext cx="5316248" cy="4362450"/>
          </a:xfrm>
          <a:prstGeom prst="rect">
            <a:avLst/>
          </a:prstGeom>
        </p:spPr>
      </p:pic>
      <p:sp>
        <p:nvSpPr>
          <p:cNvPr id="6" name="Bent Arrow 5"/>
          <p:cNvSpPr/>
          <p:nvPr/>
        </p:nvSpPr>
        <p:spPr>
          <a:xfrm rot="5400000">
            <a:off x="6157913" y="1100137"/>
            <a:ext cx="1524000" cy="1228725"/>
          </a:xfrm>
          <a:prstGeom prst="bentArrow">
            <a:avLst>
              <a:gd name="adj1" fmla="val 22059"/>
              <a:gd name="adj2" fmla="val 30147"/>
              <a:gd name="adj3" fmla="val 25000"/>
              <a:gd name="adj4" fmla="val 43750"/>
            </a:avLst>
          </a:prstGeom>
          <a:solidFill>
            <a:srgbClr val="00B050"/>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GB" sz="1000" b="1" kern="0" dirty="0" err="1" smtClean="0">
              <a:solidFill>
                <a:schemeClr val="tx2"/>
              </a:solidFill>
            </a:endParaRPr>
          </a:p>
        </p:txBody>
      </p:sp>
    </p:spTree>
    <p:extLst>
      <p:ext uri="{BB962C8B-B14F-4D97-AF65-F5344CB8AC3E}">
        <p14:creationId xmlns:p14="http://schemas.microsoft.com/office/powerpoint/2010/main" val="57067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34"/>
          </p:nvPr>
        </p:nvSpPr>
        <p:spPr/>
        <p:txBody>
          <a:bodyPr/>
          <a:lstStyle/>
          <a:p>
            <a:fld id="{C0531ADF-2191-45C5-9D71-08764BF86A6F}" type="slidenum">
              <a:rPr lang="en-GB" smtClean="0"/>
              <a:pPr/>
              <a:t>40</a:t>
            </a:fld>
            <a:endParaRPr lang="en-GB"/>
          </a:p>
        </p:txBody>
      </p:sp>
      <p:sp>
        <p:nvSpPr>
          <p:cNvPr id="3" name="Footer Placeholder 2"/>
          <p:cNvSpPr>
            <a:spLocks noGrp="1"/>
          </p:cNvSpPr>
          <p:nvPr>
            <p:ph type="ftr" sz="quarter" idx="35"/>
          </p:nvPr>
        </p:nvSpPr>
        <p:spPr/>
        <p:txBody>
          <a:bodyPr/>
          <a:lstStyle/>
          <a:p>
            <a:r>
              <a:rPr lang="en-US" smtClean="0"/>
              <a:t>For professional clients / qualified investors only</a:t>
            </a:r>
            <a:endParaRPr lang="en-GB" dirty="0"/>
          </a:p>
        </p:txBody>
      </p:sp>
      <p:sp>
        <p:nvSpPr>
          <p:cNvPr id="7" name="Content Placeholder 6"/>
          <p:cNvSpPr>
            <a:spLocks noGrp="1"/>
          </p:cNvSpPr>
          <p:nvPr>
            <p:ph sz="quarter" idx="15"/>
          </p:nvPr>
        </p:nvSpPr>
        <p:spPr/>
        <p:txBody>
          <a:bodyPr/>
          <a:lstStyle/>
          <a:p>
            <a:pPr marL="285750" indent="-285750">
              <a:buFont typeface="Wingdings" panose="05000000000000000000" pitchFamily="2" charset="2"/>
              <a:buChar char="Ø"/>
            </a:pPr>
            <a:r>
              <a:rPr lang="en-GB" dirty="0" smtClean="0"/>
              <a:t>The Contact Centre </a:t>
            </a:r>
            <a:r>
              <a:rPr lang="en-GB" dirty="0" smtClean="0">
                <a:solidFill>
                  <a:srgbClr val="FF0000"/>
                </a:solidFill>
              </a:rPr>
              <a:t>cannot</a:t>
            </a:r>
            <a:r>
              <a:rPr lang="en-GB" dirty="0" smtClean="0"/>
              <a:t> reset a users password</a:t>
            </a:r>
          </a:p>
          <a:p>
            <a:pPr marL="285750" indent="-285750">
              <a:buFont typeface="Wingdings" panose="05000000000000000000" pitchFamily="2" charset="2"/>
              <a:buChar char="Ø"/>
            </a:pPr>
            <a:r>
              <a:rPr lang="en-GB" dirty="0" smtClean="0"/>
              <a:t>The user therefore needs to raise a Tech Request Form for AIM to resolve the problem</a:t>
            </a:r>
          </a:p>
          <a:p>
            <a:pPr marL="285750" indent="-285750">
              <a:buFont typeface="Wingdings" panose="05000000000000000000" pitchFamily="2" charset="2"/>
              <a:buChar char="Ø"/>
            </a:pPr>
            <a:r>
              <a:rPr lang="en-GB" dirty="0" smtClean="0"/>
              <a:t>AIM can then update the password</a:t>
            </a:r>
          </a:p>
          <a:p>
            <a:pPr marL="636588" lvl="1" indent="-285750">
              <a:buFont typeface="Wingdings" panose="05000000000000000000" pitchFamily="2" charset="2"/>
              <a:buChar char="Ø"/>
            </a:pPr>
            <a:r>
              <a:rPr lang="en-GB" dirty="0" smtClean="0"/>
              <a:t>This will force the user through the registration process again to update their new password to one only they know</a:t>
            </a:r>
          </a:p>
          <a:p>
            <a:endParaRPr lang="en-GB" dirty="0"/>
          </a:p>
        </p:txBody>
      </p:sp>
      <p:sp>
        <p:nvSpPr>
          <p:cNvPr id="8" name="Title 7"/>
          <p:cNvSpPr>
            <a:spLocks noGrp="1"/>
          </p:cNvSpPr>
          <p:nvPr>
            <p:ph type="title"/>
          </p:nvPr>
        </p:nvSpPr>
        <p:spPr/>
        <p:txBody>
          <a:bodyPr/>
          <a:lstStyle/>
          <a:p>
            <a:r>
              <a:rPr lang="en-GB" dirty="0" err="1"/>
              <a:t>PlanManager</a:t>
            </a:r>
            <a:r>
              <a:rPr lang="en-GB" dirty="0"/>
              <a:t> – Forgotten </a:t>
            </a:r>
            <a:r>
              <a:rPr lang="en-GB" dirty="0" smtClean="0"/>
              <a:t>Password continued…..</a:t>
            </a:r>
            <a:endParaRPr lang="en-GB" dirty="0"/>
          </a:p>
        </p:txBody>
      </p:sp>
    </p:spTree>
    <p:extLst>
      <p:ext uri="{BB962C8B-B14F-4D97-AF65-F5344CB8AC3E}">
        <p14:creationId xmlns:p14="http://schemas.microsoft.com/office/powerpoint/2010/main" val="18738822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8"/>
          </p:nvPr>
        </p:nvSpPr>
        <p:spPr/>
        <p:txBody>
          <a:bodyPr/>
          <a:lstStyle/>
          <a:p>
            <a:fld id="{C0531ADF-2191-45C5-9D71-08764BF86A6F}" type="slidenum">
              <a:rPr lang="en-GB" smtClean="0"/>
              <a:pPr/>
              <a:t>41</a:t>
            </a:fld>
            <a:endParaRPr lang="en-GB"/>
          </a:p>
        </p:txBody>
      </p:sp>
      <p:sp>
        <p:nvSpPr>
          <p:cNvPr id="3" name="Footer Placeholder 2"/>
          <p:cNvSpPr>
            <a:spLocks noGrp="1"/>
          </p:cNvSpPr>
          <p:nvPr>
            <p:ph type="ftr" sz="quarter" idx="19"/>
          </p:nvPr>
        </p:nvSpPr>
        <p:spPr/>
        <p:txBody>
          <a:bodyPr/>
          <a:lstStyle/>
          <a:p>
            <a:r>
              <a:rPr lang="en-US" smtClean="0"/>
              <a:t>For professional clients / qualified investors only</a:t>
            </a:r>
            <a:endParaRPr lang="en-GB" dirty="0"/>
          </a:p>
        </p:txBody>
      </p:sp>
      <p:sp>
        <p:nvSpPr>
          <p:cNvPr id="4" name="Text Placeholder 3"/>
          <p:cNvSpPr>
            <a:spLocks noGrp="1"/>
          </p:cNvSpPr>
          <p:nvPr>
            <p:ph sz="quarter" idx="15"/>
          </p:nvPr>
        </p:nvSpPr>
        <p:spPr>
          <a:xfrm>
            <a:off x="315162" y="946299"/>
            <a:ext cx="4071938" cy="5316278"/>
          </a:xfrm>
        </p:spPr>
        <p:txBody>
          <a:bodyPr/>
          <a:lstStyle/>
          <a:p>
            <a:pPr marL="285750" indent="-285750">
              <a:buFont typeface="Wingdings" panose="05000000000000000000" pitchFamily="2" charset="2"/>
              <a:buChar char="Ø"/>
            </a:pPr>
            <a:r>
              <a:rPr lang="en-GB" sz="1000" dirty="0" smtClean="0"/>
              <a:t>Web User</a:t>
            </a:r>
          </a:p>
          <a:p>
            <a:pPr marL="636588" lvl="1" indent="-285750">
              <a:buFont typeface="Wingdings" panose="05000000000000000000" pitchFamily="2" charset="2"/>
              <a:buChar char="Ø"/>
            </a:pPr>
            <a:r>
              <a:rPr lang="en-GB" sz="1000" dirty="0" smtClean="0"/>
              <a:t>The Web User screen is available to back office users.  This is the screen that is already there to view member </a:t>
            </a:r>
            <a:r>
              <a:rPr lang="en-GB" sz="1000" dirty="0" err="1" smtClean="0"/>
              <a:t>TargetPlan</a:t>
            </a:r>
            <a:r>
              <a:rPr lang="en-GB" sz="1000" dirty="0" smtClean="0"/>
              <a:t> user details and activity.</a:t>
            </a:r>
          </a:p>
          <a:p>
            <a:pPr marL="636588" lvl="1" indent="-285750">
              <a:buFont typeface="Wingdings" panose="05000000000000000000" pitchFamily="2" charset="2"/>
              <a:buChar char="Ø"/>
            </a:pPr>
            <a:r>
              <a:rPr lang="en-GB" sz="1000" dirty="0" smtClean="0"/>
              <a:t>For </a:t>
            </a:r>
            <a:r>
              <a:rPr lang="en-GB" sz="1000" dirty="0" err="1" smtClean="0"/>
              <a:t>PlanManager</a:t>
            </a:r>
            <a:r>
              <a:rPr lang="en-GB" sz="1000" dirty="0" smtClean="0"/>
              <a:t> users back office users can view the following:</a:t>
            </a:r>
          </a:p>
          <a:p>
            <a:pPr marL="800100" lvl="2" indent="-285750">
              <a:buFont typeface="Wingdings" panose="05000000000000000000" pitchFamily="2" charset="2"/>
              <a:buChar char="Ø"/>
            </a:pPr>
            <a:r>
              <a:rPr lang="en-GB" sz="1000" dirty="0" smtClean="0"/>
              <a:t>Username</a:t>
            </a:r>
          </a:p>
          <a:p>
            <a:pPr marL="800100" lvl="2" indent="-285750">
              <a:buFont typeface="Wingdings" panose="05000000000000000000" pitchFamily="2" charset="2"/>
              <a:buChar char="Ø"/>
            </a:pPr>
            <a:r>
              <a:rPr lang="en-GB" sz="1000" dirty="0" smtClean="0"/>
              <a:t>Date Registered</a:t>
            </a:r>
          </a:p>
          <a:p>
            <a:pPr marL="800100" lvl="2" indent="-285750">
              <a:buFont typeface="Wingdings" panose="05000000000000000000" pitchFamily="2" charset="2"/>
              <a:buChar char="Ø"/>
            </a:pPr>
            <a:r>
              <a:rPr lang="en-GB" sz="1000" dirty="0" smtClean="0"/>
              <a:t>Last Successful Login</a:t>
            </a:r>
          </a:p>
          <a:p>
            <a:pPr marL="800100" lvl="2" indent="-285750">
              <a:buFont typeface="Wingdings" panose="05000000000000000000" pitchFamily="2" charset="2"/>
              <a:buChar char="Ø"/>
            </a:pPr>
            <a:r>
              <a:rPr lang="en-GB" sz="1000" dirty="0" smtClean="0"/>
              <a:t>Last Password Re-set</a:t>
            </a:r>
          </a:p>
          <a:p>
            <a:pPr marL="800100" lvl="2" indent="-285750">
              <a:buFont typeface="Wingdings" panose="05000000000000000000" pitchFamily="2" charset="2"/>
              <a:buChar char="Ø"/>
            </a:pPr>
            <a:r>
              <a:rPr lang="en-GB" sz="1000" dirty="0" smtClean="0"/>
              <a:t>Failed login attempts</a:t>
            </a:r>
          </a:p>
          <a:p>
            <a:pPr marL="800100" lvl="2" indent="-285750">
              <a:buFont typeface="Wingdings" panose="05000000000000000000" pitchFamily="2" charset="2"/>
              <a:buChar char="Ø"/>
            </a:pPr>
            <a:r>
              <a:rPr lang="en-GB" sz="1000" dirty="0" smtClean="0"/>
              <a:t>Timed Out and timed out until</a:t>
            </a:r>
          </a:p>
          <a:p>
            <a:pPr marL="800100" lvl="2" indent="-285750">
              <a:buFont typeface="Wingdings" panose="05000000000000000000" pitchFamily="2" charset="2"/>
              <a:buChar char="Ø"/>
            </a:pPr>
            <a:r>
              <a:rPr lang="en-GB" sz="1000" dirty="0" smtClean="0"/>
              <a:t>Locked?</a:t>
            </a:r>
          </a:p>
          <a:p>
            <a:pPr marL="636588" lvl="1" indent="-285750">
              <a:buFont typeface="Wingdings" panose="05000000000000000000" pitchFamily="2" charset="2"/>
              <a:buChar char="Ø"/>
            </a:pPr>
            <a:r>
              <a:rPr lang="en-GB" sz="1000" dirty="0" smtClean="0"/>
              <a:t>It can also be used to see what actions the user took i.e. where they navigated to and from.  This can be viewed:</a:t>
            </a:r>
          </a:p>
          <a:p>
            <a:pPr marL="800100" lvl="2" indent="-285750">
              <a:buFont typeface="Wingdings" panose="05000000000000000000" pitchFamily="2" charset="2"/>
              <a:buChar char="Ø"/>
            </a:pPr>
            <a:r>
              <a:rPr lang="en-GB" sz="1000" dirty="0" smtClean="0"/>
              <a:t>Since Last successful logon</a:t>
            </a:r>
          </a:p>
          <a:p>
            <a:pPr marL="800100" lvl="2" indent="-285750">
              <a:buFont typeface="Wingdings" panose="05000000000000000000" pitchFamily="2" charset="2"/>
              <a:buChar char="Ø"/>
            </a:pPr>
            <a:r>
              <a:rPr lang="en-GB" sz="1000" dirty="0" smtClean="0"/>
              <a:t>Today</a:t>
            </a:r>
          </a:p>
          <a:p>
            <a:pPr marL="800100" lvl="2" indent="-285750">
              <a:buFont typeface="Wingdings" panose="05000000000000000000" pitchFamily="2" charset="2"/>
              <a:buChar char="Ø"/>
            </a:pPr>
            <a:r>
              <a:rPr lang="en-GB" sz="1000" dirty="0" smtClean="0"/>
              <a:t>Past 7 days</a:t>
            </a:r>
          </a:p>
          <a:p>
            <a:pPr marL="800100" lvl="2" indent="-285750">
              <a:buFont typeface="Wingdings" panose="05000000000000000000" pitchFamily="2" charset="2"/>
              <a:buChar char="Ø"/>
            </a:pPr>
            <a:r>
              <a:rPr lang="en-GB" sz="1000" dirty="0" smtClean="0"/>
              <a:t>Past 30 days</a:t>
            </a:r>
          </a:p>
          <a:p>
            <a:pPr marL="800100" lvl="2" indent="-285750">
              <a:buFont typeface="Wingdings" panose="05000000000000000000" pitchFamily="2" charset="2"/>
              <a:buChar char="Ø"/>
            </a:pPr>
            <a:r>
              <a:rPr lang="en-GB" sz="1000" dirty="0" smtClean="0"/>
              <a:t>Past 90 days</a:t>
            </a:r>
          </a:p>
          <a:p>
            <a:pPr marL="636588" lvl="1" indent="-285750">
              <a:buFont typeface="Wingdings" panose="05000000000000000000" pitchFamily="2" charset="2"/>
              <a:buChar char="Ø"/>
            </a:pPr>
            <a:r>
              <a:rPr lang="en-GB" sz="1000" dirty="0" smtClean="0"/>
              <a:t>User Accounts can also be Locked or Unlocked via this screen</a:t>
            </a:r>
          </a:p>
          <a:p>
            <a:pPr marL="636588" lvl="1" indent="-285750">
              <a:buFont typeface="Wingdings" panose="05000000000000000000" pitchFamily="2" charset="2"/>
              <a:buChar char="Ø"/>
            </a:pPr>
            <a:r>
              <a:rPr lang="en-GB" sz="1000" dirty="0" smtClean="0"/>
              <a:t>This data can also be reported on to view </a:t>
            </a:r>
            <a:r>
              <a:rPr lang="en-GB" sz="1000" dirty="0" err="1" smtClean="0"/>
              <a:t>PlanManager</a:t>
            </a:r>
            <a:r>
              <a:rPr lang="en-GB" sz="1000" dirty="0" smtClean="0"/>
              <a:t> usage activity</a:t>
            </a:r>
          </a:p>
          <a:p>
            <a:pPr marL="800100" lvl="2" indent="-285750">
              <a:buFont typeface="Wingdings" panose="05000000000000000000" pitchFamily="2" charset="2"/>
              <a:buChar char="Ø"/>
            </a:pPr>
            <a:endParaRPr lang="en-GB" sz="1000" dirty="0" smtClean="0"/>
          </a:p>
        </p:txBody>
      </p:sp>
      <p:sp>
        <p:nvSpPr>
          <p:cNvPr id="5" name="Title 4"/>
          <p:cNvSpPr>
            <a:spLocks noGrp="1"/>
          </p:cNvSpPr>
          <p:nvPr>
            <p:ph type="title"/>
          </p:nvPr>
        </p:nvSpPr>
        <p:spPr/>
        <p:txBody>
          <a:bodyPr/>
          <a:lstStyle/>
          <a:p>
            <a:r>
              <a:rPr lang="en-GB" dirty="0" err="1" smtClean="0"/>
              <a:t>PlanManager</a:t>
            </a:r>
            <a:r>
              <a:rPr lang="en-GB" dirty="0" smtClean="0"/>
              <a:t> – Web User Activity</a:t>
            </a:r>
            <a:endParaRPr lang="en-GB" dirty="0"/>
          </a:p>
        </p:txBody>
      </p:sp>
      <p:pic>
        <p:nvPicPr>
          <p:cNvPr id="8" name="Content Placeholder 7"/>
          <p:cNvPicPr>
            <a:picLocks noGrp="1" noChangeAspect="1"/>
          </p:cNvPicPr>
          <p:nvPr>
            <p:ph sz="quarter" idx="16"/>
          </p:nvPr>
        </p:nvPicPr>
        <p:blipFill>
          <a:blip r:embed="rId2"/>
          <a:stretch>
            <a:fillRect/>
          </a:stretch>
        </p:blipFill>
        <p:spPr>
          <a:xfrm>
            <a:off x="4741863" y="1744780"/>
            <a:ext cx="4071937" cy="3616090"/>
          </a:xfrm>
          <a:prstGeom prst="rect">
            <a:avLst/>
          </a:prstGeom>
        </p:spPr>
      </p:pic>
    </p:spTree>
    <p:extLst>
      <p:ext uri="{BB962C8B-B14F-4D97-AF65-F5344CB8AC3E}">
        <p14:creationId xmlns:p14="http://schemas.microsoft.com/office/powerpoint/2010/main" val="34322404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fld id="{C0531ADF-2191-45C5-9D71-08764BF86A6F}" type="slidenum">
              <a:rPr lang="en-GB" smtClean="0"/>
              <a:pPr/>
              <a:t>42</a:t>
            </a:fld>
            <a:endParaRPr lang="en-GB"/>
          </a:p>
        </p:txBody>
      </p:sp>
      <p:sp>
        <p:nvSpPr>
          <p:cNvPr id="3" name="Title 2"/>
          <p:cNvSpPr>
            <a:spLocks noGrp="1"/>
          </p:cNvSpPr>
          <p:nvPr>
            <p:ph type="title"/>
          </p:nvPr>
        </p:nvSpPr>
        <p:spPr/>
        <p:txBody>
          <a:bodyPr/>
          <a:lstStyle/>
          <a:p>
            <a:r>
              <a:rPr lang="en-GB" dirty="0" smtClean="0"/>
              <a:t>The End</a:t>
            </a:r>
            <a:endParaRPr lang="en-GB" dirty="0"/>
          </a:p>
        </p:txBody>
      </p:sp>
      <p:sp>
        <p:nvSpPr>
          <p:cNvPr id="4" name="Footer Placeholder 3"/>
          <p:cNvSpPr>
            <a:spLocks noGrp="1"/>
          </p:cNvSpPr>
          <p:nvPr>
            <p:ph type="ftr" sz="quarter" idx="14"/>
          </p:nvPr>
        </p:nvSpPr>
        <p:spPr/>
        <p:txBody>
          <a:bodyPr/>
          <a:lstStyle/>
          <a:p>
            <a:r>
              <a:rPr lang="en-US" smtClean="0"/>
              <a:t>For professional clients / qualified investors only</a:t>
            </a:r>
            <a:endParaRPr lang="en-GB" dirty="0"/>
          </a:p>
        </p:txBody>
      </p:sp>
      <p:sp>
        <p:nvSpPr>
          <p:cNvPr id="6" name="Oval Callout 5"/>
          <p:cNvSpPr/>
          <p:nvPr/>
        </p:nvSpPr>
        <p:spPr>
          <a:xfrm>
            <a:off x="1945755" y="1871333"/>
            <a:ext cx="5178056" cy="2594344"/>
          </a:xfrm>
          <a:prstGeom prst="wedgeEllipseCallout">
            <a:avLst/>
          </a:prstGeom>
          <a:solidFill>
            <a:srgbClr val="00B050"/>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r>
              <a:rPr lang="en-GB" kern="0" dirty="0" smtClean="0">
                <a:ln w="0"/>
                <a:solidFill>
                  <a:schemeClr val="bg1"/>
                </a:solidFill>
                <a:effectLst>
                  <a:outerShdw blurRad="38100" dist="25400" dir="5400000" algn="ctr" rotWithShape="0">
                    <a:srgbClr val="6E747A">
                      <a:alpha val="43000"/>
                    </a:srgbClr>
                  </a:outerShdw>
                </a:effectLst>
              </a:rPr>
              <a:t>Any questions or anything you want to recap?</a:t>
            </a:r>
          </a:p>
        </p:txBody>
      </p:sp>
    </p:spTree>
    <p:extLst>
      <p:ext uri="{BB962C8B-B14F-4D97-AF65-F5344CB8AC3E}">
        <p14:creationId xmlns:p14="http://schemas.microsoft.com/office/powerpoint/2010/main" val="36789690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fld id="{C0531ADF-2191-45C5-9D71-08764BF86A6F}" type="slidenum">
              <a:rPr lang="en-GB" smtClean="0"/>
              <a:pPr/>
              <a:t>5</a:t>
            </a:fld>
            <a:endParaRPr lang="en-GB"/>
          </a:p>
        </p:txBody>
      </p:sp>
      <p:sp>
        <p:nvSpPr>
          <p:cNvPr id="3" name="Footer Placeholder 2"/>
          <p:cNvSpPr>
            <a:spLocks noGrp="1"/>
          </p:cNvSpPr>
          <p:nvPr>
            <p:ph type="ftr" sz="quarter" idx="14"/>
          </p:nvPr>
        </p:nvSpPr>
        <p:spPr/>
        <p:txBody>
          <a:bodyPr/>
          <a:lstStyle/>
          <a:p>
            <a:r>
              <a:rPr lang="en-US" smtClean="0"/>
              <a:t>For professional clients / qualified investors only</a:t>
            </a:r>
            <a:endParaRPr lang="en-GB" dirty="0"/>
          </a:p>
        </p:txBody>
      </p:sp>
      <p:pic>
        <p:nvPicPr>
          <p:cNvPr id="7" name="Picture 6"/>
          <p:cNvPicPr>
            <a:picLocks noChangeAspect="1"/>
          </p:cNvPicPr>
          <p:nvPr/>
        </p:nvPicPr>
        <p:blipFill>
          <a:blip r:embed="rId2"/>
          <a:stretch>
            <a:fillRect/>
          </a:stretch>
        </p:blipFill>
        <p:spPr>
          <a:xfrm>
            <a:off x="1254442" y="1090295"/>
            <a:ext cx="6679883" cy="4937126"/>
          </a:xfrm>
          <a:prstGeom prst="rect">
            <a:avLst/>
          </a:prstGeom>
        </p:spPr>
      </p:pic>
      <p:sp>
        <p:nvSpPr>
          <p:cNvPr id="4" name="Title 3"/>
          <p:cNvSpPr>
            <a:spLocks noGrp="1"/>
          </p:cNvSpPr>
          <p:nvPr>
            <p:ph type="title"/>
          </p:nvPr>
        </p:nvSpPr>
        <p:spPr/>
        <p:txBody>
          <a:bodyPr/>
          <a:lstStyle/>
          <a:p>
            <a:r>
              <a:rPr lang="en-GB" dirty="0" err="1" smtClean="0"/>
              <a:t>PlanManager</a:t>
            </a:r>
            <a:r>
              <a:rPr lang="en-GB" dirty="0" smtClean="0"/>
              <a:t> – Roll Out – Indicative Schedule</a:t>
            </a:r>
            <a:endParaRPr lang="en-GB" dirty="0"/>
          </a:p>
        </p:txBody>
      </p:sp>
    </p:spTree>
    <p:extLst>
      <p:ext uri="{BB962C8B-B14F-4D97-AF65-F5344CB8AC3E}">
        <p14:creationId xmlns:p14="http://schemas.microsoft.com/office/powerpoint/2010/main" val="28055716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fld id="{C0531ADF-2191-45C5-9D71-08764BF86A6F}" type="slidenum">
              <a:rPr lang="en-GB" smtClean="0"/>
              <a:pPr/>
              <a:t>6</a:t>
            </a:fld>
            <a:endParaRPr lang="en-GB"/>
          </a:p>
        </p:txBody>
      </p:sp>
      <p:sp>
        <p:nvSpPr>
          <p:cNvPr id="3" name="Footer Placeholder 2"/>
          <p:cNvSpPr>
            <a:spLocks noGrp="1"/>
          </p:cNvSpPr>
          <p:nvPr>
            <p:ph type="ftr" sz="quarter" idx="14"/>
          </p:nvPr>
        </p:nvSpPr>
        <p:spPr/>
        <p:txBody>
          <a:bodyPr/>
          <a:lstStyle/>
          <a:p>
            <a:r>
              <a:rPr lang="en-US" smtClean="0"/>
              <a:t>For professional clients / qualified investors only</a:t>
            </a:r>
            <a:endParaRPr lang="en-GB" dirty="0"/>
          </a:p>
        </p:txBody>
      </p:sp>
      <p:sp>
        <p:nvSpPr>
          <p:cNvPr id="4" name="Text Placeholder 3"/>
          <p:cNvSpPr>
            <a:spLocks noGrp="1"/>
          </p:cNvSpPr>
          <p:nvPr>
            <p:ph type="body" sz="quarter" idx="15"/>
          </p:nvPr>
        </p:nvSpPr>
        <p:spPr/>
        <p:txBody>
          <a:bodyPr/>
          <a:lstStyle/>
          <a:p>
            <a:pPr marL="285750" indent="-285750">
              <a:buFont typeface="Wingdings" panose="05000000000000000000" pitchFamily="2" charset="2"/>
              <a:buChar char="Ø"/>
            </a:pPr>
            <a:r>
              <a:rPr lang="en-GB" dirty="0" smtClean="0"/>
              <a:t>Before anyone can access </a:t>
            </a:r>
            <a:r>
              <a:rPr lang="en-GB" dirty="0" err="1" smtClean="0"/>
              <a:t>PlanManager</a:t>
            </a:r>
            <a:r>
              <a:rPr lang="en-GB" dirty="0" smtClean="0"/>
              <a:t> they need to be set up as a </a:t>
            </a:r>
            <a:r>
              <a:rPr lang="en-GB" dirty="0" err="1" smtClean="0"/>
              <a:t>PlanManager</a:t>
            </a:r>
            <a:r>
              <a:rPr lang="en-GB" dirty="0" smtClean="0"/>
              <a:t> User</a:t>
            </a:r>
          </a:p>
          <a:p>
            <a:pPr marL="285750" indent="-285750">
              <a:buFont typeface="Wingdings" panose="05000000000000000000" pitchFamily="2" charset="2"/>
              <a:buChar char="Ø"/>
            </a:pPr>
            <a:r>
              <a:rPr lang="en-GB" dirty="0"/>
              <a:t>A </a:t>
            </a:r>
            <a:r>
              <a:rPr lang="en-GB" dirty="0" err="1"/>
              <a:t>PlanManager</a:t>
            </a:r>
            <a:r>
              <a:rPr lang="en-GB" dirty="0"/>
              <a:t> </a:t>
            </a:r>
            <a:r>
              <a:rPr lang="en-GB" dirty="0" smtClean="0"/>
              <a:t>User </a:t>
            </a:r>
            <a:r>
              <a:rPr lang="en-GB" dirty="0"/>
              <a:t>is known as an “Admin User”</a:t>
            </a:r>
          </a:p>
          <a:p>
            <a:pPr marL="285750" indent="-285750">
              <a:buFont typeface="Wingdings" panose="05000000000000000000" pitchFamily="2" charset="2"/>
              <a:buChar char="Ø"/>
            </a:pPr>
            <a:r>
              <a:rPr lang="en-GB" dirty="0" smtClean="0"/>
              <a:t>As part of the roll out all existing Group Web users will be set up as Admin Users (the Plan lead contact will be asked to verify users)</a:t>
            </a:r>
          </a:p>
          <a:p>
            <a:pPr marL="285750" indent="-285750">
              <a:buFont typeface="Wingdings" panose="05000000000000000000" pitchFamily="2" charset="2"/>
              <a:buChar char="Ø"/>
            </a:pPr>
            <a:r>
              <a:rPr lang="en-GB" dirty="0" smtClean="0"/>
              <a:t>For new “Plans” the client spec has been updated to complete an access form</a:t>
            </a:r>
          </a:p>
          <a:p>
            <a:pPr marL="285750" indent="-285750">
              <a:buFont typeface="Wingdings" panose="05000000000000000000" pitchFamily="2" charset="2"/>
              <a:buChar char="Ø"/>
            </a:pPr>
            <a:r>
              <a:rPr lang="en-GB" dirty="0" smtClean="0"/>
              <a:t>Admin Users are created via a </a:t>
            </a:r>
            <a:r>
              <a:rPr lang="en-GB" dirty="0" err="1" smtClean="0"/>
              <a:t>DCorum</a:t>
            </a:r>
            <a:r>
              <a:rPr lang="en-GB" dirty="0" smtClean="0"/>
              <a:t> screen (by AIM)</a:t>
            </a:r>
          </a:p>
          <a:p>
            <a:pPr marL="285750" indent="-285750">
              <a:buFont typeface="Wingdings" panose="05000000000000000000" pitchFamily="2" charset="2"/>
              <a:buChar char="Ø"/>
            </a:pPr>
            <a:r>
              <a:rPr lang="en-GB" dirty="0" smtClean="0"/>
              <a:t>Each Plan requires one or more Roles setting up (OCC - Systems Team)</a:t>
            </a:r>
          </a:p>
          <a:p>
            <a:pPr marL="285750" indent="-285750">
              <a:buFont typeface="Wingdings" panose="05000000000000000000" pitchFamily="2" charset="2"/>
              <a:buChar char="Ø"/>
            </a:pPr>
            <a:r>
              <a:rPr lang="en-GB" dirty="0" smtClean="0"/>
              <a:t>A role defines what permissions and what data can be accessed/seen</a:t>
            </a:r>
          </a:p>
          <a:p>
            <a:pPr marL="285750" indent="-285750">
              <a:buFont typeface="Wingdings" panose="05000000000000000000" pitchFamily="2" charset="2"/>
              <a:buChar char="Ø"/>
            </a:pPr>
            <a:r>
              <a:rPr lang="en-GB" dirty="0" smtClean="0"/>
              <a:t>Each Admin User needs to be linked to a role (OCC – Systems Team or AIM)</a:t>
            </a:r>
          </a:p>
          <a:p>
            <a:pPr marL="285750" indent="-285750">
              <a:buFont typeface="Wingdings" panose="05000000000000000000" pitchFamily="2" charset="2"/>
              <a:buChar char="Ø"/>
            </a:pPr>
            <a:r>
              <a:rPr lang="en-GB" dirty="0" smtClean="0"/>
              <a:t>An Admin User can only be linked to one role at any point in time</a:t>
            </a:r>
            <a:endParaRPr lang="en-GB" dirty="0"/>
          </a:p>
          <a:p>
            <a:endParaRPr lang="en-GB" dirty="0" smtClean="0"/>
          </a:p>
          <a:p>
            <a:r>
              <a:rPr lang="en-GB" i="1" dirty="0" smtClean="0">
                <a:solidFill>
                  <a:srgbClr val="00B050"/>
                </a:solidFill>
              </a:rPr>
              <a:t>More details about User Set up will be provided to the specified teams in detailed training sessions</a:t>
            </a:r>
            <a:endParaRPr lang="en-GB" i="1" dirty="0">
              <a:solidFill>
                <a:srgbClr val="00B050"/>
              </a:solidFill>
            </a:endParaRPr>
          </a:p>
          <a:p>
            <a:endParaRPr lang="en-GB" dirty="0"/>
          </a:p>
        </p:txBody>
      </p:sp>
      <p:sp>
        <p:nvSpPr>
          <p:cNvPr id="5" name="Title 4"/>
          <p:cNvSpPr>
            <a:spLocks noGrp="1"/>
          </p:cNvSpPr>
          <p:nvPr>
            <p:ph type="title"/>
          </p:nvPr>
        </p:nvSpPr>
        <p:spPr/>
        <p:txBody>
          <a:bodyPr/>
          <a:lstStyle/>
          <a:p>
            <a:r>
              <a:rPr lang="en-GB" dirty="0" smtClean="0"/>
              <a:t>Accessing </a:t>
            </a:r>
            <a:r>
              <a:rPr lang="en-GB" dirty="0" err="1" smtClean="0"/>
              <a:t>PlanManager</a:t>
            </a:r>
            <a:r>
              <a:rPr lang="en-GB" dirty="0" smtClean="0"/>
              <a:t> – User Set Up</a:t>
            </a:r>
            <a:endParaRPr lang="en-GB" dirty="0"/>
          </a:p>
        </p:txBody>
      </p:sp>
    </p:spTree>
    <p:extLst>
      <p:ext uri="{BB962C8B-B14F-4D97-AF65-F5344CB8AC3E}">
        <p14:creationId xmlns:p14="http://schemas.microsoft.com/office/powerpoint/2010/main" val="4675299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fld id="{C0531ADF-2191-45C5-9D71-08764BF86A6F}" type="slidenum">
              <a:rPr lang="en-GB" smtClean="0"/>
              <a:pPr/>
              <a:t>7</a:t>
            </a:fld>
            <a:endParaRPr lang="en-GB"/>
          </a:p>
        </p:txBody>
      </p:sp>
      <p:sp>
        <p:nvSpPr>
          <p:cNvPr id="3" name="Footer Placeholder 2"/>
          <p:cNvSpPr>
            <a:spLocks noGrp="1"/>
          </p:cNvSpPr>
          <p:nvPr>
            <p:ph type="ftr" sz="quarter" idx="14"/>
          </p:nvPr>
        </p:nvSpPr>
        <p:spPr/>
        <p:txBody>
          <a:bodyPr/>
          <a:lstStyle/>
          <a:p>
            <a:r>
              <a:rPr lang="en-US" smtClean="0"/>
              <a:t>For professional clients / qualified investors only</a:t>
            </a:r>
            <a:endParaRPr lang="en-GB" dirty="0"/>
          </a:p>
        </p:txBody>
      </p:sp>
      <p:sp>
        <p:nvSpPr>
          <p:cNvPr id="4" name="Text Placeholder 3"/>
          <p:cNvSpPr>
            <a:spLocks noGrp="1"/>
          </p:cNvSpPr>
          <p:nvPr>
            <p:ph type="body" sz="quarter" idx="15"/>
          </p:nvPr>
        </p:nvSpPr>
        <p:spPr/>
        <p:txBody>
          <a:bodyPr/>
          <a:lstStyle/>
          <a:p>
            <a:r>
              <a:rPr lang="en-GB" dirty="0" smtClean="0"/>
              <a:t>The current Group Web URL is:</a:t>
            </a:r>
          </a:p>
          <a:p>
            <a:endParaRPr lang="en-GB" dirty="0"/>
          </a:p>
          <a:p>
            <a:r>
              <a:rPr lang="en-GB" dirty="0">
                <a:hlinkClick r:id="rId2"/>
              </a:rPr>
              <a:t>https://</a:t>
            </a:r>
            <a:r>
              <a:rPr lang="en-GB" dirty="0" smtClean="0">
                <a:hlinkClick r:id="rId2"/>
              </a:rPr>
              <a:t>www.blackrockpensions.co.uk/blackrock-emplogin.asp</a:t>
            </a:r>
            <a:endParaRPr lang="en-GB" dirty="0" smtClean="0"/>
          </a:p>
          <a:p>
            <a:endParaRPr lang="en-GB" dirty="0"/>
          </a:p>
          <a:p>
            <a:r>
              <a:rPr lang="en-GB" dirty="0" smtClean="0"/>
              <a:t>Or</a:t>
            </a:r>
          </a:p>
          <a:p>
            <a:endParaRPr lang="en-GB" dirty="0"/>
          </a:p>
          <a:p>
            <a:r>
              <a:rPr lang="en-GB" dirty="0">
                <a:hlinkClick r:id="rId3"/>
              </a:rPr>
              <a:t>https://www.dclink.co.uk</a:t>
            </a:r>
            <a:r>
              <a:rPr lang="en-GB" dirty="0" smtClean="0">
                <a:hlinkClick r:id="rId3"/>
              </a:rPr>
              <a:t>/</a:t>
            </a:r>
            <a:endParaRPr lang="en-GB" dirty="0" smtClean="0"/>
          </a:p>
          <a:p>
            <a:endParaRPr lang="en-GB" dirty="0"/>
          </a:p>
          <a:p>
            <a:r>
              <a:rPr lang="en-GB" dirty="0" smtClean="0"/>
              <a:t>These are being replaced by:</a:t>
            </a:r>
          </a:p>
          <a:p>
            <a:endParaRPr lang="en-GB" dirty="0"/>
          </a:p>
          <a:p>
            <a:r>
              <a:rPr lang="en-GB" dirty="0">
                <a:hlinkClick r:id="rId4"/>
              </a:rPr>
              <a:t>https://</a:t>
            </a:r>
            <a:r>
              <a:rPr lang="en-GB" dirty="0" smtClean="0">
                <a:hlinkClick r:id="rId4"/>
              </a:rPr>
              <a:t>www.blackrock.co.uk/planmanager</a:t>
            </a:r>
            <a:r>
              <a:rPr lang="en-GB" dirty="0" smtClean="0">
                <a:hlinkClick r:id="rId4"/>
              </a:rPr>
              <a:t>/</a:t>
            </a:r>
            <a:endParaRPr lang="en-GB" dirty="0"/>
          </a:p>
          <a:p>
            <a:endParaRPr lang="en-GB" dirty="0" smtClean="0">
              <a:solidFill>
                <a:srgbClr val="FF0000"/>
              </a:solidFill>
            </a:endParaRPr>
          </a:p>
          <a:p>
            <a:pPr algn="ctr"/>
            <a:r>
              <a:rPr lang="en-GB" dirty="0" smtClean="0">
                <a:solidFill>
                  <a:srgbClr val="00B050"/>
                </a:solidFill>
              </a:rPr>
              <a:t>** Users will need to replace any of their </a:t>
            </a:r>
            <a:r>
              <a:rPr lang="en-GB" dirty="0" err="1" smtClean="0">
                <a:solidFill>
                  <a:srgbClr val="00B050"/>
                </a:solidFill>
              </a:rPr>
              <a:t>broswer</a:t>
            </a:r>
            <a:r>
              <a:rPr lang="en-GB" dirty="0" smtClean="0">
                <a:solidFill>
                  <a:srgbClr val="00B050"/>
                </a:solidFill>
              </a:rPr>
              <a:t> favourites that currently link to Group Web to link to the new URL.  There will be no redirection from Group Web to the new URL! **</a:t>
            </a:r>
            <a:endParaRPr lang="en-GB" dirty="0">
              <a:solidFill>
                <a:srgbClr val="00B050"/>
              </a:solidFill>
            </a:endParaRPr>
          </a:p>
        </p:txBody>
      </p:sp>
      <p:sp>
        <p:nvSpPr>
          <p:cNvPr id="5" name="Title 4"/>
          <p:cNvSpPr>
            <a:spLocks noGrp="1"/>
          </p:cNvSpPr>
          <p:nvPr>
            <p:ph type="title"/>
          </p:nvPr>
        </p:nvSpPr>
        <p:spPr/>
        <p:txBody>
          <a:bodyPr/>
          <a:lstStyle/>
          <a:p>
            <a:r>
              <a:rPr lang="en-GB" dirty="0" smtClean="0"/>
              <a:t>Accessing </a:t>
            </a:r>
            <a:r>
              <a:rPr lang="en-GB" dirty="0" err="1" smtClean="0"/>
              <a:t>PlanManager</a:t>
            </a:r>
            <a:r>
              <a:rPr lang="en-GB" dirty="0" smtClean="0"/>
              <a:t> - URL</a:t>
            </a:r>
            <a:endParaRPr lang="en-GB" dirty="0"/>
          </a:p>
        </p:txBody>
      </p:sp>
    </p:spTree>
    <p:extLst>
      <p:ext uri="{BB962C8B-B14F-4D97-AF65-F5344CB8AC3E}">
        <p14:creationId xmlns:p14="http://schemas.microsoft.com/office/powerpoint/2010/main" val="2048746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fld id="{C0531ADF-2191-45C5-9D71-08764BF86A6F}" type="slidenum">
              <a:rPr lang="en-GB" smtClean="0"/>
              <a:pPr/>
              <a:t>8</a:t>
            </a:fld>
            <a:endParaRPr lang="en-GB"/>
          </a:p>
        </p:txBody>
      </p:sp>
      <p:sp>
        <p:nvSpPr>
          <p:cNvPr id="3" name="Footer Placeholder 2"/>
          <p:cNvSpPr>
            <a:spLocks noGrp="1"/>
          </p:cNvSpPr>
          <p:nvPr>
            <p:ph type="ftr" sz="quarter" idx="14"/>
          </p:nvPr>
        </p:nvSpPr>
        <p:spPr/>
        <p:txBody>
          <a:bodyPr/>
          <a:lstStyle/>
          <a:p>
            <a:r>
              <a:rPr lang="en-US" smtClean="0"/>
              <a:t>For professional clients / qualified investors only</a:t>
            </a:r>
            <a:endParaRPr lang="en-GB" dirty="0"/>
          </a:p>
        </p:txBody>
      </p:sp>
      <p:pic>
        <p:nvPicPr>
          <p:cNvPr id="6" name="Picture 5"/>
          <p:cNvPicPr>
            <a:picLocks noChangeAspect="1"/>
          </p:cNvPicPr>
          <p:nvPr/>
        </p:nvPicPr>
        <p:blipFill>
          <a:blip r:embed="rId3"/>
          <a:stretch>
            <a:fillRect/>
          </a:stretch>
        </p:blipFill>
        <p:spPr>
          <a:xfrm>
            <a:off x="969756" y="897103"/>
            <a:ext cx="6861587" cy="5530533"/>
          </a:xfrm>
          <a:prstGeom prst="rect">
            <a:avLst/>
          </a:prstGeom>
        </p:spPr>
      </p:pic>
      <p:sp>
        <p:nvSpPr>
          <p:cNvPr id="5" name="Title 4"/>
          <p:cNvSpPr>
            <a:spLocks noGrp="1"/>
          </p:cNvSpPr>
          <p:nvPr>
            <p:ph type="title"/>
          </p:nvPr>
        </p:nvSpPr>
        <p:spPr/>
        <p:txBody>
          <a:bodyPr/>
          <a:lstStyle/>
          <a:p>
            <a:r>
              <a:rPr lang="en-GB" dirty="0" err="1" smtClean="0"/>
              <a:t>PlanManager</a:t>
            </a:r>
            <a:r>
              <a:rPr lang="en-GB" dirty="0" smtClean="0"/>
              <a:t> Functionality</a:t>
            </a:r>
            <a:endParaRPr lang="en-GB" dirty="0"/>
          </a:p>
        </p:txBody>
      </p:sp>
      <p:sp>
        <p:nvSpPr>
          <p:cNvPr id="7" name="Oval Callout 6"/>
          <p:cNvSpPr/>
          <p:nvPr/>
        </p:nvSpPr>
        <p:spPr>
          <a:xfrm>
            <a:off x="4476307" y="92219"/>
            <a:ext cx="1437684" cy="1012681"/>
          </a:xfrm>
          <a:prstGeom prst="wedgeEllipseCallout">
            <a:avLst>
              <a:gd name="adj1" fmla="val 63873"/>
              <a:gd name="adj2" fmla="val 41807"/>
            </a:avLst>
          </a:prstGeom>
          <a:solidFill>
            <a:srgbClr val="002060"/>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r>
              <a:rPr lang="en-GB" sz="1000" b="1" kern="0" dirty="0" smtClean="0">
                <a:solidFill>
                  <a:schemeClr val="bg1"/>
                </a:solidFill>
              </a:rPr>
              <a:t>WCAG 2.0 AA standards for accessibility and equality</a:t>
            </a:r>
          </a:p>
        </p:txBody>
      </p:sp>
      <p:sp>
        <p:nvSpPr>
          <p:cNvPr id="19" name="Oval Callout 18"/>
          <p:cNvSpPr/>
          <p:nvPr/>
        </p:nvSpPr>
        <p:spPr>
          <a:xfrm>
            <a:off x="7706482" y="149369"/>
            <a:ext cx="1437518" cy="863312"/>
          </a:xfrm>
          <a:prstGeom prst="wedgeEllipseCallout">
            <a:avLst>
              <a:gd name="adj1" fmla="val -45539"/>
              <a:gd name="adj2" fmla="val 49331"/>
            </a:avLst>
          </a:prstGeom>
          <a:solidFill>
            <a:srgbClr val="002060"/>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r>
              <a:rPr lang="en-GB" sz="1000" b="1" kern="0" dirty="0" smtClean="0">
                <a:solidFill>
                  <a:schemeClr val="bg1"/>
                </a:solidFill>
              </a:rPr>
              <a:t>Log out</a:t>
            </a:r>
          </a:p>
        </p:txBody>
      </p:sp>
      <p:sp>
        <p:nvSpPr>
          <p:cNvPr id="22" name="Rectangle 21"/>
          <p:cNvSpPr/>
          <p:nvPr/>
        </p:nvSpPr>
        <p:spPr>
          <a:xfrm>
            <a:off x="3328090" y="2287232"/>
            <a:ext cx="4234759" cy="1994469"/>
          </a:xfrm>
          <a:prstGeom prst="rect">
            <a:avLst/>
          </a:prstGeom>
          <a:noFill/>
          <a:ln w="28575" cap="flat" cmpd="sng" algn="ctr">
            <a:solidFill>
              <a:srgbClr val="00B050"/>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GB" sz="1000" b="1" kern="0" dirty="0" err="1" smtClean="0">
              <a:noFill/>
            </a:endParaRPr>
          </a:p>
        </p:txBody>
      </p:sp>
      <p:sp>
        <p:nvSpPr>
          <p:cNvPr id="20" name="Rectangle 19"/>
          <p:cNvSpPr/>
          <p:nvPr/>
        </p:nvSpPr>
        <p:spPr>
          <a:xfrm>
            <a:off x="6335021" y="878053"/>
            <a:ext cx="876300" cy="207797"/>
          </a:xfrm>
          <a:prstGeom prst="rect">
            <a:avLst/>
          </a:prstGeom>
          <a:noFill/>
          <a:ln w="28575" cap="flat" cmpd="sng" algn="ctr">
            <a:solidFill>
              <a:srgbClr val="00B050"/>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GB" sz="1000" b="1" kern="0" dirty="0" err="1" smtClean="0">
              <a:noFill/>
            </a:endParaRPr>
          </a:p>
        </p:txBody>
      </p:sp>
      <p:sp>
        <p:nvSpPr>
          <p:cNvPr id="21" name="Rectangle 20"/>
          <p:cNvSpPr/>
          <p:nvPr/>
        </p:nvSpPr>
        <p:spPr>
          <a:xfrm>
            <a:off x="7239896" y="878052"/>
            <a:ext cx="438150" cy="207797"/>
          </a:xfrm>
          <a:prstGeom prst="rect">
            <a:avLst/>
          </a:prstGeom>
          <a:noFill/>
          <a:ln w="28575" cap="flat" cmpd="sng" algn="ctr">
            <a:solidFill>
              <a:srgbClr val="00B050"/>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GB" sz="1000" b="1" kern="0" dirty="0" err="1" smtClean="0">
              <a:noFill/>
            </a:endParaRPr>
          </a:p>
        </p:txBody>
      </p:sp>
      <p:sp>
        <p:nvSpPr>
          <p:cNvPr id="8" name="Oval Callout 7"/>
          <p:cNvSpPr/>
          <p:nvPr/>
        </p:nvSpPr>
        <p:spPr>
          <a:xfrm>
            <a:off x="7649332" y="2062716"/>
            <a:ext cx="1494668" cy="813834"/>
          </a:xfrm>
          <a:prstGeom prst="wedgeEllipseCallout">
            <a:avLst>
              <a:gd name="adj1" fmla="val -48480"/>
              <a:gd name="adj2" fmla="val 60618"/>
            </a:avLst>
          </a:prstGeom>
          <a:solidFill>
            <a:srgbClr val="002060"/>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r>
              <a:rPr lang="en-GB" sz="1000" b="1" kern="0" dirty="0" smtClean="0">
                <a:solidFill>
                  <a:schemeClr val="bg1"/>
                </a:solidFill>
              </a:rPr>
              <a:t>Dash reports</a:t>
            </a:r>
          </a:p>
        </p:txBody>
      </p:sp>
      <p:sp>
        <p:nvSpPr>
          <p:cNvPr id="13" name="Oval Callout 12"/>
          <p:cNvSpPr/>
          <p:nvPr/>
        </p:nvSpPr>
        <p:spPr>
          <a:xfrm>
            <a:off x="7602602" y="3622472"/>
            <a:ext cx="1541397" cy="738461"/>
          </a:xfrm>
          <a:prstGeom prst="wedgeEllipseCallout">
            <a:avLst>
              <a:gd name="adj1" fmla="val -48480"/>
              <a:gd name="adj2" fmla="val 60618"/>
            </a:avLst>
          </a:prstGeom>
          <a:solidFill>
            <a:srgbClr val="002060"/>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r>
              <a:rPr lang="en-GB" sz="1000" b="1" kern="0" dirty="0" smtClean="0">
                <a:solidFill>
                  <a:schemeClr val="bg1"/>
                </a:solidFill>
              </a:rPr>
              <a:t>Report Manager</a:t>
            </a:r>
          </a:p>
        </p:txBody>
      </p:sp>
      <p:sp>
        <p:nvSpPr>
          <p:cNvPr id="23" name="Rectangle 22"/>
          <p:cNvSpPr/>
          <p:nvPr/>
        </p:nvSpPr>
        <p:spPr>
          <a:xfrm>
            <a:off x="1063357" y="2306967"/>
            <a:ext cx="2070368" cy="1974734"/>
          </a:xfrm>
          <a:prstGeom prst="rect">
            <a:avLst/>
          </a:prstGeom>
          <a:noFill/>
          <a:ln w="28575" cap="flat" cmpd="sng" algn="ctr">
            <a:solidFill>
              <a:srgbClr val="00B050"/>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GB" sz="1000" b="1" kern="0" dirty="0" err="1" smtClean="0">
              <a:noFill/>
            </a:endParaRPr>
          </a:p>
        </p:txBody>
      </p:sp>
      <p:sp>
        <p:nvSpPr>
          <p:cNvPr id="9" name="Oval Callout 8"/>
          <p:cNvSpPr/>
          <p:nvPr/>
        </p:nvSpPr>
        <p:spPr>
          <a:xfrm>
            <a:off x="46112" y="1690577"/>
            <a:ext cx="1081009" cy="691545"/>
          </a:xfrm>
          <a:prstGeom prst="wedgeEllipseCallout">
            <a:avLst>
              <a:gd name="adj1" fmla="val 36226"/>
              <a:gd name="adj2" fmla="val 63440"/>
            </a:avLst>
          </a:prstGeom>
          <a:solidFill>
            <a:srgbClr val="002060"/>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r>
              <a:rPr lang="en-GB" sz="1000" b="1" kern="0" dirty="0" smtClean="0">
                <a:solidFill>
                  <a:schemeClr val="bg1"/>
                </a:solidFill>
              </a:rPr>
              <a:t>Plan specific contacts</a:t>
            </a:r>
          </a:p>
        </p:txBody>
      </p:sp>
      <p:sp>
        <p:nvSpPr>
          <p:cNvPr id="10" name="Oval Callout 9"/>
          <p:cNvSpPr/>
          <p:nvPr/>
        </p:nvSpPr>
        <p:spPr>
          <a:xfrm>
            <a:off x="46112" y="3672553"/>
            <a:ext cx="1021077" cy="697906"/>
          </a:xfrm>
          <a:prstGeom prst="wedgeEllipseCallout">
            <a:avLst>
              <a:gd name="adj1" fmla="val 46639"/>
              <a:gd name="adj2" fmla="val 77152"/>
            </a:avLst>
          </a:prstGeom>
          <a:solidFill>
            <a:srgbClr val="002060"/>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r>
              <a:rPr lang="en-GB" sz="1000" b="1" kern="0" dirty="0" smtClean="0">
                <a:solidFill>
                  <a:schemeClr val="bg1"/>
                </a:solidFill>
              </a:rPr>
              <a:t>Message Centre</a:t>
            </a:r>
          </a:p>
        </p:txBody>
      </p:sp>
      <p:sp>
        <p:nvSpPr>
          <p:cNvPr id="24" name="Rectangle 23"/>
          <p:cNvSpPr/>
          <p:nvPr/>
        </p:nvSpPr>
        <p:spPr>
          <a:xfrm>
            <a:off x="1063357" y="4450142"/>
            <a:ext cx="2070367" cy="819128"/>
          </a:xfrm>
          <a:prstGeom prst="rect">
            <a:avLst/>
          </a:prstGeom>
          <a:noFill/>
          <a:ln w="28575" cap="flat" cmpd="sng" algn="ctr">
            <a:solidFill>
              <a:srgbClr val="00B050"/>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GB" sz="1000" b="1" kern="0" dirty="0" err="1" smtClean="0">
              <a:noFill/>
            </a:endParaRPr>
          </a:p>
        </p:txBody>
      </p:sp>
      <p:sp>
        <p:nvSpPr>
          <p:cNvPr id="25" name="Rectangle 24"/>
          <p:cNvSpPr/>
          <p:nvPr/>
        </p:nvSpPr>
        <p:spPr>
          <a:xfrm>
            <a:off x="1063356" y="5317371"/>
            <a:ext cx="2070367" cy="672338"/>
          </a:xfrm>
          <a:prstGeom prst="rect">
            <a:avLst/>
          </a:prstGeom>
          <a:noFill/>
          <a:ln w="28575" cap="flat" cmpd="sng" algn="ctr">
            <a:solidFill>
              <a:srgbClr val="00B050"/>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GB" sz="1000" b="1" kern="0" dirty="0" err="1" smtClean="0">
              <a:noFill/>
            </a:endParaRPr>
          </a:p>
        </p:txBody>
      </p:sp>
      <p:sp>
        <p:nvSpPr>
          <p:cNvPr id="26" name="Rectangle 25"/>
          <p:cNvSpPr/>
          <p:nvPr/>
        </p:nvSpPr>
        <p:spPr>
          <a:xfrm>
            <a:off x="1063357" y="6155740"/>
            <a:ext cx="1956068" cy="188437"/>
          </a:xfrm>
          <a:prstGeom prst="rect">
            <a:avLst/>
          </a:prstGeom>
          <a:noFill/>
          <a:ln w="28575" cap="flat" cmpd="sng" algn="ctr">
            <a:solidFill>
              <a:srgbClr val="00B050"/>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GB" sz="1000" b="1" kern="0" dirty="0" err="1" smtClean="0">
              <a:noFill/>
            </a:endParaRPr>
          </a:p>
        </p:txBody>
      </p:sp>
      <p:sp>
        <p:nvSpPr>
          <p:cNvPr id="27" name="Rectangle 26"/>
          <p:cNvSpPr/>
          <p:nvPr/>
        </p:nvSpPr>
        <p:spPr>
          <a:xfrm>
            <a:off x="3328090" y="4439763"/>
            <a:ext cx="1367734" cy="740321"/>
          </a:xfrm>
          <a:prstGeom prst="rect">
            <a:avLst/>
          </a:prstGeom>
          <a:noFill/>
          <a:ln w="28575" cap="flat" cmpd="sng" algn="ctr">
            <a:solidFill>
              <a:srgbClr val="00B050"/>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GB" sz="1000" b="1" kern="0" dirty="0" err="1" smtClean="0">
              <a:noFill/>
            </a:endParaRPr>
          </a:p>
        </p:txBody>
      </p:sp>
      <p:sp>
        <p:nvSpPr>
          <p:cNvPr id="28" name="Rectangle 27"/>
          <p:cNvSpPr/>
          <p:nvPr/>
        </p:nvSpPr>
        <p:spPr>
          <a:xfrm>
            <a:off x="4766365" y="4439763"/>
            <a:ext cx="1367734" cy="740321"/>
          </a:xfrm>
          <a:prstGeom prst="rect">
            <a:avLst/>
          </a:prstGeom>
          <a:noFill/>
          <a:ln w="28575" cap="flat" cmpd="sng" algn="ctr">
            <a:solidFill>
              <a:srgbClr val="00B050"/>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GB" sz="1000" b="1" kern="0" dirty="0" err="1" smtClean="0">
              <a:noFill/>
            </a:endParaRPr>
          </a:p>
        </p:txBody>
      </p:sp>
      <p:sp>
        <p:nvSpPr>
          <p:cNvPr id="29" name="Rectangle 28"/>
          <p:cNvSpPr/>
          <p:nvPr/>
        </p:nvSpPr>
        <p:spPr>
          <a:xfrm>
            <a:off x="6252265" y="4430238"/>
            <a:ext cx="1367734" cy="740321"/>
          </a:xfrm>
          <a:prstGeom prst="rect">
            <a:avLst/>
          </a:prstGeom>
          <a:noFill/>
          <a:ln w="28575" cap="flat" cmpd="sng" algn="ctr">
            <a:solidFill>
              <a:srgbClr val="00B050"/>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GB" sz="1000" b="1" kern="0" dirty="0" err="1" smtClean="0">
              <a:noFill/>
            </a:endParaRPr>
          </a:p>
        </p:txBody>
      </p:sp>
      <p:sp>
        <p:nvSpPr>
          <p:cNvPr id="30" name="Rectangle 29"/>
          <p:cNvSpPr/>
          <p:nvPr/>
        </p:nvSpPr>
        <p:spPr>
          <a:xfrm>
            <a:off x="3300273" y="5269270"/>
            <a:ext cx="1367734" cy="740321"/>
          </a:xfrm>
          <a:prstGeom prst="rect">
            <a:avLst/>
          </a:prstGeom>
          <a:noFill/>
          <a:ln w="28575" cap="flat" cmpd="sng" algn="ctr">
            <a:solidFill>
              <a:srgbClr val="00B050"/>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GB" sz="1000" b="1" kern="0" dirty="0" err="1" smtClean="0">
              <a:noFill/>
            </a:endParaRPr>
          </a:p>
        </p:txBody>
      </p:sp>
      <p:sp>
        <p:nvSpPr>
          <p:cNvPr id="31" name="Rectangle 30"/>
          <p:cNvSpPr/>
          <p:nvPr/>
        </p:nvSpPr>
        <p:spPr>
          <a:xfrm>
            <a:off x="4774852" y="5249388"/>
            <a:ext cx="1367734" cy="740321"/>
          </a:xfrm>
          <a:prstGeom prst="rect">
            <a:avLst/>
          </a:prstGeom>
          <a:noFill/>
          <a:ln w="28575" cap="flat" cmpd="sng" algn="ctr">
            <a:solidFill>
              <a:srgbClr val="00B050"/>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GB" sz="1000" b="1" kern="0" dirty="0" err="1" smtClean="0">
              <a:noFill/>
            </a:endParaRPr>
          </a:p>
        </p:txBody>
      </p:sp>
      <p:sp>
        <p:nvSpPr>
          <p:cNvPr id="32" name="Rectangle 31"/>
          <p:cNvSpPr/>
          <p:nvPr/>
        </p:nvSpPr>
        <p:spPr>
          <a:xfrm>
            <a:off x="6232038" y="5249388"/>
            <a:ext cx="1367734" cy="740321"/>
          </a:xfrm>
          <a:prstGeom prst="rect">
            <a:avLst/>
          </a:prstGeom>
          <a:noFill/>
          <a:ln w="28575" cap="flat" cmpd="sng" algn="ctr">
            <a:solidFill>
              <a:srgbClr val="00B050"/>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GB" sz="1000" b="1" kern="0" dirty="0" err="1" smtClean="0">
              <a:noFill/>
            </a:endParaRPr>
          </a:p>
        </p:txBody>
      </p:sp>
      <p:sp>
        <p:nvSpPr>
          <p:cNvPr id="15" name="Oval Callout 14"/>
          <p:cNvSpPr/>
          <p:nvPr/>
        </p:nvSpPr>
        <p:spPr>
          <a:xfrm>
            <a:off x="5698126" y="5845320"/>
            <a:ext cx="1541770" cy="748348"/>
          </a:xfrm>
          <a:prstGeom prst="wedgeEllipseCallout">
            <a:avLst>
              <a:gd name="adj1" fmla="val -68960"/>
              <a:gd name="adj2" fmla="val -52776"/>
            </a:avLst>
          </a:prstGeom>
          <a:solidFill>
            <a:srgbClr val="002060"/>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r>
              <a:rPr lang="en-GB" sz="1000" b="1" kern="0" dirty="0" smtClean="0">
                <a:solidFill>
                  <a:schemeClr val="bg1"/>
                </a:solidFill>
              </a:rPr>
              <a:t>Contribution Manager</a:t>
            </a:r>
          </a:p>
        </p:txBody>
      </p:sp>
      <p:sp>
        <p:nvSpPr>
          <p:cNvPr id="16" name="Oval Callout 15"/>
          <p:cNvSpPr/>
          <p:nvPr/>
        </p:nvSpPr>
        <p:spPr>
          <a:xfrm>
            <a:off x="7645520" y="5106855"/>
            <a:ext cx="1483289" cy="738465"/>
          </a:xfrm>
          <a:prstGeom prst="wedgeEllipseCallout">
            <a:avLst>
              <a:gd name="adj1" fmla="val -59573"/>
              <a:gd name="adj2" fmla="val 30170"/>
            </a:avLst>
          </a:prstGeom>
          <a:solidFill>
            <a:srgbClr val="002060"/>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r>
              <a:rPr lang="en-GB" sz="1000" b="1" kern="0" dirty="0" smtClean="0">
                <a:solidFill>
                  <a:schemeClr val="bg1"/>
                </a:solidFill>
              </a:rPr>
              <a:t>Message Centre</a:t>
            </a:r>
          </a:p>
        </p:txBody>
      </p:sp>
      <p:sp>
        <p:nvSpPr>
          <p:cNvPr id="18" name="Oval Callout 17"/>
          <p:cNvSpPr/>
          <p:nvPr/>
        </p:nvSpPr>
        <p:spPr>
          <a:xfrm>
            <a:off x="2424588" y="5034178"/>
            <a:ext cx="1149075" cy="1012681"/>
          </a:xfrm>
          <a:prstGeom prst="wedgeEllipseCallout">
            <a:avLst>
              <a:gd name="adj1" fmla="val -57303"/>
              <a:gd name="adj2" fmla="val 58737"/>
            </a:avLst>
          </a:prstGeom>
          <a:solidFill>
            <a:srgbClr val="002060"/>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r>
              <a:rPr lang="en-GB" sz="1000" b="1" kern="0" dirty="0" smtClean="0">
                <a:solidFill>
                  <a:schemeClr val="bg1"/>
                </a:solidFill>
              </a:rPr>
              <a:t>Contact Us, T&amp;C’s, Privacy Policy</a:t>
            </a:r>
          </a:p>
        </p:txBody>
      </p:sp>
      <p:sp>
        <p:nvSpPr>
          <p:cNvPr id="14" name="Oval Callout 13"/>
          <p:cNvSpPr/>
          <p:nvPr/>
        </p:nvSpPr>
        <p:spPr>
          <a:xfrm>
            <a:off x="3793568" y="5850991"/>
            <a:ext cx="1421226" cy="715363"/>
          </a:xfrm>
          <a:prstGeom prst="wedgeEllipseCallout">
            <a:avLst>
              <a:gd name="adj1" fmla="val -57867"/>
              <a:gd name="adj2" fmla="val -38077"/>
            </a:avLst>
          </a:prstGeom>
          <a:solidFill>
            <a:srgbClr val="002060"/>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r>
              <a:rPr lang="en-GB" sz="1000" b="1" kern="0" dirty="0" smtClean="0">
                <a:solidFill>
                  <a:schemeClr val="bg1"/>
                </a:solidFill>
              </a:rPr>
              <a:t>Workforce Manager</a:t>
            </a:r>
          </a:p>
        </p:txBody>
      </p:sp>
      <p:sp>
        <p:nvSpPr>
          <p:cNvPr id="11" name="Oval Callout 10"/>
          <p:cNvSpPr/>
          <p:nvPr/>
        </p:nvSpPr>
        <p:spPr>
          <a:xfrm>
            <a:off x="2530550" y="3768855"/>
            <a:ext cx="1435394" cy="749699"/>
          </a:xfrm>
          <a:prstGeom prst="wedgeEllipseCallout">
            <a:avLst>
              <a:gd name="adj1" fmla="val 17228"/>
              <a:gd name="adj2" fmla="val 63768"/>
            </a:avLst>
          </a:prstGeom>
          <a:solidFill>
            <a:srgbClr val="002060"/>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r>
              <a:rPr lang="en-GB" sz="1000" b="1" kern="0" dirty="0" smtClean="0">
                <a:solidFill>
                  <a:schemeClr val="bg1"/>
                </a:solidFill>
              </a:rPr>
              <a:t>Plan Information and documents</a:t>
            </a:r>
          </a:p>
        </p:txBody>
      </p:sp>
      <p:sp>
        <p:nvSpPr>
          <p:cNvPr id="12" name="Oval Callout 11"/>
          <p:cNvSpPr/>
          <p:nvPr/>
        </p:nvSpPr>
        <p:spPr>
          <a:xfrm>
            <a:off x="4239335" y="3726659"/>
            <a:ext cx="1385686" cy="678452"/>
          </a:xfrm>
          <a:prstGeom prst="wedgeEllipseCallout">
            <a:avLst>
              <a:gd name="adj1" fmla="val 20641"/>
              <a:gd name="adj2" fmla="val 73217"/>
            </a:avLst>
          </a:prstGeom>
          <a:solidFill>
            <a:srgbClr val="002060"/>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r>
              <a:rPr lang="en-GB" sz="1000" b="1" kern="0" dirty="0" smtClean="0">
                <a:solidFill>
                  <a:schemeClr val="bg1"/>
                </a:solidFill>
              </a:rPr>
              <a:t>Member Search</a:t>
            </a:r>
          </a:p>
        </p:txBody>
      </p:sp>
      <p:sp>
        <p:nvSpPr>
          <p:cNvPr id="17" name="Oval Callout 16"/>
          <p:cNvSpPr/>
          <p:nvPr/>
        </p:nvSpPr>
        <p:spPr>
          <a:xfrm>
            <a:off x="46112" y="4879444"/>
            <a:ext cx="1081009" cy="797455"/>
          </a:xfrm>
          <a:prstGeom prst="wedgeEllipseCallout">
            <a:avLst>
              <a:gd name="adj1" fmla="val 49012"/>
              <a:gd name="adj2" fmla="val 52773"/>
            </a:avLst>
          </a:prstGeom>
          <a:solidFill>
            <a:srgbClr val="002060"/>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r>
              <a:rPr lang="en-GB" sz="1000" b="1" kern="0" dirty="0" smtClean="0">
                <a:solidFill>
                  <a:schemeClr val="bg1"/>
                </a:solidFill>
              </a:rPr>
              <a:t>Quick Links</a:t>
            </a:r>
          </a:p>
        </p:txBody>
      </p:sp>
    </p:spTree>
    <p:extLst>
      <p:ext uri="{BB962C8B-B14F-4D97-AF65-F5344CB8AC3E}">
        <p14:creationId xmlns:p14="http://schemas.microsoft.com/office/powerpoint/2010/main" val="1149585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2"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par>
                                <p:cTn id="18" presetID="10" presetClass="exit" presetSubtype="0" fill="hold" grpId="2" nodeType="withEffect">
                                  <p:stCondLst>
                                    <p:cond delay="0"/>
                                  </p:stCondLst>
                                  <p:childTnLst>
                                    <p:animEffect transition="out" filter="fade">
                                      <p:cBhvr>
                                        <p:cTn id="19" dur="500"/>
                                        <p:tgtEl>
                                          <p:spTgt spid="20"/>
                                        </p:tgtEl>
                                      </p:cBhvr>
                                    </p:animEffect>
                                    <p:set>
                                      <p:cBhvr>
                                        <p:cTn id="20" dur="1" fill="hold">
                                          <p:stCondLst>
                                            <p:cond delay="499"/>
                                          </p:stCondLst>
                                        </p:cTn>
                                        <p:tgtEl>
                                          <p:spTgt spid="2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22"/>
                                        </p:tgtEl>
                                      </p:cBhvr>
                                    </p:animEffect>
                                    <p:set>
                                      <p:cBhvr>
                                        <p:cTn id="34" dur="1" fill="hold">
                                          <p:stCondLst>
                                            <p:cond delay="499"/>
                                          </p:stCondLst>
                                        </p:cTn>
                                        <p:tgtEl>
                                          <p:spTgt spid="2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9"/>
                                        </p:tgtEl>
                                      </p:cBhvr>
                                    </p:animEffect>
                                    <p:set>
                                      <p:cBhvr>
                                        <p:cTn id="45" dur="1" fill="hold">
                                          <p:stCondLst>
                                            <p:cond delay="499"/>
                                          </p:stCondLst>
                                        </p:cTn>
                                        <p:tgtEl>
                                          <p:spTgt spid="9"/>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23"/>
                                        </p:tgtEl>
                                      </p:cBhvr>
                                    </p:animEffect>
                                    <p:set>
                                      <p:cBhvr>
                                        <p:cTn id="48" dur="1" fill="hold">
                                          <p:stCondLst>
                                            <p:cond delay="499"/>
                                          </p:stCondLst>
                                        </p:cTn>
                                        <p:tgtEl>
                                          <p:spTgt spid="2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10"/>
                                        </p:tgtEl>
                                      </p:cBhvr>
                                    </p:animEffect>
                                    <p:set>
                                      <p:cBhvr>
                                        <p:cTn id="63" dur="1" fill="hold">
                                          <p:stCondLst>
                                            <p:cond delay="499"/>
                                          </p:stCondLst>
                                        </p:cTn>
                                        <p:tgtEl>
                                          <p:spTgt spid="10"/>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24"/>
                                        </p:tgtEl>
                                      </p:cBhvr>
                                    </p:animEffect>
                                    <p:set>
                                      <p:cBhvr>
                                        <p:cTn id="66" dur="1" fill="hold">
                                          <p:stCondLst>
                                            <p:cond delay="499"/>
                                          </p:stCondLst>
                                        </p:cTn>
                                        <p:tgtEl>
                                          <p:spTgt spid="24"/>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16"/>
                                        </p:tgtEl>
                                      </p:cBhvr>
                                    </p:animEffect>
                                    <p:set>
                                      <p:cBhvr>
                                        <p:cTn id="69" dur="1" fill="hold">
                                          <p:stCondLst>
                                            <p:cond delay="499"/>
                                          </p:stCondLst>
                                        </p:cTn>
                                        <p:tgtEl>
                                          <p:spTgt spid="16"/>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32"/>
                                        </p:tgtEl>
                                      </p:cBhvr>
                                    </p:animEffect>
                                    <p:set>
                                      <p:cBhvr>
                                        <p:cTn id="72" dur="1" fill="hold">
                                          <p:stCondLst>
                                            <p:cond delay="499"/>
                                          </p:stCondLst>
                                        </p:cTn>
                                        <p:tgtEl>
                                          <p:spTgt spid="32"/>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500"/>
                                        <p:tgtEl>
                                          <p:spTgt spid="17"/>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fade">
                                      <p:cBhvr>
                                        <p:cTn id="80" dur="500"/>
                                        <p:tgtEl>
                                          <p:spTgt spid="2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xit" presetSubtype="0" fill="hold" grpId="1" nodeType="clickEffect">
                                  <p:stCondLst>
                                    <p:cond delay="0"/>
                                  </p:stCondLst>
                                  <p:childTnLst>
                                    <p:animEffect transition="out" filter="fade">
                                      <p:cBhvr>
                                        <p:cTn id="84" dur="500"/>
                                        <p:tgtEl>
                                          <p:spTgt spid="17"/>
                                        </p:tgtEl>
                                      </p:cBhvr>
                                    </p:animEffect>
                                    <p:set>
                                      <p:cBhvr>
                                        <p:cTn id="85" dur="1" fill="hold">
                                          <p:stCondLst>
                                            <p:cond delay="499"/>
                                          </p:stCondLst>
                                        </p:cTn>
                                        <p:tgtEl>
                                          <p:spTgt spid="17"/>
                                        </p:tgtEl>
                                        <p:attrNameLst>
                                          <p:attrName>style.visibility</p:attrName>
                                        </p:attrNameLst>
                                      </p:cBhvr>
                                      <p:to>
                                        <p:strVal val="hidden"/>
                                      </p:to>
                                    </p:set>
                                  </p:childTnLst>
                                </p:cTn>
                              </p:par>
                              <p:par>
                                <p:cTn id="86" presetID="10" presetClass="exit" presetSubtype="0" fill="hold" grpId="1" nodeType="withEffect">
                                  <p:stCondLst>
                                    <p:cond delay="0"/>
                                  </p:stCondLst>
                                  <p:childTnLst>
                                    <p:animEffect transition="out" filter="fade">
                                      <p:cBhvr>
                                        <p:cTn id="87" dur="500"/>
                                        <p:tgtEl>
                                          <p:spTgt spid="25"/>
                                        </p:tgtEl>
                                      </p:cBhvr>
                                    </p:animEffect>
                                    <p:set>
                                      <p:cBhvr>
                                        <p:cTn id="88" dur="1" fill="hold">
                                          <p:stCondLst>
                                            <p:cond delay="499"/>
                                          </p:stCondLst>
                                        </p:cTn>
                                        <p:tgtEl>
                                          <p:spTgt spid="25"/>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0" presetClass="exit" presetSubtype="0" fill="hold" grpId="1" nodeType="clickEffect">
                                  <p:stCondLst>
                                    <p:cond delay="0"/>
                                  </p:stCondLst>
                                  <p:childTnLst>
                                    <p:animEffect transition="out" filter="fade">
                                      <p:cBhvr>
                                        <p:cTn id="98" dur="500"/>
                                        <p:tgtEl>
                                          <p:spTgt spid="11"/>
                                        </p:tgtEl>
                                      </p:cBhvr>
                                    </p:animEffect>
                                    <p:set>
                                      <p:cBhvr>
                                        <p:cTn id="99" dur="1" fill="hold">
                                          <p:stCondLst>
                                            <p:cond delay="499"/>
                                          </p:stCondLst>
                                        </p:cTn>
                                        <p:tgtEl>
                                          <p:spTgt spid="11"/>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27"/>
                                        </p:tgtEl>
                                      </p:cBhvr>
                                    </p:animEffect>
                                    <p:set>
                                      <p:cBhvr>
                                        <p:cTn id="102" dur="1" fill="hold">
                                          <p:stCondLst>
                                            <p:cond delay="499"/>
                                          </p:stCondLst>
                                        </p:cTn>
                                        <p:tgtEl>
                                          <p:spTgt spid="27"/>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8"/>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0" presetClass="exit" presetSubtype="0" fill="hold" grpId="1" nodeType="clickEffect">
                                  <p:stCondLst>
                                    <p:cond delay="0"/>
                                  </p:stCondLst>
                                  <p:childTnLst>
                                    <p:animEffect transition="out" filter="fade">
                                      <p:cBhvr>
                                        <p:cTn id="112" dur="500"/>
                                        <p:tgtEl>
                                          <p:spTgt spid="12"/>
                                        </p:tgtEl>
                                      </p:cBhvr>
                                    </p:animEffect>
                                    <p:set>
                                      <p:cBhvr>
                                        <p:cTn id="113" dur="1" fill="hold">
                                          <p:stCondLst>
                                            <p:cond delay="499"/>
                                          </p:stCondLst>
                                        </p:cTn>
                                        <p:tgtEl>
                                          <p:spTgt spid="12"/>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28"/>
                                        </p:tgtEl>
                                      </p:cBhvr>
                                    </p:animEffect>
                                    <p:set>
                                      <p:cBhvr>
                                        <p:cTn id="116" dur="1" fill="hold">
                                          <p:stCondLst>
                                            <p:cond delay="499"/>
                                          </p:stCondLst>
                                        </p:cTn>
                                        <p:tgtEl>
                                          <p:spTgt spid="28"/>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3"/>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29"/>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0" presetClass="exit" presetSubtype="0" fill="hold" grpId="1" nodeType="clickEffect">
                                  <p:stCondLst>
                                    <p:cond delay="0"/>
                                  </p:stCondLst>
                                  <p:childTnLst>
                                    <p:animEffect transition="out" filter="fade">
                                      <p:cBhvr>
                                        <p:cTn id="126" dur="500"/>
                                        <p:tgtEl>
                                          <p:spTgt spid="13"/>
                                        </p:tgtEl>
                                      </p:cBhvr>
                                    </p:animEffect>
                                    <p:set>
                                      <p:cBhvr>
                                        <p:cTn id="127" dur="1" fill="hold">
                                          <p:stCondLst>
                                            <p:cond delay="499"/>
                                          </p:stCondLst>
                                        </p:cTn>
                                        <p:tgtEl>
                                          <p:spTgt spid="13"/>
                                        </p:tgtEl>
                                        <p:attrNameLst>
                                          <p:attrName>style.visibility</p:attrName>
                                        </p:attrNameLst>
                                      </p:cBhvr>
                                      <p:to>
                                        <p:strVal val="hidden"/>
                                      </p:to>
                                    </p:set>
                                  </p:childTnLst>
                                </p:cTn>
                              </p:par>
                              <p:par>
                                <p:cTn id="128" presetID="10" presetClass="exit" presetSubtype="0" fill="hold" grpId="1" nodeType="withEffect">
                                  <p:stCondLst>
                                    <p:cond delay="0"/>
                                  </p:stCondLst>
                                  <p:childTnLst>
                                    <p:animEffect transition="out" filter="fade">
                                      <p:cBhvr>
                                        <p:cTn id="129" dur="500"/>
                                        <p:tgtEl>
                                          <p:spTgt spid="29"/>
                                        </p:tgtEl>
                                      </p:cBhvr>
                                    </p:animEffect>
                                    <p:set>
                                      <p:cBhvr>
                                        <p:cTn id="130" dur="1" fill="hold">
                                          <p:stCondLst>
                                            <p:cond delay="499"/>
                                          </p:stCondLst>
                                        </p:cTn>
                                        <p:tgtEl>
                                          <p:spTgt spid="29"/>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4"/>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30"/>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0" presetClass="exit" presetSubtype="0" fill="hold" grpId="1" nodeType="clickEffect">
                                  <p:stCondLst>
                                    <p:cond delay="0"/>
                                  </p:stCondLst>
                                  <p:childTnLst>
                                    <p:animEffect transition="out" filter="fade">
                                      <p:cBhvr>
                                        <p:cTn id="140" dur="500"/>
                                        <p:tgtEl>
                                          <p:spTgt spid="14"/>
                                        </p:tgtEl>
                                      </p:cBhvr>
                                    </p:animEffect>
                                    <p:set>
                                      <p:cBhvr>
                                        <p:cTn id="141" dur="1" fill="hold">
                                          <p:stCondLst>
                                            <p:cond delay="499"/>
                                          </p:stCondLst>
                                        </p:cTn>
                                        <p:tgtEl>
                                          <p:spTgt spid="14"/>
                                        </p:tgtEl>
                                        <p:attrNameLst>
                                          <p:attrName>style.visibility</p:attrName>
                                        </p:attrNameLst>
                                      </p:cBhvr>
                                      <p:to>
                                        <p:strVal val="hidden"/>
                                      </p:to>
                                    </p:set>
                                  </p:childTnLst>
                                </p:cTn>
                              </p:par>
                              <p:par>
                                <p:cTn id="142" presetID="10" presetClass="exit" presetSubtype="0" fill="hold" grpId="1" nodeType="withEffect">
                                  <p:stCondLst>
                                    <p:cond delay="0"/>
                                  </p:stCondLst>
                                  <p:childTnLst>
                                    <p:animEffect transition="out" filter="fade">
                                      <p:cBhvr>
                                        <p:cTn id="143" dur="500"/>
                                        <p:tgtEl>
                                          <p:spTgt spid="30"/>
                                        </p:tgtEl>
                                      </p:cBhvr>
                                    </p:animEffect>
                                    <p:set>
                                      <p:cBhvr>
                                        <p:cTn id="144" dur="1" fill="hold">
                                          <p:stCondLst>
                                            <p:cond delay="499"/>
                                          </p:stCondLst>
                                        </p:cTn>
                                        <p:tgtEl>
                                          <p:spTgt spid="30"/>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15"/>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31"/>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0" presetClass="exit" presetSubtype="0" fill="hold" grpId="1" nodeType="clickEffect">
                                  <p:stCondLst>
                                    <p:cond delay="0"/>
                                  </p:stCondLst>
                                  <p:childTnLst>
                                    <p:animEffect transition="out" filter="fade">
                                      <p:cBhvr>
                                        <p:cTn id="154" dur="500"/>
                                        <p:tgtEl>
                                          <p:spTgt spid="15"/>
                                        </p:tgtEl>
                                      </p:cBhvr>
                                    </p:animEffect>
                                    <p:set>
                                      <p:cBhvr>
                                        <p:cTn id="155" dur="1" fill="hold">
                                          <p:stCondLst>
                                            <p:cond delay="499"/>
                                          </p:stCondLst>
                                        </p:cTn>
                                        <p:tgtEl>
                                          <p:spTgt spid="15"/>
                                        </p:tgtEl>
                                        <p:attrNameLst>
                                          <p:attrName>style.visibility</p:attrName>
                                        </p:attrNameLst>
                                      </p:cBhvr>
                                      <p:to>
                                        <p:strVal val="hidden"/>
                                      </p:to>
                                    </p:set>
                                  </p:childTnLst>
                                </p:cTn>
                              </p:par>
                              <p:par>
                                <p:cTn id="156" presetID="10" presetClass="exit" presetSubtype="0" fill="hold" grpId="1" nodeType="withEffect">
                                  <p:stCondLst>
                                    <p:cond delay="0"/>
                                  </p:stCondLst>
                                  <p:childTnLst>
                                    <p:animEffect transition="out" filter="fade">
                                      <p:cBhvr>
                                        <p:cTn id="157" dur="500"/>
                                        <p:tgtEl>
                                          <p:spTgt spid="31"/>
                                        </p:tgtEl>
                                      </p:cBhvr>
                                    </p:animEffect>
                                    <p:set>
                                      <p:cBhvr>
                                        <p:cTn id="158" dur="1" fill="hold">
                                          <p:stCondLst>
                                            <p:cond delay="499"/>
                                          </p:stCondLst>
                                        </p:cTn>
                                        <p:tgtEl>
                                          <p:spTgt spid="31"/>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18"/>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26"/>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0" presetClass="exit" presetSubtype="0" fill="hold" grpId="1" nodeType="clickEffect">
                                  <p:stCondLst>
                                    <p:cond delay="0"/>
                                  </p:stCondLst>
                                  <p:childTnLst>
                                    <p:animEffect transition="out" filter="fade">
                                      <p:cBhvr>
                                        <p:cTn id="168" dur="500"/>
                                        <p:tgtEl>
                                          <p:spTgt spid="18"/>
                                        </p:tgtEl>
                                      </p:cBhvr>
                                    </p:animEffect>
                                    <p:set>
                                      <p:cBhvr>
                                        <p:cTn id="169" dur="1" fill="hold">
                                          <p:stCondLst>
                                            <p:cond delay="499"/>
                                          </p:stCondLst>
                                        </p:cTn>
                                        <p:tgtEl>
                                          <p:spTgt spid="18"/>
                                        </p:tgtEl>
                                        <p:attrNameLst>
                                          <p:attrName>style.visibility</p:attrName>
                                        </p:attrNameLst>
                                      </p:cBhvr>
                                      <p:to>
                                        <p:strVal val="hidden"/>
                                      </p:to>
                                    </p:set>
                                  </p:childTnLst>
                                </p:cTn>
                              </p:par>
                              <p:par>
                                <p:cTn id="170" presetID="10" presetClass="exit" presetSubtype="0" fill="hold" grpId="1" nodeType="withEffect">
                                  <p:stCondLst>
                                    <p:cond delay="0"/>
                                  </p:stCondLst>
                                  <p:childTnLst>
                                    <p:animEffect transition="out" filter="fade">
                                      <p:cBhvr>
                                        <p:cTn id="171" dur="500"/>
                                        <p:tgtEl>
                                          <p:spTgt spid="26"/>
                                        </p:tgtEl>
                                      </p:cBhvr>
                                    </p:animEffect>
                                    <p:set>
                                      <p:cBhvr>
                                        <p:cTn id="172" dur="1" fill="hold">
                                          <p:stCondLst>
                                            <p:cond delay="499"/>
                                          </p:stCondLst>
                                        </p:cTn>
                                        <p:tgtEl>
                                          <p:spTgt spid="26"/>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19"/>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21"/>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0" presetClass="exit" presetSubtype="0" fill="hold" grpId="1" nodeType="clickEffect">
                                  <p:stCondLst>
                                    <p:cond delay="0"/>
                                  </p:stCondLst>
                                  <p:childTnLst>
                                    <p:animEffect transition="out" filter="fade">
                                      <p:cBhvr>
                                        <p:cTn id="182" dur="500"/>
                                        <p:tgtEl>
                                          <p:spTgt spid="19"/>
                                        </p:tgtEl>
                                      </p:cBhvr>
                                    </p:animEffect>
                                    <p:set>
                                      <p:cBhvr>
                                        <p:cTn id="183" dur="1" fill="hold">
                                          <p:stCondLst>
                                            <p:cond delay="499"/>
                                          </p:stCondLst>
                                        </p:cTn>
                                        <p:tgtEl>
                                          <p:spTgt spid="19"/>
                                        </p:tgtEl>
                                        <p:attrNameLst>
                                          <p:attrName>style.visibility</p:attrName>
                                        </p:attrNameLst>
                                      </p:cBhvr>
                                      <p:to>
                                        <p:strVal val="hidden"/>
                                      </p:to>
                                    </p:set>
                                  </p:childTnLst>
                                </p:cTn>
                              </p:par>
                              <p:par>
                                <p:cTn id="184" presetID="10" presetClass="exit" presetSubtype="0" fill="hold" grpId="1" nodeType="withEffect">
                                  <p:stCondLst>
                                    <p:cond delay="0"/>
                                  </p:stCondLst>
                                  <p:childTnLst>
                                    <p:animEffect transition="out" filter="fade">
                                      <p:cBhvr>
                                        <p:cTn id="185" dur="500"/>
                                        <p:tgtEl>
                                          <p:spTgt spid="21"/>
                                        </p:tgtEl>
                                      </p:cBhvr>
                                    </p:animEffect>
                                    <p:set>
                                      <p:cBhvr>
                                        <p:cTn id="186"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2" animBg="1"/>
      <p:bldP spid="19" grpId="0" animBg="1"/>
      <p:bldP spid="19" grpId="1" animBg="1"/>
      <p:bldP spid="22" grpId="0" animBg="1"/>
      <p:bldP spid="22" grpId="1" animBg="1"/>
      <p:bldP spid="20" grpId="0" animBg="1"/>
      <p:bldP spid="20" grpId="2" animBg="1"/>
      <p:bldP spid="21" grpId="0" animBg="1"/>
      <p:bldP spid="21" grpId="1" animBg="1"/>
      <p:bldP spid="8" grpId="0" animBg="1"/>
      <p:bldP spid="8" grpId="1" animBg="1"/>
      <p:bldP spid="13" grpId="0" animBg="1"/>
      <p:bldP spid="13" grpId="1" animBg="1"/>
      <p:bldP spid="23" grpId="0" animBg="1"/>
      <p:bldP spid="23" grpId="1" animBg="1"/>
      <p:bldP spid="9" grpId="0" animBg="1"/>
      <p:bldP spid="9" grpId="1" animBg="1"/>
      <p:bldP spid="10" grpId="0" animBg="1"/>
      <p:bldP spid="10"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15" grpId="0" animBg="1"/>
      <p:bldP spid="15" grpId="1" animBg="1"/>
      <p:bldP spid="16" grpId="0" animBg="1"/>
      <p:bldP spid="16" grpId="1" animBg="1"/>
      <p:bldP spid="18" grpId="0" animBg="1"/>
      <p:bldP spid="18" grpId="1" animBg="1"/>
      <p:bldP spid="14" grpId="0" animBg="1"/>
      <p:bldP spid="14" grpId="1" animBg="1"/>
      <p:bldP spid="11" grpId="0" animBg="1"/>
      <p:bldP spid="11" grpId="1" animBg="1"/>
      <p:bldP spid="12" grpId="0" animBg="1"/>
      <p:bldP spid="12" grpId="1" animBg="1"/>
      <p:bldP spid="17" grpId="0" animBg="1"/>
      <p:bldP spid="17"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34"/>
          </p:nvPr>
        </p:nvSpPr>
        <p:spPr/>
        <p:txBody>
          <a:bodyPr/>
          <a:lstStyle/>
          <a:p>
            <a:fld id="{C0531ADF-2191-45C5-9D71-08764BF86A6F}" type="slidenum">
              <a:rPr lang="en-GB" smtClean="0"/>
              <a:pPr/>
              <a:t>9</a:t>
            </a:fld>
            <a:endParaRPr lang="en-GB"/>
          </a:p>
        </p:txBody>
      </p:sp>
      <p:sp>
        <p:nvSpPr>
          <p:cNvPr id="3" name="Footer Placeholder 2"/>
          <p:cNvSpPr>
            <a:spLocks noGrp="1"/>
          </p:cNvSpPr>
          <p:nvPr>
            <p:ph type="ftr" sz="quarter" idx="35"/>
          </p:nvPr>
        </p:nvSpPr>
        <p:spPr/>
        <p:txBody>
          <a:bodyPr/>
          <a:lstStyle/>
          <a:p>
            <a:r>
              <a:rPr lang="en-US" smtClean="0"/>
              <a:t>For professional clients / qualified investors only</a:t>
            </a:r>
            <a:endParaRPr lang="en-GB" dirty="0"/>
          </a:p>
        </p:txBody>
      </p:sp>
      <p:pic>
        <p:nvPicPr>
          <p:cNvPr id="10" name="Content Placeholder 9"/>
          <p:cNvPicPr>
            <a:picLocks noGrp="1" noChangeAspect="1"/>
          </p:cNvPicPr>
          <p:nvPr>
            <p:ph sz="quarter" idx="16"/>
          </p:nvPr>
        </p:nvPicPr>
        <p:blipFill>
          <a:blip r:embed="rId2"/>
          <a:stretch>
            <a:fillRect/>
          </a:stretch>
        </p:blipFill>
        <p:spPr>
          <a:xfrm>
            <a:off x="4741863" y="1942223"/>
            <a:ext cx="4067175" cy="3683167"/>
          </a:xfrm>
          <a:prstGeom prst="rect">
            <a:avLst/>
          </a:prstGeom>
        </p:spPr>
      </p:pic>
      <p:sp>
        <p:nvSpPr>
          <p:cNvPr id="9" name="Text Placeholder 8"/>
          <p:cNvSpPr>
            <a:spLocks noGrp="1"/>
          </p:cNvSpPr>
          <p:nvPr>
            <p:ph type="body" sz="quarter" idx="33"/>
          </p:nvPr>
        </p:nvSpPr>
        <p:spPr/>
        <p:txBody>
          <a:bodyPr/>
          <a:lstStyle/>
          <a:p>
            <a:r>
              <a:rPr lang="en-GB" dirty="0" smtClean="0"/>
              <a:t>Registration example screen shot</a:t>
            </a:r>
            <a:endParaRPr lang="en-GB" dirty="0"/>
          </a:p>
        </p:txBody>
      </p:sp>
      <p:sp>
        <p:nvSpPr>
          <p:cNvPr id="6" name="Content Placeholder 5"/>
          <p:cNvSpPr>
            <a:spLocks noGrp="1"/>
          </p:cNvSpPr>
          <p:nvPr>
            <p:ph sz="quarter" idx="15"/>
          </p:nvPr>
        </p:nvSpPr>
        <p:spPr/>
        <p:txBody>
          <a:bodyPr/>
          <a:lstStyle/>
          <a:p>
            <a:pPr marL="285750" indent="-285750">
              <a:buFont typeface="Wingdings" panose="05000000000000000000" pitchFamily="2" charset="2"/>
              <a:buChar char="Ø"/>
            </a:pPr>
            <a:r>
              <a:rPr lang="en-GB" dirty="0" smtClean="0"/>
              <a:t>Navigate to </a:t>
            </a:r>
            <a:r>
              <a:rPr lang="en-GB" dirty="0" err="1" smtClean="0"/>
              <a:t>PlanManager</a:t>
            </a:r>
            <a:r>
              <a:rPr lang="en-GB" dirty="0" smtClean="0"/>
              <a:t> Login screen</a:t>
            </a:r>
          </a:p>
          <a:p>
            <a:pPr marL="285750" indent="-285750">
              <a:buFont typeface="Wingdings" panose="05000000000000000000" pitchFamily="2" charset="2"/>
              <a:buChar char="Ø"/>
            </a:pPr>
            <a:r>
              <a:rPr lang="en-GB" dirty="0" smtClean="0"/>
              <a:t>Enter </a:t>
            </a:r>
            <a:r>
              <a:rPr lang="en-GB" dirty="0" err="1" smtClean="0"/>
              <a:t>UserID</a:t>
            </a:r>
            <a:r>
              <a:rPr lang="en-GB" dirty="0" smtClean="0"/>
              <a:t> and Password</a:t>
            </a:r>
          </a:p>
          <a:p>
            <a:pPr marL="636588" lvl="1" indent="-285750">
              <a:buFont typeface="Wingdings" panose="05000000000000000000" pitchFamily="2" charset="2"/>
              <a:buChar char="Ø"/>
            </a:pPr>
            <a:r>
              <a:rPr lang="en-GB" dirty="0" smtClean="0"/>
              <a:t>Select Login</a:t>
            </a:r>
          </a:p>
          <a:p>
            <a:pPr marL="285750" indent="-285750">
              <a:buFont typeface="Wingdings" panose="05000000000000000000" pitchFamily="2" charset="2"/>
              <a:buChar char="Ø"/>
            </a:pPr>
            <a:r>
              <a:rPr lang="en-GB" dirty="0" smtClean="0"/>
              <a:t>System detects first time login</a:t>
            </a:r>
          </a:p>
          <a:p>
            <a:pPr marL="285750" indent="-285750">
              <a:buFont typeface="Wingdings" panose="05000000000000000000" pitchFamily="2" charset="2"/>
              <a:buChar char="Ø"/>
            </a:pPr>
            <a:r>
              <a:rPr lang="en-GB" dirty="0" smtClean="0"/>
              <a:t>Displays Security Questions section</a:t>
            </a:r>
          </a:p>
          <a:p>
            <a:pPr marL="636588" lvl="1" indent="-285750">
              <a:buFont typeface="Wingdings" panose="05000000000000000000" pitchFamily="2" charset="2"/>
              <a:buChar char="Ø"/>
            </a:pPr>
            <a:r>
              <a:rPr lang="en-GB" dirty="0" smtClean="0"/>
              <a:t>4 standard questions, plus a create your own question</a:t>
            </a:r>
          </a:p>
          <a:p>
            <a:pPr marL="636588" lvl="1" indent="-285750">
              <a:buFont typeface="Wingdings" panose="05000000000000000000" pitchFamily="2" charset="2"/>
              <a:buChar char="Ø"/>
            </a:pPr>
            <a:r>
              <a:rPr lang="en-GB" dirty="0" smtClean="0"/>
              <a:t>Question 1 &amp; 2 cannot be the same</a:t>
            </a:r>
          </a:p>
          <a:p>
            <a:pPr marL="636588" lvl="1" indent="-285750">
              <a:buFont typeface="Wingdings" panose="05000000000000000000" pitchFamily="2" charset="2"/>
              <a:buChar char="Ø"/>
            </a:pPr>
            <a:r>
              <a:rPr lang="en-GB" dirty="0" smtClean="0"/>
              <a:t>Answer 1 &amp; 2 cannot be the same</a:t>
            </a:r>
          </a:p>
          <a:p>
            <a:pPr marL="636588" lvl="1" indent="-285750">
              <a:buFont typeface="Wingdings" panose="05000000000000000000" pitchFamily="2" charset="2"/>
              <a:buChar char="Ø"/>
            </a:pPr>
            <a:r>
              <a:rPr lang="en-GB" dirty="0" smtClean="0"/>
              <a:t>Select Next</a:t>
            </a:r>
          </a:p>
          <a:p>
            <a:pPr marL="285750" indent="-285750">
              <a:buFont typeface="Wingdings" panose="05000000000000000000" pitchFamily="2" charset="2"/>
              <a:buChar char="Ø"/>
            </a:pPr>
            <a:r>
              <a:rPr lang="en-GB" dirty="0" smtClean="0"/>
              <a:t>Displays Password section</a:t>
            </a:r>
          </a:p>
          <a:p>
            <a:pPr marL="636588" lvl="1" indent="-285750">
              <a:buFont typeface="Wingdings" panose="05000000000000000000" pitchFamily="2" charset="2"/>
              <a:buChar char="Ø"/>
            </a:pPr>
            <a:r>
              <a:rPr lang="en-GB" dirty="0" smtClean="0"/>
              <a:t>Enter a new password</a:t>
            </a:r>
          </a:p>
          <a:p>
            <a:pPr marL="636588" lvl="1" indent="-285750">
              <a:buFont typeface="Wingdings" panose="05000000000000000000" pitchFamily="2" charset="2"/>
              <a:buChar char="Ø"/>
            </a:pPr>
            <a:r>
              <a:rPr lang="en-GB" dirty="0" smtClean="0"/>
              <a:t>Confirm new password</a:t>
            </a:r>
          </a:p>
          <a:p>
            <a:pPr marL="800100" lvl="2" indent="-285750">
              <a:buFont typeface="Wingdings" panose="05000000000000000000" pitchFamily="2" charset="2"/>
              <a:buChar char="Ø"/>
            </a:pPr>
            <a:r>
              <a:rPr lang="en-GB" dirty="0" smtClean="0"/>
              <a:t>8 characters, at least 1 capital letter, 1 lower case letter, may contain special characters</a:t>
            </a:r>
          </a:p>
          <a:p>
            <a:pPr marL="636588" lvl="1" indent="-285750">
              <a:buFont typeface="Wingdings" panose="05000000000000000000" pitchFamily="2" charset="2"/>
              <a:buChar char="Ø"/>
            </a:pPr>
            <a:r>
              <a:rPr lang="en-GB" dirty="0" smtClean="0"/>
              <a:t>Select Submit</a:t>
            </a:r>
          </a:p>
          <a:p>
            <a:endParaRPr lang="en-GB" dirty="0"/>
          </a:p>
        </p:txBody>
      </p:sp>
      <p:sp>
        <p:nvSpPr>
          <p:cNvPr id="5" name="Title 4"/>
          <p:cNvSpPr>
            <a:spLocks noGrp="1"/>
          </p:cNvSpPr>
          <p:nvPr>
            <p:ph type="title"/>
          </p:nvPr>
        </p:nvSpPr>
        <p:spPr/>
        <p:txBody>
          <a:bodyPr/>
          <a:lstStyle/>
          <a:p>
            <a:r>
              <a:rPr lang="en-GB" dirty="0" err="1" smtClean="0"/>
              <a:t>PlanManager</a:t>
            </a:r>
            <a:r>
              <a:rPr lang="en-GB" dirty="0" smtClean="0"/>
              <a:t> – User Registration</a:t>
            </a:r>
            <a:endParaRPr lang="en-GB" dirty="0"/>
          </a:p>
        </p:txBody>
      </p:sp>
    </p:spTree>
    <p:extLst>
      <p:ext uri="{BB962C8B-B14F-4D97-AF65-F5344CB8AC3E}">
        <p14:creationId xmlns:p14="http://schemas.microsoft.com/office/powerpoint/2010/main" val="1217948931"/>
      </p:ext>
    </p:extLst>
  </p:cSld>
  <p:clrMapOvr>
    <a:masterClrMapping/>
  </p:clrMapOvr>
  <p:timing>
    <p:tnLst>
      <p:par>
        <p:cTn id="1" dur="indefinite" restart="never" nodeType="tmRoot"/>
      </p:par>
    </p:tnLst>
  </p:timing>
</p:sld>
</file>

<file path=ppt/theme/theme1.xml><?xml version="1.0" encoding="utf-8"?>
<a:theme xmlns:a="http://schemas.openxmlformats.org/drawingml/2006/main" name="New BLK template WHITE">
  <a:themeElements>
    <a:clrScheme name="BlackRock Colour Wheel">
      <a:dk1>
        <a:srgbClr val="000000"/>
      </a:dk1>
      <a:lt1>
        <a:srgbClr val="FFFFFF"/>
      </a:lt1>
      <a:dk2>
        <a:srgbClr val="4F4E50"/>
      </a:dk2>
      <a:lt2>
        <a:srgbClr val="FFFFFF"/>
      </a:lt2>
      <a:accent1>
        <a:srgbClr val="009A3D"/>
      </a:accent1>
      <a:accent2>
        <a:srgbClr val="0079C1"/>
      </a:accent2>
      <a:accent3>
        <a:srgbClr val="6C207E"/>
      </a:accent3>
      <a:accent4>
        <a:srgbClr val="E31B23"/>
      </a:accent4>
      <a:accent5>
        <a:srgbClr val="F8971D"/>
      </a:accent5>
      <a:accent6>
        <a:srgbClr val="FFD200"/>
      </a:accent6>
      <a:hlink>
        <a:srgbClr val="0079C1"/>
      </a:hlink>
      <a:folHlink>
        <a:srgbClr val="009A3D"/>
      </a:folHlink>
    </a:clrScheme>
    <a:fontScheme name="BlackRoc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w="9525" cap="flat" cmpd="sng" algn="ctr">
          <a:noFill/>
          <a:prstDash val="solid"/>
        </a:ln>
        <a:effectLst/>
      </a:spPr>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defPPr marL="171450" indent="-171450" algn="ctr">
          <a:buFont typeface="Wingdings 3" pitchFamily="18" charset="2"/>
          <a:buChar char="}"/>
          <a:defRPr sz="1000" b="1" kern="0" dirty="0" err="1" smtClean="0">
            <a:solidFill>
              <a:schemeClr val="tx2"/>
            </a:solidFill>
          </a:defRPr>
        </a:defPPr>
      </a:lstStyle>
    </a:spDef>
    <a:lnDef>
      <a:spPr>
        <a:ln>
          <a:solidFill>
            <a:srgbClr val="D9D9D9"/>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marL="171450" indent="-171450">
          <a:buClr>
            <a:schemeClr val="tx2"/>
          </a:buClr>
          <a:buFont typeface="Wingdings 3" pitchFamily="18" charset="2"/>
          <a:buChar char="}"/>
          <a:defRPr sz="1200" dirty="0" err="1" smtClean="0">
            <a:solidFill>
              <a:schemeClr val="tx2"/>
            </a:solidFill>
          </a:defRPr>
        </a:defPPr>
      </a:lstStyle>
    </a:txDef>
  </a:objectDefaults>
  <a:extraClrSchemeLst/>
  <a:custClrLst>
    <a:custClr name="BLK 7">
      <a:srgbClr val="59BD81"/>
    </a:custClr>
    <a:custClr name="BLK 8">
      <a:srgbClr val="59A7D7"/>
    </a:custClr>
    <a:custClr name="BLK 9">
      <a:srgbClr val="9F6FAA"/>
    </a:custClr>
    <a:custClr name="BLK 10">
      <a:srgbClr val="ED6B70"/>
    </a:custClr>
    <a:custClr name="BLK 11">
      <a:srgbClr val="FABB6B"/>
    </a:custClr>
    <a:custClr name="BLK 12">
      <a:srgbClr val="FFE159"/>
    </a:custClr>
    <a:custClr name="BLK 13">
      <a:srgbClr val="B3E0C5"/>
    </a:custClr>
    <a:custClr name="BLK 14">
      <a:srgbClr val="B3D6ED"/>
    </a:custClr>
    <a:custClr name="BLK 15">
      <a:srgbClr val="D3BCD8"/>
    </a:custClr>
    <a:custClr name="BLK 16">
      <a:srgbClr val="F39B9D"/>
    </a:custClr>
    <a:custClr name="BLK 17">
      <a:srgbClr val="FDE0BB"/>
    </a:custClr>
    <a:custClr name="BLK 18">
      <a:srgbClr val="FFF1B3"/>
    </a:custClr>
    <a:custClr name="G1">
      <a:srgbClr val="7F7F7F"/>
    </a:custClr>
    <a:custClr name="G2">
      <a:srgbClr val="D9D9D9"/>
    </a:custClr>
    <a:custClr name="G3">
      <a:srgbClr val="F2F2F2"/>
    </a:custClr>
  </a:custClrLst>
  <a:extLst>
    <a:ext uri="{05A4C25C-085E-4340-85A3-A5531E510DB2}">
      <thm15:themeFamily xmlns:thm15="http://schemas.microsoft.com/office/thememl/2012/main" name="j.potx" id="{BFD169F7-B5DB-4110-B812-7F06DD8E51EE}" vid="{4486005C-5BE8-4F8D-A9A0-6AEA10D2F02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BLK 7">
      <a:srgbClr val="59BD81"/>
    </a:custClr>
    <a:custClr name="BLK 8">
      <a:srgbClr val="59A7D7"/>
    </a:custClr>
    <a:custClr name="BLK 9">
      <a:srgbClr val="9F6FAA"/>
    </a:custClr>
    <a:custClr name="BLK 10">
      <a:srgbClr val="ED6B70"/>
    </a:custClr>
    <a:custClr name="BLK 11">
      <a:srgbClr val="FABB6B"/>
    </a:custClr>
    <a:custClr name="BLK 12">
      <a:srgbClr val="FFE159"/>
    </a:custClr>
    <a:custClr name="BLK 13">
      <a:srgbClr val="B3E0C5"/>
    </a:custClr>
    <a:custClr name="BLK 14">
      <a:srgbClr val="B3D6ED"/>
    </a:custClr>
    <a:custClr name="BLK 15">
      <a:srgbClr val="D3BCD8"/>
    </a:custClr>
    <a:custClr name="BLK 16">
      <a:srgbClr val="F39B9D"/>
    </a:custClr>
    <a:custClr name="BLK 17">
      <a:srgbClr val="FDE0BB"/>
    </a:custClr>
    <a:custClr name="BLK 18">
      <a:srgbClr val="FFF1B3"/>
    </a:custClr>
    <a:custClr name="G1">
      <a:srgbClr val="7F7F7F"/>
    </a:custClr>
    <a:custClr name="G2">
      <a:srgbClr val="D9D9D9"/>
    </a:custClr>
    <a:custClr name="G3">
      <a:srgbClr val="F2F2F2"/>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BLK 7">
      <a:srgbClr val="59BD81"/>
    </a:custClr>
    <a:custClr name="BLK 8">
      <a:srgbClr val="59A7D7"/>
    </a:custClr>
    <a:custClr name="BLK 9">
      <a:srgbClr val="9F6FAA"/>
    </a:custClr>
    <a:custClr name="BLK 10">
      <a:srgbClr val="ED6B70"/>
    </a:custClr>
    <a:custClr name="BLK 11">
      <a:srgbClr val="FABB6B"/>
    </a:custClr>
    <a:custClr name="BLK 12">
      <a:srgbClr val="FFE159"/>
    </a:custClr>
    <a:custClr name="BLK 13">
      <a:srgbClr val="B3E0C5"/>
    </a:custClr>
    <a:custClr name="BLK 14">
      <a:srgbClr val="B3D6ED"/>
    </a:custClr>
    <a:custClr name="BLK 15">
      <a:srgbClr val="D3BCD8"/>
    </a:custClr>
    <a:custClr name="BLK 16">
      <a:srgbClr val="F39B9D"/>
    </a:custClr>
    <a:custClr name="BLK 17">
      <a:srgbClr val="FDE0BB"/>
    </a:custClr>
    <a:custClr name="BLK 18">
      <a:srgbClr val="FFF1B3"/>
    </a:custClr>
    <a:custClr name="G1">
      <a:srgbClr val="7F7F7F"/>
    </a:custClr>
    <a:custClr name="G2">
      <a:srgbClr val="D9D9D9"/>
    </a:custClr>
    <a:custClr name="G3">
      <a:srgbClr val="F2F2F2"/>
    </a:custClr>
  </a:custClrLst>
</a:theme>
</file>

<file path=docProps/app.xml><?xml version="1.0" encoding="utf-8"?>
<Properties xmlns="http://schemas.openxmlformats.org/officeDocument/2006/extended-properties" xmlns:vt="http://schemas.openxmlformats.org/officeDocument/2006/docPropsVTypes">
  <Template>blank</Template>
  <TotalTime>12832</TotalTime>
  <Words>4209</Words>
  <Application>Microsoft Office PowerPoint</Application>
  <PresentationFormat>On-screen Show (4:3)</PresentationFormat>
  <Paragraphs>631</Paragraphs>
  <Slides>42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Tahoma</vt:lpstr>
      <vt:lpstr>Wingdings</vt:lpstr>
      <vt:lpstr>Wingdings 3</vt:lpstr>
      <vt:lpstr>New BLK template WHITE</vt:lpstr>
      <vt:lpstr>PlanManager Training</vt:lpstr>
      <vt:lpstr>PlanManager Training Topics</vt:lpstr>
      <vt:lpstr>What is PlanManager?</vt:lpstr>
      <vt:lpstr>PowerPoint Presentation</vt:lpstr>
      <vt:lpstr>PlanManager – Roll Out – Indicative Schedule</vt:lpstr>
      <vt:lpstr>Accessing PlanManager – User Set Up</vt:lpstr>
      <vt:lpstr>Accessing PlanManager - URL</vt:lpstr>
      <vt:lpstr>PlanManager Functionality</vt:lpstr>
      <vt:lpstr>PlanManager – User Registration</vt:lpstr>
      <vt:lpstr>PlanManager – Registration Confirmation</vt:lpstr>
      <vt:lpstr>PlanManager – Terms and Conditions</vt:lpstr>
      <vt:lpstr>PlanManager - Login</vt:lpstr>
      <vt:lpstr>PlanManager – Select Plan</vt:lpstr>
      <vt:lpstr>PlanManager – WGAG 2.0 AA Standards</vt:lpstr>
      <vt:lpstr>PlanManager – Dash Reports</vt:lpstr>
      <vt:lpstr>PlanManager - Contacts</vt:lpstr>
      <vt:lpstr>PlanManager – Message Centre</vt:lpstr>
      <vt:lpstr>PlanManager – Quick Links</vt:lpstr>
      <vt:lpstr>PlanManager – Plan Information and Documents</vt:lpstr>
      <vt:lpstr>PlanManager – Member Search</vt:lpstr>
      <vt:lpstr>PlanManager – Report Manager</vt:lpstr>
      <vt:lpstr>PlanManager – Report Manager – What is a Role?</vt:lpstr>
      <vt:lpstr>PowerPoint Presentation</vt:lpstr>
      <vt:lpstr>PlanManager – Report Manager – What is a Scope?</vt:lpstr>
      <vt:lpstr>PlanManager – Report Manager – What is a Scope?</vt:lpstr>
      <vt:lpstr>PlanManager – Report Manager – What is a Filter?</vt:lpstr>
      <vt:lpstr>PlanManager – Report Manager – What is a Direct Report?</vt:lpstr>
      <vt:lpstr>PlanManager – Report Manager – My Reports</vt:lpstr>
      <vt:lpstr>PlanManager – Report Manager – Request Reports</vt:lpstr>
      <vt:lpstr>PlanManager – Report Manager – Manage Reports</vt:lpstr>
      <vt:lpstr>PlanManager – Report Manager – Manage Scopes</vt:lpstr>
      <vt:lpstr>PlanManager – Report Manager – Manage Filters</vt:lpstr>
      <vt:lpstr>PlanManager – List of Reports</vt:lpstr>
      <vt:lpstr>PlanManager – Workforce Manager</vt:lpstr>
      <vt:lpstr>PlanManager – Contribution Manager</vt:lpstr>
      <vt:lpstr>PlanManager – Branding and Content Management</vt:lpstr>
      <vt:lpstr>PlanManager - Logout</vt:lpstr>
      <vt:lpstr>PlanManager – Forgotten User ID</vt:lpstr>
      <vt:lpstr>PlanManager – Forgotten Password</vt:lpstr>
      <vt:lpstr>PlanManager – Forgotten Password continued…..</vt:lpstr>
      <vt:lpstr>PlanManager – Web User Activity</vt:lpstr>
      <vt:lpstr>The End</vt:lpstr>
    </vt:vector>
  </TitlesOfParts>
  <Company>BlackRock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 (26pt bold)</dc:title>
  <dc:creator>Allwood, Sue</dc:creator>
  <cp:lastModifiedBy>Allwood, Sue</cp:lastModifiedBy>
  <cp:revision>144</cp:revision>
  <cp:lastPrinted>2015-10-12T14:59:53Z</cp:lastPrinted>
  <dcterms:created xsi:type="dcterms:W3CDTF">2015-10-06T08:11:28Z</dcterms:created>
  <dcterms:modified xsi:type="dcterms:W3CDTF">2015-11-09T14:47:21Z</dcterms:modified>
</cp:coreProperties>
</file>